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tmp" ContentType="image/p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image50.jpg" ContentType="image/jpg"/>
  <Override PartName="/ppt/media/image70.jpg" ContentType="image/jpg"/>
  <Override PartName="/ppt/media/image74.jpg" ContentType="image/jpg"/>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66" r:id="rId2"/>
    <p:sldId id="271" r:id="rId3"/>
    <p:sldId id="321" r:id="rId4"/>
    <p:sldId id="373" r:id="rId5"/>
    <p:sldId id="346" r:id="rId6"/>
    <p:sldId id="330" r:id="rId7"/>
    <p:sldId id="329" r:id="rId8"/>
    <p:sldId id="331" r:id="rId9"/>
    <p:sldId id="332" r:id="rId10"/>
    <p:sldId id="333" r:id="rId11"/>
    <p:sldId id="337" r:id="rId12"/>
    <p:sldId id="335" r:id="rId13"/>
    <p:sldId id="338" r:id="rId14"/>
    <p:sldId id="363" r:id="rId15"/>
    <p:sldId id="267" r:id="rId16"/>
    <p:sldId id="351" r:id="rId17"/>
    <p:sldId id="352" r:id="rId18"/>
    <p:sldId id="350" r:id="rId19"/>
    <p:sldId id="372" r:id="rId20"/>
    <p:sldId id="325" r:id="rId21"/>
    <p:sldId id="327" r:id="rId22"/>
    <p:sldId id="344" r:id="rId23"/>
    <p:sldId id="345" r:id="rId24"/>
    <p:sldId id="277" r:id="rId25"/>
    <p:sldId id="283" r:id="rId26"/>
    <p:sldId id="278" r:id="rId27"/>
    <p:sldId id="313" r:id="rId28"/>
    <p:sldId id="306" r:id="rId29"/>
    <p:sldId id="314" r:id="rId30"/>
    <p:sldId id="323" r:id="rId31"/>
    <p:sldId id="353" r:id="rId32"/>
    <p:sldId id="354" r:id="rId33"/>
    <p:sldId id="356" r:id="rId34"/>
    <p:sldId id="379" r:id="rId35"/>
    <p:sldId id="377" r:id="rId36"/>
    <p:sldId id="381" r:id="rId37"/>
    <p:sldId id="359" r:id="rId38"/>
    <p:sldId id="358" r:id="rId39"/>
    <p:sldId id="374" r:id="rId40"/>
    <p:sldId id="369" r:id="rId41"/>
    <p:sldId id="361" r:id="rId42"/>
    <p:sldId id="380" r:id="rId43"/>
    <p:sldId id="362" r:id="rId44"/>
    <p:sldId id="371" r:id="rId45"/>
    <p:sldId id="367" r:id="rId46"/>
    <p:sldId id="370" r:id="rId47"/>
    <p:sldId id="365" r:id="rId48"/>
    <p:sldId id="366" r:id="rId49"/>
    <p:sldId id="364" r:id="rId50"/>
    <p:sldId id="368" r:id="rId51"/>
    <p:sldId id="304" r:id="rId52"/>
    <p:sldId id="32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109"/>
    <a:srgbClr val="33CCFF"/>
    <a:srgbClr val="9933FF"/>
    <a:srgbClr val="FF2009"/>
    <a:srgbClr val="FF33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7" autoAdjust="0"/>
    <p:restoredTop sz="94660"/>
  </p:normalViewPr>
  <p:slideViewPr>
    <p:cSldViewPr snapToGrid="0">
      <p:cViewPr>
        <p:scale>
          <a:sx n="90" d="100"/>
          <a:sy n="90" d="100"/>
        </p:scale>
        <p:origin x="-496" y="-312"/>
      </p:cViewPr>
      <p:guideLst>
        <p:guide orient="horz" pos="2160"/>
        <p:guide pos="3840"/>
      </p:guideLst>
    </p:cSldViewPr>
  </p:slideViewPr>
  <p:notesTextViewPr>
    <p:cViewPr>
      <p:scale>
        <a:sx n="1" d="1"/>
        <a:sy n="1" d="1"/>
      </p:scale>
      <p:origin x="0" y="0"/>
    </p:cViewPr>
  </p:notesTextViewPr>
  <p:notesViewPr>
    <p:cSldViewPr snapToGrid="0">
      <p:cViewPr varScale="1">
        <p:scale>
          <a:sx n="50" d="100"/>
          <a:sy n="50" d="100"/>
        </p:scale>
        <p:origin x="281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ocuments\TABEL%20LAKIP.xlsx" TargetMode="External"/><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ocuments\TABEL%20LAKIP.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Documents\TABEL%20LAKIP.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Documents\TABEL%20LAKI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002060"/>
                </a:solidFill>
                <a:latin typeface="Tw Cen MT" panose="020B0602020104020603" pitchFamily="34" charset="0"/>
                <a:ea typeface="+mn-ea"/>
                <a:cs typeface="+mn-cs"/>
              </a:defRPr>
            </a:pPr>
            <a:r>
              <a:rPr lang="en-US" sz="1800" b="1" dirty="0" err="1">
                <a:solidFill>
                  <a:srgbClr val="002060"/>
                </a:solidFill>
                <a:latin typeface="Tw Cen MT" panose="020B0602020104020603" pitchFamily="34" charset="0"/>
              </a:rPr>
              <a:t>Penambahan</a:t>
            </a:r>
            <a:r>
              <a:rPr lang="en-US" sz="1800" b="1" baseline="0" dirty="0">
                <a:solidFill>
                  <a:srgbClr val="002060"/>
                </a:solidFill>
                <a:latin typeface="Tw Cen MT" panose="020B0602020104020603" pitchFamily="34" charset="0"/>
              </a:rPr>
              <a:t> </a:t>
            </a:r>
            <a:r>
              <a:rPr lang="en-US" sz="1800" b="1" baseline="0" dirty="0" err="1">
                <a:solidFill>
                  <a:srgbClr val="002060"/>
                </a:solidFill>
                <a:latin typeface="Tw Cen MT" panose="020B0602020104020603" pitchFamily="34" charset="0"/>
              </a:rPr>
              <a:t>Simpul</a:t>
            </a:r>
            <a:r>
              <a:rPr lang="en-US" sz="1800" b="1" baseline="0" dirty="0">
                <a:solidFill>
                  <a:srgbClr val="002060"/>
                </a:solidFill>
                <a:latin typeface="Tw Cen MT" panose="020B0602020104020603" pitchFamily="34" charset="0"/>
              </a:rPr>
              <a:t> </a:t>
            </a:r>
            <a:r>
              <a:rPr lang="en-US" sz="1800" b="1" baseline="0" dirty="0" err="1">
                <a:solidFill>
                  <a:srgbClr val="002060"/>
                </a:solidFill>
                <a:latin typeface="Tw Cen MT" panose="020B0602020104020603" pitchFamily="34" charset="0"/>
              </a:rPr>
              <a:t>Jaringan</a:t>
            </a:r>
            <a:r>
              <a:rPr lang="en-US" sz="1800" b="1" baseline="0" dirty="0">
                <a:solidFill>
                  <a:srgbClr val="002060"/>
                </a:solidFill>
                <a:latin typeface="Tw Cen MT" panose="020B0602020104020603" pitchFamily="34" charset="0"/>
              </a:rPr>
              <a:t> </a:t>
            </a:r>
            <a:r>
              <a:rPr lang="en-US" sz="1800" b="1" baseline="0" dirty="0" err="1">
                <a:solidFill>
                  <a:srgbClr val="002060"/>
                </a:solidFill>
                <a:latin typeface="Tw Cen MT" panose="020B0602020104020603" pitchFamily="34" charset="0"/>
              </a:rPr>
              <a:t>Berdasarkan</a:t>
            </a:r>
            <a:endParaRPr lang="en-US" sz="1800" b="1" baseline="0" dirty="0">
              <a:solidFill>
                <a:srgbClr val="002060"/>
              </a:solidFill>
              <a:latin typeface="Tw Cen MT" panose="020B0602020104020603" pitchFamily="34" charset="0"/>
            </a:endParaRPr>
          </a:p>
          <a:p>
            <a:pPr>
              <a:defRPr sz="1800" b="1" i="0" u="none" strike="noStrike" kern="1200" spc="0" baseline="0">
                <a:solidFill>
                  <a:srgbClr val="002060"/>
                </a:solidFill>
                <a:latin typeface="Tw Cen MT" panose="020B0602020104020603" pitchFamily="34" charset="0"/>
                <a:ea typeface="+mn-ea"/>
                <a:cs typeface="+mn-cs"/>
              </a:defRPr>
            </a:pPr>
            <a:r>
              <a:rPr lang="en-US" sz="1800" b="1" baseline="0" dirty="0" err="1">
                <a:solidFill>
                  <a:srgbClr val="002060"/>
                </a:solidFill>
                <a:latin typeface="Tw Cen MT" panose="020B0602020104020603" pitchFamily="34" charset="0"/>
              </a:rPr>
              <a:t>Jenis</a:t>
            </a:r>
            <a:r>
              <a:rPr lang="en-US" sz="1800" b="1" baseline="0" dirty="0">
                <a:solidFill>
                  <a:srgbClr val="002060"/>
                </a:solidFill>
                <a:latin typeface="Tw Cen MT" panose="020B0602020104020603" pitchFamily="34" charset="0"/>
              </a:rPr>
              <a:t> </a:t>
            </a:r>
            <a:r>
              <a:rPr lang="en-US" sz="1800" b="1" baseline="0" dirty="0" err="1">
                <a:solidFill>
                  <a:srgbClr val="002060"/>
                </a:solidFill>
                <a:latin typeface="Tw Cen MT" panose="020B0602020104020603" pitchFamily="34" charset="0"/>
              </a:rPr>
              <a:t>Simpul</a:t>
            </a:r>
            <a:r>
              <a:rPr lang="en-US" sz="1800" b="1" baseline="0" dirty="0">
                <a:solidFill>
                  <a:srgbClr val="002060"/>
                </a:solidFill>
                <a:latin typeface="Tw Cen MT" panose="020B0602020104020603" pitchFamily="34" charset="0"/>
              </a:rPr>
              <a:t> </a:t>
            </a:r>
            <a:r>
              <a:rPr lang="en-US" sz="1800" b="1" baseline="0" dirty="0" err="1">
                <a:solidFill>
                  <a:srgbClr val="002060"/>
                </a:solidFill>
                <a:latin typeface="Tw Cen MT" panose="020B0602020104020603" pitchFamily="34" charset="0"/>
              </a:rPr>
              <a:t>Tahun</a:t>
            </a:r>
            <a:r>
              <a:rPr lang="en-US" sz="1800" b="1" baseline="0" dirty="0">
                <a:solidFill>
                  <a:srgbClr val="002060"/>
                </a:solidFill>
                <a:latin typeface="Tw Cen MT" panose="020B0602020104020603" pitchFamily="34" charset="0"/>
              </a:rPr>
              <a:t> 2015</a:t>
            </a:r>
            <a:r>
              <a:rPr lang="mr-IN" sz="1800" b="1" baseline="0" dirty="0">
                <a:solidFill>
                  <a:srgbClr val="002060"/>
                </a:solidFill>
                <a:latin typeface="Tw Cen MT" panose="020B0602020104020603" pitchFamily="34" charset="0"/>
              </a:rPr>
              <a:t>–</a:t>
            </a:r>
            <a:r>
              <a:rPr lang="en-US" sz="1800" b="1" baseline="0" dirty="0">
                <a:solidFill>
                  <a:srgbClr val="002060"/>
                </a:solidFill>
                <a:latin typeface="Tw Cen MT" panose="020B0602020104020603" pitchFamily="34" charset="0"/>
              </a:rPr>
              <a:t>2018 </a:t>
            </a:r>
            <a:endParaRPr lang="en-US" sz="1800" b="1" dirty="0">
              <a:solidFill>
                <a:srgbClr val="002060"/>
              </a:solidFill>
              <a:latin typeface="Tw Cen MT" panose="020B0602020104020603" pitchFamily="34" charset="0"/>
            </a:endParaRPr>
          </a:p>
        </c:rich>
      </c:tx>
      <c:layout>
        <c:manualLayout>
          <c:xMode val="edge"/>
          <c:yMode val="edge"/>
          <c:x val="0.15246216580573"/>
          <c:y val="0.0"/>
        </c:manualLayout>
      </c:layout>
      <c:overlay val="0"/>
      <c:spPr>
        <a:noFill/>
        <a:ln>
          <a:noFill/>
        </a:ln>
        <a:effectLst/>
      </c:spPr>
    </c:title>
    <c:autoTitleDeleted val="0"/>
    <c:plotArea>
      <c:layout>
        <c:manualLayout>
          <c:layoutTarget val="inner"/>
          <c:xMode val="edge"/>
          <c:yMode val="edge"/>
          <c:x val="0.0209823525948426"/>
          <c:y val="0.12179012345679"/>
          <c:w val="0.958035294810315"/>
          <c:h val="0.775814782411458"/>
        </c:manualLayout>
      </c:layout>
      <c:barChart>
        <c:barDir val="col"/>
        <c:grouping val="clustered"/>
        <c:varyColors val="0"/>
        <c:ser>
          <c:idx val="0"/>
          <c:order val="0"/>
          <c:tx>
            <c:v>2015</c:v>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A4C7F"/>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Sheet9!$B$3:$G$3</c:f>
              <c:strCache>
                <c:ptCount val="6"/>
                <c:pt idx="0">
                  <c:v>K/L</c:v>
                </c:pt>
                <c:pt idx="1">
                  <c:v>LKD Prov</c:v>
                </c:pt>
                <c:pt idx="2">
                  <c:v>LKD Kab</c:v>
                </c:pt>
                <c:pt idx="3">
                  <c:v>LKD Kota</c:v>
                </c:pt>
                <c:pt idx="4">
                  <c:v>PTN</c:v>
                </c:pt>
                <c:pt idx="5">
                  <c:v>BUMN</c:v>
                </c:pt>
              </c:strCache>
            </c:strRef>
          </c:cat>
          <c:val>
            <c:numRef>
              <c:f>Sheet9!$B$4:$G$4</c:f>
              <c:numCache>
                <c:formatCode>General</c:formatCode>
                <c:ptCount val="6"/>
                <c:pt idx="0">
                  <c:v>7.0</c:v>
                </c:pt>
                <c:pt idx="1">
                  <c:v>5.0</c:v>
                </c:pt>
                <c:pt idx="2">
                  <c:v>8.0</c:v>
                </c:pt>
                <c:pt idx="3">
                  <c:v>8.0</c:v>
                </c:pt>
                <c:pt idx="4">
                  <c:v>4.0</c:v>
                </c:pt>
                <c:pt idx="5">
                  <c:v>1.0</c:v>
                </c:pt>
              </c:numCache>
            </c:numRef>
          </c:val>
          <c:extLst xmlns:c16r2="http://schemas.microsoft.com/office/drawing/2015/06/chart">
            <c:ext xmlns:c16="http://schemas.microsoft.com/office/drawing/2014/chart" uri="{C3380CC4-5D6E-409C-BE32-E72D297353CC}">
              <c16:uniqueId val="{00000000-274D-4594-8E97-BEAAA66DA292}"/>
            </c:ext>
          </c:extLst>
        </c:ser>
        <c:ser>
          <c:idx val="1"/>
          <c:order val="1"/>
          <c:tx>
            <c:v>2016</c:v>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Sheet9!$B$3:$G$3</c:f>
              <c:strCache>
                <c:ptCount val="6"/>
                <c:pt idx="0">
                  <c:v>K/L</c:v>
                </c:pt>
                <c:pt idx="1">
                  <c:v>LKD Prov</c:v>
                </c:pt>
                <c:pt idx="2">
                  <c:v>LKD Kab</c:v>
                </c:pt>
                <c:pt idx="3">
                  <c:v>LKD Kota</c:v>
                </c:pt>
                <c:pt idx="4">
                  <c:v>PTN</c:v>
                </c:pt>
                <c:pt idx="5">
                  <c:v>BUMN</c:v>
                </c:pt>
              </c:strCache>
            </c:strRef>
          </c:cat>
          <c:val>
            <c:numRef>
              <c:f>Sheet9!$B$5:$G$5</c:f>
              <c:numCache>
                <c:formatCode>General</c:formatCode>
                <c:ptCount val="6"/>
                <c:pt idx="0">
                  <c:v>10.0</c:v>
                </c:pt>
                <c:pt idx="1">
                  <c:v>4.0</c:v>
                </c:pt>
                <c:pt idx="2">
                  <c:v>18.0</c:v>
                </c:pt>
                <c:pt idx="3">
                  <c:v>3.0</c:v>
                </c:pt>
                <c:pt idx="4">
                  <c:v>5.0</c:v>
                </c:pt>
                <c:pt idx="5">
                  <c:v>0.0</c:v>
                </c:pt>
              </c:numCache>
            </c:numRef>
          </c:val>
          <c:extLst xmlns:c16r2="http://schemas.microsoft.com/office/drawing/2015/06/chart">
            <c:ext xmlns:c16="http://schemas.microsoft.com/office/drawing/2014/chart" uri="{C3380CC4-5D6E-409C-BE32-E72D297353CC}">
              <c16:uniqueId val="{00000001-274D-4594-8E97-BEAAA66DA292}"/>
            </c:ext>
          </c:extLst>
        </c:ser>
        <c:ser>
          <c:idx val="2"/>
          <c:order val="2"/>
          <c:tx>
            <c:v>2017</c:v>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lumMod val="90000"/>
                        <a:lumOff val="10000"/>
                      </a:schemeClr>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Sheet9!$B$3:$G$3</c:f>
              <c:strCache>
                <c:ptCount val="6"/>
                <c:pt idx="0">
                  <c:v>K/L</c:v>
                </c:pt>
                <c:pt idx="1">
                  <c:v>LKD Prov</c:v>
                </c:pt>
                <c:pt idx="2">
                  <c:v>LKD Kab</c:v>
                </c:pt>
                <c:pt idx="3">
                  <c:v>LKD Kota</c:v>
                </c:pt>
                <c:pt idx="4">
                  <c:v>PTN</c:v>
                </c:pt>
                <c:pt idx="5">
                  <c:v>BUMN</c:v>
                </c:pt>
              </c:strCache>
            </c:strRef>
          </c:cat>
          <c:val>
            <c:numRef>
              <c:f>Sheet9!$B$6:$G$6</c:f>
              <c:numCache>
                <c:formatCode>General</c:formatCode>
                <c:ptCount val="6"/>
                <c:pt idx="0">
                  <c:v>1.0</c:v>
                </c:pt>
                <c:pt idx="1">
                  <c:v>6.0</c:v>
                </c:pt>
                <c:pt idx="2">
                  <c:v>35.0</c:v>
                </c:pt>
                <c:pt idx="3">
                  <c:v>18.0</c:v>
                </c:pt>
                <c:pt idx="4">
                  <c:v>2.0</c:v>
                </c:pt>
                <c:pt idx="5">
                  <c:v>0.0</c:v>
                </c:pt>
              </c:numCache>
            </c:numRef>
          </c:val>
          <c:extLst xmlns:c16r2="http://schemas.microsoft.com/office/drawing/2015/06/chart">
            <c:ext xmlns:c16="http://schemas.microsoft.com/office/drawing/2014/chart" uri="{C3380CC4-5D6E-409C-BE32-E72D297353CC}">
              <c16:uniqueId val="{00000002-274D-4594-8E97-BEAAA66DA292}"/>
            </c:ext>
          </c:extLst>
        </c:ser>
        <c:ser>
          <c:idx val="3"/>
          <c:order val="3"/>
          <c:tx>
            <c:v>2018</c:v>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Sheet9!$B$3:$G$3</c:f>
              <c:strCache>
                <c:ptCount val="6"/>
                <c:pt idx="0">
                  <c:v>K/L</c:v>
                </c:pt>
                <c:pt idx="1">
                  <c:v>LKD Prov</c:v>
                </c:pt>
                <c:pt idx="2">
                  <c:v>LKD Kab</c:v>
                </c:pt>
                <c:pt idx="3">
                  <c:v>LKD Kota</c:v>
                </c:pt>
                <c:pt idx="4">
                  <c:v>PTN</c:v>
                </c:pt>
                <c:pt idx="5">
                  <c:v>BUMN</c:v>
                </c:pt>
              </c:strCache>
            </c:strRef>
          </c:cat>
          <c:val>
            <c:numRef>
              <c:f>Sheet9!$B$7:$G$7</c:f>
              <c:numCache>
                <c:formatCode>General</c:formatCode>
                <c:ptCount val="6"/>
                <c:pt idx="0">
                  <c:v>2.0</c:v>
                </c:pt>
                <c:pt idx="1">
                  <c:v>8.0</c:v>
                </c:pt>
                <c:pt idx="2">
                  <c:v>47.0</c:v>
                </c:pt>
                <c:pt idx="3">
                  <c:v>11.0</c:v>
                </c:pt>
                <c:pt idx="4">
                  <c:v>2.0</c:v>
                </c:pt>
                <c:pt idx="5">
                  <c:v>0.0</c:v>
                </c:pt>
              </c:numCache>
            </c:numRef>
          </c:val>
          <c:extLst xmlns:c16r2="http://schemas.microsoft.com/office/drawing/2015/06/chart">
            <c:ext xmlns:c16="http://schemas.microsoft.com/office/drawing/2014/chart" uri="{C3380CC4-5D6E-409C-BE32-E72D297353CC}">
              <c16:uniqueId val="{00000003-274D-4594-8E97-BEAAA66DA292}"/>
            </c:ext>
          </c:extLst>
        </c:ser>
        <c:dLbls>
          <c:showLegendKey val="0"/>
          <c:showVal val="0"/>
          <c:showCatName val="0"/>
          <c:showSerName val="0"/>
          <c:showPercent val="0"/>
          <c:showBubbleSize val="0"/>
        </c:dLbls>
        <c:gapWidth val="219"/>
        <c:overlap val="-27"/>
        <c:axId val="-2103886296"/>
        <c:axId val="-2103885816"/>
      </c:barChart>
      <c:catAx>
        <c:axId val="-2103886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800" b="0" i="0" u="none" strike="noStrike" kern="1200" baseline="0">
                <a:solidFill>
                  <a:srgbClr val="002060"/>
                </a:solidFill>
                <a:latin typeface="Tw Cen MT" panose="020B0602020104020603" pitchFamily="34" charset="0"/>
                <a:ea typeface="+mn-ea"/>
                <a:cs typeface="+mn-cs"/>
              </a:defRPr>
            </a:pPr>
            <a:endParaRPr lang="en-US"/>
          </a:p>
        </c:txPr>
        <c:crossAx val="-2103885816"/>
        <c:crosses val="autoZero"/>
        <c:auto val="1"/>
        <c:lblAlgn val="ctr"/>
        <c:lblOffset val="100"/>
        <c:noMultiLvlLbl val="0"/>
      </c:catAx>
      <c:valAx>
        <c:axId val="-2103885816"/>
        <c:scaling>
          <c:orientation val="minMax"/>
        </c:scaling>
        <c:delete val="1"/>
        <c:axPos val="l"/>
        <c:numFmt formatCode="General" sourceLinked="1"/>
        <c:majorTickMark val="none"/>
        <c:minorTickMark val="none"/>
        <c:tickLblPos val="nextTo"/>
        <c:crossAx val="-2103886296"/>
        <c:crosses val="autoZero"/>
        <c:crossBetween val="between"/>
      </c:valAx>
      <c:spPr>
        <a:noFill/>
        <a:ln w="25400">
          <a:noFill/>
        </a:ln>
        <a:effectLst/>
      </c:spPr>
    </c:plotArea>
    <c:legend>
      <c:legendPos val="b"/>
      <c:layout>
        <c:manualLayout>
          <c:xMode val="edge"/>
          <c:yMode val="edge"/>
          <c:x val="0.0276047855985062"/>
          <c:y val="0.186421697287839"/>
          <c:w val="0.170350869393341"/>
          <c:h val="0.278598878843848"/>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Tw Cen MT" panose="020B0602020104020603" pitchFamily="34" charset="0"/>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spcAft>
                <a:spcPts val="600"/>
              </a:spcAft>
              <a:defRPr sz="1400" b="1" i="0" u="none" strike="noStrike" kern="1200" spc="0" baseline="0">
                <a:solidFill>
                  <a:srgbClr val="002060"/>
                </a:solidFill>
                <a:latin typeface="Arial"/>
                <a:ea typeface="+mn-ea"/>
                <a:cs typeface="Arial"/>
              </a:defRPr>
            </a:pPr>
            <a:r>
              <a:rPr lang="en-US" sz="1400" b="1" dirty="0" err="1">
                <a:solidFill>
                  <a:srgbClr val="002060"/>
                </a:solidFill>
                <a:latin typeface="Arial"/>
                <a:cs typeface="Arial"/>
              </a:rPr>
              <a:t>Statistik</a:t>
            </a:r>
            <a:r>
              <a:rPr lang="en-US" sz="1400" b="1" dirty="0">
                <a:solidFill>
                  <a:srgbClr val="002060"/>
                </a:solidFill>
                <a:latin typeface="Arial"/>
                <a:cs typeface="Arial"/>
              </a:rPr>
              <a:t> </a:t>
            </a:r>
            <a:r>
              <a:rPr lang="en-US" sz="1400" b="1" dirty="0" err="1">
                <a:solidFill>
                  <a:srgbClr val="002060"/>
                </a:solidFill>
                <a:latin typeface="Arial"/>
                <a:cs typeface="Arial"/>
              </a:rPr>
              <a:t>Jumlah</a:t>
            </a:r>
            <a:r>
              <a:rPr lang="en-US" sz="1400" b="1" dirty="0">
                <a:solidFill>
                  <a:srgbClr val="002060"/>
                </a:solidFill>
                <a:latin typeface="Arial"/>
                <a:cs typeface="Arial"/>
              </a:rPr>
              <a:t> </a:t>
            </a:r>
            <a:r>
              <a:rPr lang="en-US" sz="1400" b="1" dirty="0" err="1">
                <a:solidFill>
                  <a:srgbClr val="002060"/>
                </a:solidFill>
                <a:latin typeface="Arial"/>
                <a:cs typeface="Arial"/>
              </a:rPr>
              <a:t>Layanan</a:t>
            </a:r>
            <a:r>
              <a:rPr lang="en-US" sz="1400" b="1" baseline="0" dirty="0">
                <a:solidFill>
                  <a:srgbClr val="002060"/>
                </a:solidFill>
                <a:latin typeface="Arial"/>
                <a:cs typeface="Arial"/>
              </a:rPr>
              <a:t> </a:t>
            </a:r>
            <a:r>
              <a:rPr lang="en-US" sz="1400" b="1" baseline="0" dirty="0" err="1">
                <a:solidFill>
                  <a:srgbClr val="002060"/>
                </a:solidFill>
                <a:latin typeface="Arial"/>
                <a:cs typeface="Arial"/>
              </a:rPr>
              <a:t>Konsultasi</a:t>
            </a:r>
            <a:r>
              <a:rPr lang="en-US" sz="1400" b="1" baseline="0" dirty="0">
                <a:solidFill>
                  <a:srgbClr val="002060"/>
                </a:solidFill>
                <a:latin typeface="Arial"/>
                <a:cs typeface="Arial"/>
              </a:rPr>
              <a:t> dan </a:t>
            </a:r>
            <a:r>
              <a:rPr lang="en-US" sz="1400" b="1" baseline="0" dirty="0" err="1">
                <a:solidFill>
                  <a:srgbClr val="002060"/>
                </a:solidFill>
                <a:latin typeface="Arial"/>
                <a:cs typeface="Arial"/>
              </a:rPr>
              <a:t>Magang</a:t>
            </a:r>
            <a:r>
              <a:rPr lang="en-US" sz="1400" b="1" baseline="0" dirty="0">
                <a:solidFill>
                  <a:srgbClr val="002060"/>
                </a:solidFill>
                <a:latin typeface="Arial"/>
                <a:cs typeface="Arial"/>
              </a:rPr>
              <a:t> </a:t>
            </a:r>
            <a:r>
              <a:rPr lang="en-US" sz="1400" b="1" baseline="0" dirty="0" err="1">
                <a:solidFill>
                  <a:srgbClr val="002060"/>
                </a:solidFill>
                <a:latin typeface="Arial"/>
                <a:cs typeface="Arial"/>
              </a:rPr>
              <a:t>Tahun</a:t>
            </a:r>
            <a:r>
              <a:rPr lang="en-US" sz="1400" b="1" baseline="0" dirty="0">
                <a:solidFill>
                  <a:srgbClr val="002060"/>
                </a:solidFill>
                <a:latin typeface="Arial"/>
                <a:cs typeface="Arial"/>
              </a:rPr>
              <a:t> 2018</a:t>
            </a:r>
          </a:p>
          <a:p>
            <a:pPr>
              <a:spcAft>
                <a:spcPts val="600"/>
              </a:spcAft>
              <a:defRPr sz="1400" b="1" i="0" u="none" strike="noStrike" kern="1200" spc="0" baseline="0">
                <a:solidFill>
                  <a:srgbClr val="002060"/>
                </a:solidFill>
                <a:latin typeface="Arial"/>
                <a:ea typeface="+mn-ea"/>
                <a:cs typeface="Arial"/>
              </a:defRPr>
            </a:pPr>
            <a:r>
              <a:rPr lang="en-US" sz="1400" b="0" baseline="0" dirty="0">
                <a:solidFill>
                  <a:srgbClr val="C00000"/>
                </a:solidFill>
                <a:latin typeface="Arial"/>
                <a:cs typeface="Arial"/>
              </a:rPr>
              <a:t>Total 64 </a:t>
            </a:r>
            <a:r>
              <a:rPr lang="en-US" sz="1400" b="0" baseline="0" dirty="0" err="1">
                <a:solidFill>
                  <a:srgbClr val="C00000"/>
                </a:solidFill>
                <a:latin typeface="Arial"/>
                <a:cs typeface="Arial"/>
              </a:rPr>
              <a:t>Layanan</a:t>
            </a:r>
            <a:endParaRPr lang="en-US" sz="1400" b="0" dirty="0">
              <a:solidFill>
                <a:srgbClr val="C00000"/>
              </a:solidFill>
              <a:latin typeface="Arial"/>
              <a:cs typeface="Arial"/>
            </a:endParaRPr>
          </a:p>
        </c:rich>
      </c:tx>
      <c:layout/>
      <c:overlay val="0"/>
      <c:spPr>
        <a:noFill/>
        <a:ln>
          <a:noFill/>
        </a:ln>
        <a:effectLst/>
      </c:spPr>
    </c:title>
    <c:autoTitleDeleted val="0"/>
    <c:plotArea>
      <c:layout/>
      <c:barChart>
        <c:barDir val="col"/>
        <c:grouping val="clustered"/>
        <c:varyColors val="0"/>
        <c:ser>
          <c:idx val="0"/>
          <c:order val="0"/>
          <c:spPr>
            <a:solidFill>
              <a:schemeClr val="accent4">
                <a:lumMod val="90000"/>
                <a:lumOff val="1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800000"/>
                    </a:solidFill>
                    <a:latin typeface="Tw Cen MT" panose="020B0602020104020603"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Sheet11!$B$1:$M$1</c:f>
              <c:strCache>
                <c:ptCount val="12"/>
                <c:pt idx="0">
                  <c:v>Jan</c:v>
                </c:pt>
                <c:pt idx="1">
                  <c:v>Feb</c:v>
                </c:pt>
                <c:pt idx="2">
                  <c:v>Mar</c:v>
                </c:pt>
                <c:pt idx="3">
                  <c:v>Apr</c:v>
                </c:pt>
                <c:pt idx="4">
                  <c:v>Mei</c:v>
                </c:pt>
                <c:pt idx="5">
                  <c:v>Jun</c:v>
                </c:pt>
                <c:pt idx="6">
                  <c:v>Jul</c:v>
                </c:pt>
                <c:pt idx="7">
                  <c:v>Ags</c:v>
                </c:pt>
                <c:pt idx="8">
                  <c:v>Sep</c:v>
                </c:pt>
                <c:pt idx="9">
                  <c:v>Okt</c:v>
                </c:pt>
                <c:pt idx="10">
                  <c:v>Nov</c:v>
                </c:pt>
                <c:pt idx="11">
                  <c:v>Des</c:v>
                </c:pt>
              </c:strCache>
            </c:strRef>
          </c:cat>
          <c:val>
            <c:numRef>
              <c:f>Sheet11!$B$2:$M$2</c:f>
              <c:numCache>
                <c:formatCode>General</c:formatCode>
                <c:ptCount val="12"/>
                <c:pt idx="0">
                  <c:v>3.0</c:v>
                </c:pt>
                <c:pt idx="1">
                  <c:v>10.0</c:v>
                </c:pt>
                <c:pt idx="2">
                  <c:v>5.0</c:v>
                </c:pt>
                <c:pt idx="3">
                  <c:v>7.0</c:v>
                </c:pt>
                <c:pt idx="4">
                  <c:v>4.0</c:v>
                </c:pt>
                <c:pt idx="5">
                  <c:v>1.0</c:v>
                </c:pt>
                <c:pt idx="6">
                  <c:v>4.0</c:v>
                </c:pt>
                <c:pt idx="7">
                  <c:v>6.0</c:v>
                </c:pt>
                <c:pt idx="8">
                  <c:v>4.0</c:v>
                </c:pt>
                <c:pt idx="9">
                  <c:v>8.0</c:v>
                </c:pt>
                <c:pt idx="10">
                  <c:v>8.0</c:v>
                </c:pt>
                <c:pt idx="11">
                  <c:v>4.0</c:v>
                </c:pt>
              </c:numCache>
            </c:numRef>
          </c:val>
          <c:extLst xmlns:c16r2="http://schemas.microsoft.com/office/drawing/2015/06/chart">
            <c:ext xmlns:c16="http://schemas.microsoft.com/office/drawing/2014/chart" uri="{C3380CC4-5D6E-409C-BE32-E72D297353CC}">
              <c16:uniqueId val="{00000000-598B-4585-B029-1A56DF47DDD5}"/>
            </c:ext>
          </c:extLst>
        </c:ser>
        <c:dLbls>
          <c:dLblPos val="outEnd"/>
          <c:showLegendKey val="0"/>
          <c:showVal val="1"/>
          <c:showCatName val="0"/>
          <c:showSerName val="0"/>
          <c:showPercent val="0"/>
          <c:showBubbleSize val="0"/>
        </c:dLbls>
        <c:gapWidth val="219"/>
        <c:overlap val="-27"/>
        <c:axId val="-2128313560"/>
        <c:axId val="-2127939016"/>
      </c:barChart>
      <c:catAx>
        <c:axId val="-212831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C00000"/>
                </a:solidFill>
                <a:latin typeface="Tw Cen MT" panose="020B0602020104020603" pitchFamily="34" charset="0"/>
                <a:ea typeface="+mn-ea"/>
                <a:cs typeface="+mn-cs"/>
              </a:defRPr>
            </a:pPr>
            <a:endParaRPr lang="en-US"/>
          </a:p>
        </c:txPr>
        <c:crossAx val="-2127939016"/>
        <c:crosses val="autoZero"/>
        <c:auto val="1"/>
        <c:lblAlgn val="ctr"/>
        <c:lblOffset val="100"/>
        <c:noMultiLvlLbl val="0"/>
      </c:catAx>
      <c:valAx>
        <c:axId val="-21279390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8313560"/>
        <c:crosses val="autoZero"/>
        <c:crossBetween val="between"/>
      </c:valAx>
      <c:spPr>
        <a:noFill/>
        <a:ln>
          <a:no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002060"/>
                </a:solidFill>
                <a:latin typeface="Arial"/>
                <a:ea typeface="+mn-ea"/>
                <a:cs typeface="Arial"/>
              </a:defRPr>
            </a:pPr>
            <a:r>
              <a:rPr lang="en-US" sz="1800" b="1" dirty="0" err="1">
                <a:solidFill>
                  <a:srgbClr val="002060"/>
                </a:solidFill>
                <a:latin typeface="Arial"/>
                <a:cs typeface="Arial"/>
              </a:rPr>
              <a:t>Tren</a:t>
            </a:r>
            <a:r>
              <a:rPr lang="en-US" sz="1800" b="1" baseline="0" dirty="0">
                <a:solidFill>
                  <a:srgbClr val="002060"/>
                </a:solidFill>
                <a:latin typeface="Arial"/>
                <a:cs typeface="Arial"/>
              </a:rPr>
              <a:t> </a:t>
            </a:r>
            <a:r>
              <a:rPr lang="en-US" sz="1800" b="1" baseline="0" dirty="0" err="1">
                <a:solidFill>
                  <a:srgbClr val="002060"/>
                </a:solidFill>
                <a:latin typeface="Arial"/>
                <a:cs typeface="Arial"/>
              </a:rPr>
              <a:t>Layanan</a:t>
            </a:r>
            <a:r>
              <a:rPr lang="en-US" sz="1800" b="1" baseline="0" dirty="0">
                <a:solidFill>
                  <a:srgbClr val="002060"/>
                </a:solidFill>
                <a:latin typeface="Arial"/>
                <a:cs typeface="Arial"/>
              </a:rPr>
              <a:t> </a:t>
            </a:r>
            <a:r>
              <a:rPr lang="en-US" sz="1800" b="1" baseline="0" dirty="0" err="1">
                <a:solidFill>
                  <a:srgbClr val="002060"/>
                </a:solidFill>
                <a:latin typeface="Arial"/>
                <a:cs typeface="Arial"/>
              </a:rPr>
              <a:t>Konsultasi</a:t>
            </a:r>
            <a:r>
              <a:rPr lang="en-US" sz="1800" b="1" baseline="0" dirty="0">
                <a:solidFill>
                  <a:srgbClr val="002060"/>
                </a:solidFill>
                <a:latin typeface="Arial"/>
                <a:cs typeface="Arial"/>
              </a:rPr>
              <a:t> dan </a:t>
            </a:r>
            <a:r>
              <a:rPr lang="en-US" sz="1800" b="1" baseline="0" dirty="0" err="1">
                <a:solidFill>
                  <a:srgbClr val="002060"/>
                </a:solidFill>
                <a:latin typeface="Arial"/>
                <a:cs typeface="Arial"/>
              </a:rPr>
              <a:t>Magang</a:t>
            </a:r>
            <a:endParaRPr lang="en-US" sz="1800" b="1" baseline="0" dirty="0">
              <a:solidFill>
                <a:srgbClr val="002060"/>
              </a:solidFill>
              <a:latin typeface="Arial"/>
              <a:cs typeface="Arial"/>
            </a:endParaRPr>
          </a:p>
          <a:p>
            <a:pPr>
              <a:defRPr sz="1800" b="1" i="0" u="none" strike="noStrike" kern="1200" spc="0" baseline="0">
                <a:solidFill>
                  <a:srgbClr val="002060"/>
                </a:solidFill>
                <a:latin typeface="Arial"/>
                <a:ea typeface="+mn-ea"/>
                <a:cs typeface="Arial"/>
              </a:defRPr>
            </a:pPr>
            <a:r>
              <a:rPr lang="en-US" sz="1800" b="1" baseline="0" dirty="0">
                <a:solidFill>
                  <a:srgbClr val="002060"/>
                </a:solidFill>
                <a:latin typeface="Arial"/>
                <a:cs typeface="Arial"/>
              </a:rPr>
              <a:t>SIKN dan JIKN 2015</a:t>
            </a:r>
            <a:r>
              <a:rPr lang="mr-IN" sz="1800" b="1" baseline="0" dirty="0">
                <a:solidFill>
                  <a:srgbClr val="002060"/>
                </a:solidFill>
                <a:latin typeface="Arial"/>
                <a:cs typeface="Arial"/>
              </a:rPr>
              <a:t>–</a:t>
            </a:r>
            <a:r>
              <a:rPr lang="en-US" sz="1800" b="1" baseline="0" dirty="0">
                <a:solidFill>
                  <a:srgbClr val="002060"/>
                </a:solidFill>
                <a:latin typeface="Arial"/>
                <a:cs typeface="Arial"/>
              </a:rPr>
              <a:t>2018 </a:t>
            </a:r>
            <a:endParaRPr lang="en-US" sz="1800" b="1" dirty="0">
              <a:solidFill>
                <a:srgbClr val="002060"/>
              </a:solidFill>
              <a:latin typeface="Arial"/>
              <a:cs typeface="Arial"/>
            </a:endParaRPr>
          </a:p>
        </c:rich>
      </c:tx>
      <c:layout/>
      <c:overlay val="0"/>
      <c:spPr>
        <a:noFill/>
        <a:ln>
          <a:noFill/>
        </a:ln>
        <a:effectLst/>
      </c:spPr>
    </c:title>
    <c:autoTitleDeleted val="0"/>
    <c:plotArea>
      <c:layout>
        <c:manualLayout>
          <c:layoutTarget val="inner"/>
          <c:xMode val="edge"/>
          <c:yMode val="edge"/>
          <c:x val="0.0224358958916614"/>
          <c:y val="0.142675612097589"/>
          <c:w val="0.955128208216677"/>
          <c:h val="0.673280966070098"/>
        </c:manualLayout>
      </c:layout>
      <c:lineChart>
        <c:grouping val="standard"/>
        <c:varyColors val="0"/>
        <c:ser>
          <c:idx val="0"/>
          <c:order val="0"/>
          <c:tx>
            <c:strRef>
              <c:f>Sheet13!$A$5</c:f>
              <c:strCache>
                <c:ptCount val="1"/>
                <c:pt idx="0">
                  <c:v>Konsultasi</c:v>
                </c:pt>
              </c:strCache>
            </c:strRef>
          </c:tx>
          <c:spPr>
            <a:ln w="28575" cap="rnd">
              <a:solidFill>
                <a:schemeClr val="accent4">
                  <a:lumMod val="90000"/>
                  <a:lumOff val="10000"/>
                </a:schemeClr>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Tw Cen MT" panose="020B0602020104020603" pitchFamily="34"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Sheet13!$B$4:$E$4</c:f>
              <c:numCache>
                <c:formatCode>General</c:formatCode>
                <c:ptCount val="4"/>
                <c:pt idx="0">
                  <c:v>2015.0</c:v>
                </c:pt>
                <c:pt idx="1">
                  <c:v>2016.0</c:v>
                </c:pt>
                <c:pt idx="2">
                  <c:v>2017.0</c:v>
                </c:pt>
                <c:pt idx="3">
                  <c:v>2018.0</c:v>
                </c:pt>
              </c:numCache>
            </c:numRef>
          </c:cat>
          <c:val>
            <c:numRef>
              <c:f>Sheet13!$B$5:$E$5</c:f>
              <c:numCache>
                <c:formatCode>General</c:formatCode>
                <c:ptCount val="4"/>
                <c:pt idx="0">
                  <c:v>22.0</c:v>
                </c:pt>
                <c:pt idx="1">
                  <c:v>27.0</c:v>
                </c:pt>
                <c:pt idx="2">
                  <c:v>43.0</c:v>
                </c:pt>
                <c:pt idx="3">
                  <c:v>39.0</c:v>
                </c:pt>
              </c:numCache>
            </c:numRef>
          </c:val>
          <c:smooth val="0"/>
          <c:extLst xmlns:c16r2="http://schemas.microsoft.com/office/drawing/2015/06/chart">
            <c:ext xmlns:c16="http://schemas.microsoft.com/office/drawing/2014/chart" uri="{C3380CC4-5D6E-409C-BE32-E72D297353CC}">
              <c16:uniqueId val="{00000000-915E-45EB-8134-91DB8916CD2A}"/>
            </c:ext>
          </c:extLst>
        </c:ser>
        <c:ser>
          <c:idx val="1"/>
          <c:order val="1"/>
          <c:tx>
            <c:strRef>
              <c:f>Sheet13!$A$6</c:f>
              <c:strCache>
                <c:ptCount val="1"/>
                <c:pt idx="0">
                  <c:v>Magang</c:v>
                </c:pt>
              </c:strCache>
            </c:strRef>
          </c:tx>
          <c:spPr>
            <a:ln w="28575" cap="rnd">
              <a:solidFill>
                <a:srgbClr val="660066"/>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Tw Cen MT" panose="020B0602020104020603" pitchFamily="34"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Sheet13!$B$4:$E$4</c:f>
              <c:numCache>
                <c:formatCode>General</c:formatCode>
                <c:ptCount val="4"/>
                <c:pt idx="0">
                  <c:v>2015.0</c:v>
                </c:pt>
                <c:pt idx="1">
                  <c:v>2016.0</c:v>
                </c:pt>
                <c:pt idx="2">
                  <c:v>2017.0</c:v>
                </c:pt>
                <c:pt idx="3">
                  <c:v>2018.0</c:v>
                </c:pt>
              </c:numCache>
            </c:numRef>
          </c:cat>
          <c:val>
            <c:numRef>
              <c:f>Sheet13!$B$6:$E$6</c:f>
              <c:numCache>
                <c:formatCode>General</c:formatCode>
                <c:ptCount val="4"/>
                <c:pt idx="0">
                  <c:v>9.0</c:v>
                </c:pt>
                <c:pt idx="1">
                  <c:v>7.0</c:v>
                </c:pt>
                <c:pt idx="2">
                  <c:v>19.0</c:v>
                </c:pt>
                <c:pt idx="3">
                  <c:v>25.0</c:v>
                </c:pt>
              </c:numCache>
            </c:numRef>
          </c:val>
          <c:smooth val="0"/>
          <c:extLst xmlns:c16r2="http://schemas.microsoft.com/office/drawing/2015/06/chart">
            <c:ext xmlns:c16="http://schemas.microsoft.com/office/drawing/2014/chart" uri="{C3380CC4-5D6E-409C-BE32-E72D297353CC}">
              <c16:uniqueId val="{00000001-915E-45EB-8134-91DB8916CD2A}"/>
            </c:ext>
          </c:extLst>
        </c:ser>
        <c:dLbls>
          <c:showLegendKey val="0"/>
          <c:showVal val="0"/>
          <c:showCatName val="0"/>
          <c:showSerName val="0"/>
          <c:showPercent val="0"/>
          <c:showBubbleSize val="0"/>
        </c:dLbls>
        <c:marker val="1"/>
        <c:smooth val="0"/>
        <c:axId val="-2102695640"/>
        <c:axId val="-2103678680"/>
      </c:lineChart>
      <c:catAx>
        <c:axId val="-210269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US"/>
          </a:p>
        </c:txPr>
        <c:crossAx val="-2103678680"/>
        <c:crosses val="autoZero"/>
        <c:auto val="1"/>
        <c:lblAlgn val="ctr"/>
        <c:lblOffset val="100"/>
        <c:noMultiLvlLbl val="0"/>
      </c:catAx>
      <c:valAx>
        <c:axId val="-21036786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026956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rgbClr val="0A4C7F"/>
                </a:solidFill>
                <a:latin typeface="Tw Cen MT" panose="020B0602020104020603" pitchFamily="34" charset="0"/>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rgbClr val="0A4C7F"/>
                </a:solidFill>
                <a:latin typeface="Tw Cen MT" panose="020B0602020104020603" pitchFamily="34" charset="0"/>
                <a:ea typeface="+mn-ea"/>
                <a:cs typeface="+mn-cs"/>
              </a:defRPr>
            </a:pPr>
            <a:endParaRPr lang="en-US"/>
          </a:p>
        </c:txPr>
      </c:legendEntry>
      <c:layout>
        <c:manualLayout>
          <c:xMode val="edge"/>
          <c:yMode val="edge"/>
          <c:x val="0.298860105524193"/>
          <c:y val="0.915041055777475"/>
          <c:w val="0.402279788951614"/>
          <c:h val="0.056033325956414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002060"/>
                </a:solidFill>
                <a:latin typeface="Arial"/>
                <a:ea typeface="+mn-ea"/>
                <a:cs typeface="Arial"/>
              </a:defRPr>
            </a:pPr>
            <a:r>
              <a:rPr lang="en-US" sz="1800" b="1" dirty="0" err="1">
                <a:solidFill>
                  <a:srgbClr val="002060"/>
                </a:solidFill>
                <a:latin typeface="Arial"/>
                <a:cs typeface="Arial"/>
              </a:rPr>
              <a:t>Tren</a:t>
            </a:r>
            <a:r>
              <a:rPr lang="en-US" sz="1800" b="1" dirty="0">
                <a:solidFill>
                  <a:srgbClr val="002060"/>
                </a:solidFill>
                <a:latin typeface="Arial"/>
                <a:cs typeface="Arial"/>
              </a:rPr>
              <a:t> </a:t>
            </a:r>
            <a:r>
              <a:rPr lang="en-US" sz="1800" b="1" dirty="0" err="1">
                <a:solidFill>
                  <a:srgbClr val="002060"/>
                </a:solidFill>
                <a:latin typeface="Arial"/>
                <a:cs typeface="Arial"/>
              </a:rPr>
              <a:t>Kenaikan</a:t>
            </a:r>
            <a:r>
              <a:rPr lang="en-US" sz="1800" b="1" dirty="0">
                <a:solidFill>
                  <a:srgbClr val="002060"/>
                </a:solidFill>
                <a:latin typeface="Arial"/>
                <a:cs typeface="Arial"/>
              </a:rPr>
              <a:t> </a:t>
            </a:r>
            <a:r>
              <a:rPr lang="en-US" sz="1800" b="1" dirty="0" err="1">
                <a:solidFill>
                  <a:srgbClr val="002060"/>
                </a:solidFill>
                <a:latin typeface="Arial"/>
                <a:cs typeface="Arial"/>
              </a:rPr>
              <a:t>Jumlah</a:t>
            </a:r>
            <a:r>
              <a:rPr lang="en-US" sz="1800" b="1" dirty="0">
                <a:solidFill>
                  <a:srgbClr val="002060"/>
                </a:solidFill>
                <a:latin typeface="Arial"/>
                <a:cs typeface="Arial"/>
              </a:rPr>
              <a:t> </a:t>
            </a:r>
            <a:r>
              <a:rPr lang="en-US" sz="1800" b="1" dirty="0" err="1">
                <a:solidFill>
                  <a:srgbClr val="002060"/>
                </a:solidFill>
                <a:latin typeface="Arial"/>
                <a:cs typeface="Arial"/>
              </a:rPr>
              <a:t>Simpul</a:t>
            </a:r>
            <a:r>
              <a:rPr lang="en-US" sz="1800" b="1" dirty="0">
                <a:solidFill>
                  <a:srgbClr val="002060"/>
                </a:solidFill>
                <a:latin typeface="Arial"/>
                <a:cs typeface="Arial"/>
              </a:rPr>
              <a:t> </a:t>
            </a:r>
            <a:r>
              <a:rPr lang="en-US" sz="1800" b="1" dirty="0" err="1">
                <a:solidFill>
                  <a:srgbClr val="002060"/>
                </a:solidFill>
                <a:latin typeface="Arial"/>
                <a:cs typeface="Arial"/>
              </a:rPr>
              <a:t>Jaringan</a:t>
            </a:r>
            <a:endParaRPr lang="en-US" sz="1800" b="1" dirty="0">
              <a:solidFill>
                <a:srgbClr val="002060"/>
              </a:solidFill>
              <a:latin typeface="Arial"/>
              <a:cs typeface="Arial"/>
            </a:endParaRPr>
          </a:p>
          <a:p>
            <a:pPr>
              <a:defRPr sz="1600" b="1" i="0" u="none" strike="noStrike" kern="1200" spc="0" baseline="0">
                <a:solidFill>
                  <a:srgbClr val="002060"/>
                </a:solidFill>
                <a:latin typeface="Arial"/>
                <a:ea typeface="+mn-ea"/>
                <a:cs typeface="Arial"/>
              </a:defRPr>
            </a:pPr>
            <a:r>
              <a:rPr lang="en-US" sz="1800" b="1" dirty="0">
                <a:solidFill>
                  <a:srgbClr val="C00000"/>
                </a:solidFill>
                <a:latin typeface="Arial"/>
                <a:cs typeface="Arial"/>
              </a:rPr>
              <a:t>Total 205 </a:t>
            </a:r>
            <a:r>
              <a:rPr lang="en-US" sz="1800" b="1" dirty="0" err="1">
                <a:solidFill>
                  <a:srgbClr val="C00000"/>
                </a:solidFill>
                <a:latin typeface="Arial"/>
                <a:cs typeface="Arial"/>
              </a:rPr>
              <a:t>Simpul</a:t>
            </a:r>
            <a:r>
              <a:rPr lang="en-US" sz="1800" b="1" dirty="0">
                <a:solidFill>
                  <a:srgbClr val="C00000"/>
                </a:solidFill>
                <a:latin typeface="Arial"/>
                <a:cs typeface="Arial"/>
              </a:rPr>
              <a:t> </a:t>
            </a:r>
            <a:r>
              <a:rPr lang="en-US" sz="1800" b="1" dirty="0" err="1">
                <a:solidFill>
                  <a:srgbClr val="C00000"/>
                </a:solidFill>
                <a:latin typeface="Arial"/>
                <a:cs typeface="Arial"/>
              </a:rPr>
              <a:t>Jaringan</a:t>
            </a:r>
            <a:endParaRPr lang="en-US" sz="1800" b="1" dirty="0">
              <a:solidFill>
                <a:srgbClr val="C00000"/>
              </a:solidFill>
              <a:latin typeface="Arial"/>
              <a:cs typeface="Arial"/>
            </a:endParaRPr>
          </a:p>
          <a:p>
            <a:pPr>
              <a:defRPr sz="1600" b="1" i="0" u="none" strike="noStrike" kern="1200" spc="0" baseline="0">
                <a:solidFill>
                  <a:srgbClr val="002060"/>
                </a:solidFill>
                <a:latin typeface="Arial"/>
                <a:ea typeface="+mn-ea"/>
                <a:cs typeface="Arial"/>
              </a:defRPr>
            </a:pPr>
            <a:r>
              <a:rPr lang="en-US" sz="1200" b="1" dirty="0">
                <a:solidFill>
                  <a:schemeClr val="tx2"/>
                </a:solidFill>
                <a:latin typeface="Arial"/>
                <a:cs typeface="Arial"/>
              </a:rPr>
              <a:t>(</a:t>
            </a:r>
            <a:r>
              <a:rPr lang="en-US" sz="1200" b="1" i="1" dirty="0">
                <a:solidFill>
                  <a:schemeClr val="tx2"/>
                </a:solidFill>
                <a:latin typeface="Arial"/>
                <a:cs typeface="Arial"/>
              </a:rPr>
              <a:t>per </a:t>
            </a:r>
            <a:r>
              <a:rPr lang="en-US" sz="1200" b="1" i="1" dirty="0" err="1">
                <a:solidFill>
                  <a:schemeClr val="tx2"/>
                </a:solidFill>
                <a:latin typeface="Arial"/>
                <a:cs typeface="Arial"/>
              </a:rPr>
              <a:t>Desember</a:t>
            </a:r>
            <a:r>
              <a:rPr lang="en-US" sz="1200" b="1" i="1" dirty="0">
                <a:solidFill>
                  <a:schemeClr val="tx2"/>
                </a:solidFill>
                <a:latin typeface="Arial"/>
                <a:cs typeface="Arial"/>
              </a:rPr>
              <a:t> 2018</a:t>
            </a:r>
            <a:r>
              <a:rPr lang="en-US" sz="1200" b="1" dirty="0">
                <a:solidFill>
                  <a:schemeClr val="tx2"/>
                </a:solidFill>
                <a:latin typeface="Arial"/>
                <a:cs typeface="Arial"/>
              </a:rPr>
              <a:t>)</a:t>
            </a:r>
          </a:p>
        </c:rich>
      </c:tx>
      <c:layout/>
      <c:overlay val="0"/>
      <c:spPr>
        <a:noFill/>
        <a:ln>
          <a:noFill/>
        </a:ln>
        <a:effectLst/>
      </c:spPr>
    </c:title>
    <c:autoTitleDeleted val="0"/>
    <c:plotArea>
      <c:layout>
        <c:manualLayout>
          <c:layoutTarget val="inner"/>
          <c:xMode val="edge"/>
          <c:yMode val="edge"/>
          <c:x val="0.0131249991387796"/>
          <c:y val="0.151144648585593"/>
          <c:w val="0.971139431562492"/>
          <c:h val="0.682096456692914"/>
        </c:manualLayout>
      </c:layout>
      <c:lineChart>
        <c:grouping val="standard"/>
        <c:varyColors val="0"/>
        <c:ser>
          <c:idx val="0"/>
          <c:order val="0"/>
          <c:tx>
            <c:v>Target</c:v>
          </c:tx>
          <c:spPr>
            <a:ln w="28575" cap="rnd">
              <a:solidFill>
                <a:srgbClr val="660066"/>
              </a:solidFill>
              <a:round/>
            </a:ln>
            <a:effectLst/>
          </c:spPr>
          <c:marker>
            <c:symbol val="circle"/>
            <c:size val="5"/>
            <c:spPr>
              <a:solidFill>
                <a:schemeClr val="accent2"/>
              </a:solidFill>
              <a:ln w="9525">
                <a:solidFill>
                  <a:schemeClr val="accent2"/>
                </a:solidFill>
              </a:ln>
              <a:effectLst/>
            </c:spPr>
          </c:marker>
          <c:dLbls>
            <c:dLbl>
              <c:idx val="0"/>
              <c:layout>
                <c:manualLayout>
                  <c:x val="-0.00447798742138365"/>
                  <c:y val="0.026677015448436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66A-4616-BB23-22AF87EAC6C8}"/>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660066"/>
                    </a:solidFill>
                    <a:latin typeface="Tw Cen MT" panose="020B0602020104020603" pitchFamily="34" charset="0"/>
                    <a:ea typeface="+mn-ea"/>
                    <a:cs typeface="+mn-cs"/>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Sheet7!$B$2:$G$2</c:f>
              <c:numCache>
                <c:formatCode>General</c:formatCode>
                <c:ptCount val="6"/>
                <c:pt idx="0">
                  <c:v>2013.0</c:v>
                </c:pt>
                <c:pt idx="1">
                  <c:v>2014.0</c:v>
                </c:pt>
                <c:pt idx="2">
                  <c:v>2015.0</c:v>
                </c:pt>
                <c:pt idx="3">
                  <c:v>2016.0</c:v>
                </c:pt>
                <c:pt idx="4">
                  <c:v>2017.0</c:v>
                </c:pt>
                <c:pt idx="5">
                  <c:v>2018.0</c:v>
                </c:pt>
              </c:numCache>
            </c:numRef>
          </c:cat>
          <c:val>
            <c:numRef>
              <c:f>Sheet7!$B$3:$G$3</c:f>
              <c:numCache>
                <c:formatCode>General</c:formatCode>
                <c:ptCount val="6"/>
                <c:pt idx="0">
                  <c:v>2.0</c:v>
                </c:pt>
                <c:pt idx="1">
                  <c:v>11.0</c:v>
                </c:pt>
                <c:pt idx="2">
                  <c:v>20.0</c:v>
                </c:pt>
                <c:pt idx="3">
                  <c:v>40.0</c:v>
                </c:pt>
                <c:pt idx="4">
                  <c:v>60.0</c:v>
                </c:pt>
                <c:pt idx="5">
                  <c:v>60.0</c:v>
                </c:pt>
              </c:numCache>
            </c:numRef>
          </c:val>
          <c:smooth val="0"/>
          <c:extLst xmlns:c16r2="http://schemas.microsoft.com/office/drawing/2015/06/chart">
            <c:ext xmlns:c16="http://schemas.microsoft.com/office/drawing/2014/chart" uri="{C3380CC4-5D6E-409C-BE32-E72D297353CC}">
              <c16:uniqueId val="{00000001-866A-4616-BB23-22AF87EAC6C8}"/>
            </c:ext>
          </c:extLst>
        </c:ser>
        <c:ser>
          <c:idx val="1"/>
          <c:order val="1"/>
          <c:tx>
            <c:v>Capaian</c:v>
          </c:tx>
          <c:spPr>
            <a:ln w="28575" cap="rnd">
              <a:solidFill>
                <a:srgbClr val="0070C0"/>
              </a:solidFill>
              <a:round/>
            </a:ln>
            <a:effectLst/>
          </c:spPr>
          <c:marker>
            <c:symbol val="circle"/>
            <c:size val="5"/>
            <c:spPr>
              <a:solidFill>
                <a:schemeClr val="accent1"/>
              </a:solidFill>
              <a:ln w="9525">
                <a:solidFill>
                  <a:srgbClr val="0070C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accent4">
                        <a:lumMod val="90000"/>
                        <a:lumOff val="10000"/>
                      </a:schemeClr>
                    </a:solidFill>
                    <a:latin typeface="Tw Cen MT" panose="020B0602020104020603" pitchFamily="34"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Sheet7!$B$2:$G$2</c:f>
              <c:numCache>
                <c:formatCode>General</c:formatCode>
                <c:ptCount val="6"/>
                <c:pt idx="0">
                  <c:v>2013.0</c:v>
                </c:pt>
                <c:pt idx="1">
                  <c:v>2014.0</c:v>
                </c:pt>
                <c:pt idx="2">
                  <c:v>2015.0</c:v>
                </c:pt>
                <c:pt idx="3">
                  <c:v>2016.0</c:v>
                </c:pt>
                <c:pt idx="4">
                  <c:v>2017.0</c:v>
                </c:pt>
                <c:pt idx="5">
                  <c:v>2018.0</c:v>
                </c:pt>
              </c:numCache>
            </c:numRef>
          </c:cat>
          <c:val>
            <c:numRef>
              <c:f>Sheet7!$B$4:$G$4</c:f>
              <c:numCache>
                <c:formatCode>General</c:formatCode>
                <c:ptCount val="6"/>
                <c:pt idx="0">
                  <c:v>2.0</c:v>
                </c:pt>
                <c:pt idx="1">
                  <c:v>11.0</c:v>
                </c:pt>
                <c:pt idx="2">
                  <c:v>20.0</c:v>
                </c:pt>
                <c:pt idx="3">
                  <c:v>40.0</c:v>
                </c:pt>
                <c:pt idx="4">
                  <c:v>62.0</c:v>
                </c:pt>
                <c:pt idx="5">
                  <c:v>70.0</c:v>
                </c:pt>
              </c:numCache>
            </c:numRef>
          </c:val>
          <c:smooth val="0"/>
          <c:extLst xmlns:c16r2="http://schemas.microsoft.com/office/drawing/2015/06/chart">
            <c:ext xmlns:c16="http://schemas.microsoft.com/office/drawing/2014/chart" uri="{C3380CC4-5D6E-409C-BE32-E72D297353CC}">
              <c16:uniqueId val="{00000002-866A-4616-BB23-22AF87EAC6C8}"/>
            </c:ext>
          </c:extLst>
        </c:ser>
        <c:dLbls>
          <c:showLegendKey val="0"/>
          <c:showVal val="0"/>
          <c:showCatName val="0"/>
          <c:showSerName val="0"/>
          <c:showPercent val="0"/>
          <c:showBubbleSize val="0"/>
        </c:dLbls>
        <c:marker val="1"/>
        <c:smooth val="0"/>
        <c:axId val="-2102671688"/>
        <c:axId val="-2102668232"/>
      </c:lineChart>
      <c:catAx>
        <c:axId val="-2102671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rgbClr val="062137"/>
                </a:solidFill>
                <a:latin typeface="Tw Cen MT" panose="020B0602020104020603" pitchFamily="34" charset="0"/>
                <a:ea typeface="+mn-ea"/>
                <a:cs typeface="+mn-cs"/>
              </a:defRPr>
            </a:pPr>
            <a:endParaRPr lang="en-US"/>
          </a:p>
        </c:txPr>
        <c:crossAx val="-2102668232"/>
        <c:crosses val="autoZero"/>
        <c:auto val="1"/>
        <c:lblAlgn val="ctr"/>
        <c:lblOffset val="100"/>
        <c:noMultiLvlLbl val="0"/>
      </c:catAx>
      <c:valAx>
        <c:axId val="-21026682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026716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rgbClr val="062137"/>
                </a:solidFill>
                <a:latin typeface="Tw Cen MT" panose="020B0602020104020603" pitchFamily="34" charset="0"/>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rgbClr val="062137"/>
                </a:solidFill>
                <a:latin typeface="Tw Cen MT" panose="020B0602020104020603" pitchFamily="34" charset="0"/>
                <a:ea typeface="+mn-ea"/>
                <a:cs typeface="+mn-cs"/>
              </a:defRPr>
            </a:pPr>
            <a:endParaRPr lang="en-US"/>
          </a:p>
        </c:txPr>
      </c:legendEntry>
      <c:layout>
        <c:manualLayout>
          <c:xMode val="edge"/>
          <c:yMode val="edge"/>
          <c:x val="0.312347013505261"/>
          <c:y val="0.903504848352289"/>
          <c:w val="0.385735304502468"/>
          <c:h val="0.053681589332380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legend>
    <c:plotVisOnly val="1"/>
    <c:dispBlanksAs val="gap"/>
    <c:showDLblsOverMax val="0"/>
  </c:chart>
  <c:spPr>
    <a:noFill/>
    <a:ln w="9525" cap="flat" cmpd="sng" algn="ctr">
      <a:solidFill>
        <a:schemeClr val="bg1"/>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002060"/>
                </a:solidFill>
                <a:latin typeface="Tw Cen MT" panose="020B0602020104020603" pitchFamily="34" charset="0"/>
                <a:ea typeface="+mn-ea"/>
                <a:cs typeface="+mn-cs"/>
              </a:defRPr>
            </a:pPr>
            <a:r>
              <a:rPr lang="en-US" sz="1600" b="1" dirty="0" err="1">
                <a:solidFill>
                  <a:srgbClr val="002060"/>
                </a:solidFill>
                <a:latin typeface="Tw Cen MT" panose="020B0602020104020603" pitchFamily="34" charset="0"/>
              </a:rPr>
              <a:t>Jumlah</a:t>
            </a:r>
            <a:r>
              <a:rPr lang="en-US" sz="1600" b="1" baseline="0" dirty="0">
                <a:solidFill>
                  <a:srgbClr val="002060"/>
                </a:solidFill>
                <a:latin typeface="Tw Cen MT" panose="020B0602020104020603" pitchFamily="34" charset="0"/>
              </a:rPr>
              <a:t> </a:t>
            </a:r>
            <a:r>
              <a:rPr lang="en-US" sz="1600" b="1" baseline="0" dirty="0" err="1">
                <a:solidFill>
                  <a:srgbClr val="002060"/>
                </a:solidFill>
                <a:latin typeface="Tw Cen MT" panose="020B0602020104020603" pitchFamily="34" charset="0"/>
              </a:rPr>
              <a:t>Objek</a:t>
            </a:r>
            <a:r>
              <a:rPr lang="en-US" sz="1600" b="1" baseline="0" dirty="0">
                <a:solidFill>
                  <a:srgbClr val="002060"/>
                </a:solidFill>
                <a:latin typeface="Tw Cen MT" panose="020B0602020104020603" pitchFamily="34" charset="0"/>
              </a:rPr>
              <a:t> Digital</a:t>
            </a:r>
          </a:p>
          <a:p>
            <a:pPr>
              <a:defRPr sz="1600" b="1" i="0" u="none" strike="noStrike" kern="1200" spc="0" baseline="0">
                <a:solidFill>
                  <a:srgbClr val="002060"/>
                </a:solidFill>
                <a:latin typeface="Tw Cen MT" panose="020B0602020104020603" pitchFamily="34" charset="0"/>
                <a:ea typeface="+mn-ea"/>
                <a:cs typeface="+mn-cs"/>
              </a:defRPr>
            </a:pPr>
            <a:r>
              <a:rPr lang="en-US" sz="1600" b="1" baseline="0" dirty="0" err="1">
                <a:solidFill>
                  <a:srgbClr val="002060"/>
                </a:solidFill>
                <a:latin typeface="Tw Cen MT" panose="020B0602020104020603" pitchFamily="34" charset="0"/>
              </a:rPr>
              <a:t>dalam</a:t>
            </a:r>
            <a:r>
              <a:rPr lang="en-US" sz="1600" b="1" baseline="0" dirty="0">
                <a:solidFill>
                  <a:srgbClr val="002060"/>
                </a:solidFill>
                <a:latin typeface="Tw Cen MT" panose="020B0602020104020603" pitchFamily="34" charset="0"/>
              </a:rPr>
              <a:t> </a:t>
            </a:r>
            <a:r>
              <a:rPr lang="en-US" sz="1600" b="1" baseline="0" dirty="0" err="1">
                <a:solidFill>
                  <a:srgbClr val="002060"/>
                </a:solidFill>
                <a:latin typeface="Tw Cen MT" panose="020B0602020104020603" pitchFamily="34" charset="0"/>
              </a:rPr>
              <a:t>Aplikasi</a:t>
            </a:r>
            <a:r>
              <a:rPr lang="en-US" sz="1600" b="1" baseline="0" dirty="0">
                <a:solidFill>
                  <a:srgbClr val="002060"/>
                </a:solidFill>
                <a:latin typeface="Tw Cen MT" panose="020B0602020104020603" pitchFamily="34" charset="0"/>
              </a:rPr>
              <a:t> SIKN </a:t>
            </a:r>
            <a:r>
              <a:rPr lang="en-US" sz="1600" b="1" baseline="0" dirty="0" err="1">
                <a:solidFill>
                  <a:srgbClr val="002060"/>
                </a:solidFill>
                <a:latin typeface="Tw Cen MT" panose="020B0602020104020603" pitchFamily="34" charset="0"/>
              </a:rPr>
              <a:t>Simpul</a:t>
            </a:r>
            <a:r>
              <a:rPr lang="en-US" sz="1600" b="1" baseline="0" dirty="0">
                <a:solidFill>
                  <a:srgbClr val="002060"/>
                </a:solidFill>
                <a:latin typeface="Tw Cen MT" panose="020B0602020104020603" pitchFamily="34" charset="0"/>
              </a:rPr>
              <a:t> </a:t>
            </a:r>
            <a:r>
              <a:rPr lang="en-US" sz="1600" b="1" baseline="0" dirty="0" err="1">
                <a:solidFill>
                  <a:srgbClr val="002060"/>
                </a:solidFill>
                <a:latin typeface="Tw Cen MT" panose="020B0602020104020603" pitchFamily="34" charset="0"/>
              </a:rPr>
              <a:t>Jaringan</a:t>
            </a:r>
            <a:endParaRPr lang="en-US" sz="1600" b="1" baseline="0" dirty="0">
              <a:solidFill>
                <a:srgbClr val="002060"/>
              </a:solidFill>
              <a:latin typeface="Tw Cen MT" panose="020B0602020104020603" pitchFamily="34" charset="0"/>
            </a:endParaRPr>
          </a:p>
          <a:p>
            <a:pPr>
              <a:defRPr sz="1600" b="1" i="0" u="none" strike="noStrike" kern="1200" spc="0" baseline="0">
                <a:solidFill>
                  <a:srgbClr val="002060"/>
                </a:solidFill>
                <a:latin typeface="Tw Cen MT" panose="020B0602020104020603" pitchFamily="34" charset="0"/>
                <a:ea typeface="+mn-ea"/>
                <a:cs typeface="+mn-cs"/>
              </a:defRPr>
            </a:pPr>
            <a:r>
              <a:rPr lang="en-US" sz="1600" b="0" baseline="0" dirty="0">
                <a:solidFill>
                  <a:srgbClr val="C00000"/>
                </a:solidFill>
                <a:latin typeface="Tw Cen MT" panose="020B0602020104020603" pitchFamily="34" charset="0"/>
              </a:rPr>
              <a:t>Total 66739 </a:t>
            </a:r>
            <a:r>
              <a:rPr lang="en-US" sz="1600" b="0" i="0" u="none" strike="noStrike" baseline="0" dirty="0">
                <a:solidFill>
                  <a:srgbClr val="C00000"/>
                </a:solidFill>
                <a:effectLst/>
                <a:latin typeface="Tw Cen MT" panose="020B0602020104020603" pitchFamily="34" charset="0"/>
              </a:rPr>
              <a:t>Unit </a:t>
            </a:r>
            <a:r>
              <a:rPr lang="en-US" sz="1600" b="0" i="0" u="none" strike="noStrike" baseline="0" dirty="0" err="1">
                <a:solidFill>
                  <a:srgbClr val="C00000"/>
                </a:solidFill>
                <a:effectLst/>
                <a:latin typeface="Tw Cen MT" panose="020B0602020104020603" pitchFamily="34" charset="0"/>
              </a:rPr>
              <a:t>Deskripsi</a:t>
            </a:r>
            <a:endParaRPr lang="en-US" sz="1600" b="0" i="0" u="none" strike="noStrike" baseline="0" dirty="0">
              <a:solidFill>
                <a:srgbClr val="C00000"/>
              </a:solidFill>
              <a:effectLst/>
              <a:latin typeface="Tw Cen MT" panose="020B0602020104020603" pitchFamily="34" charset="0"/>
            </a:endParaRPr>
          </a:p>
          <a:p>
            <a:pPr>
              <a:defRPr sz="1600" b="1" i="0" u="none" strike="noStrike" kern="1200" spc="0" baseline="0">
                <a:solidFill>
                  <a:srgbClr val="002060"/>
                </a:solidFill>
                <a:latin typeface="Tw Cen MT" panose="020B0602020104020603" pitchFamily="34" charset="0"/>
                <a:ea typeface="+mn-ea"/>
                <a:cs typeface="+mn-cs"/>
              </a:defRPr>
            </a:pPr>
            <a:r>
              <a:rPr lang="en-US" sz="1600" b="0" i="0" u="none" strike="noStrike" baseline="0" dirty="0">
                <a:effectLst/>
                <a:latin typeface="Tw Cen MT" panose="020B0602020104020603" pitchFamily="34" charset="0"/>
              </a:rPr>
              <a:t>(</a:t>
            </a:r>
            <a:r>
              <a:rPr lang="en-US" sz="1200" b="0" i="1" u="none" strike="noStrike" baseline="0" dirty="0">
                <a:effectLst/>
                <a:latin typeface="Tw Cen MT" panose="020B0602020104020603" pitchFamily="34" charset="0"/>
              </a:rPr>
              <a:t>per November 2018</a:t>
            </a:r>
            <a:r>
              <a:rPr lang="en-US" sz="1600" b="0" i="0" u="none" strike="noStrike" baseline="0" dirty="0">
                <a:effectLst/>
                <a:latin typeface="Tw Cen MT" panose="020B0602020104020603" pitchFamily="34" charset="0"/>
              </a:rPr>
              <a:t>)</a:t>
            </a:r>
            <a:endParaRPr lang="en-US" sz="1600" b="0" baseline="0" dirty="0">
              <a:solidFill>
                <a:srgbClr val="002060"/>
              </a:solidFill>
              <a:latin typeface="Tw Cen MT" panose="020B0602020104020603" pitchFamily="34" charset="0"/>
            </a:endParaRPr>
          </a:p>
        </c:rich>
      </c:tx>
      <c:layout/>
      <c:overlay val="0"/>
      <c:spPr>
        <a:noFill/>
        <a:ln>
          <a:noFill/>
        </a:ln>
        <a:effectLst/>
      </c:spPr>
    </c:title>
    <c:autoTitleDeleted val="0"/>
    <c:plotArea>
      <c:layout>
        <c:manualLayout>
          <c:layoutTarget val="inner"/>
          <c:xMode val="edge"/>
          <c:yMode val="edge"/>
          <c:x val="0.0243430130934742"/>
          <c:y val="0.11413938551474"/>
          <c:w val="0.951313973813051"/>
          <c:h val="0.701910193372955"/>
        </c:manualLayout>
      </c:layout>
      <c:barChart>
        <c:barDir val="col"/>
        <c:grouping val="stacked"/>
        <c:varyColors val="0"/>
        <c:ser>
          <c:idx val="0"/>
          <c:order val="0"/>
          <c:tx>
            <c:v>Telah dipublikasi (total 26134)</c:v>
          </c:tx>
          <c:spPr>
            <a:solidFill>
              <a:schemeClr val="accent1"/>
            </a:solidFill>
            <a:ln>
              <a:noFill/>
            </a:ln>
            <a:effectLst/>
          </c:spPr>
          <c:invertIfNegative val="0"/>
          <c:dLbls>
            <c:dLbl>
              <c:idx val="0"/>
              <c:layout>
                <c:manualLayout>
                  <c:x val="0.0"/>
                  <c:y val="-0.0102030475357247"/>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D23-4E16-AB1A-86DA94A0EA09}"/>
                </c:ext>
              </c:extLst>
            </c:dLbl>
            <c:dLbl>
              <c:idx val="2"/>
              <c:layout>
                <c:manualLayout>
                  <c:x val="-0.0333333333333333"/>
                  <c:y val="-0.041619641294838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70C0"/>
                      </a:solidFill>
                      <a:latin typeface="Tw Cen MT" panose="020B0602020104020603" pitchFamily="34" charset="0"/>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D23-4E16-AB1A-86DA94A0EA09}"/>
                </c:ext>
              </c:extLst>
            </c:dLbl>
            <c:dLbl>
              <c:idx val="3"/>
              <c:layout>
                <c:manualLayout>
                  <c:x val="-0.0305555555555557"/>
                  <c:y val="-0.0461876640419948"/>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70C0"/>
                      </a:solidFill>
                      <a:latin typeface="Tw Cen MT" panose="020B0602020104020603" pitchFamily="34" charset="0"/>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D23-4E16-AB1A-86DA94A0EA0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Tw Cen MT" panose="020B0602020104020603" pitchFamily="34" charset="0"/>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 (2)'!$B$2:$E$2</c:f>
              <c:strCache>
                <c:ptCount val="4"/>
                <c:pt idx="0">
                  <c:v>Teks</c:v>
                </c:pt>
                <c:pt idx="1">
                  <c:v>Gambar</c:v>
                </c:pt>
                <c:pt idx="2">
                  <c:v>Audio</c:v>
                </c:pt>
                <c:pt idx="3">
                  <c:v>Video</c:v>
                </c:pt>
              </c:strCache>
            </c:strRef>
          </c:cat>
          <c:val>
            <c:numRef>
              <c:f>'Sheet7 (2)'!$B$3:$E$3</c:f>
              <c:numCache>
                <c:formatCode>General</c:formatCode>
                <c:ptCount val="4"/>
                <c:pt idx="0">
                  <c:v>18661.0</c:v>
                </c:pt>
                <c:pt idx="1">
                  <c:v>7459.0</c:v>
                </c:pt>
                <c:pt idx="2">
                  <c:v>2.0</c:v>
                </c:pt>
                <c:pt idx="3">
                  <c:v>12.0</c:v>
                </c:pt>
              </c:numCache>
            </c:numRef>
          </c:val>
          <c:extLst xmlns:c16r2="http://schemas.microsoft.com/office/drawing/2015/06/chart">
            <c:ext xmlns:c16="http://schemas.microsoft.com/office/drawing/2014/chart" uri="{C3380CC4-5D6E-409C-BE32-E72D297353CC}">
              <c16:uniqueId val="{00000003-6D23-4E16-AB1A-86DA94A0EA09}"/>
            </c:ext>
          </c:extLst>
        </c:ser>
        <c:ser>
          <c:idx val="1"/>
          <c:order val="1"/>
          <c:tx>
            <c:v>Telah diunggah (total: 40889)</c:v>
          </c:tx>
          <c:spPr>
            <a:solidFill>
              <a:schemeClr val="accent2"/>
            </a:solidFill>
            <a:ln>
              <a:noFill/>
            </a:ln>
            <a:effectLst/>
          </c:spPr>
          <c:invertIfNegative val="0"/>
          <c:dLbls>
            <c:dLbl>
              <c:idx val="2"/>
              <c:layout>
                <c:manualLayout>
                  <c:x val="0.0333333333333333"/>
                  <c:y val="-0.037037037037037"/>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Tw Cen MT" panose="020B0602020104020603" pitchFamily="34" charset="0"/>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D23-4E16-AB1A-86DA94A0EA09}"/>
                </c:ext>
              </c:extLst>
            </c:dLbl>
            <c:dLbl>
              <c:idx val="3"/>
              <c:layout>
                <c:manualLayout>
                  <c:x val="0.0499999999999999"/>
                  <c:y val="-0.0416666666666668"/>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Tw Cen MT" panose="020B0602020104020603" pitchFamily="34" charset="0"/>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D23-4E16-AB1A-86DA94A0EA0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 (2)'!$B$2:$E$2</c:f>
              <c:strCache>
                <c:ptCount val="4"/>
                <c:pt idx="0">
                  <c:v>Teks</c:v>
                </c:pt>
                <c:pt idx="1">
                  <c:v>Gambar</c:v>
                </c:pt>
                <c:pt idx="2">
                  <c:v>Audio</c:v>
                </c:pt>
                <c:pt idx="3">
                  <c:v>Video</c:v>
                </c:pt>
              </c:strCache>
            </c:strRef>
          </c:cat>
          <c:val>
            <c:numRef>
              <c:f>'Sheet7 (2)'!$B$4:$E$4</c:f>
              <c:numCache>
                <c:formatCode>General</c:formatCode>
                <c:ptCount val="4"/>
                <c:pt idx="0">
                  <c:v>26168.0</c:v>
                </c:pt>
                <c:pt idx="1">
                  <c:v>14706.0</c:v>
                </c:pt>
                <c:pt idx="2">
                  <c:v>2.0</c:v>
                </c:pt>
                <c:pt idx="3">
                  <c:v>13.0</c:v>
                </c:pt>
              </c:numCache>
            </c:numRef>
          </c:val>
          <c:extLst xmlns:c16r2="http://schemas.microsoft.com/office/drawing/2015/06/chart">
            <c:ext xmlns:c16="http://schemas.microsoft.com/office/drawing/2014/chart" uri="{C3380CC4-5D6E-409C-BE32-E72D297353CC}">
              <c16:uniqueId val="{00000006-6D23-4E16-AB1A-86DA94A0EA09}"/>
            </c:ext>
          </c:extLst>
        </c:ser>
        <c:dLbls>
          <c:showLegendKey val="0"/>
          <c:showVal val="0"/>
          <c:showCatName val="0"/>
          <c:showSerName val="0"/>
          <c:showPercent val="0"/>
          <c:showBubbleSize val="0"/>
        </c:dLbls>
        <c:gapWidth val="150"/>
        <c:overlap val="100"/>
        <c:axId val="-2127800984"/>
        <c:axId val="-2127797208"/>
      </c:barChart>
      <c:catAx>
        <c:axId val="-2127800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2127797208"/>
        <c:crosses val="autoZero"/>
        <c:auto val="1"/>
        <c:lblAlgn val="ctr"/>
        <c:lblOffset val="100"/>
        <c:noMultiLvlLbl val="0"/>
      </c:catAx>
      <c:valAx>
        <c:axId val="-2127797208"/>
        <c:scaling>
          <c:orientation val="minMax"/>
        </c:scaling>
        <c:delete val="1"/>
        <c:axPos val="l"/>
        <c:numFmt formatCode="General" sourceLinked="1"/>
        <c:majorTickMark val="none"/>
        <c:minorTickMark val="none"/>
        <c:tickLblPos val="nextTo"/>
        <c:crossAx val="-21278009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rgbClr val="FF0000"/>
                </a:solidFill>
                <a:latin typeface="Tw Cen MT" panose="020B0602020104020603" pitchFamily="34" charset="0"/>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accent1"/>
                </a:solidFill>
                <a:latin typeface="Tw Cen MT" panose="020B0602020104020603" pitchFamily="34" charset="0"/>
                <a:ea typeface="+mn-ea"/>
                <a:cs typeface="+mn-cs"/>
              </a:defRPr>
            </a:pPr>
            <a:endParaRPr lang="en-US"/>
          </a:p>
        </c:txPr>
      </c:legendEntry>
      <c:layout>
        <c:manualLayout>
          <c:xMode val="edge"/>
          <c:yMode val="edge"/>
          <c:x val="0.583849690142128"/>
          <c:y val="0.236880497871811"/>
          <c:w val="0.33000421667676"/>
          <c:h val="0.15185851020372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legend>
    <c:plotVisOnly val="1"/>
    <c:dispBlanksAs val="gap"/>
    <c:showDLblsOverMax val="0"/>
  </c:chart>
  <c:spPr>
    <a:solidFill>
      <a:schemeClr val="accent5">
        <a:lumMod val="20000"/>
        <a:lumOff val="80000"/>
      </a:schemeClr>
    </a:solidFill>
    <a:ln w="9525" cap="flat" cmpd="sng" algn="ctr">
      <a:solidFill>
        <a:schemeClr val="bg1"/>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DED9A5-792A-F344-8F91-2EA3135C05AC}" type="doc">
      <dgm:prSet loTypeId="urn:microsoft.com/office/officeart/2005/8/layout/radial5" loCatId="" qsTypeId="urn:microsoft.com/office/officeart/2005/8/quickstyle/simple5" qsCatId="simple" csTypeId="urn:microsoft.com/office/officeart/2005/8/colors/colorful1" csCatId="colorful" phldr="1"/>
      <dgm:spPr/>
      <dgm:t>
        <a:bodyPr/>
        <a:lstStyle/>
        <a:p>
          <a:endParaRPr lang="en-US"/>
        </a:p>
      </dgm:t>
    </dgm:pt>
    <dgm:pt modelId="{7E1B4C44-0D85-514B-AB03-6DEB9E49FF7A}">
      <dgm:prSet phldrT="[Text]" custT="1"/>
      <dgm:spPr/>
      <dgm:t>
        <a:bodyPr/>
        <a:lstStyle/>
        <a:p>
          <a:r>
            <a:rPr lang="en-US" sz="1600" b="1" dirty="0">
              <a:latin typeface="Arial"/>
              <a:cs typeface="Arial"/>
            </a:rPr>
            <a:t>SIKN-JIKN</a:t>
          </a:r>
        </a:p>
      </dgm:t>
    </dgm:pt>
    <dgm:pt modelId="{8B1C85F0-4539-A74C-A89D-6CD5B2160327}" type="parTrans" cxnId="{E752760F-D8A7-754F-95CB-40A1DAA1A56D}">
      <dgm:prSet/>
      <dgm:spPr/>
      <dgm:t>
        <a:bodyPr/>
        <a:lstStyle/>
        <a:p>
          <a:endParaRPr lang="en-US"/>
        </a:p>
      </dgm:t>
    </dgm:pt>
    <dgm:pt modelId="{AD349735-95BD-1E46-A77D-921EE1EB5B6D}" type="sibTrans" cxnId="{E752760F-D8A7-754F-95CB-40A1DAA1A56D}">
      <dgm:prSet/>
      <dgm:spPr/>
      <dgm:t>
        <a:bodyPr/>
        <a:lstStyle/>
        <a:p>
          <a:endParaRPr lang="en-US"/>
        </a:p>
      </dgm:t>
    </dgm:pt>
    <dgm:pt modelId="{73AE724C-D77E-6A42-A4AC-0936F2D575BF}">
      <dgm:prSet phldrT="[Text]" custT="1"/>
      <dgm:spPr/>
      <dgm:t>
        <a:bodyPr/>
        <a:lstStyle/>
        <a:p>
          <a:r>
            <a:rPr lang="en-US" sz="1500" b="1" dirty="0" err="1">
              <a:latin typeface="Arial"/>
              <a:cs typeface="Arial"/>
            </a:rPr>
            <a:t>Informasi</a:t>
          </a:r>
          <a:r>
            <a:rPr lang="en-US" sz="1500" b="1" dirty="0">
              <a:latin typeface="Arial"/>
              <a:cs typeface="Arial"/>
            </a:rPr>
            <a:t> </a:t>
          </a:r>
          <a:r>
            <a:rPr lang="en-US" sz="1500" b="1" dirty="0" err="1">
              <a:latin typeface="Arial"/>
              <a:cs typeface="Arial"/>
            </a:rPr>
            <a:t>Kearsipan</a:t>
          </a:r>
          <a:endParaRPr lang="en-US" sz="1500" b="1" dirty="0">
            <a:latin typeface="Arial"/>
            <a:cs typeface="Arial"/>
          </a:endParaRPr>
        </a:p>
      </dgm:t>
    </dgm:pt>
    <dgm:pt modelId="{AAA300BA-510F-7248-B40E-958CEDF31334}" type="parTrans" cxnId="{F72C350B-7D57-7942-94BB-3EA78ACD7DDA}">
      <dgm:prSet/>
      <dgm:spPr/>
      <dgm:t>
        <a:bodyPr/>
        <a:lstStyle/>
        <a:p>
          <a:endParaRPr lang="en-US"/>
        </a:p>
      </dgm:t>
    </dgm:pt>
    <dgm:pt modelId="{2C1EF391-0F60-8C43-9397-6005BEB2E2F2}" type="sibTrans" cxnId="{F72C350B-7D57-7942-94BB-3EA78ACD7DDA}">
      <dgm:prSet/>
      <dgm:spPr/>
      <dgm:t>
        <a:bodyPr/>
        <a:lstStyle/>
        <a:p>
          <a:endParaRPr lang="en-US"/>
        </a:p>
      </dgm:t>
    </dgm:pt>
    <dgm:pt modelId="{514D92CA-4027-1D4D-9B8E-49539690AB1A}">
      <dgm:prSet phldrT="[Text]" custT="1"/>
      <dgm:spPr/>
      <dgm:t>
        <a:bodyPr/>
        <a:lstStyle/>
        <a:p>
          <a:r>
            <a:rPr lang="en-US" sz="1500" b="1" dirty="0" err="1"/>
            <a:t>Sumber</a:t>
          </a:r>
          <a:r>
            <a:rPr lang="en-US" sz="1500" b="1" dirty="0"/>
            <a:t> </a:t>
          </a:r>
          <a:r>
            <a:rPr lang="en-US" sz="1500" b="1" dirty="0" err="1"/>
            <a:t>Daya</a:t>
          </a:r>
          <a:r>
            <a:rPr lang="en-US" sz="1500" b="1" dirty="0"/>
            <a:t> </a:t>
          </a:r>
          <a:r>
            <a:rPr lang="en-US" sz="1500" b="1" dirty="0" err="1"/>
            <a:t>Manusia</a:t>
          </a:r>
          <a:endParaRPr lang="en-US" sz="1500" b="1" dirty="0"/>
        </a:p>
      </dgm:t>
    </dgm:pt>
    <dgm:pt modelId="{B8540BF4-5BC5-3742-8359-DAABCDD13383}" type="parTrans" cxnId="{9D276768-257D-0543-A3D4-5555276E4745}">
      <dgm:prSet/>
      <dgm:spPr/>
      <dgm:t>
        <a:bodyPr/>
        <a:lstStyle/>
        <a:p>
          <a:endParaRPr lang="en-US"/>
        </a:p>
      </dgm:t>
    </dgm:pt>
    <dgm:pt modelId="{F10DF315-5177-154E-AB36-9E08EB2313DE}" type="sibTrans" cxnId="{9D276768-257D-0543-A3D4-5555276E4745}">
      <dgm:prSet/>
      <dgm:spPr/>
      <dgm:t>
        <a:bodyPr/>
        <a:lstStyle/>
        <a:p>
          <a:endParaRPr lang="en-US"/>
        </a:p>
      </dgm:t>
    </dgm:pt>
    <dgm:pt modelId="{CB4EC573-E2EA-854A-A29B-5B544BB8F5EB}">
      <dgm:prSet phldrT="[Text]" custT="1"/>
      <dgm:spPr/>
      <dgm:t>
        <a:bodyPr/>
        <a:lstStyle/>
        <a:p>
          <a:r>
            <a:rPr lang="en-US" sz="1500" b="1" dirty="0" err="1"/>
            <a:t>Prasarana</a:t>
          </a:r>
          <a:r>
            <a:rPr lang="en-US" sz="1500" b="1" dirty="0"/>
            <a:t> </a:t>
          </a:r>
          <a:r>
            <a:rPr lang="en-US" sz="1500" b="1" dirty="0" err="1"/>
            <a:t>dan</a:t>
          </a:r>
          <a:r>
            <a:rPr lang="en-US" sz="1500" b="1" dirty="0"/>
            <a:t> </a:t>
          </a:r>
          <a:r>
            <a:rPr lang="en-US" sz="1500" b="1" dirty="0" err="1"/>
            <a:t>Sarana</a:t>
          </a:r>
          <a:endParaRPr lang="en-US" sz="1500" b="1" dirty="0"/>
        </a:p>
      </dgm:t>
    </dgm:pt>
    <dgm:pt modelId="{C60E97E9-BE33-9E49-B946-A85EE3C89273}" type="parTrans" cxnId="{07D3B370-E88C-9A4E-80E5-EFA9DEE7D828}">
      <dgm:prSet/>
      <dgm:spPr/>
      <dgm:t>
        <a:bodyPr/>
        <a:lstStyle/>
        <a:p>
          <a:endParaRPr lang="en-US"/>
        </a:p>
      </dgm:t>
    </dgm:pt>
    <dgm:pt modelId="{414DC67F-D055-BF42-A433-C9BFE5244163}" type="sibTrans" cxnId="{07D3B370-E88C-9A4E-80E5-EFA9DEE7D828}">
      <dgm:prSet/>
      <dgm:spPr/>
      <dgm:t>
        <a:bodyPr/>
        <a:lstStyle/>
        <a:p>
          <a:endParaRPr lang="en-US"/>
        </a:p>
      </dgm:t>
    </dgm:pt>
    <dgm:pt modelId="{3E19980E-6538-7F42-B5F5-00BA41143F33}">
      <dgm:prSet phldrT="[Text]" custT="1"/>
      <dgm:spPr/>
      <dgm:t>
        <a:bodyPr/>
        <a:lstStyle/>
        <a:p>
          <a:r>
            <a:rPr lang="en-US" sz="1500" b="1" dirty="0" err="1">
              <a:latin typeface="Arial"/>
              <a:cs typeface="Arial"/>
            </a:rPr>
            <a:t>Pendanaan</a:t>
          </a:r>
          <a:endParaRPr lang="en-US" sz="1500" b="1" dirty="0">
            <a:latin typeface="Arial"/>
            <a:cs typeface="Arial"/>
          </a:endParaRPr>
        </a:p>
      </dgm:t>
    </dgm:pt>
    <dgm:pt modelId="{43CCA115-184D-E046-910A-0AA9D69C6BE0}" type="parTrans" cxnId="{753A92DF-DD74-1C4F-AEC3-40F781BF2FD8}">
      <dgm:prSet/>
      <dgm:spPr/>
      <dgm:t>
        <a:bodyPr/>
        <a:lstStyle/>
        <a:p>
          <a:endParaRPr lang="en-US"/>
        </a:p>
      </dgm:t>
    </dgm:pt>
    <dgm:pt modelId="{BDD2C997-39ED-9A4B-A298-7B9D50029168}" type="sibTrans" cxnId="{753A92DF-DD74-1C4F-AEC3-40F781BF2FD8}">
      <dgm:prSet/>
      <dgm:spPr/>
      <dgm:t>
        <a:bodyPr/>
        <a:lstStyle/>
        <a:p>
          <a:endParaRPr lang="en-US"/>
        </a:p>
      </dgm:t>
    </dgm:pt>
    <dgm:pt modelId="{45C06ADA-C978-E54B-B199-C8DB471288E7}" type="pres">
      <dgm:prSet presAssocID="{10DED9A5-792A-F344-8F91-2EA3135C05AC}" presName="Name0" presStyleCnt="0">
        <dgm:presLayoutVars>
          <dgm:chMax val="1"/>
          <dgm:dir/>
          <dgm:animLvl val="ctr"/>
          <dgm:resizeHandles val="exact"/>
        </dgm:presLayoutVars>
      </dgm:prSet>
      <dgm:spPr/>
      <dgm:t>
        <a:bodyPr/>
        <a:lstStyle/>
        <a:p>
          <a:endParaRPr lang="en-US"/>
        </a:p>
      </dgm:t>
    </dgm:pt>
    <dgm:pt modelId="{65CB654A-5E76-EC47-8A59-3A6FBF38C7F4}" type="pres">
      <dgm:prSet presAssocID="{7E1B4C44-0D85-514B-AB03-6DEB9E49FF7A}" presName="centerShape" presStyleLbl="node0" presStyleIdx="0" presStyleCnt="1"/>
      <dgm:spPr/>
      <dgm:t>
        <a:bodyPr/>
        <a:lstStyle/>
        <a:p>
          <a:endParaRPr lang="en-US"/>
        </a:p>
      </dgm:t>
    </dgm:pt>
    <dgm:pt modelId="{21960BE2-20EC-7D4E-B220-2A2164685CBE}" type="pres">
      <dgm:prSet presAssocID="{AAA300BA-510F-7248-B40E-958CEDF31334}" presName="parTrans" presStyleLbl="sibTrans2D1" presStyleIdx="0" presStyleCnt="4"/>
      <dgm:spPr/>
      <dgm:t>
        <a:bodyPr/>
        <a:lstStyle/>
        <a:p>
          <a:endParaRPr lang="en-US"/>
        </a:p>
      </dgm:t>
    </dgm:pt>
    <dgm:pt modelId="{CBCA2537-8D1D-F64A-959C-35757D466A6B}" type="pres">
      <dgm:prSet presAssocID="{AAA300BA-510F-7248-B40E-958CEDF31334}" presName="connectorText" presStyleLbl="sibTrans2D1" presStyleIdx="0" presStyleCnt="4"/>
      <dgm:spPr/>
      <dgm:t>
        <a:bodyPr/>
        <a:lstStyle/>
        <a:p>
          <a:endParaRPr lang="en-US"/>
        </a:p>
      </dgm:t>
    </dgm:pt>
    <dgm:pt modelId="{F9F5ABF8-0F51-CE43-BD1A-5C724B69F225}" type="pres">
      <dgm:prSet presAssocID="{73AE724C-D77E-6A42-A4AC-0936F2D575BF}" presName="node" presStyleLbl="node1" presStyleIdx="0" presStyleCnt="4">
        <dgm:presLayoutVars>
          <dgm:bulletEnabled val="1"/>
        </dgm:presLayoutVars>
      </dgm:prSet>
      <dgm:spPr/>
      <dgm:t>
        <a:bodyPr/>
        <a:lstStyle/>
        <a:p>
          <a:endParaRPr lang="en-US"/>
        </a:p>
      </dgm:t>
    </dgm:pt>
    <dgm:pt modelId="{C9F94DF8-752B-CD41-AD93-FA589F77D2A3}" type="pres">
      <dgm:prSet presAssocID="{B8540BF4-5BC5-3742-8359-DAABCDD13383}" presName="parTrans" presStyleLbl="sibTrans2D1" presStyleIdx="1" presStyleCnt="4"/>
      <dgm:spPr/>
      <dgm:t>
        <a:bodyPr/>
        <a:lstStyle/>
        <a:p>
          <a:endParaRPr lang="en-US"/>
        </a:p>
      </dgm:t>
    </dgm:pt>
    <dgm:pt modelId="{C8141F35-02BB-FE44-B114-5425AC448576}" type="pres">
      <dgm:prSet presAssocID="{B8540BF4-5BC5-3742-8359-DAABCDD13383}" presName="connectorText" presStyleLbl="sibTrans2D1" presStyleIdx="1" presStyleCnt="4"/>
      <dgm:spPr/>
      <dgm:t>
        <a:bodyPr/>
        <a:lstStyle/>
        <a:p>
          <a:endParaRPr lang="en-US"/>
        </a:p>
      </dgm:t>
    </dgm:pt>
    <dgm:pt modelId="{91482865-8702-6D48-82AE-F4E244CC064A}" type="pres">
      <dgm:prSet presAssocID="{514D92CA-4027-1D4D-9B8E-49539690AB1A}" presName="node" presStyleLbl="node1" presStyleIdx="1" presStyleCnt="4">
        <dgm:presLayoutVars>
          <dgm:bulletEnabled val="1"/>
        </dgm:presLayoutVars>
      </dgm:prSet>
      <dgm:spPr/>
      <dgm:t>
        <a:bodyPr/>
        <a:lstStyle/>
        <a:p>
          <a:endParaRPr lang="en-US"/>
        </a:p>
      </dgm:t>
    </dgm:pt>
    <dgm:pt modelId="{D6095A56-4159-D544-AAA1-60DE5EC4BAA8}" type="pres">
      <dgm:prSet presAssocID="{C60E97E9-BE33-9E49-B946-A85EE3C89273}" presName="parTrans" presStyleLbl="sibTrans2D1" presStyleIdx="2" presStyleCnt="4"/>
      <dgm:spPr/>
      <dgm:t>
        <a:bodyPr/>
        <a:lstStyle/>
        <a:p>
          <a:endParaRPr lang="en-US"/>
        </a:p>
      </dgm:t>
    </dgm:pt>
    <dgm:pt modelId="{B7DB3111-EA93-164D-9201-1699FC810B76}" type="pres">
      <dgm:prSet presAssocID="{C60E97E9-BE33-9E49-B946-A85EE3C89273}" presName="connectorText" presStyleLbl="sibTrans2D1" presStyleIdx="2" presStyleCnt="4"/>
      <dgm:spPr/>
      <dgm:t>
        <a:bodyPr/>
        <a:lstStyle/>
        <a:p>
          <a:endParaRPr lang="en-US"/>
        </a:p>
      </dgm:t>
    </dgm:pt>
    <dgm:pt modelId="{D54238F1-C447-3649-9441-7D20AFAFDAA7}" type="pres">
      <dgm:prSet presAssocID="{CB4EC573-E2EA-854A-A29B-5B544BB8F5EB}" presName="node" presStyleLbl="node1" presStyleIdx="2" presStyleCnt="4">
        <dgm:presLayoutVars>
          <dgm:bulletEnabled val="1"/>
        </dgm:presLayoutVars>
      </dgm:prSet>
      <dgm:spPr/>
      <dgm:t>
        <a:bodyPr/>
        <a:lstStyle/>
        <a:p>
          <a:endParaRPr lang="en-US"/>
        </a:p>
      </dgm:t>
    </dgm:pt>
    <dgm:pt modelId="{F6AEDEE3-103E-C641-AE56-BEA7894C9837}" type="pres">
      <dgm:prSet presAssocID="{43CCA115-184D-E046-910A-0AA9D69C6BE0}" presName="parTrans" presStyleLbl="sibTrans2D1" presStyleIdx="3" presStyleCnt="4"/>
      <dgm:spPr/>
      <dgm:t>
        <a:bodyPr/>
        <a:lstStyle/>
        <a:p>
          <a:endParaRPr lang="en-US"/>
        </a:p>
      </dgm:t>
    </dgm:pt>
    <dgm:pt modelId="{F1457321-CB66-D249-A111-623CA29E1C52}" type="pres">
      <dgm:prSet presAssocID="{43CCA115-184D-E046-910A-0AA9D69C6BE0}" presName="connectorText" presStyleLbl="sibTrans2D1" presStyleIdx="3" presStyleCnt="4"/>
      <dgm:spPr/>
      <dgm:t>
        <a:bodyPr/>
        <a:lstStyle/>
        <a:p>
          <a:endParaRPr lang="en-US"/>
        </a:p>
      </dgm:t>
    </dgm:pt>
    <dgm:pt modelId="{857C979C-1ADD-9C40-94DB-DD44E82213E4}" type="pres">
      <dgm:prSet presAssocID="{3E19980E-6538-7F42-B5F5-00BA41143F33}" presName="node" presStyleLbl="node1" presStyleIdx="3" presStyleCnt="4">
        <dgm:presLayoutVars>
          <dgm:bulletEnabled val="1"/>
        </dgm:presLayoutVars>
      </dgm:prSet>
      <dgm:spPr/>
      <dgm:t>
        <a:bodyPr/>
        <a:lstStyle/>
        <a:p>
          <a:endParaRPr lang="en-US"/>
        </a:p>
      </dgm:t>
    </dgm:pt>
  </dgm:ptLst>
  <dgm:cxnLst>
    <dgm:cxn modelId="{D9CEA048-46AC-574A-A67D-0906BF379DAE}" type="presOf" srcId="{B8540BF4-5BC5-3742-8359-DAABCDD13383}" destId="{C9F94DF8-752B-CD41-AD93-FA589F77D2A3}" srcOrd="0" destOrd="0" presId="urn:microsoft.com/office/officeart/2005/8/layout/radial5"/>
    <dgm:cxn modelId="{753A92DF-DD74-1C4F-AEC3-40F781BF2FD8}" srcId="{7E1B4C44-0D85-514B-AB03-6DEB9E49FF7A}" destId="{3E19980E-6538-7F42-B5F5-00BA41143F33}" srcOrd="3" destOrd="0" parTransId="{43CCA115-184D-E046-910A-0AA9D69C6BE0}" sibTransId="{BDD2C997-39ED-9A4B-A298-7B9D50029168}"/>
    <dgm:cxn modelId="{B95B8C15-E66B-E94D-BF9D-84F00FB361EE}" type="presOf" srcId="{C60E97E9-BE33-9E49-B946-A85EE3C89273}" destId="{B7DB3111-EA93-164D-9201-1699FC810B76}" srcOrd="1" destOrd="0" presId="urn:microsoft.com/office/officeart/2005/8/layout/radial5"/>
    <dgm:cxn modelId="{9D276768-257D-0543-A3D4-5555276E4745}" srcId="{7E1B4C44-0D85-514B-AB03-6DEB9E49FF7A}" destId="{514D92CA-4027-1D4D-9B8E-49539690AB1A}" srcOrd="1" destOrd="0" parTransId="{B8540BF4-5BC5-3742-8359-DAABCDD13383}" sibTransId="{F10DF315-5177-154E-AB36-9E08EB2313DE}"/>
    <dgm:cxn modelId="{085A7DAC-757F-9E45-8E74-B2A51EDA6A5F}" type="presOf" srcId="{B8540BF4-5BC5-3742-8359-DAABCDD13383}" destId="{C8141F35-02BB-FE44-B114-5425AC448576}" srcOrd="1" destOrd="0" presId="urn:microsoft.com/office/officeart/2005/8/layout/radial5"/>
    <dgm:cxn modelId="{BE1F5948-6C02-2B43-AF2D-6F9704B0D73E}" type="presOf" srcId="{514D92CA-4027-1D4D-9B8E-49539690AB1A}" destId="{91482865-8702-6D48-82AE-F4E244CC064A}" srcOrd="0" destOrd="0" presId="urn:microsoft.com/office/officeart/2005/8/layout/radial5"/>
    <dgm:cxn modelId="{2FA62B12-656F-B144-93A0-C593B893A7E3}" type="presOf" srcId="{73AE724C-D77E-6A42-A4AC-0936F2D575BF}" destId="{F9F5ABF8-0F51-CE43-BD1A-5C724B69F225}" srcOrd="0" destOrd="0" presId="urn:microsoft.com/office/officeart/2005/8/layout/radial5"/>
    <dgm:cxn modelId="{B65BD163-31FF-4E49-A749-F18298978AC3}" type="presOf" srcId="{AAA300BA-510F-7248-B40E-958CEDF31334}" destId="{CBCA2537-8D1D-F64A-959C-35757D466A6B}" srcOrd="1" destOrd="0" presId="urn:microsoft.com/office/officeart/2005/8/layout/radial5"/>
    <dgm:cxn modelId="{36615000-4066-AB44-A522-4B4032D3D4A0}" type="presOf" srcId="{CB4EC573-E2EA-854A-A29B-5B544BB8F5EB}" destId="{D54238F1-C447-3649-9441-7D20AFAFDAA7}" srcOrd="0" destOrd="0" presId="urn:microsoft.com/office/officeart/2005/8/layout/radial5"/>
    <dgm:cxn modelId="{E752760F-D8A7-754F-95CB-40A1DAA1A56D}" srcId="{10DED9A5-792A-F344-8F91-2EA3135C05AC}" destId="{7E1B4C44-0D85-514B-AB03-6DEB9E49FF7A}" srcOrd="0" destOrd="0" parTransId="{8B1C85F0-4539-A74C-A89D-6CD5B2160327}" sibTransId="{AD349735-95BD-1E46-A77D-921EE1EB5B6D}"/>
    <dgm:cxn modelId="{07D3B370-E88C-9A4E-80E5-EFA9DEE7D828}" srcId="{7E1B4C44-0D85-514B-AB03-6DEB9E49FF7A}" destId="{CB4EC573-E2EA-854A-A29B-5B544BB8F5EB}" srcOrd="2" destOrd="0" parTransId="{C60E97E9-BE33-9E49-B946-A85EE3C89273}" sibTransId="{414DC67F-D055-BF42-A433-C9BFE5244163}"/>
    <dgm:cxn modelId="{F966AC14-1C77-1B4D-AA3F-429A50FFB985}" type="presOf" srcId="{7E1B4C44-0D85-514B-AB03-6DEB9E49FF7A}" destId="{65CB654A-5E76-EC47-8A59-3A6FBF38C7F4}" srcOrd="0" destOrd="0" presId="urn:microsoft.com/office/officeart/2005/8/layout/radial5"/>
    <dgm:cxn modelId="{0A673109-DC8A-4F4E-A85F-768E489A7255}" type="presOf" srcId="{43CCA115-184D-E046-910A-0AA9D69C6BE0}" destId="{F6AEDEE3-103E-C641-AE56-BEA7894C9837}" srcOrd="0" destOrd="0" presId="urn:microsoft.com/office/officeart/2005/8/layout/radial5"/>
    <dgm:cxn modelId="{F63F6332-0B42-674F-9F4F-D4BCD7DD40D2}" type="presOf" srcId="{AAA300BA-510F-7248-B40E-958CEDF31334}" destId="{21960BE2-20EC-7D4E-B220-2A2164685CBE}" srcOrd="0" destOrd="0" presId="urn:microsoft.com/office/officeart/2005/8/layout/radial5"/>
    <dgm:cxn modelId="{F8E2B5E4-9CFA-2F48-B0C6-0A0B8972DBE1}" type="presOf" srcId="{43CCA115-184D-E046-910A-0AA9D69C6BE0}" destId="{F1457321-CB66-D249-A111-623CA29E1C52}" srcOrd="1" destOrd="0" presId="urn:microsoft.com/office/officeart/2005/8/layout/radial5"/>
    <dgm:cxn modelId="{01EECC66-9DAE-8C40-9DEF-5BDEC088E4D8}" type="presOf" srcId="{C60E97E9-BE33-9E49-B946-A85EE3C89273}" destId="{D6095A56-4159-D544-AAA1-60DE5EC4BAA8}" srcOrd="0" destOrd="0" presId="urn:microsoft.com/office/officeart/2005/8/layout/radial5"/>
    <dgm:cxn modelId="{0FDE7AF3-4349-9847-A4E2-3D58A7A45D2E}" type="presOf" srcId="{10DED9A5-792A-F344-8F91-2EA3135C05AC}" destId="{45C06ADA-C978-E54B-B199-C8DB471288E7}" srcOrd="0" destOrd="0" presId="urn:microsoft.com/office/officeart/2005/8/layout/radial5"/>
    <dgm:cxn modelId="{EAAB6FF3-F6D8-B242-A828-EFDDBE6AFE13}" type="presOf" srcId="{3E19980E-6538-7F42-B5F5-00BA41143F33}" destId="{857C979C-1ADD-9C40-94DB-DD44E82213E4}" srcOrd="0" destOrd="0" presId="urn:microsoft.com/office/officeart/2005/8/layout/radial5"/>
    <dgm:cxn modelId="{F72C350B-7D57-7942-94BB-3EA78ACD7DDA}" srcId="{7E1B4C44-0D85-514B-AB03-6DEB9E49FF7A}" destId="{73AE724C-D77E-6A42-A4AC-0936F2D575BF}" srcOrd="0" destOrd="0" parTransId="{AAA300BA-510F-7248-B40E-958CEDF31334}" sibTransId="{2C1EF391-0F60-8C43-9397-6005BEB2E2F2}"/>
    <dgm:cxn modelId="{AA98B60C-FD52-C440-AA28-9FBCA30CF225}" type="presParOf" srcId="{45C06ADA-C978-E54B-B199-C8DB471288E7}" destId="{65CB654A-5E76-EC47-8A59-3A6FBF38C7F4}" srcOrd="0" destOrd="0" presId="urn:microsoft.com/office/officeart/2005/8/layout/radial5"/>
    <dgm:cxn modelId="{A45D6DB2-5287-2D45-B2AB-6F53EDD5E995}" type="presParOf" srcId="{45C06ADA-C978-E54B-B199-C8DB471288E7}" destId="{21960BE2-20EC-7D4E-B220-2A2164685CBE}" srcOrd="1" destOrd="0" presId="urn:microsoft.com/office/officeart/2005/8/layout/radial5"/>
    <dgm:cxn modelId="{8B0F7329-6551-014C-B423-8FD96A20B4CA}" type="presParOf" srcId="{21960BE2-20EC-7D4E-B220-2A2164685CBE}" destId="{CBCA2537-8D1D-F64A-959C-35757D466A6B}" srcOrd="0" destOrd="0" presId="urn:microsoft.com/office/officeart/2005/8/layout/radial5"/>
    <dgm:cxn modelId="{FB2B4933-41E0-FF45-98FB-2A522CF670E1}" type="presParOf" srcId="{45C06ADA-C978-E54B-B199-C8DB471288E7}" destId="{F9F5ABF8-0F51-CE43-BD1A-5C724B69F225}" srcOrd="2" destOrd="0" presId="urn:microsoft.com/office/officeart/2005/8/layout/radial5"/>
    <dgm:cxn modelId="{3ACF444E-0BBA-964B-96C5-959267ED538F}" type="presParOf" srcId="{45C06ADA-C978-E54B-B199-C8DB471288E7}" destId="{C9F94DF8-752B-CD41-AD93-FA589F77D2A3}" srcOrd="3" destOrd="0" presId="urn:microsoft.com/office/officeart/2005/8/layout/radial5"/>
    <dgm:cxn modelId="{5EB51634-9BCC-0149-9545-EF12DA96FDF5}" type="presParOf" srcId="{C9F94DF8-752B-CD41-AD93-FA589F77D2A3}" destId="{C8141F35-02BB-FE44-B114-5425AC448576}" srcOrd="0" destOrd="0" presId="urn:microsoft.com/office/officeart/2005/8/layout/radial5"/>
    <dgm:cxn modelId="{227AB6FB-55B7-0B4A-BCC3-E68555562257}" type="presParOf" srcId="{45C06ADA-C978-E54B-B199-C8DB471288E7}" destId="{91482865-8702-6D48-82AE-F4E244CC064A}" srcOrd="4" destOrd="0" presId="urn:microsoft.com/office/officeart/2005/8/layout/radial5"/>
    <dgm:cxn modelId="{1FB0E236-5B4E-544A-ACEB-2CDE4DDE3086}" type="presParOf" srcId="{45C06ADA-C978-E54B-B199-C8DB471288E7}" destId="{D6095A56-4159-D544-AAA1-60DE5EC4BAA8}" srcOrd="5" destOrd="0" presId="urn:microsoft.com/office/officeart/2005/8/layout/radial5"/>
    <dgm:cxn modelId="{7445E55A-F2DE-FC42-AF29-CE8D6EFF1E89}" type="presParOf" srcId="{D6095A56-4159-D544-AAA1-60DE5EC4BAA8}" destId="{B7DB3111-EA93-164D-9201-1699FC810B76}" srcOrd="0" destOrd="0" presId="urn:microsoft.com/office/officeart/2005/8/layout/radial5"/>
    <dgm:cxn modelId="{A2981434-8479-9842-A434-FE16368B5948}" type="presParOf" srcId="{45C06ADA-C978-E54B-B199-C8DB471288E7}" destId="{D54238F1-C447-3649-9441-7D20AFAFDAA7}" srcOrd="6" destOrd="0" presId="urn:microsoft.com/office/officeart/2005/8/layout/radial5"/>
    <dgm:cxn modelId="{5AF2BCDC-A8EE-7144-A5F6-D3897CD659AA}" type="presParOf" srcId="{45C06ADA-C978-E54B-B199-C8DB471288E7}" destId="{F6AEDEE3-103E-C641-AE56-BEA7894C9837}" srcOrd="7" destOrd="0" presId="urn:microsoft.com/office/officeart/2005/8/layout/radial5"/>
    <dgm:cxn modelId="{ED7A211A-15E0-5D4F-A7E0-360DD174D29B}" type="presParOf" srcId="{F6AEDEE3-103E-C641-AE56-BEA7894C9837}" destId="{F1457321-CB66-D249-A111-623CA29E1C52}" srcOrd="0" destOrd="0" presId="urn:microsoft.com/office/officeart/2005/8/layout/radial5"/>
    <dgm:cxn modelId="{9F821CC4-9EA6-974C-B9C8-4FF4988620BD}" type="presParOf" srcId="{45C06ADA-C978-E54B-B199-C8DB471288E7}" destId="{857C979C-1ADD-9C40-94DB-DD44E82213E4}"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DED9A5-792A-F344-8F91-2EA3135C05AC}" type="doc">
      <dgm:prSet loTypeId="urn:microsoft.com/office/officeart/2005/8/layout/radial5" loCatId="" qsTypeId="urn:microsoft.com/office/officeart/2005/8/quickstyle/3d2" qsCatId="3D" csTypeId="urn:microsoft.com/office/officeart/2005/8/colors/colorful1" csCatId="colorful" phldr="1"/>
      <dgm:spPr/>
      <dgm:t>
        <a:bodyPr/>
        <a:lstStyle/>
        <a:p>
          <a:endParaRPr lang="en-US"/>
        </a:p>
      </dgm:t>
    </dgm:pt>
    <dgm:pt modelId="{7E1B4C44-0D85-514B-AB03-6DEB9E49FF7A}">
      <dgm:prSet phldrT="[Text]" custT="1"/>
      <dgm:spPr/>
      <dgm:t>
        <a:bodyPr/>
        <a:lstStyle/>
        <a:p>
          <a:r>
            <a:rPr lang="en-US" sz="1600" b="1" dirty="0">
              <a:latin typeface="Arial"/>
              <a:cs typeface="Arial"/>
            </a:rPr>
            <a:t>SIKN-JIKN</a:t>
          </a:r>
        </a:p>
      </dgm:t>
    </dgm:pt>
    <dgm:pt modelId="{8B1C85F0-4539-A74C-A89D-6CD5B2160327}" type="parTrans" cxnId="{E752760F-D8A7-754F-95CB-40A1DAA1A56D}">
      <dgm:prSet/>
      <dgm:spPr/>
      <dgm:t>
        <a:bodyPr/>
        <a:lstStyle/>
        <a:p>
          <a:endParaRPr lang="en-US"/>
        </a:p>
      </dgm:t>
    </dgm:pt>
    <dgm:pt modelId="{AD349735-95BD-1E46-A77D-921EE1EB5B6D}" type="sibTrans" cxnId="{E752760F-D8A7-754F-95CB-40A1DAA1A56D}">
      <dgm:prSet/>
      <dgm:spPr/>
      <dgm:t>
        <a:bodyPr/>
        <a:lstStyle/>
        <a:p>
          <a:endParaRPr lang="en-US"/>
        </a:p>
      </dgm:t>
    </dgm:pt>
    <dgm:pt modelId="{73AE724C-D77E-6A42-A4AC-0936F2D575BF}">
      <dgm:prSet phldrT="[Text]" custT="1"/>
      <dgm:spPr/>
      <dgm:t>
        <a:bodyPr/>
        <a:lstStyle/>
        <a:p>
          <a:r>
            <a:rPr lang="en-US" sz="1600" b="1" dirty="0" err="1">
              <a:latin typeface="Arial"/>
              <a:cs typeface="Arial"/>
            </a:rPr>
            <a:t>Penyediaan</a:t>
          </a:r>
          <a:r>
            <a:rPr lang="en-US" sz="1600" b="1" dirty="0">
              <a:latin typeface="Arial"/>
              <a:cs typeface="Arial"/>
            </a:rPr>
            <a:t> </a:t>
          </a:r>
          <a:r>
            <a:rPr lang="en-US" sz="1600" b="1" dirty="0" err="1">
              <a:latin typeface="Arial"/>
              <a:cs typeface="Arial"/>
            </a:rPr>
            <a:t>Informasi</a:t>
          </a:r>
          <a:r>
            <a:rPr lang="en-US" sz="1600" b="1" dirty="0">
              <a:latin typeface="Arial"/>
              <a:cs typeface="Arial"/>
            </a:rPr>
            <a:t> </a:t>
          </a:r>
          <a:r>
            <a:rPr lang="en-US" sz="1600" b="1" dirty="0" err="1">
              <a:latin typeface="Arial"/>
              <a:cs typeface="Arial"/>
            </a:rPr>
            <a:t>Kearsipan</a:t>
          </a:r>
          <a:endParaRPr lang="en-US" sz="1600" b="1" dirty="0">
            <a:latin typeface="Arial"/>
            <a:cs typeface="Arial"/>
          </a:endParaRPr>
        </a:p>
      </dgm:t>
    </dgm:pt>
    <dgm:pt modelId="{AAA300BA-510F-7248-B40E-958CEDF31334}" type="parTrans" cxnId="{F72C350B-7D57-7942-94BB-3EA78ACD7DDA}">
      <dgm:prSet/>
      <dgm:spPr/>
      <dgm:t>
        <a:bodyPr/>
        <a:lstStyle/>
        <a:p>
          <a:endParaRPr lang="en-US"/>
        </a:p>
      </dgm:t>
    </dgm:pt>
    <dgm:pt modelId="{2C1EF391-0F60-8C43-9397-6005BEB2E2F2}" type="sibTrans" cxnId="{F72C350B-7D57-7942-94BB-3EA78ACD7DDA}">
      <dgm:prSet/>
      <dgm:spPr/>
      <dgm:t>
        <a:bodyPr/>
        <a:lstStyle/>
        <a:p>
          <a:endParaRPr lang="en-US"/>
        </a:p>
      </dgm:t>
    </dgm:pt>
    <dgm:pt modelId="{514D92CA-4027-1D4D-9B8E-49539690AB1A}">
      <dgm:prSet phldrT="[Text]" custT="1"/>
      <dgm:spPr/>
      <dgm:t>
        <a:bodyPr/>
        <a:lstStyle/>
        <a:p>
          <a:r>
            <a:rPr lang="en-US" sz="1600" b="1" dirty="0" err="1"/>
            <a:t>Penyampaian</a:t>
          </a:r>
          <a:r>
            <a:rPr lang="en-US" sz="1600" b="1" dirty="0"/>
            <a:t> </a:t>
          </a:r>
          <a:r>
            <a:rPr lang="en-US" sz="1600" b="1" dirty="0" err="1"/>
            <a:t>Daftar</a:t>
          </a:r>
          <a:r>
            <a:rPr lang="en-US" sz="1600" b="1" dirty="0"/>
            <a:t> Arsip </a:t>
          </a:r>
          <a:r>
            <a:rPr lang="en-US" sz="1600" b="1" dirty="0" err="1"/>
            <a:t>Dinamis</a:t>
          </a:r>
          <a:r>
            <a:rPr lang="en-US" sz="1600" b="1" dirty="0"/>
            <a:t> </a:t>
          </a:r>
          <a:r>
            <a:rPr lang="en-US" sz="1600" b="1" dirty="0" err="1"/>
            <a:t>dan</a:t>
          </a:r>
          <a:r>
            <a:rPr lang="en-US" sz="1600" b="1" dirty="0"/>
            <a:t> </a:t>
          </a:r>
          <a:r>
            <a:rPr lang="en-US" sz="1600" b="1" dirty="0" err="1"/>
            <a:t>Daftar</a:t>
          </a:r>
          <a:r>
            <a:rPr lang="en-US" sz="1600" b="1" dirty="0"/>
            <a:t> Arsip </a:t>
          </a:r>
          <a:r>
            <a:rPr lang="en-US" sz="1600" b="1" dirty="0" err="1"/>
            <a:t>Statis</a:t>
          </a:r>
          <a:endParaRPr lang="en-US" sz="1600" b="1" dirty="0"/>
        </a:p>
      </dgm:t>
    </dgm:pt>
    <dgm:pt modelId="{B8540BF4-5BC5-3742-8359-DAABCDD13383}" type="parTrans" cxnId="{9D276768-257D-0543-A3D4-5555276E4745}">
      <dgm:prSet/>
      <dgm:spPr/>
      <dgm:t>
        <a:bodyPr/>
        <a:lstStyle/>
        <a:p>
          <a:endParaRPr lang="en-US"/>
        </a:p>
      </dgm:t>
    </dgm:pt>
    <dgm:pt modelId="{F10DF315-5177-154E-AB36-9E08EB2313DE}" type="sibTrans" cxnId="{9D276768-257D-0543-A3D4-5555276E4745}">
      <dgm:prSet/>
      <dgm:spPr/>
      <dgm:t>
        <a:bodyPr/>
        <a:lstStyle/>
        <a:p>
          <a:endParaRPr lang="en-US"/>
        </a:p>
      </dgm:t>
    </dgm:pt>
    <dgm:pt modelId="{CB4EC573-E2EA-854A-A29B-5B544BB8F5EB}">
      <dgm:prSet phldrT="[Text]" custT="1"/>
      <dgm:spPr/>
      <dgm:t>
        <a:bodyPr/>
        <a:lstStyle/>
        <a:p>
          <a:r>
            <a:rPr lang="en-US" sz="1600" b="1" dirty="0" err="1"/>
            <a:t>Pemuatan</a:t>
          </a:r>
          <a:r>
            <a:rPr lang="en-US" sz="1600" b="1" dirty="0"/>
            <a:t> </a:t>
          </a:r>
          <a:r>
            <a:rPr lang="en-US" sz="1600" b="1" dirty="0" err="1"/>
            <a:t>Informasi</a:t>
          </a:r>
          <a:r>
            <a:rPr lang="en-US" sz="1600" b="1" dirty="0"/>
            <a:t> </a:t>
          </a:r>
          <a:r>
            <a:rPr lang="en-US" sz="1600" b="1" dirty="0" err="1"/>
            <a:t>Kearsipan</a:t>
          </a:r>
          <a:endParaRPr lang="en-US" sz="1600" b="1" dirty="0"/>
        </a:p>
      </dgm:t>
    </dgm:pt>
    <dgm:pt modelId="{C60E97E9-BE33-9E49-B946-A85EE3C89273}" type="parTrans" cxnId="{07D3B370-E88C-9A4E-80E5-EFA9DEE7D828}">
      <dgm:prSet/>
      <dgm:spPr/>
      <dgm:t>
        <a:bodyPr/>
        <a:lstStyle/>
        <a:p>
          <a:endParaRPr lang="en-US"/>
        </a:p>
      </dgm:t>
    </dgm:pt>
    <dgm:pt modelId="{414DC67F-D055-BF42-A433-C9BFE5244163}" type="sibTrans" cxnId="{07D3B370-E88C-9A4E-80E5-EFA9DEE7D828}">
      <dgm:prSet/>
      <dgm:spPr/>
      <dgm:t>
        <a:bodyPr/>
        <a:lstStyle/>
        <a:p>
          <a:endParaRPr lang="en-US"/>
        </a:p>
      </dgm:t>
    </dgm:pt>
    <dgm:pt modelId="{3E19980E-6538-7F42-B5F5-00BA41143F33}">
      <dgm:prSet phldrT="[Text]" custT="1"/>
      <dgm:spPr/>
      <dgm:t>
        <a:bodyPr/>
        <a:lstStyle/>
        <a:p>
          <a:r>
            <a:rPr lang="en-US" sz="1500" b="1" dirty="0" err="1">
              <a:latin typeface="Arial"/>
              <a:cs typeface="Arial"/>
            </a:rPr>
            <a:t>Penyediaan</a:t>
          </a:r>
          <a:r>
            <a:rPr lang="en-US" sz="1500" b="1" dirty="0">
              <a:latin typeface="Arial"/>
              <a:cs typeface="Arial"/>
            </a:rPr>
            <a:t> </a:t>
          </a:r>
          <a:r>
            <a:rPr lang="en-US" sz="1500" b="1" dirty="0" err="1">
              <a:latin typeface="Arial"/>
              <a:cs typeface="Arial"/>
            </a:rPr>
            <a:t>Akses</a:t>
          </a:r>
          <a:endParaRPr lang="en-US" sz="1500" b="1" dirty="0">
            <a:latin typeface="Arial"/>
            <a:cs typeface="Arial"/>
          </a:endParaRPr>
        </a:p>
      </dgm:t>
    </dgm:pt>
    <dgm:pt modelId="{43CCA115-184D-E046-910A-0AA9D69C6BE0}" type="parTrans" cxnId="{753A92DF-DD74-1C4F-AEC3-40F781BF2FD8}">
      <dgm:prSet/>
      <dgm:spPr/>
      <dgm:t>
        <a:bodyPr/>
        <a:lstStyle/>
        <a:p>
          <a:endParaRPr lang="en-US"/>
        </a:p>
      </dgm:t>
    </dgm:pt>
    <dgm:pt modelId="{BDD2C997-39ED-9A4B-A298-7B9D50029168}" type="sibTrans" cxnId="{753A92DF-DD74-1C4F-AEC3-40F781BF2FD8}">
      <dgm:prSet/>
      <dgm:spPr/>
      <dgm:t>
        <a:bodyPr/>
        <a:lstStyle/>
        <a:p>
          <a:endParaRPr lang="en-US"/>
        </a:p>
      </dgm:t>
    </dgm:pt>
    <dgm:pt modelId="{1A4DBC22-50FD-E347-BF35-55921EF60DB1}">
      <dgm:prSet phldrT="[Text]" custT="1"/>
      <dgm:spPr/>
      <dgm:t>
        <a:bodyPr/>
        <a:lstStyle/>
        <a:p>
          <a:r>
            <a:rPr lang="en-US" sz="1500" b="1" dirty="0" err="1">
              <a:latin typeface="Arial"/>
              <a:cs typeface="Arial"/>
            </a:rPr>
            <a:t>Layanan</a:t>
          </a:r>
          <a:r>
            <a:rPr lang="en-US" sz="1500" b="1" dirty="0">
              <a:latin typeface="Arial"/>
              <a:cs typeface="Arial"/>
            </a:rPr>
            <a:t> </a:t>
          </a:r>
          <a:r>
            <a:rPr lang="en-US" sz="1500" b="1" dirty="0" err="1">
              <a:latin typeface="Arial"/>
              <a:cs typeface="Arial"/>
            </a:rPr>
            <a:t>Informasi</a:t>
          </a:r>
          <a:endParaRPr lang="en-US" sz="1500" b="1" dirty="0">
            <a:latin typeface="Arial"/>
            <a:cs typeface="Arial"/>
          </a:endParaRPr>
        </a:p>
      </dgm:t>
    </dgm:pt>
    <dgm:pt modelId="{DC0BA244-CD16-B845-A86E-BCAE8B6751A5}" type="parTrans" cxnId="{39B9CFDC-B943-BC47-9255-474222511230}">
      <dgm:prSet/>
      <dgm:spPr/>
      <dgm:t>
        <a:bodyPr/>
        <a:lstStyle/>
        <a:p>
          <a:endParaRPr lang="en-US"/>
        </a:p>
      </dgm:t>
    </dgm:pt>
    <dgm:pt modelId="{4E210BB3-EC51-2442-8B5C-D63AE07BEF53}" type="sibTrans" cxnId="{39B9CFDC-B943-BC47-9255-474222511230}">
      <dgm:prSet/>
      <dgm:spPr/>
      <dgm:t>
        <a:bodyPr/>
        <a:lstStyle/>
        <a:p>
          <a:endParaRPr lang="en-US"/>
        </a:p>
      </dgm:t>
    </dgm:pt>
    <dgm:pt modelId="{45C06ADA-C978-E54B-B199-C8DB471288E7}" type="pres">
      <dgm:prSet presAssocID="{10DED9A5-792A-F344-8F91-2EA3135C05AC}" presName="Name0" presStyleCnt="0">
        <dgm:presLayoutVars>
          <dgm:chMax val="1"/>
          <dgm:dir/>
          <dgm:animLvl val="ctr"/>
          <dgm:resizeHandles val="exact"/>
        </dgm:presLayoutVars>
      </dgm:prSet>
      <dgm:spPr/>
      <dgm:t>
        <a:bodyPr/>
        <a:lstStyle/>
        <a:p>
          <a:endParaRPr lang="en-US"/>
        </a:p>
      </dgm:t>
    </dgm:pt>
    <dgm:pt modelId="{65CB654A-5E76-EC47-8A59-3A6FBF38C7F4}" type="pres">
      <dgm:prSet presAssocID="{7E1B4C44-0D85-514B-AB03-6DEB9E49FF7A}" presName="centerShape" presStyleLbl="node0" presStyleIdx="0" presStyleCnt="1"/>
      <dgm:spPr/>
      <dgm:t>
        <a:bodyPr/>
        <a:lstStyle/>
        <a:p>
          <a:endParaRPr lang="en-US"/>
        </a:p>
      </dgm:t>
    </dgm:pt>
    <dgm:pt modelId="{21960BE2-20EC-7D4E-B220-2A2164685CBE}" type="pres">
      <dgm:prSet presAssocID="{AAA300BA-510F-7248-B40E-958CEDF31334}" presName="parTrans" presStyleLbl="sibTrans2D1" presStyleIdx="0" presStyleCnt="5"/>
      <dgm:spPr/>
      <dgm:t>
        <a:bodyPr/>
        <a:lstStyle/>
        <a:p>
          <a:endParaRPr lang="en-US"/>
        </a:p>
      </dgm:t>
    </dgm:pt>
    <dgm:pt modelId="{CBCA2537-8D1D-F64A-959C-35757D466A6B}" type="pres">
      <dgm:prSet presAssocID="{AAA300BA-510F-7248-B40E-958CEDF31334}" presName="connectorText" presStyleLbl="sibTrans2D1" presStyleIdx="0" presStyleCnt="5"/>
      <dgm:spPr/>
      <dgm:t>
        <a:bodyPr/>
        <a:lstStyle/>
        <a:p>
          <a:endParaRPr lang="en-US"/>
        </a:p>
      </dgm:t>
    </dgm:pt>
    <dgm:pt modelId="{F9F5ABF8-0F51-CE43-BD1A-5C724B69F225}" type="pres">
      <dgm:prSet presAssocID="{73AE724C-D77E-6A42-A4AC-0936F2D575BF}" presName="node" presStyleLbl="node1" presStyleIdx="0" presStyleCnt="5">
        <dgm:presLayoutVars>
          <dgm:bulletEnabled val="1"/>
        </dgm:presLayoutVars>
      </dgm:prSet>
      <dgm:spPr/>
      <dgm:t>
        <a:bodyPr/>
        <a:lstStyle/>
        <a:p>
          <a:endParaRPr lang="en-US"/>
        </a:p>
      </dgm:t>
    </dgm:pt>
    <dgm:pt modelId="{C9F94DF8-752B-CD41-AD93-FA589F77D2A3}" type="pres">
      <dgm:prSet presAssocID="{B8540BF4-5BC5-3742-8359-DAABCDD13383}" presName="parTrans" presStyleLbl="sibTrans2D1" presStyleIdx="1" presStyleCnt="5"/>
      <dgm:spPr/>
      <dgm:t>
        <a:bodyPr/>
        <a:lstStyle/>
        <a:p>
          <a:endParaRPr lang="en-US"/>
        </a:p>
      </dgm:t>
    </dgm:pt>
    <dgm:pt modelId="{C8141F35-02BB-FE44-B114-5425AC448576}" type="pres">
      <dgm:prSet presAssocID="{B8540BF4-5BC5-3742-8359-DAABCDD13383}" presName="connectorText" presStyleLbl="sibTrans2D1" presStyleIdx="1" presStyleCnt="5"/>
      <dgm:spPr/>
      <dgm:t>
        <a:bodyPr/>
        <a:lstStyle/>
        <a:p>
          <a:endParaRPr lang="en-US"/>
        </a:p>
      </dgm:t>
    </dgm:pt>
    <dgm:pt modelId="{91482865-8702-6D48-82AE-F4E244CC064A}" type="pres">
      <dgm:prSet presAssocID="{514D92CA-4027-1D4D-9B8E-49539690AB1A}" presName="node" presStyleLbl="node1" presStyleIdx="1" presStyleCnt="5">
        <dgm:presLayoutVars>
          <dgm:bulletEnabled val="1"/>
        </dgm:presLayoutVars>
      </dgm:prSet>
      <dgm:spPr/>
      <dgm:t>
        <a:bodyPr/>
        <a:lstStyle/>
        <a:p>
          <a:endParaRPr lang="en-US"/>
        </a:p>
      </dgm:t>
    </dgm:pt>
    <dgm:pt modelId="{D6095A56-4159-D544-AAA1-60DE5EC4BAA8}" type="pres">
      <dgm:prSet presAssocID="{C60E97E9-BE33-9E49-B946-A85EE3C89273}" presName="parTrans" presStyleLbl="sibTrans2D1" presStyleIdx="2" presStyleCnt="5"/>
      <dgm:spPr/>
      <dgm:t>
        <a:bodyPr/>
        <a:lstStyle/>
        <a:p>
          <a:endParaRPr lang="en-US"/>
        </a:p>
      </dgm:t>
    </dgm:pt>
    <dgm:pt modelId="{B7DB3111-EA93-164D-9201-1699FC810B76}" type="pres">
      <dgm:prSet presAssocID="{C60E97E9-BE33-9E49-B946-A85EE3C89273}" presName="connectorText" presStyleLbl="sibTrans2D1" presStyleIdx="2" presStyleCnt="5"/>
      <dgm:spPr/>
      <dgm:t>
        <a:bodyPr/>
        <a:lstStyle/>
        <a:p>
          <a:endParaRPr lang="en-US"/>
        </a:p>
      </dgm:t>
    </dgm:pt>
    <dgm:pt modelId="{D54238F1-C447-3649-9441-7D20AFAFDAA7}" type="pres">
      <dgm:prSet presAssocID="{CB4EC573-E2EA-854A-A29B-5B544BB8F5EB}" presName="node" presStyleLbl="node1" presStyleIdx="2" presStyleCnt="5">
        <dgm:presLayoutVars>
          <dgm:bulletEnabled val="1"/>
        </dgm:presLayoutVars>
      </dgm:prSet>
      <dgm:spPr/>
      <dgm:t>
        <a:bodyPr/>
        <a:lstStyle/>
        <a:p>
          <a:endParaRPr lang="en-US"/>
        </a:p>
      </dgm:t>
    </dgm:pt>
    <dgm:pt modelId="{F6AEDEE3-103E-C641-AE56-BEA7894C9837}" type="pres">
      <dgm:prSet presAssocID="{43CCA115-184D-E046-910A-0AA9D69C6BE0}" presName="parTrans" presStyleLbl="sibTrans2D1" presStyleIdx="3" presStyleCnt="5"/>
      <dgm:spPr/>
      <dgm:t>
        <a:bodyPr/>
        <a:lstStyle/>
        <a:p>
          <a:endParaRPr lang="en-US"/>
        </a:p>
      </dgm:t>
    </dgm:pt>
    <dgm:pt modelId="{F1457321-CB66-D249-A111-623CA29E1C52}" type="pres">
      <dgm:prSet presAssocID="{43CCA115-184D-E046-910A-0AA9D69C6BE0}" presName="connectorText" presStyleLbl="sibTrans2D1" presStyleIdx="3" presStyleCnt="5"/>
      <dgm:spPr/>
      <dgm:t>
        <a:bodyPr/>
        <a:lstStyle/>
        <a:p>
          <a:endParaRPr lang="en-US"/>
        </a:p>
      </dgm:t>
    </dgm:pt>
    <dgm:pt modelId="{857C979C-1ADD-9C40-94DB-DD44E82213E4}" type="pres">
      <dgm:prSet presAssocID="{3E19980E-6538-7F42-B5F5-00BA41143F33}" presName="node" presStyleLbl="node1" presStyleIdx="3" presStyleCnt="5">
        <dgm:presLayoutVars>
          <dgm:bulletEnabled val="1"/>
        </dgm:presLayoutVars>
      </dgm:prSet>
      <dgm:spPr/>
      <dgm:t>
        <a:bodyPr/>
        <a:lstStyle/>
        <a:p>
          <a:endParaRPr lang="en-US"/>
        </a:p>
      </dgm:t>
    </dgm:pt>
    <dgm:pt modelId="{11E6EC75-0291-1344-9782-2037958DF18E}" type="pres">
      <dgm:prSet presAssocID="{DC0BA244-CD16-B845-A86E-BCAE8B6751A5}" presName="parTrans" presStyleLbl="sibTrans2D1" presStyleIdx="4" presStyleCnt="5"/>
      <dgm:spPr/>
      <dgm:t>
        <a:bodyPr/>
        <a:lstStyle/>
        <a:p>
          <a:endParaRPr lang="en-US"/>
        </a:p>
      </dgm:t>
    </dgm:pt>
    <dgm:pt modelId="{2E2A045A-2FD9-444F-8188-3F476D9852E1}" type="pres">
      <dgm:prSet presAssocID="{DC0BA244-CD16-B845-A86E-BCAE8B6751A5}" presName="connectorText" presStyleLbl="sibTrans2D1" presStyleIdx="4" presStyleCnt="5"/>
      <dgm:spPr/>
      <dgm:t>
        <a:bodyPr/>
        <a:lstStyle/>
        <a:p>
          <a:endParaRPr lang="en-US"/>
        </a:p>
      </dgm:t>
    </dgm:pt>
    <dgm:pt modelId="{5B341676-F985-B24B-AC19-9FF484EB297A}" type="pres">
      <dgm:prSet presAssocID="{1A4DBC22-50FD-E347-BF35-55921EF60DB1}" presName="node" presStyleLbl="node1" presStyleIdx="4" presStyleCnt="5">
        <dgm:presLayoutVars>
          <dgm:bulletEnabled val="1"/>
        </dgm:presLayoutVars>
      </dgm:prSet>
      <dgm:spPr/>
      <dgm:t>
        <a:bodyPr/>
        <a:lstStyle/>
        <a:p>
          <a:endParaRPr lang="en-US"/>
        </a:p>
      </dgm:t>
    </dgm:pt>
  </dgm:ptLst>
  <dgm:cxnLst>
    <dgm:cxn modelId="{583B1856-3FC0-3C4F-9522-4A939953468D}" type="presOf" srcId="{AAA300BA-510F-7248-B40E-958CEDF31334}" destId="{CBCA2537-8D1D-F64A-959C-35757D466A6B}" srcOrd="1" destOrd="0" presId="urn:microsoft.com/office/officeart/2005/8/layout/radial5"/>
    <dgm:cxn modelId="{753A92DF-DD74-1C4F-AEC3-40F781BF2FD8}" srcId="{7E1B4C44-0D85-514B-AB03-6DEB9E49FF7A}" destId="{3E19980E-6538-7F42-B5F5-00BA41143F33}" srcOrd="3" destOrd="0" parTransId="{43CCA115-184D-E046-910A-0AA9D69C6BE0}" sibTransId="{BDD2C997-39ED-9A4B-A298-7B9D50029168}"/>
    <dgm:cxn modelId="{9D276768-257D-0543-A3D4-5555276E4745}" srcId="{7E1B4C44-0D85-514B-AB03-6DEB9E49FF7A}" destId="{514D92CA-4027-1D4D-9B8E-49539690AB1A}" srcOrd="1" destOrd="0" parTransId="{B8540BF4-5BC5-3742-8359-DAABCDD13383}" sibTransId="{F10DF315-5177-154E-AB36-9E08EB2313DE}"/>
    <dgm:cxn modelId="{39B9CFDC-B943-BC47-9255-474222511230}" srcId="{7E1B4C44-0D85-514B-AB03-6DEB9E49FF7A}" destId="{1A4DBC22-50FD-E347-BF35-55921EF60DB1}" srcOrd="4" destOrd="0" parTransId="{DC0BA244-CD16-B845-A86E-BCAE8B6751A5}" sibTransId="{4E210BB3-EC51-2442-8B5C-D63AE07BEF53}"/>
    <dgm:cxn modelId="{161FA1A9-10E4-7A4B-9DD6-6B74A1CA58A3}" type="presOf" srcId="{C60E97E9-BE33-9E49-B946-A85EE3C89273}" destId="{D6095A56-4159-D544-AAA1-60DE5EC4BAA8}" srcOrd="0" destOrd="0" presId="urn:microsoft.com/office/officeart/2005/8/layout/radial5"/>
    <dgm:cxn modelId="{8E260EA3-10EB-674F-A90D-0942603B20CD}" type="presOf" srcId="{B8540BF4-5BC5-3742-8359-DAABCDD13383}" destId="{C8141F35-02BB-FE44-B114-5425AC448576}" srcOrd="1" destOrd="0" presId="urn:microsoft.com/office/officeart/2005/8/layout/radial5"/>
    <dgm:cxn modelId="{98E20C32-F12D-BF4E-97E0-7A774406471D}" type="presOf" srcId="{514D92CA-4027-1D4D-9B8E-49539690AB1A}" destId="{91482865-8702-6D48-82AE-F4E244CC064A}" srcOrd="0" destOrd="0" presId="urn:microsoft.com/office/officeart/2005/8/layout/radial5"/>
    <dgm:cxn modelId="{6C317794-058A-3C45-9407-1733D5EE8E3C}" type="presOf" srcId="{1A4DBC22-50FD-E347-BF35-55921EF60DB1}" destId="{5B341676-F985-B24B-AC19-9FF484EB297A}" srcOrd="0" destOrd="0" presId="urn:microsoft.com/office/officeart/2005/8/layout/radial5"/>
    <dgm:cxn modelId="{90C7B4DD-04EF-A54F-8E18-7181605A11EA}" type="presOf" srcId="{DC0BA244-CD16-B845-A86E-BCAE8B6751A5}" destId="{2E2A045A-2FD9-444F-8188-3F476D9852E1}" srcOrd="1" destOrd="0" presId="urn:microsoft.com/office/officeart/2005/8/layout/radial5"/>
    <dgm:cxn modelId="{E752760F-D8A7-754F-95CB-40A1DAA1A56D}" srcId="{10DED9A5-792A-F344-8F91-2EA3135C05AC}" destId="{7E1B4C44-0D85-514B-AB03-6DEB9E49FF7A}" srcOrd="0" destOrd="0" parTransId="{8B1C85F0-4539-A74C-A89D-6CD5B2160327}" sibTransId="{AD349735-95BD-1E46-A77D-921EE1EB5B6D}"/>
    <dgm:cxn modelId="{8EA1F135-A815-CD4C-85C4-06DFC9EB218E}" type="presOf" srcId="{10DED9A5-792A-F344-8F91-2EA3135C05AC}" destId="{45C06ADA-C978-E54B-B199-C8DB471288E7}" srcOrd="0" destOrd="0" presId="urn:microsoft.com/office/officeart/2005/8/layout/radial5"/>
    <dgm:cxn modelId="{07D3B370-E88C-9A4E-80E5-EFA9DEE7D828}" srcId="{7E1B4C44-0D85-514B-AB03-6DEB9E49FF7A}" destId="{CB4EC573-E2EA-854A-A29B-5B544BB8F5EB}" srcOrd="2" destOrd="0" parTransId="{C60E97E9-BE33-9E49-B946-A85EE3C89273}" sibTransId="{414DC67F-D055-BF42-A433-C9BFE5244163}"/>
    <dgm:cxn modelId="{E60061FE-F64D-7D4E-9079-5D5E71438B47}" type="presOf" srcId="{B8540BF4-5BC5-3742-8359-DAABCDD13383}" destId="{C9F94DF8-752B-CD41-AD93-FA589F77D2A3}" srcOrd="0" destOrd="0" presId="urn:microsoft.com/office/officeart/2005/8/layout/radial5"/>
    <dgm:cxn modelId="{B4F39DF9-6F21-A74A-8C93-348FB8ECFE69}" type="presOf" srcId="{43CCA115-184D-E046-910A-0AA9D69C6BE0}" destId="{F6AEDEE3-103E-C641-AE56-BEA7894C9837}" srcOrd="0" destOrd="0" presId="urn:microsoft.com/office/officeart/2005/8/layout/radial5"/>
    <dgm:cxn modelId="{ACBD15AF-A408-E141-8308-E12E90E46C1D}" type="presOf" srcId="{DC0BA244-CD16-B845-A86E-BCAE8B6751A5}" destId="{11E6EC75-0291-1344-9782-2037958DF18E}" srcOrd="0" destOrd="0" presId="urn:microsoft.com/office/officeart/2005/8/layout/radial5"/>
    <dgm:cxn modelId="{79311571-1A20-F247-AAF2-00240672792A}" type="presOf" srcId="{43CCA115-184D-E046-910A-0AA9D69C6BE0}" destId="{F1457321-CB66-D249-A111-623CA29E1C52}" srcOrd="1" destOrd="0" presId="urn:microsoft.com/office/officeart/2005/8/layout/radial5"/>
    <dgm:cxn modelId="{2BD52FAF-BFB6-FA48-A4DE-B958205E213D}" type="presOf" srcId="{3E19980E-6538-7F42-B5F5-00BA41143F33}" destId="{857C979C-1ADD-9C40-94DB-DD44E82213E4}" srcOrd="0" destOrd="0" presId="urn:microsoft.com/office/officeart/2005/8/layout/radial5"/>
    <dgm:cxn modelId="{BB36B2A2-4AB8-4F47-B798-7B4789D04369}" type="presOf" srcId="{AAA300BA-510F-7248-B40E-958CEDF31334}" destId="{21960BE2-20EC-7D4E-B220-2A2164685CBE}" srcOrd="0" destOrd="0" presId="urn:microsoft.com/office/officeart/2005/8/layout/radial5"/>
    <dgm:cxn modelId="{24B1ADAD-2256-954A-89FC-A421F681D262}" type="presOf" srcId="{73AE724C-D77E-6A42-A4AC-0936F2D575BF}" destId="{F9F5ABF8-0F51-CE43-BD1A-5C724B69F225}" srcOrd="0" destOrd="0" presId="urn:microsoft.com/office/officeart/2005/8/layout/radial5"/>
    <dgm:cxn modelId="{3FAE0ED6-4B26-E54D-A908-64384501E915}" type="presOf" srcId="{7E1B4C44-0D85-514B-AB03-6DEB9E49FF7A}" destId="{65CB654A-5E76-EC47-8A59-3A6FBF38C7F4}" srcOrd="0" destOrd="0" presId="urn:microsoft.com/office/officeart/2005/8/layout/radial5"/>
    <dgm:cxn modelId="{248A08B0-A9FA-EF44-ACBA-9D1F82D03E78}" type="presOf" srcId="{C60E97E9-BE33-9E49-B946-A85EE3C89273}" destId="{B7DB3111-EA93-164D-9201-1699FC810B76}" srcOrd="1" destOrd="0" presId="urn:microsoft.com/office/officeart/2005/8/layout/radial5"/>
    <dgm:cxn modelId="{85AA0DBF-1882-E544-B741-FC40B4F653A1}" type="presOf" srcId="{CB4EC573-E2EA-854A-A29B-5B544BB8F5EB}" destId="{D54238F1-C447-3649-9441-7D20AFAFDAA7}" srcOrd="0" destOrd="0" presId="urn:microsoft.com/office/officeart/2005/8/layout/radial5"/>
    <dgm:cxn modelId="{F72C350B-7D57-7942-94BB-3EA78ACD7DDA}" srcId="{7E1B4C44-0D85-514B-AB03-6DEB9E49FF7A}" destId="{73AE724C-D77E-6A42-A4AC-0936F2D575BF}" srcOrd="0" destOrd="0" parTransId="{AAA300BA-510F-7248-B40E-958CEDF31334}" sibTransId="{2C1EF391-0F60-8C43-9397-6005BEB2E2F2}"/>
    <dgm:cxn modelId="{D80F3098-1230-BA4B-9092-179528B3418B}" type="presParOf" srcId="{45C06ADA-C978-E54B-B199-C8DB471288E7}" destId="{65CB654A-5E76-EC47-8A59-3A6FBF38C7F4}" srcOrd="0" destOrd="0" presId="urn:microsoft.com/office/officeart/2005/8/layout/radial5"/>
    <dgm:cxn modelId="{47508867-CB1D-A242-AEC9-97B34B38A6D3}" type="presParOf" srcId="{45C06ADA-C978-E54B-B199-C8DB471288E7}" destId="{21960BE2-20EC-7D4E-B220-2A2164685CBE}" srcOrd="1" destOrd="0" presId="urn:microsoft.com/office/officeart/2005/8/layout/radial5"/>
    <dgm:cxn modelId="{ECF81D8E-97C5-7D45-86E9-C750BF96D11C}" type="presParOf" srcId="{21960BE2-20EC-7D4E-B220-2A2164685CBE}" destId="{CBCA2537-8D1D-F64A-959C-35757D466A6B}" srcOrd="0" destOrd="0" presId="urn:microsoft.com/office/officeart/2005/8/layout/radial5"/>
    <dgm:cxn modelId="{7E8CDD5F-ED1E-644C-A568-86E65DA6C9EE}" type="presParOf" srcId="{45C06ADA-C978-E54B-B199-C8DB471288E7}" destId="{F9F5ABF8-0F51-CE43-BD1A-5C724B69F225}" srcOrd="2" destOrd="0" presId="urn:microsoft.com/office/officeart/2005/8/layout/radial5"/>
    <dgm:cxn modelId="{3970A12C-2FD9-6749-BD1A-66D5C87D7AA1}" type="presParOf" srcId="{45C06ADA-C978-E54B-B199-C8DB471288E7}" destId="{C9F94DF8-752B-CD41-AD93-FA589F77D2A3}" srcOrd="3" destOrd="0" presId="urn:microsoft.com/office/officeart/2005/8/layout/radial5"/>
    <dgm:cxn modelId="{3305A638-1D70-6247-977C-B496A560C624}" type="presParOf" srcId="{C9F94DF8-752B-CD41-AD93-FA589F77D2A3}" destId="{C8141F35-02BB-FE44-B114-5425AC448576}" srcOrd="0" destOrd="0" presId="urn:microsoft.com/office/officeart/2005/8/layout/radial5"/>
    <dgm:cxn modelId="{2589EE3D-FBE9-5949-9735-78FC7FE5CA49}" type="presParOf" srcId="{45C06ADA-C978-E54B-B199-C8DB471288E7}" destId="{91482865-8702-6D48-82AE-F4E244CC064A}" srcOrd="4" destOrd="0" presId="urn:microsoft.com/office/officeart/2005/8/layout/radial5"/>
    <dgm:cxn modelId="{1E434315-0165-0348-9F0E-290F91354E3D}" type="presParOf" srcId="{45C06ADA-C978-E54B-B199-C8DB471288E7}" destId="{D6095A56-4159-D544-AAA1-60DE5EC4BAA8}" srcOrd="5" destOrd="0" presId="urn:microsoft.com/office/officeart/2005/8/layout/radial5"/>
    <dgm:cxn modelId="{5C909B61-5B5B-4441-A8A8-A211451FE11A}" type="presParOf" srcId="{D6095A56-4159-D544-AAA1-60DE5EC4BAA8}" destId="{B7DB3111-EA93-164D-9201-1699FC810B76}" srcOrd="0" destOrd="0" presId="urn:microsoft.com/office/officeart/2005/8/layout/radial5"/>
    <dgm:cxn modelId="{F5A6C117-0E49-A447-A737-1903D39039DB}" type="presParOf" srcId="{45C06ADA-C978-E54B-B199-C8DB471288E7}" destId="{D54238F1-C447-3649-9441-7D20AFAFDAA7}" srcOrd="6" destOrd="0" presId="urn:microsoft.com/office/officeart/2005/8/layout/radial5"/>
    <dgm:cxn modelId="{78CB7048-9B4B-D14C-B51A-9714920C3AB8}" type="presParOf" srcId="{45C06ADA-C978-E54B-B199-C8DB471288E7}" destId="{F6AEDEE3-103E-C641-AE56-BEA7894C9837}" srcOrd="7" destOrd="0" presId="urn:microsoft.com/office/officeart/2005/8/layout/radial5"/>
    <dgm:cxn modelId="{A94F4CFF-4F61-E64A-882E-529B63756557}" type="presParOf" srcId="{F6AEDEE3-103E-C641-AE56-BEA7894C9837}" destId="{F1457321-CB66-D249-A111-623CA29E1C52}" srcOrd="0" destOrd="0" presId="urn:microsoft.com/office/officeart/2005/8/layout/radial5"/>
    <dgm:cxn modelId="{AB547910-4D35-7448-9D56-9F8B8805AD77}" type="presParOf" srcId="{45C06ADA-C978-E54B-B199-C8DB471288E7}" destId="{857C979C-1ADD-9C40-94DB-DD44E82213E4}" srcOrd="8" destOrd="0" presId="urn:microsoft.com/office/officeart/2005/8/layout/radial5"/>
    <dgm:cxn modelId="{B8A9D092-6D4A-FC40-898E-42BC1693FF0E}" type="presParOf" srcId="{45C06ADA-C978-E54B-B199-C8DB471288E7}" destId="{11E6EC75-0291-1344-9782-2037958DF18E}" srcOrd="9" destOrd="0" presId="urn:microsoft.com/office/officeart/2005/8/layout/radial5"/>
    <dgm:cxn modelId="{2D377ECB-A5B5-8941-B9DD-EA2AA1767931}" type="presParOf" srcId="{11E6EC75-0291-1344-9782-2037958DF18E}" destId="{2E2A045A-2FD9-444F-8188-3F476D9852E1}" srcOrd="0" destOrd="0" presId="urn:microsoft.com/office/officeart/2005/8/layout/radial5"/>
    <dgm:cxn modelId="{165017F5-661F-9844-A7F7-D2F08B332262}" type="presParOf" srcId="{45C06ADA-C978-E54B-B199-C8DB471288E7}" destId="{5B341676-F985-B24B-AC19-9FF484EB297A}"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DED9A5-792A-F344-8F91-2EA3135C05AC}" type="doc">
      <dgm:prSet loTypeId="urn:microsoft.com/office/officeart/2005/8/layout/radial5" loCatId="" qsTypeId="urn:microsoft.com/office/officeart/2005/8/quickstyle/3d2" qsCatId="3D" csTypeId="urn:microsoft.com/office/officeart/2005/8/colors/colorful1" csCatId="colorful" phldr="1"/>
      <dgm:spPr/>
      <dgm:t>
        <a:bodyPr/>
        <a:lstStyle/>
        <a:p>
          <a:endParaRPr lang="en-US"/>
        </a:p>
      </dgm:t>
    </dgm:pt>
    <dgm:pt modelId="{73AE724C-D77E-6A42-A4AC-0936F2D575BF}">
      <dgm:prSet phldrT="[Text]" custT="1"/>
      <dgm:spPr/>
      <dgm:t>
        <a:bodyPr/>
        <a:lstStyle/>
        <a:p>
          <a:r>
            <a:rPr lang="en-US" sz="1600" b="1" dirty="0" err="1">
              <a:latin typeface="Arial"/>
              <a:cs typeface="Arial"/>
            </a:rPr>
            <a:t>Penguatan</a:t>
          </a:r>
          <a:r>
            <a:rPr lang="en-US" sz="1600" b="1" dirty="0">
              <a:latin typeface="Arial"/>
              <a:cs typeface="Arial"/>
            </a:rPr>
            <a:t> program</a:t>
          </a:r>
        </a:p>
      </dgm:t>
    </dgm:pt>
    <dgm:pt modelId="{AAA300BA-510F-7248-B40E-958CEDF31334}" type="parTrans" cxnId="{F72C350B-7D57-7942-94BB-3EA78ACD7DDA}">
      <dgm:prSet/>
      <dgm:spPr/>
      <dgm:t>
        <a:bodyPr/>
        <a:lstStyle/>
        <a:p>
          <a:endParaRPr lang="en-US"/>
        </a:p>
      </dgm:t>
    </dgm:pt>
    <dgm:pt modelId="{2C1EF391-0F60-8C43-9397-6005BEB2E2F2}" type="sibTrans" cxnId="{F72C350B-7D57-7942-94BB-3EA78ACD7DDA}">
      <dgm:prSet/>
      <dgm:spPr/>
      <dgm:t>
        <a:bodyPr/>
        <a:lstStyle/>
        <a:p>
          <a:endParaRPr lang="en-US"/>
        </a:p>
      </dgm:t>
    </dgm:pt>
    <dgm:pt modelId="{514D92CA-4027-1D4D-9B8E-49539690AB1A}">
      <dgm:prSet phldrT="[Text]" custT="1"/>
      <dgm:spPr/>
      <dgm:t>
        <a:bodyPr/>
        <a:lstStyle/>
        <a:p>
          <a:r>
            <a:rPr lang="en-US" sz="1600" b="1" dirty="0" err="1"/>
            <a:t>Peningkatan</a:t>
          </a:r>
          <a:r>
            <a:rPr lang="en-US" sz="1600" b="1" dirty="0"/>
            <a:t> </a:t>
          </a:r>
          <a:r>
            <a:rPr lang="en-US" sz="1600" b="1" dirty="0" err="1"/>
            <a:t>kuantitas</a:t>
          </a:r>
          <a:r>
            <a:rPr lang="en-US" sz="1600" b="1" dirty="0"/>
            <a:t> </a:t>
          </a:r>
          <a:r>
            <a:rPr lang="en-US" sz="1600" b="1" dirty="0" err="1"/>
            <a:t>dan</a:t>
          </a:r>
          <a:r>
            <a:rPr lang="en-US" sz="1600" b="1" dirty="0"/>
            <a:t> </a:t>
          </a:r>
          <a:r>
            <a:rPr lang="en-US" sz="1600" b="1" dirty="0" err="1"/>
            <a:t>kualitas</a:t>
          </a:r>
          <a:r>
            <a:rPr lang="en-US" sz="1600" b="1" dirty="0"/>
            <a:t> </a:t>
          </a:r>
          <a:r>
            <a:rPr lang="en-US" sz="1600" b="1" dirty="0" err="1"/>
            <a:t>informasi</a:t>
          </a:r>
          <a:r>
            <a:rPr lang="en-US" sz="1600" b="1" dirty="0"/>
            <a:t> </a:t>
          </a:r>
          <a:r>
            <a:rPr lang="en-US" sz="1600" b="1" dirty="0" err="1"/>
            <a:t>kearsipan</a:t>
          </a:r>
          <a:endParaRPr lang="en-US" sz="1600" b="1" dirty="0"/>
        </a:p>
      </dgm:t>
    </dgm:pt>
    <dgm:pt modelId="{B8540BF4-5BC5-3742-8359-DAABCDD13383}" type="parTrans" cxnId="{9D276768-257D-0543-A3D4-5555276E4745}">
      <dgm:prSet/>
      <dgm:spPr/>
      <dgm:t>
        <a:bodyPr/>
        <a:lstStyle/>
        <a:p>
          <a:endParaRPr lang="en-US"/>
        </a:p>
      </dgm:t>
    </dgm:pt>
    <dgm:pt modelId="{F10DF315-5177-154E-AB36-9E08EB2313DE}" type="sibTrans" cxnId="{9D276768-257D-0543-A3D4-5555276E4745}">
      <dgm:prSet/>
      <dgm:spPr/>
      <dgm:t>
        <a:bodyPr/>
        <a:lstStyle/>
        <a:p>
          <a:endParaRPr lang="en-US"/>
        </a:p>
      </dgm:t>
    </dgm:pt>
    <dgm:pt modelId="{CB4EC573-E2EA-854A-A29B-5B544BB8F5EB}">
      <dgm:prSet phldrT="[Text]" custT="1"/>
      <dgm:spPr/>
      <dgm:t>
        <a:bodyPr/>
        <a:lstStyle/>
        <a:p>
          <a:r>
            <a:rPr lang="en-US" sz="1600" b="1" dirty="0" err="1"/>
            <a:t>Peningkatan</a:t>
          </a:r>
          <a:r>
            <a:rPr lang="en-US" sz="1600" b="1" dirty="0"/>
            <a:t> </a:t>
          </a:r>
          <a:r>
            <a:rPr lang="en-US" sz="1600" b="1" dirty="0" err="1"/>
            <a:t>kuantitas</a:t>
          </a:r>
          <a:r>
            <a:rPr lang="en-US" sz="1600" b="1" dirty="0"/>
            <a:t> </a:t>
          </a:r>
          <a:r>
            <a:rPr lang="en-US" sz="1600" b="1" dirty="0" err="1"/>
            <a:t>dan</a:t>
          </a:r>
          <a:r>
            <a:rPr lang="en-US" sz="1600" b="1" dirty="0"/>
            <a:t> </a:t>
          </a:r>
          <a:r>
            <a:rPr lang="en-US" sz="1600" b="1" dirty="0" err="1"/>
            <a:t>kualitas</a:t>
          </a:r>
          <a:r>
            <a:rPr lang="en-US" sz="1600" b="1" dirty="0"/>
            <a:t> SDM </a:t>
          </a:r>
          <a:r>
            <a:rPr lang="en-US" sz="1600" b="1" dirty="0" err="1"/>
            <a:t>kearsipan</a:t>
          </a:r>
          <a:endParaRPr lang="en-US" sz="1600" b="1" dirty="0"/>
        </a:p>
      </dgm:t>
    </dgm:pt>
    <dgm:pt modelId="{C60E97E9-BE33-9E49-B946-A85EE3C89273}" type="parTrans" cxnId="{07D3B370-E88C-9A4E-80E5-EFA9DEE7D828}">
      <dgm:prSet/>
      <dgm:spPr/>
      <dgm:t>
        <a:bodyPr/>
        <a:lstStyle/>
        <a:p>
          <a:endParaRPr lang="en-US"/>
        </a:p>
      </dgm:t>
    </dgm:pt>
    <dgm:pt modelId="{414DC67F-D055-BF42-A433-C9BFE5244163}" type="sibTrans" cxnId="{07D3B370-E88C-9A4E-80E5-EFA9DEE7D828}">
      <dgm:prSet/>
      <dgm:spPr/>
      <dgm:t>
        <a:bodyPr/>
        <a:lstStyle/>
        <a:p>
          <a:endParaRPr lang="en-US"/>
        </a:p>
      </dgm:t>
    </dgm:pt>
    <dgm:pt modelId="{3E19980E-6538-7F42-B5F5-00BA41143F33}">
      <dgm:prSet phldrT="[Text]" custT="1"/>
      <dgm:spPr/>
      <dgm:t>
        <a:bodyPr/>
        <a:lstStyle/>
        <a:p>
          <a:r>
            <a:rPr lang="en-US" sz="1400" b="1" dirty="0" err="1">
              <a:latin typeface="Arial"/>
              <a:cs typeface="Arial"/>
            </a:rPr>
            <a:t>Kemandiran</a:t>
          </a:r>
          <a:r>
            <a:rPr lang="en-US" sz="1400" b="1" dirty="0">
              <a:latin typeface="Arial"/>
              <a:cs typeface="Arial"/>
            </a:rPr>
            <a:t> </a:t>
          </a:r>
          <a:r>
            <a:rPr lang="en-US" sz="1400" b="1" dirty="0" err="1">
              <a:latin typeface="Arial"/>
              <a:cs typeface="Arial"/>
            </a:rPr>
            <a:t>infrastruktur</a:t>
          </a:r>
          <a:endParaRPr lang="en-US" sz="1400" b="1" dirty="0">
            <a:latin typeface="Arial"/>
            <a:cs typeface="Arial"/>
          </a:endParaRPr>
        </a:p>
      </dgm:t>
    </dgm:pt>
    <dgm:pt modelId="{43CCA115-184D-E046-910A-0AA9D69C6BE0}" type="parTrans" cxnId="{753A92DF-DD74-1C4F-AEC3-40F781BF2FD8}">
      <dgm:prSet/>
      <dgm:spPr/>
      <dgm:t>
        <a:bodyPr/>
        <a:lstStyle/>
        <a:p>
          <a:endParaRPr lang="en-US"/>
        </a:p>
      </dgm:t>
    </dgm:pt>
    <dgm:pt modelId="{BDD2C997-39ED-9A4B-A298-7B9D50029168}" type="sibTrans" cxnId="{753A92DF-DD74-1C4F-AEC3-40F781BF2FD8}">
      <dgm:prSet/>
      <dgm:spPr/>
      <dgm:t>
        <a:bodyPr/>
        <a:lstStyle/>
        <a:p>
          <a:endParaRPr lang="en-US"/>
        </a:p>
      </dgm:t>
    </dgm:pt>
    <dgm:pt modelId="{1A4DBC22-50FD-E347-BF35-55921EF60DB1}">
      <dgm:prSet phldrT="[Text]" custT="1"/>
      <dgm:spPr/>
      <dgm:t>
        <a:bodyPr/>
        <a:lstStyle/>
        <a:p>
          <a:r>
            <a:rPr lang="en-US" sz="1500" b="1" dirty="0" err="1">
              <a:latin typeface="Arial"/>
              <a:cs typeface="Arial"/>
            </a:rPr>
            <a:t>Kemitraan</a:t>
          </a:r>
          <a:r>
            <a:rPr lang="en-US" sz="1500" b="1" dirty="0">
              <a:latin typeface="Arial"/>
              <a:cs typeface="Arial"/>
            </a:rPr>
            <a:t> </a:t>
          </a:r>
          <a:r>
            <a:rPr lang="en-US" sz="1500" b="1" dirty="0" err="1">
              <a:latin typeface="Arial"/>
              <a:cs typeface="Arial"/>
            </a:rPr>
            <a:t>dengan</a:t>
          </a:r>
          <a:r>
            <a:rPr lang="en-US" sz="1500" b="1" dirty="0">
              <a:latin typeface="Arial"/>
              <a:cs typeface="Arial"/>
            </a:rPr>
            <a:t> </a:t>
          </a:r>
          <a:r>
            <a:rPr lang="en-US" sz="1500" b="1" dirty="0" err="1">
              <a:latin typeface="Arial"/>
              <a:cs typeface="Arial"/>
            </a:rPr>
            <a:t>pemangku</a:t>
          </a:r>
          <a:r>
            <a:rPr lang="en-US" sz="1500" b="1" dirty="0">
              <a:latin typeface="Arial"/>
              <a:cs typeface="Arial"/>
            </a:rPr>
            <a:t> </a:t>
          </a:r>
          <a:r>
            <a:rPr lang="en-US" sz="1500" b="1" dirty="0" err="1">
              <a:latin typeface="Arial"/>
              <a:cs typeface="Arial"/>
            </a:rPr>
            <a:t>kepentingan</a:t>
          </a:r>
          <a:endParaRPr lang="en-US" sz="1500" b="1" dirty="0">
            <a:latin typeface="Arial"/>
            <a:cs typeface="Arial"/>
          </a:endParaRPr>
        </a:p>
      </dgm:t>
    </dgm:pt>
    <dgm:pt modelId="{DC0BA244-CD16-B845-A86E-BCAE8B6751A5}" type="parTrans" cxnId="{39B9CFDC-B943-BC47-9255-474222511230}">
      <dgm:prSet/>
      <dgm:spPr/>
      <dgm:t>
        <a:bodyPr/>
        <a:lstStyle/>
        <a:p>
          <a:endParaRPr lang="en-US"/>
        </a:p>
      </dgm:t>
    </dgm:pt>
    <dgm:pt modelId="{4E210BB3-EC51-2442-8B5C-D63AE07BEF53}" type="sibTrans" cxnId="{39B9CFDC-B943-BC47-9255-474222511230}">
      <dgm:prSet/>
      <dgm:spPr/>
      <dgm:t>
        <a:bodyPr/>
        <a:lstStyle/>
        <a:p>
          <a:endParaRPr lang="en-US"/>
        </a:p>
      </dgm:t>
    </dgm:pt>
    <dgm:pt modelId="{7E1B4C44-0D85-514B-AB03-6DEB9E49FF7A}">
      <dgm:prSet phldrT="[Text]" custT="1"/>
      <dgm:spPr/>
      <dgm:t>
        <a:bodyPr/>
        <a:lstStyle/>
        <a:p>
          <a:r>
            <a:rPr lang="en-US" sz="1600" b="1" dirty="0">
              <a:latin typeface="Arial"/>
              <a:cs typeface="Arial"/>
            </a:rPr>
            <a:t>SIKN-JIKN</a:t>
          </a:r>
        </a:p>
      </dgm:t>
    </dgm:pt>
    <dgm:pt modelId="{AD349735-95BD-1E46-A77D-921EE1EB5B6D}" type="sibTrans" cxnId="{E752760F-D8A7-754F-95CB-40A1DAA1A56D}">
      <dgm:prSet/>
      <dgm:spPr/>
      <dgm:t>
        <a:bodyPr/>
        <a:lstStyle/>
        <a:p>
          <a:endParaRPr lang="en-US"/>
        </a:p>
      </dgm:t>
    </dgm:pt>
    <dgm:pt modelId="{8B1C85F0-4539-A74C-A89D-6CD5B2160327}" type="parTrans" cxnId="{E752760F-D8A7-754F-95CB-40A1DAA1A56D}">
      <dgm:prSet/>
      <dgm:spPr/>
      <dgm:t>
        <a:bodyPr/>
        <a:lstStyle/>
        <a:p>
          <a:endParaRPr lang="en-US"/>
        </a:p>
      </dgm:t>
    </dgm:pt>
    <dgm:pt modelId="{45C06ADA-C978-E54B-B199-C8DB471288E7}" type="pres">
      <dgm:prSet presAssocID="{10DED9A5-792A-F344-8F91-2EA3135C05AC}" presName="Name0" presStyleCnt="0">
        <dgm:presLayoutVars>
          <dgm:chMax val="1"/>
          <dgm:dir/>
          <dgm:animLvl val="ctr"/>
          <dgm:resizeHandles val="exact"/>
        </dgm:presLayoutVars>
      </dgm:prSet>
      <dgm:spPr/>
      <dgm:t>
        <a:bodyPr/>
        <a:lstStyle/>
        <a:p>
          <a:endParaRPr lang="en-US"/>
        </a:p>
      </dgm:t>
    </dgm:pt>
    <dgm:pt modelId="{65CB654A-5E76-EC47-8A59-3A6FBF38C7F4}" type="pres">
      <dgm:prSet presAssocID="{7E1B4C44-0D85-514B-AB03-6DEB9E49FF7A}" presName="centerShape" presStyleLbl="node0" presStyleIdx="0" presStyleCnt="1"/>
      <dgm:spPr/>
      <dgm:t>
        <a:bodyPr/>
        <a:lstStyle/>
        <a:p>
          <a:endParaRPr lang="en-US"/>
        </a:p>
      </dgm:t>
    </dgm:pt>
    <dgm:pt modelId="{21960BE2-20EC-7D4E-B220-2A2164685CBE}" type="pres">
      <dgm:prSet presAssocID="{AAA300BA-510F-7248-B40E-958CEDF31334}" presName="parTrans" presStyleLbl="sibTrans2D1" presStyleIdx="0" presStyleCnt="5"/>
      <dgm:spPr/>
      <dgm:t>
        <a:bodyPr/>
        <a:lstStyle/>
        <a:p>
          <a:endParaRPr lang="en-US"/>
        </a:p>
      </dgm:t>
    </dgm:pt>
    <dgm:pt modelId="{CBCA2537-8D1D-F64A-959C-35757D466A6B}" type="pres">
      <dgm:prSet presAssocID="{AAA300BA-510F-7248-B40E-958CEDF31334}" presName="connectorText" presStyleLbl="sibTrans2D1" presStyleIdx="0" presStyleCnt="5"/>
      <dgm:spPr/>
      <dgm:t>
        <a:bodyPr/>
        <a:lstStyle/>
        <a:p>
          <a:endParaRPr lang="en-US"/>
        </a:p>
      </dgm:t>
    </dgm:pt>
    <dgm:pt modelId="{F9F5ABF8-0F51-CE43-BD1A-5C724B69F225}" type="pres">
      <dgm:prSet presAssocID="{73AE724C-D77E-6A42-A4AC-0936F2D575BF}" presName="node" presStyleLbl="node1" presStyleIdx="0" presStyleCnt="5">
        <dgm:presLayoutVars>
          <dgm:bulletEnabled val="1"/>
        </dgm:presLayoutVars>
      </dgm:prSet>
      <dgm:spPr/>
      <dgm:t>
        <a:bodyPr/>
        <a:lstStyle/>
        <a:p>
          <a:endParaRPr lang="en-US"/>
        </a:p>
      </dgm:t>
    </dgm:pt>
    <dgm:pt modelId="{C9F94DF8-752B-CD41-AD93-FA589F77D2A3}" type="pres">
      <dgm:prSet presAssocID="{B8540BF4-5BC5-3742-8359-DAABCDD13383}" presName="parTrans" presStyleLbl="sibTrans2D1" presStyleIdx="1" presStyleCnt="5"/>
      <dgm:spPr/>
      <dgm:t>
        <a:bodyPr/>
        <a:lstStyle/>
        <a:p>
          <a:endParaRPr lang="en-US"/>
        </a:p>
      </dgm:t>
    </dgm:pt>
    <dgm:pt modelId="{C8141F35-02BB-FE44-B114-5425AC448576}" type="pres">
      <dgm:prSet presAssocID="{B8540BF4-5BC5-3742-8359-DAABCDD13383}" presName="connectorText" presStyleLbl="sibTrans2D1" presStyleIdx="1" presStyleCnt="5"/>
      <dgm:spPr/>
      <dgm:t>
        <a:bodyPr/>
        <a:lstStyle/>
        <a:p>
          <a:endParaRPr lang="en-US"/>
        </a:p>
      </dgm:t>
    </dgm:pt>
    <dgm:pt modelId="{91482865-8702-6D48-82AE-F4E244CC064A}" type="pres">
      <dgm:prSet presAssocID="{514D92CA-4027-1D4D-9B8E-49539690AB1A}" presName="node" presStyleLbl="node1" presStyleIdx="1" presStyleCnt="5">
        <dgm:presLayoutVars>
          <dgm:bulletEnabled val="1"/>
        </dgm:presLayoutVars>
      </dgm:prSet>
      <dgm:spPr/>
      <dgm:t>
        <a:bodyPr/>
        <a:lstStyle/>
        <a:p>
          <a:endParaRPr lang="en-US"/>
        </a:p>
      </dgm:t>
    </dgm:pt>
    <dgm:pt modelId="{D6095A56-4159-D544-AAA1-60DE5EC4BAA8}" type="pres">
      <dgm:prSet presAssocID="{C60E97E9-BE33-9E49-B946-A85EE3C89273}" presName="parTrans" presStyleLbl="sibTrans2D1" presStyleIdx="2" presStyleCnt="5"/>
      <dgm:spPr/>
      <dgm:t>
        <a:bodyPr/>
        <a:lstStyle/>
        <a:p>
          <a:endParaRPr lang="en-US"/>
        </a:p>
      </dgm:t>
    </dgm:pt>
    <dgm:pt modelId="{B7DB3111-EA93-164D-9201-1699FC810B76}" type="pres">
      <dgm:prSet presAssocID="{C60E97E9-BE33-9E49-B946-A85EE3C89273}" presName="connectorText" presStyleLbl="sibTrans2D1" presStyleIdx="2" presStyleCnt="5"/>
      <dgm:spPr/>
      <dgm:t>
        <a:bodyPr/>
        <a:lstStyle/>
        <a:p>
          <a:endParaRPr lang="en-US"/>
        </a:p>
      </dgm:t>
    </dgm:pt>
    <dgm:pt modelId="{D54238F1-C447-3649-9441-7D20AFAFDAA7}" type="pres">
      <dgm:prSet presAssocID="{CB4EC573-E2EA-854A-A29B-5B544BB8F5EB}" presName="node" presStyleLbl="node1" presStyleIdx="2" presStyleCnt="5">
        <dgm:presLayoutVars>
          <dgm:bulletEnabled val="1"/>
        </dgm:presLayoutVars>
      </dgm:prSet>
      <dgm:spPr/>
      <dgm:t>
        <a:bodyPr/>
        <a:lstStyle/>
        <a:p>
          <a:endParaRPr lang="en-US"/>
        </a:p>
      </dgm:t>
    </dgm:pt>
    <dgm:pt modelId="{F6AEDEE3-103E-C641-AE56-BEA7894C9837}" type="pres">
      <dgm:prSet presAssocID="{43CCA115-184D-E046-910A-0AA9D69C6BE0}" presName="parTrans" presStyleLbl="sibTrans2D1" presStyleIdx="3" presStyleCnt="5"/>
      <dgm:spPr/>
      <dgm:t>
        <a:bodyPr/>
        <a:lstStyle/>
        <a:p>
          <a:endParaRPr lang="en-US"/>
        </a:p>
      </dgm:t>
    </dgm:pt>
    <dgm:pt modelId="{F1457321-CB66-D249-A111-623CA29E1C52}" type="pres">
      <dgm:prSet presAssocID="{43CCA115-184D-E046-910A-0AA9D69C6BE0}" presName="connectorText" presStyleLbl="sibTrans2D1" presStyleIdx="3" presStyleCnt="5"/>
      <dgm:spPr/>
      <dgm:t>
        <a:bodyPr/>
        <a:lstStyle/>
        <a:p>
          <a:endParaRPr lang="en-US"/>
        </a:p>
      </dgm:t>
    </dgm:pt>
    <dgm:pt modelId="{857C979C-1ADD-9C40-94DB-DD44E82213E4}" type="pres">
      <dgm:prSet presAssocID="{3E19980E-6538-7F42-B5F5-00BA41143F33}" presName="node" presStyleLbl="node1" presStyleIdx="3" presStyleCnt="5">
        <dgm:presLayoutVars>
          <dgm:bulletEnabled val="1"/>
        </dgm:presLayoutVars>
      </dgm:prSet>
      <dgm:spPr/>
      <dgm:t>
        <a:bodyPr/>
        <a:lstStyle/>
        <a:p>
          <a:endParaRPr lang="en-US"/>
        </a:p>
      </dgm:t>
    </dgm:pt>
    <dgm:pt modelId="{11E6EC75-0291-1344-9782-2037958DF18E}" type="pres">
      <dgm:prSet presAssocID="{DC0BA244-CD16-B845-A86E-BCAE8B6751A5}" presName="parTrans" presStyleLbl="sibTrans2D1" presStyleIdx="4" presStyleCnt="5"/>
      <dgm:spPr/>
      <dgm:t>
        <a:bodyPr/>
        <a:lstStyle/>
        <a:p>
          <a:endParaRPr lang="en-US"/>
        </a:p>
      </dgm:t>
    </dgm:pt>
    <dgm:pt modelId="{2E2A045A-2FD9-444F-8188-3F476D9852E1}" type="pres">
      <dgm:prSet presAssocID="{DC0BA244-CD16-B845-A86E-BCAE8B6751A5}" presName="connectorText" presStyleLbl="sibTrans2D1" presStyleIdx="4" presStyleCnt="5"/>
      <dgm:spPr/>
      <dgm:t>
        <a:bodyPr/>
        <a:lstStyle/>
        <a:p>
          <a:endParaRPr lang="en-US"/>
        </a:p>
      </dgm:t>
    </dgm:pt>
    <dgm:pt modelId="{5B341676-F985-B24B-AC19-9FF484EB297A}" type="pres">
      <dgm:prSet presAssocID="{1A4DBC22-50FD-E347-BF35-55921EF60DB1}" presName="node" presStyleLbl="node1" presStyleIdx="4" presStyleCnt="5">
        <dgm:presLayoutVars>
          <dgm:bulletEnabled val="1"/>
        </dgm:presLayoutVars>
      </dgm:prSet>
      <dgm:spPr/>
      <dgm:t>
        <a:bodyPr/>
        <a:lstStyle/>
        <a:p>
          <a:endParaRPr lang="en-US"/>
        </a:p>
      </dgm:t>
    </dgm:pt>
  </dgm:ptLst>
  <dgm:cxnLst>
    <dgm:cxn modelId="{E6640AD5-22BD-414D-ACD5-FBA1569B3491}" type="presOf" srcId="{AAA300BA-510F-7248-B40E-958CEDF31334}" destId="{21960BE2-20EC-7D4E-B220-2A2164685CBE}" srcOrd="0" destOrd="0" presId="urn:microsoft.com/office/officeart/2005/8/layout/radial5"/>
    <dgm:cxn modelId="{753A92DF-DD74-1C4F-AEC3-40F781BF2FD8}" srcId="{7E1B4C44-0D85-514B-AB03-6DEB9E49FF7A}" destId="{3E19980E-6538-7F42-B5F5-00BA41143F33}" srcOrd="3" destOrd="0" parTransId="{43CCA115-184D-E046-910A-0AA9D69C6BE0}" sibTransId="{BDD2C997-39ED-9A4B-A298-7B9D50029168}"/>
    <dgm:cxn modelId="{9D276768-257D-0543-A3D4-5555276E4745}" srcId="{7E1B4C44-0D85-514B-AB03-6DEB9E49FF7A}" destId="{514D92CA-4027-1D4D-9B8E-49539690AB1A}" srcOrd="1" destOrd="0" parTransId="{B8540BF4-5BC5-3742-8359-DAABCDD13383}" sibTransId="{F10DF315-5177-154E-AB36-9E08EB2313DE}"/>
    <dgm:cxn modelId="{DB41B283-D967-B646-877F-E9A271E5D5B0}" type="presOf" srcId="{73AE724C-D77E-6A42-A4AC-0936F2D575BF}" destId="{F9F5ABF8-0F51-CE43-BD1A-5C724B69F225}" srcOrd="0" destOrd="0" presId="urn:microsoft.com/office/officeart/2005/8/layout/radial5"/>
    <dgm:cxn modelId="{2E086922-658C-AB44-B5DC-039605C898FF}" type="presOf" srcId="{7E1B4C44-0D85-514B-AB03-6DEB9E49FF7A}" destId="{65CB654A-5E76-EC47-8A59-3A6FBF38C7F4}" srcOrd="0" destOrd="0" presId="urn:microsoft.com/office/officeart/2005/8/layout/radial5"/>
    <dgm:cxn modelId="{39B9CFDC-B943-BC47-9255-474222511230}" srcId="{7E1B4C44-0D85-514B-AB03-6DEB9E49FF7A}" destId="{1A4DBC22-50FD-E347-BF35-55921EF60DB1}" srcOrd="4" destOrd="0" parTransId="{DC0BA244-CD16-B845-A86E-BCAE8B6751A5}" sibTransId="{4E210BB3-EC51-2442-8B5C-D63AE07BEF53}"/>
    <dgm:cxn modelId="{2892E03E-665C-CF4E-802E-13B25C8FC2AA}" type="presOf" srcId="{1A4DBC22-50FD-E347-BF35-55921EF60DB1}" destId="{5B341676-F985-B24B-AC19-9FF484EB297A}" srcOrd="0" destOrd="0" presId="urn:microsoft.com/office/officeart/2005/8/layout/radial5"/>
    <dgm:cxn modelId="{728E6049-DAFA-5D47-BF8F-2B07C5D4A5FA}" type="presOf" srcId="{DC0BA244-CD16-B845-A86E-BCAE8B6751A5}" destId="{2E2A045A-2FD9-444F-8188-3F476D9852E1}" srcOrd="1" destOrd="0" presId="urn:microsoft.com/office/officeart/2005/8/layout/radial5"/>
    <dgm:cxn modelId="{1AB362D7-8AF8-004F-9915-BDEE4BC1C7AF}" type="presOf" srcId="{B8540BF4-5BC5-3742-8359-DAABCDD13383}" destId="{C8141F35-02BB-FE44-B114-5425AC448576}" srcOrd="1" destOrd="0" presId="urn:microsoft.com/office/officeart/2005/8/layout/radial5"/>
    <dgm:cxn modelId="{96814163-5870-3A4A-9222-093B518E1078}" type="presOf" srcId="{3E19980E-6538-7F42-B5F5-00BA41143F33}" destId="{857C979C-1ADD-9C40-94DB-DD44E82213E4}" srcOrd="0" destOrd="0" presId="urn:microsoft.com/office/officeart/2005/8/layout/radial5"/>
    <dgm:cxn modelId="{9CD0C637-5709-D247-A4DB-C19C79086B21}" type="presOf" srcId="{C60E97E9-BE33-9E49-B946-A85EE3C89273}" destId="{D6095A56-4159-D544-AAA1-60DE5EC4BAA8}" srcOrd="0" destOrd="0" presId="urn:microsoft.com/office/officeart/2005/8/layout/radial5"/>
    <dgm:cxn modelId="{C1EE25A7-E8F5-6E45-A257-DD437DD4921F}" type="presOf" srcId="{AAA300BA-510F-7248-B40E-958CEDF31334}" destId="{CBCA2537-8D1D-F64A-959C-35757D466A6B}" srcOrd="1" destOrd="0" presId="urn:microsoft.com/office/officeart/2005/8/layout/radial5"/>
    <dgm:cxn modelId="{D2CD357E-F883-B143-A149-F13C00B3511E}" type="presOf" srcId="{43CCA115-184D-E046-910A-0AA9D69C6BE0}" destId="{F1457321-CB66-D249-A111-623CA29E1C52}" srcOrd="1" destOrd="0" presId="urn:microsoft.com/office/officeart/2005/8/layout/radial5"/>
    <dgm:cxn modelId="{E752760F-D8A7-754F-95CB-40A1DAA1A56D}" srcId="{10DED9A5-792A-F344-8F91-2EA3135C05AC}" destId="{7E1B4C44-0D85-514B-AB03-6DEB9E49FF7A}" srcOrd="0" destOrd="0" parTransId="{8B1C85F0-4539-A74C-A89D-6CD5B2160327}" sibTransId="{AD349735-95BD-1E46-A77D-921EE1EB5B6D}"/>
    <dgm:cxn modelId="{70338C05-17BB-7146-990C-FF3EBAFB58E6}" type="presOf" srcId="{10DED9A5-792A-F344-8F91-2EA3135C05AC}" destId="{45C06ADA-C978-E54B-B199-C8DB471288E7}" srcOrd="0" destOrd="0" presId="urn:microsoft.com/office/officeart/2005/8/layout/radial5"/>
    <dgm:cxn modelId="{DFCF6D7C-AE77-A247-9E23-49AF9B3FF315}" type="presOf" srcId="{514D92CA-4027-1D4D-9B8E-49539690AB1A}" destId="{91482865-8702-6D48-82AE-F4E244CC064A}" srcOrd="0" destOrd="0" presId="urn:microsoft.com/office/officeart/2005/8/layout/radial5"/>
    <dgm:cxn modelId="{07D3B370-E88C-9A4E-80E5-EFA9DEE7D828}" srcId="{7E1B4C44-0D85-514B-AB03-6DEB9E49FF7A}" destId="{CB4EC573-E2EA-854A-A29B-5B544BB8F5EB}" srcOrd="2" destOrd="0" parTransId="{C60E97E9-BE33-9E49-B946-A85EE3C89273}" sibTransId="{414DC67F-D055-BF42-A433-C9BFE5244163}"/>
    <dgm:cxn modelId="{8335CCF0-1AA7-0844-9106-40B897C9028F}" type="presOf" srcId="{DC0BA244-CD16-B845-A86E-BCAE8B6751A5}" destId="{11E6EC75-0291-1344-9782-2037958DF18E}" srcOrd="0" destOrd="0" presId="urn:microsoft.com/office/officeart/2005/8/layout/radial5"/>
    <dgm:cxn modelId="{6678CA7F-8A93-0B44-A51B-3995FF45CB38}" type="presOf" srcId="{C60E97E9-BE33-9E49-B946-A85EE3C89273}" destId="{B7DB3111-EA93-164D-9201-1699FC810B76}" srcOrd="1" destOrd="0" presId="urn:microsoft.com/office/officeart/2005/8/layout/radial5"/>
    <dgm:cxn modelId="{4846994D-5AB4-3540-BB92-0821C788CC6A}" type="presOf" srcId="{B8540BF4-5BC5-3742-8359-DAABCDD13383}" destId="{C9F94DF8-752B-CD41-AD93-FA589F77D2A3}" srcOrd="0" destOrd="0" presId="urn:microsoft.com/office/officeart/2005/8/layout/radial5"/>
    <dgm:cxn modelId="{E5552CC3-1A21-D841-9CEF-3007C41C4D33}" type="presOf" srcId="{CB4EC573-E2EA-854A-A29B-5B544BB8F5EB}" destId="{D54238F1-C447-3649-9441-7D20AFAFDAA7}" srcOrd="0" destOrd="0" presId="urn:microsoft.com/office/officeart/2005/8/layout/radial5"/>
    <dgm:cxn modelId="{7EA75F06-CF18-C141-97C3-5C2E978489A1}" type="presOf" srcId="{43CCA115-184D-E046-910A-0AA9D69C6BE0}" destId="{F6AEDEE3-103E-C641-AE56-BEA7894C9837}" srcOrd="0" destOrd="0" presId="urn:microsoft.com/office/officeart/2005/8/layout/radial5"/>
    <dgm:cxn modelId="{F72C350B-7D57-7942-94BB-3EA78ACD7DDA}" srcId="{7E1B4C44-0D85-514B-AB03-6DEB9E49FF7A}" destId="{73AE724C-D77E-6A42-A4AC-0936F2D575BF}" srcOrd="0" destOrd="0" parTransId="{AAA300BA-510F-7248-B40E-958CEDF31334}" sibTransId="{2C1EF391-0F60-8C43-9397-6005BEB2E2F2}"/>
    <dgm:cxn modelId="{F5445E58-AAD6-F94C-B891-4D950DB1EC7C}" type="presParOf" srcId="{45C06ADA-C978-E54B-B199-C8DB471288E7}" destId="{65CB654A-5E76-EC47-8A59-3A6FBF38C7F4}" srcOrd="0" destOrd="0" presId="urn:microsoft.com/office/officeart/2005/8/layout/radial5"/>
    <dgm:cxn modelId="{25C22361-E83D-6E49-B7CF-F45F5D319F89}" type="presParOf" srcId="{45C06ADA-C978-E54B-B199-C8DB471288E7}" destId="{21960BE2-20EC-7D4E-B220-2A2164685CBE}" srcOrd="1" destOrd="0" presId="urn:microsoft.com/office/officeart/2005/8/layout/radial5"/>
    <dgm:cxn modelId="{9373D293-0B9A-AF4D-82D6-41629D17AEC0}" type="presParOf" srcId="{21960BE2-20EC-7D4E-B220-2A2164685CBE}" destId="{CBCA2537-8D1D-F64A-959C-35757D466A6B}" srcOrd="0" destOrd="0" presId="urn:microsoft.com/office/officeart/2005/8/layout/radial5"/>
    <dgm:cxn modelId="{DAEAD91A-C0E3-0842-81FF-4E38263C89DF}" type="presParOf" srcId="{45C06ADA-C978-E54B-B199-C8DB471288E7}" destId="{F9F5ABF8-0F51-CE43-BD1A-5C724B69F225}" srcOrd="2" destOrd="0" presId="urn:microsoft.com/office/officeart/2005/8/layout/radial5"/>
    <dgm:cxn modelId="{ED2BD32C-6B60-014B-BB0A-5DF15E1AB023}" type="presParOf" srcId="{45C06ADA-C978-E54B-B199-C8DB471288E7}" destId="{C9F94DF8-752B-CD41-AD93-FA589F77D2A3}" srcOrd="3" destOrd="0" presId="urn:microsoft.com/office/officeart/2005/8/layout/radial5"/>
    <dgm:cxn modelId="{79E3599B-992E-D54F-9470-01BCB39490A8}" type="presParOf" srcId="{C9F94DF8-752B-CD41-AD93-FA589F77D2A3}" destId="{C8141F35-02BB-FE44-B114-5425AC448576}" srcOrd="0" destOrd="0" presId="urn:microsoft.com/office/officeart/2005/8/layout/radial5"/>
    <dgm:cxn modelId="{AC732F01-228C-E24C-A5BF-8C5EDB201BCF}" type="presParOf" srcId="{45C06ADA-C978-E54B-B199-C8DB471288E7}" destId="{91482865-8702-6D48-82AE-F4E244CC064A}" srcOrd="4" destOrd="0" presId="urn:microsoft.com/office/officeart/2005/8/layout/radial5"/>
    <dgm:cxn modelId="{C6CDDEF8-9AD0-4A46-B2DA-6CB04FCC61B4}" type="presParOf" srcId="{45C06ADA-C978-E54B-B199-C8DB471288E7}" destId="{D6095A56-4159-D544-AAA1-60DE5EC4BAA8}" srcOrd="5" destOrd="0" presId="urn:microsoft.com/office/officeart/2005/8/layout/radial5"/>
    <dgm:cxn modelId="{CB166E9E-ECF7-8E4F-9993-339DB06BD724}" type="presParOf" srcId="{D6095A56-4159-D544-AAA1-60DE5EC4BAA8}" destId="{B7DB3111-EA93-164D-9201-1699FC810B76}" srcOrd="0" destOrd="0" presId="urn:microsoft.com/office/officeart/2005/8/layout/radial5"/>
    <dgm:cxn modelId="{AB384485-67C9-F74E-ADF0-A1D6EA166382}" type="presParOf" srcId="{45C06ADA-C978-E54B-B199-C8DB471288E7}" destId="{D54238F1-C447-3649-9441-7D20AFAFDAA7}" srcOrd="6" destOrd="0" presId="urn:microsoft.com/office/officeart/2005/8/layout/radial5"/>
    <dgm:cxn modelId="{DEC0AD6D-86EF-1544-98B5-73A96D813AA4}" type="presParOf" srcId="{45C06ADA-C978-E54B-B199-C8DB471288E7}" destId="{F6AEDEE3-103E-C641-AE56-BEA7894C9837}" srcOrd="7" destOrd="0" presId="urn:microsoft.com/office/officeart/2005/8/layout/radial5"/>
    <dgm:cxn modelId="{DECF3084-7BAF-AC41-970B-617DD9D5F3D7}" type="presParOf" srcId="{F6AEDEE3-103E-C641-AE56-BEA7894C9837}" destId="{F1457321-CB66-D249-A111-623CA29E1C52}" srcOrd="0" destOrd="0" presId="urn:microsoft.com/office/officeart/2005/8/layout/radial5"/>
    <dgm:cxn modelId="{72F2F265-E9E0-7B40-97DE-4E6628630309}" type="presParOf" srcId="{45C06ADA-C978-E54B-B199-C8DB471288E7}" destId="{857C979C-1ADD-9C40-94DB-DD44E82213E4}" srcOrd="8" destOrd="0" presId="urn:microsoft.com/office/officeart/2005/8/layout/radial5"/>
    <dgm:cxn modelId="{F4EEDC81-F174-BC48-B5FE-6B2128D91507}" type="presParOf" srcId="{45C06ADA-C978-E54B-B199-C8DB471288E7}" destId="{11E6EC75-0291-1344-9782-2037958DF18E}" srcOrd="9" destOrd="0" presId="urn:microsoft.com/office/officeart/2005/8/layout/radial5"/>
    <dgm:cxn modelId="{FA7D9ACD-8C8C-354F-A974-BC78E7664048}" type="presParOf" srcId="{11E6EC75-0291-1344-9782-2037958DF18E}" destId="{2E2A045A-2FD9-444F-8188-3F476D9852E1}" srcOrd="0" destOrd="0" presId="urn:microsoft.com/office/officeart/2005/8/layout/radial5"/>
    <dgm:cxn modelId="{3DAB89CD-7F47-0545-91E9-760E6600A633}" type="presParOf" srcId="{45C06ADA-C978-E54B-B199-C8DB471288E7}" destId="{5B341676-F985-B24B-AC19-9FF484EB297A}" srcOrd="10"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BBC9EF-5340-4D31-A2A6-CE29EA556D34}" type="doc">
      <dgm:prSet loTypeId="urn:microsoft.com/office/officeart/2005/8/layout/radial6" loCatId="cycle" qsTypeId="urn:microsoft.com/office/officeart/2005/8/quickstyle/simple3" qsCatId="simple" csTypeId="urn:microsoft.com/office/officeart/2005/8/colors/colorful1#1" csCatId="colorful" phldr="1"/>
      <dgm:spPr/>
      <dgm:t>
        <a:bodyPr/>
        <a:lstStyle/>
        <a:p>
          <a:endParaRPr lang="en-US"/>
        </a:p>
      </dgm:t>
    </dgm:pt>
    <dgm:pt modelId="{D8821711-A46A-4E8A-8751-A4772EE43A51}">
      <dgm:prSet phldrT="[Text]" custT="1"/>
      <dgm:spPr>
        <a:solidFill>
          <a:schemeClr val="accent3">
            <a:lumMod val="50000"/>
          </a:schemeClr>
        </a:solidFill>
      </dgm:spPr>
      <dgm:t>
        <a:bodyPr/>
        <a:lstStyle/>
        <a:p>
          <a:pPr>
            <a:lnSpc>
              <a:spcPct val="150000"/>
            </a:lnSpc>
          </a:pPr>
          <a:r>
            <a:rPr lang="id-ID" sz="1200" b="1" noProof="0" dirty="0">
              <a:solidFill>
                <a:schemeClr val="bg1"/>
              </a:solidFill>
              <a:latin typeface="Arial"/>
              <a:cs typeface="Arial"/>
            </a:rPr>
            <a:t>PERKUATAN KETAHANAN BUDAYA</a:t>
          </a:r>
        </a:p>
      </dgm:t>
    </dgm:pt>
    <dgm:pt modelId="{BB6A976E-3005-495D-9E13-3A0F8821C275}" type="parTrans" cxnId="{6BE14EBE-C2E3-4E04-8B92-498E1BA85B23}">
      <dgm:prSet/>
      <dgm:spPr/>
      <dgm:t>
        <a:bodyPr/>
        <a:lstStyle/>
        <a:p>
          <a:endParaRPr lang="id-ID" noProof="0" dirty="0">
            <a:latin typeface="Cambria" charset="0"/>
            <a:ea typeface="Cambria" charset="0"/>
            <a:cs typeface="Cambria" charset="0"/>
          </a:endParaRPr>
        </a:p>
      </dgm:t>
    </dgm:pt>
    <dgm:pt modelId="{EB765344-6A67-4EA0-9F8D-D99A42D5A803}" type="sibTrans" cxnId="{6BE14EBE-C2E3-4E04-8B92-498E1BA85B23}">
      <dgm:prSet/>
      <dgm:spPr/>
      <dgm:t>
        <a:bodyPr/>
        <a:lstStyle/>
        <a:p>
          <a:endParaRPr lang="id-ID" noProof="0" dirty="0">
            <a:latin typeface="Cambria" charset="0"/>
            <a:ea typeface="Cambria" charset="0"/>
            <a:cs typeface="Cambria" charset="0"/>
          </a:endParaRPr>
        </a:p>
      </dgm:t>
    </dgm:pt>
    <dgm:pt modelId="{39B9FC30-C86C-4961-8DA5-C0499C49DCFC}">
      <dgm:prSet phldrT="[Text]" custT="1"/>
      <dgm:spPr>
        <a:solidFill>
          <a:schemeClr val="accent4">
            <a:lumMod val="25000"/>
            <a:lumOff val="75000"/>
          </a:schemeClr>
        </a:solidFill>
      </dgm:spPr>
      <dgm:t>
        <a:bodyPr/>
        <a:lstStyle/>
        <a:p>
          <a:endParaRPr lang="en-US" sz="1100" b="0" i="0" u="none" noProof="0" dirty="0">
            <a:solidFill>
              <a:srgbClr val="282C30"/>
            </a:solidFill>
            <a:latin typeface="Arial"/>
            <a:ea typeface="Cambria" charset="0"/>
            <a:cs typeface="Arial"/>
          </a:endParaRPr>
        </a:p>
        <a:p>
          <a:r>
            <a:rPr lang="id-ID" sz="1100" b="0" i="0" u="none" noProof="0" dirty="0">
              <a:solidFill>
                <a:srgbClr val="282C30"/>
              </a:solidFill>
              <a:latin typeface="Arial"/>
              <a:ea typeface="Cambria" charset="0"/>
              <a:cs typeface="Arial"/>
            </a:rPr>
            <a:t>Pemantapan pendidikan agama, karakter dan budi pekerti</a:t>
          </a:r>
          <a:endParaRPr lang="id-ID" sz="1100" b="0" u="none" noProof="0" dirty="0">
            <a:solidFill>
              <a:srgbClr val="282C30"/>
            </a:solidFill>
            <a:latin typeface="Arial"/>
            <a:ea typeface="Cambria" charset="0"/>
            <a:cs typeface="Arial"/>
          </a:endParaRPr>
        </a:p>
      </dgm:t>
    </dgm:pt>
    <dgm:pt modelId="{A104BBD7-E873-4600-BC99-6CDF9A15DB90}" type="parTrans" cxnId="{EAE66857-0506-4F50-A966-B0A8FB09D5EA}">
      <dgm:prSet/>
      <dgm:spPr/>
      <dgm:t>
        <a:bodyPr/>
        <a:lstStyle/>
        <a:p>
          <a:endParaRPr lang="id-ID" noProof="0" dirty="0">
            <a:latin typeface="Cambria" charset="0"/>
            <a:ea typeface="Cambria" charset="0"/>
            <a:cs typeface="Cambria" charset="0"/>
          </a:endParaRPr>
        </a:p>
      </dgm:t>
    </dgm:pt>
    <dgm:pt modelId="{F2458D4E-9CE5-4385-AD53-6EA35D774D3C}" type="sibTrans" cxnId="{EAE66857-0506-4F50-A966-B0A8FB09D5EA}">
      <dgm:prSet/>
      <dgm:spPr>
        <a:solidFill>
          <a:schemeClr val="accent3">
            <a:lumMod val="75000"/>
          </a:schemeClr>
        </a:solidFill>
      </dgm:spPr>
      <dgm:t>
        <a:bodyPr/>
        <a:lstStyle/>
        <a:p>
          <a:endParaRPr lang="id-ID" noProof="0" dirty="0">
            <a:latin typeface="Cambria" charset="0"/>
            <a:ea typeface="Cambria" charset="0"/>
            <a:cs typeface="Cambria" charset="0"/>
          </a:endParaRPr>
        </a:p>
      </dgm:t>
    </dgm:pt>
    <dgm:pt modelId="{C4038B65-8596-1940-85C6-BD1950330058}">
      <dgm:prSet phldrT="[Text]" custT="1"/>
      <dgm:spPr>
        <a:solidFill>
          <a:schemeClr val="accent4">
            <a:lumMod val="25000"/>
            <a:lumOff val="75000"/>
          </a:schemeClr>
        </a:solidFill>
      </dgm:spPr>
      <dgm:t>
        <a:bodyPr/>
        <a:lstStyle/>
        <a:p>
          <a:endParaRPr lang="id-ID" sz="1100" b="0" noProof="0" dirty="0">
            <a:latin typeface="Cambria" charset="0"/>
          </a:endParaRPr>
        </a:p>
        <a:p>
          <a:endParaRPr lang="en-US" sz="1100" b="0" noProof="0" dirty="0">
            <a:solidFill>
              <a:schemeClr val="bg2">
                <a:lumMod val="10000"/>
              </a:schemeClr>
            </a:solidFill>
            <a:latin typeface="Arial"/>
            <a:cs typeface="Arial"/>
          </a:endParaRPr>
        </a:p>
        <a:p>
          <a:r>
            <a:rPr lang="id-ID" sz="1100" b="0" noProof="0" dirty="0">
              <a:solidFill>
                <a:schemeClr val="bg2">
                  <a:lumMod val="10000"/>
                </a:schemeClr>
              </a:solidFill>
              <a:latin typeface="Arial"/>
              <a:cs typeface="Arial"/>
            </a:rPr>
            <a:t>Penguatan pendidikan kewargaan, wawasan kebangsaan dan bela negara</a:t>
          </a:r>
        </a:p>
      </dgm:t>
    </dgm:pt>
    <dgm:pt modelId="{476DFB46-F599-6B48-84F2-39BF334ACB72}" type="parTrans" cxnId="{98A2A105-DC1A-0B49-9966-45F90800FB10}">
      <dgm:prSet/>
      <dgm:spPr/>
      <dgm:t>
        <a:bodyPr/>
        <a:lstStyle/>
        <a:p>
          <a:endParaRPr lang="id-ID" noProof="0" dirty="0"/>
        </a:p>
      </dgm:t>
    </dgm:pt>
    <dgm:pt modelId="{B893A748-1D6B-E146-BBFA-43FAB364042A}" type="sibTrans" cxnId="{98A2A105-DC1A-0B49-9966-45F90800FB10}">
      <dgm:prSet/>
      <dgm:spPr>
        <a:solidFill>
          <a:schemeClr val="accent3">
            <a:lumMod val="75000"/>
          </a:schemeClr>
        </a:solidFill>
      </dgm:spPr>
      <dgm:t>
        <a:bodyPr/>
        <a:lstStyle/>
        <a:p>
          <a:endParaRPr lang="id-ID" noProof="0" dirty="0"/>
        </a:p>
      </dgm:t>
    </dgm:pt>
    <dgm:pt modelId="{EA3A2CC9-F804-4AD5-AC3E-064378B7A2E5}">
      <dgm:prSet phldrT="[Text]" custT="1"/>
      <dgm:spPr>
        <a:solidFill>
          <a:schemeClr val="accent4">
            <a:lumMod val="25000"/>
            <a:lumOff val="75000"/>
          </a:schemeClr>
        </a:solidFill>
      </dgm:spPr>
      <dgm:t>
        <a:bodyPr/>
        <a:lstStyle/>
        <a:p>
          <a:endParaRPr lang="id-ID" sz="900" b="0" noProof="0" dirty="0">
            <a:latin typeface="Cambria" charset="0"/>
            <a:ea typeface="Cambria" charset="0"/>
            <a:cs typeface="Cambria" charset="0"/>
          </a:endParaRPr>
        </a:p>
        <a:p>
          <a:endParaRPr lang="id-ID" sz="900" b="0" noProof="0" dirty="0">
            <a:latin typeface="Cambria" charset="0"/>
            <a:ea typeface="Cambria" charset="0"/>
            <a:cs typeface="Cambria" charset="0"/>
          </a:endParaRPr>
        </a:p>
        <a:p>
          <a:r>
            <a:rPr lang="id-ID" sz="1100" b="0" noProof="0" dirty="0">
              <a:solidFill>
                <a:srgbClr val="141618"/>
              </a:solidFill>
              <a:latin typeface="Arial"/>
              <a:ea typeface="Cambria" charset="0"/>
              <a:cs typeface="Arial"/>
            </a:rPr>
            <a:t>Pengembangan, pembinaan dan pelindungan bahasa Indonesia dan bahasa daerah</a:t>
          </a:r>
          <a:endParaRPr lang="id-ID" sz="1100" b="0" noProof="0" dirty="0">
            <a:solidFill>
              <a:srgbClr val="141618"/>
            </a:solidFill>
            <a:latin typeface="Arial"/>
            <a:cs typeface="Arial"/>
          </a:endParaRPr>
        </a:p>
      </dgm:t>
    </dgm:pt>
    <dgm:pt modelId="{38AA6C11-EEB4-451B-B033-E769ADB3CE5B}" type="parTrans" cxnId="{952AF386-D1C2-459E-ADE0-F2EC161A154D}">
      <dgm:prSet/>
      <dgm:spPr/>
      <dgm:t>
        <a:bodyPr/>
        <a:lstStyle/>
        <a:p>
          <a:endParaRPr lang="id-ID" noProof="0" dirty="0"/>
        </a:p>
      </dgm:t>
    </dgm:pt>
    <dgm:pt modelId="{61AA344E-F36E-42EF-A672-07664E38463B}" type="sibTrans" cxnId="{952AF386-D1C2-459E-ADE0-F2EC161A154D}">
      <dgm:prSet/>
      <dgm:spPr>
        <a:solidFill>
          <a:schemeClr val="accent3">
            <a:lumMod val="75000"/>
          </a:schemeClr>
        </a:solidFill>
      </dgm:spPr>
      <dgm:t>
        <a:bodyPr/>
        <a:lstStyle/>
        <a:p>
          <a:endParaRPr lang="id-ID" noProof="0" dirty="0"/>
        </a:p>
      </dgm:t>
    </dgm:pt>
    <dgm:pt modelId="{0447AEFD-7BCB-4636-8A0C-401CDCE0EAF1}">
      <dgm:prSet phldrT="[Text]" custT="1"/>
      <dgm:spPr>
        <a:solidFill>
          <a:schemeClr val="accent4">
            <a:lumMod val="25000"/>
            <a:lumOff val="75000"/>
          </a:schemeClr>
        </a:solidFill>
      </dgm:spPr>
      <dgm:t>
        <a:bodyPr/>
        <a:lstStyle/>
        <a:p>
          <a:r>
            <a:rPr lang="id-ID" sz="1100" b="0" noProof="0" dirty="0">
              <a:solidFill>
                <a:srgbClr val="141618"/>
              </a:solidFill>
              <a:latin typeface="Arial"/>
              <a:ea typeface="Cambria" charset="0"/>
              <a:cs typeface="Arial"/>
            </a:rPr>
            <a:t>Penguatan kualitas keluarga</a:t>
          </a:r>
        </a:p>
      </dgm:t>
    </dgm:pt>
    <dgm:pt modelId="{ED04E7E6-3788-428B-B370-8EE99A059CED}" type="parTrans" cxnId="{C576695C-6A0E-4584-8B14-E3B6703EA170}">
      <dgm:prSet/>
      <dgm:spPr/>
      <dgm:t>
        <a:bodyPr/>
        <a:lstStyle/>
        <a:p>
          <a:endParaRPr lang="id-ID" noProof="0" dirty="0"/>
        </a:p>
      </dgm:t>
    </dgm:pt>
    <dgm:pt modelId="{98BD7043-E9BC-4E83-8400-2F2845DB9B9A}" type="sibTrans" cxnId="{C576695C-6A0E-4584-8B14-E3B6703EA170}">
      <dgm:prSet/>
      <dgm:spPr>
        <a:solidFill>
          <a:schemeClr val="accent3">
            <a:lumMod val="75000"/>
          </a:schemeClr>
        </a:solidFill>
      </dgm:spPr>
      <dgm:t>
        <a:bodyPr/>
        <a:lstStyle/>
        <a:p>
          <a:endParaRPr lang="id-ID" noProof="0" dirty="0"/>
        </a:p>
      </dgm:t>
    </dgm:pt>
    <dgm:pt modelId="{74CEADF4-BE12-443A-9616-88C920A3C025}">
      <dgm:prSet phldrT="[Text]" custT="1"/>
      <dgm:spPr>
        <a:solidFill>
          <a:schemeClr val="accent4">
            <a:lumMod val="25000"/>
            <a:lumOff val="75000"/>
          </a:schemeClr>
        </a:solidFill>
      </dgm:spPr>
      <dgm:t>
        <a:bodyPr/>
        <a:lstStyle/>
        <a:p>
          <a:endParaRPr lang="id-ID" sz="1100" b="0" noProof="0" dirty="0">
            <a:solidFill>
              <a:schemeClr val="tx1"/>
            </a:solidFill>
            <a:latin typeface="Cambria" panose="02040503050406030204" pitchFamily="18" charset="0"/>
          </a:endParaRPr>
        </a:p>
        <a:p>
          <a:r>
            <a:rPr lang="id-ID" sz="1100" b="0" noProof="0" dirty="0">
              <a:solidFill>
                <a:srgbClr val="141618"/>
              </a:solidFill>
              <a:latin typeface="Arial"/>
              <a:cs typeface="Arial"/>
            </a:rPr>
            <a:t>Penguatan memori kolektif dan jati diri bangsa</a:t>
          </a:r>
        </a:p>
      </dgm:t>
    </dgm:pt>
    <dgm:pt modelId="{69C7FC74-80A1-47A8-911E-445B84E22019}" type="sibTrans" cxnId="{27FFCF5D-C308-445C-900B-3B466F7EE5ED}">
      <dgm:prSet/>
      <dgm:spPr>
        <a:solidFill>
          <a:schemeClr val="accent3">
            <a:lumMod val="75000"/>
          </a:schemeClr>
        </a:solidFill>
      </dgm:spPr>
      <dgm:t>
        <a:bodyPr/>
        <a:lstStyle/>
        <a:p>
          <a:endParaRPr lang="id-ID" noProof="0" dirty="0"/>
        </a:p>
      </dgm:t>
    </dgm:pt>
    <dgm:pt modelId="{F7EC4EE9-D991-45F4-8775-24D50FDF8B3B}" type="parTrans" cxnId="{27FFCF5D-C308-445C-900B-3B466F7EE5ED}">
      <dgm:prSet/>
      <dgm:spPr/>
      <dgm:t>
        <a:bodyPr/>
        <a:lstStyle/>
        <a:p>
          <a:endParaRPr lang="id-ID" noProof="0" dirty="0"/>
        </a:p>
      </dgm:t>
    </dgm:pt>
    <dgm:pt modelId="{95227A28-04F7-4B8B-A4E7-F06D2C570EB4}" type="pres">
      <dgm:prSet presAssocID="{BCBBC9EF-5340-4D31-A2A6-CE29EA556D34}" presName="Name0" presStyleCnt="0">
        <dgm:presLayoutVars>
          <dgm:chMax val="1"/>
          <dgm:dir/>
          <dgm:animLvl val="ctr"/>
          <dgm:resizeHandles val="exact"/>
        </dgm:presLayoutVars>
      </dgm:prSet>
      <dgm:spPr/>
      <dgm:t>
        <a:bodyPr/>
        <a:lstStyle/>
        <a:p>
          <a:endParaRPr lang="en-US"/>
        </a:p>
      </dgm:t>
    </dgm:pt>
    <dgm:pt modelId="{C5F01D7A-5E01-4727-ADCD-B04F30EA8BCE}" type="pres">
      <dgm:prSet presAssocID="{D8821711-A46A-4E8A-8751-A4772EE43A51}" presName="centerShape" presStyleLbl="node0" presStyleIdx="0" presStyleCnt="1" custScaleX="117689" custScaleY="108134" custLinFactNeighborX="-1181" custLinFactNeighborY="-1971"/>
      <dgm:spPr/>
      <dgm:t>
        <a:bodyPr/>
        <a:lstStyle/>
        <a:p>
          <a:endParaRPr lang="en-US"/>
        </a:p>
      </dgm:t>
    </dgm:pt>
    <dgm:pt modelId="{AC02FDD3-6B40-4930-8516-3E8FE4949660}" type="pres">
      <dgm:prSet presAssocID="{39B9FC30-C86C-4961-8DA5-C0499C49DCFC}" presName="node" presStyleLbl="node1" presStyleIdx="0" presStyleCnt="5" custScaleX="109436" custScaleY="109436">
        <dgm:presLayoutVars>
          <dgm:bulletEnabled val="1"/>
        </dgm:presLayoutVars>
      </dgm:prSet>
      <dgm:spPr/>
      <dgm:t>
        <a:bodyPr/>
        <a:lstStyle/>
        <a:p>
          <a:endParaRPr lang="en-US"/>
        </a:p>
      </dgm:t>
    </dgm:pt>
    <dgm:pt modelId="{B0C26F3D-9274-459E-9589-5FB76AC56CE7}" type="pres">
      <dgm:prSet presAssocID="{39B9FC30-C86C-4961-8DA5-C0499C49DCFC}" presName="dummy" presStyleCnt="0"/>
      <dgm:spPr/>
    </dgm:pt>
    <dgm:pt modelId="{953FAC50-CBCA-4951-A791-D5AB11ED72F5}" type="pres">
      <dgm:prSet presAssocID="{F2458D4E-9CE5-4385-AD53-6EA35D774D3C}" presName="sibTrans" presStyleLbl="sibTrans2D1" presStyleIdx="0" presStyleCnt="5" custScaleX="104518" custScaleY="103342"/>
      <dgm:spPr/>
      <dgm:t>
        <a:bodyPr/>
        <a:lstStyle/>
        <a:p>
          <a:endParaRPr lang="en-US"/>
        </a:p>
      </dgm:t>
    </dgm:pt>
    <dgm:pt modelId="{45CC3743-C4DB-5F4A-90D9-FAD2E52BACDD}" type="pres">
      <dgm:prSet presAssocID="{C4038B65-8596-1940-85C6-BD1950330058}" presName="node" presStyleLbl="node1" presStyleIdx="1" presStyleCnt="5" custScaleX="109436" custScaleY="109436">
        <dgm:presLayoutVars>
          <dgm:bulletEnabled val="1"/>
        </dgm:presLayoutVars>
      </dgm:prSet>
      <dgm:spPr/>
      <dgm:t>
        <a:bodyPr/>
        <a:lstStyle/>
        <a:p>
          <a:endParaRPr lang="en-US"/>
        </a:p>
      </dgm:t>
    </dgm:pt>
    <dgm:pt modelId="{C25031EC-3493-E64C-8E39-0485C2F4CF9E}" type="pres">
      <dgm:prSet presAssocID="{C4038B65-8596-1940-85C6-BD1950330058}" presName="dummy" presStyleCnt="0"/>
      <dgm:spPr/>
    </dgm:pt>
    <dgm:pt modelId="{5C0D4860-06BC-BD4F-BD87-010E3E69087D}" type="pres">
      <dgm:prSet presAssocID="{B893A748-1D6B-E146-BBFA-43FAB364042A}" presName="sibTrans" presStyleLbl="sibTrans2D1" presStyleIdx="1" presStyleCnt="5"/>
      <dgm:spPr/>
      <dgm:t>
        <a:bodyPr/>
        <a:lstStyle/>
        <a:p>
          <a:endParaRPr lang="en-US"/>
        </a:p>
      </dgm:t>
    </dgm:pt>
    <dgm:pt modelId="{55F831B5-5E6F-43BA-BAF4-E3B988757BE8}" type="pres">
      <dgm:prSet presAssocID="{74CEADF4-BE12-443A-9616-88C920A3C025}" presName="node" presStyleLbl="node1" presStyleIdx="2" presStyleCnt="5" custScaleX="109436" custScaleY="109436">
        <dgm:presLayoutVars>
          <dgm:bulletEnabled val="1"/>
        </dgm:presLayoutVars>
      </dgm:prSet>
      <dgm:spPr/>
      <dgm:t>
        <a:bodyPr/>
        <a:lstStyle/>
        <a:p>
          <a:endParaRPr lang="en-US"/>
        </a:p>
      </dgm:t>
    </dgm:pt>
    <dgm:pt modelId="{EF6EBA3C-3B7C-4969-A096-3340ADA62CD3}" type="pres">
      <dgm:prSet presAssocID="{74CEADF4-BE12-443A-9616-88C920A3C025}" presName="dummy" presStyleCnt="0"/>
      <dgm:spPr/>
    </dgm:pt>
    <dgm:pt modelId="{F2B65B2D-1D59-42C2-B446-6C4C240BE4A0}" type="pres">
      <dgm:prSet presAssocID="{69C7FC74-80A1-47A8-911E-445B84E22019}" presName="sibTrans" presStyleLbl="sibTrans2D1" presStyleIdx="2" presStyleCnt="5"/>
      <dgm:spPr/>
      <dgm:t>
        <a:bodyPr/>
        <a:lstStyle/>
        <a:p>
          <a:endParaRPr lang="en-US"/>
        </a:p>
      </dgm:t>
    </dgm:pt>
    <dgm:pt modelId="{2842F09A-8483-47AD-8BF3-C4A1B1B6B635}" type="pres">
      <dgm:prSet presAssocID="{EA3A2CC9-F804-4AD5-AC3E-064378B7A2E5}" presName="node" presStyleLbl="node1" presStyleIdx="3" presStyleCnt="5" custScaleX="109436" custScaleY="109436">
        <dgm:presLayoutVars>
          <dgm:bulletEnabled val="1"/>
        </dgm:presLayoutVars>
      </dgm:prSet>
      <dgm:spPr/>
      <dgm:t>
        <a:bodyPr/>
        <a:lstStyle/>
        <a:p>
          <a:endParaRPr lang="en-US"/>
        </a:p>
      </dgm:t>
    </dgm:pt>
    <dgm:pt modelId="{183031F9-3DA0-41DC-8E14-7AD13E4360C2}" type="pres">
      <dgm:prSet presAssocID="{EA3A2CC9-F804-4AD5-AC3E-064378B7A2E5}" presName="dummy" presStyleCnt="0"/>
      <dgm:spPr/>
    </dgm:pt>
    <dgm:pt modelId="{23C823FB-7ECA-4385-94D0-BDCCA5B0CE9F}" type="pres">
      <dgm:prSet presAssocID="{61AA344E-F36E-42EF-A672-07664E38463B}" presName="sibTrans" presStyleLbl="sibTrans2D1" presStyleIdx="3" presStyleCnt="5"/>
      <dgm:spPr/>
      <dgm:t>
        <a:bodyPr/>
        <a:lstStyle/>
        <a:p>
          <a:endParaRPr lang="en-US"/>
        </a:p>
      </dgm:t>
    </dgm:pt>
    <dgm:pt modelId="{C32CCFB1-C53D-402D-81A2-7A0BD2BD8C3D}" type="pres">
      <dgm:prSet presAssocID="{0447AEFD-7BCB-4636-8A0C-401CDCE0EAF1}" presName="node" presStyleLbl="node1" presStyleIdx="4" presStyleCnt="5" custScaleX="109436" custScaleY="109436">
        <dgm:presLayoutVars>
          <dgm:bulletEnabled val="1"/>
        </dgm:presLayoutVars>
      </dgm:prSet>
      <dgm:spPr/>
      <dgm:t>
        <a:bodyPr/>
        <a:lstStyle/>
        <a:p>
          <a:endParaRPr lang="en-US"/>
        </a:p>
      </dgm:t>
    </dgm:pt>
    <dgm:pt modelId="{910EC254-7A5A-4365-BD58-BCBCBBC433BF}" type="pres">
      <dgm:prSet presAssocID="{0447AEFD-7BCB-4636-8A0C-401CDCE0EAF1}" presName="dummy" presStyleCnt="0"/>
      <dgm:spPr/>
    </dgm:pt>
    <dgm:pt modelId="{A05AF3AF-0811-457E-9208-49CC81EAD173}" type="pres">
      <dgm:prSet presAssocID="{98BD7043-E9BC-4E83-8400-2F2845DB9B9A}" presName="sibTrans" presStyleLbl="sibTrans2D1" presStyleIdx="4" presStyleCnt="5"/>
      <dgm:spPr/>
      <dgm:t>
        <a:bodyPr/>
        <a:lstStyle/>
        <a:p>
          <a:endParaRPr lang="en-US"/>
        </a:p>
      </dgm:t>
    </dgm:pt>
  </dgm:ptLst>
  <dgm:cxnLst>
    <dgm:cxn modelId="{27FFCF5D-C308-445C-900B-3B466F7EE5ED}" srcId="{D8821711-A46A-4E8A-8751-A4772EE43A51}" destId="{74CEADF4-BE12-443A-9616-88C920A3C025}" srcOrd="2" destOrd="0" parTransId="{F7EC4EE9-D991-45F4-8775-24D50FDF8B3B}" sibTransId="{69C7FC74-80A1-47A8-911E-445B84E22019}"/>
    <dgm:cxn modelId="{952AF386-D1C2-459E-ADE0-F2EC161A154D}" srcId="{D8821711-A46A-4E8A-8751-A4772EE43A51}" destId="{EA3A2CC9-F804-4AD5-AC3E-064378B7A2E5}" srcOrd="3" destOrd="0" parTransId="{38AA6C11-EEB4-451B-B033-E769ADB3CE5B}" sibTransId="{61AA344E-F36E-42EF-A672-07664E38463B}"/>
    <dgm:cxn modelId="{4FA07A40-9A7C-8445-9A29-A617312B0F35}" type="presOf" srcId="{C4038B65-8596-1940-85C6-BD1950330058}" destId="{45CC3743-C4DB-5F4A-90D9-FAD2E52BACDD}" srcOrd="0" destOrd="0" presId="urn:microsoft.com/office/officeart/2005/8/layout/radial6"/>
    <dgm:cxn modelId="{F79F6A06-1EED-1848-9A87-5ACD5AA13184}" type="presOf" srcId="{61AA344E-F36E-42EF-A672-07664E38463B}" destId="{23C823FB-7ECA-4385-94D0-BDCCA5B0CE9F}" srcOrd="0" destOrd="0" presId="urn:microsoft.com/office/officeart/2005/8/layout/radial6"/>
    <dgm:cxn modelId="{EAE66857-0506-4F50-A966-B0A8FB09D5EA}" srcId="{D8821711-A46A-4E8A-8751-A4772EE43A51}" destId="{39B9FC30-C86C-4961-8DA5-C0499C49DCFC}" srcOrd="0" destOrd="0" parTransId="{A104BBD7-E873-4600-BC99-6CDF9A15DB90}" sibTransId="{F2458D4E-9CE5-4385-AD53-6EA35D774D3C}"/>
    <dgm:cxn modelId="{F72C8C1D-858B-494A-A019-F38926BF965E}" type="presOf" srcId="{B893A748-1D6B-E146-BBFA-43FAB364042A}" destId="{5C0D4860-06BC-BD4F-BD87-010E3E69087D}" srcOrd="0" destOrd="0" presId="urn:microsoft.com/office/officeart/2005/8/layout/radial6"/>
    <dgm:cxn modelId="{5D34312E-867E-1D45-A51C-044E4CB642FA}" type="presOf" srcId="{F2458D4E-9CE5-4385-AD53-6EA35D774D3C}" destId="{953FAC50-CBCA-4951-A791-D5AB11ED72F5}" srcOrd="0" destOrd="0" presId="urn:microsoft.com/office/officeart/2005/8/layout/radial6"/>
    <dgm:cxn modelId="{98A2A105-DC1A-0B49-9966-45F90800FB10}" srcId="{D8821711-A46A-4E8A-8751-A4772EE43A51}" destId="{C4038B65-8596-1940-85C6-BD1950330058}" srcOrd="1" destOrd="0" parTransId="{476DFB46-F599-6B48-84F2-39BF334ACB72}" sibTransId="{B893A748-1D6B-E146-BBFA-43FAB364042A}"/>
    <dgm:cxn modelId="{EA95438C-9C09-8D4D-8DE4-147D9794CF9A}" type="presOf" srcId="{69C7FC74-80A1-47A8-911E-445B84E22019}" destId="{F2B65B2D-1D59-42C2-B446-6C4C240BE4A0}" srcOrd="0" destOrd="0" presId="urn:microsoft.com/office/officeart/2005/8/layout/radial6"/>
    <dgm:cxn modelId="{C576695C-6A0E-4584-8B14-E3B6703EA170}" srcId="{D8821711-A46A-4E8A-8751-A4772EE43A51}" destId="{0447AEFD-7BCB-4636-8A0C-401CDCE0EAF1}" srcOrd="4" destOrd="0" parTransId="{ED04E7E6-3788-428B-B370-8EE99A059CED}" sibTransId="{98BD7043-E9BC-4E83-8400-2F2845DB9B9A}"/>
    <dgm:cxn modelId="{8CAE711F-F0BF-604E-B43F-963AB4F25735}" type="presOf" srcId="{0447AEFD-7BCB-4636-8A0C-401CDCE0EAF1}" destId="{C32CCFB1-C53D-402D-81A2-7A0BD2BD8C3D}" srcOrd="0" destOrd="0" presId="urn:microsoft.com/office/officeart/2005/8/layout/radial6"/>
    <dgm:cxn modelId="{3F530ADA-8CD9-E346-9676-0181A1B066DF}" type="presOf" srcId="{D8821711-A46A-4E8A-8751-A4772EE43A51}" destId="{C5F01D7A-5E01-4727-ADCD-B04F30EA8BCE}" srcOrd="0" destOrd="0" presId="urn:microsoft.com/office/officeart/2005/8/layout/radial6"/>
    <dgm:cxn modelId="{79263707-DBAD-AA43-A929-F274185F9B4F}" type="presOf" srcId="{74CEADF4-BE12-443A-9616-88C920A3C025}" destId="{55F831B5-5E6F-43BA-BAF4-E3B988757BE8}" srcOrd="0" destOrd="0" presId="urn:microsoft.com/office/officeart/2005/8/layout/radial6"/>
    <dgm:cxn modelId="{37DD525F-5522-C840-A3AA-C6CE4DC7C399}" type="presOf" srcId="{BCBBC9EF-5340-4D31-A2A6-CE29EA556D34}" destId="{95227A28-04F7-4B8B-A4E7-F06D2C570EB4}" srcOrd="0" destOrd="0" presId="urn:microsoft.com/office/officeart/2005/8/layout/radial6"/>
    <dgm:cxn modelId="{6BE14EBE-C2E3-4E04-8B92-498E1BA85B23}" srcId="{BCBBC9EF-5340-4D31-A2A6-CE29EA556D34}" destId="{D8821711-A46A-4E8A-8751-A4772EE43A51}" srcOrd="0" destOrd="0" parTransId="{BB6A976E-3005-495D-9E13-3A0F8821C275}" sibTransId="{EB765344-6A67-4EA0-9F8D-D99A42D5A803}"/>
    <dgm:cxn modelId="{2633850F-CABF-BC45-9895-BDFAE6D1D050}" type="presOf" srcId="{98BD7043-E9BC-4E83-8400-2F2845DB9B9A}" destId="{A05AF3AF-0811-457E-9208-49CC81EAD173}" srcOrd="0" destOrd="0" presId="urn:microsoft.com/office/officeart/2005/8/layout/radial6"/>
    <dgm:cxn modelId="{78120826-8653-DC4E-8DFA-D648AD448974}" type="presOf" srcId="{EA3A2CC9-F804-4AD5-AC3E-064378B7A2E5}" destId="{2842F09A-8483-47AD-8BF3-C4A1B1B6B635}" srcOrd="0" destOrd="0" presId="urn:microsoft.com/office/officeart/2005/8/layout/radial6"/>
    <dgm:cxn modelId="{FD1205EC-4000-1A41-B70E-8803A4485872}" type="presOf" srcId="{39B9FC30-C86C-4961-8DA5-C0499C49DCFC}" destId="{AC02FDD3-6B40-4930-8516-3E8FE4949660}" srcOrd="0" destOrd="0" presId="urn:microsoft.com/office/officeart/2005/8/layout/radial6"/>
    <dgm:cxn modelId="{85C7A411-65FF-584E-9E83-907972BC9F70}" type="presParOf" srcId="{95227A28-04F7-4B8B-A4E7-F06D2C570EB4}" destId="{C5F01D7A-5E01-4727-ADCD-B04F30EA8BCE}" srcOrd="0" destOrd="0" presId="urn:microsoft.com/office/officeart/2005/8/layout/radial6"/>
    <dgm:cxn modelId="{98C13789-C823-4F4E-8E46-5A8B79DC167B}" type="presParOf" srcId="{95227A28-04F7-4B8B-A4E7-F06D2C570EB4}" destId="{AC02FDD3-6B40-4930-8516-3E8FE4949660}" srcOrd="1" destOrd="0" presId="urn:microsoft.com/office/officeart/2005/8/layout/radial6"/>
    <dgm:cxn modelId="{8357C09D-14FA-DB4A-BD60-14749EF7AB7D}" type="presParOf" srcId="{95227A28-04F7-4B8B-A4E7-F06D2C570EB4}" destId="{B0C26F3D-9274-459E-9589-5FB76AC56CE7}" srcOrd="2" destOrd="0" presId="urn:microsoft.com/office/officeart/2005/8/layout/radial6"/>
    <dgm:cxn modelId="{DC80AD68-F8A6-EA43-9CFC-CBDD7494D245}" type="presParOf" srcId="{95227A28-04F7-4B8B-A4E7-F06D2C570EB4}" destId="{953FAC50-CBCA-4951-A791-D5AB11ED72F5}" srcOrd="3" destOrd="0" presId="urn:microsoft.com/office/officeart/2005/8/layout/radial6"/>
    <dgm:cxn modelId="{4B594D69-906A-B94B-8EF7-6CE8CDB3CACC}" type="presParOf" srcId="{95227A28-04F7-4B8B-A4E7-F06D2C570EB4}" destId="{45CC3743-C4DB-5F4A-90D9-FAD2E52BACDD}" srcOrd="4" destOrd="0" presId="urn:microsoft.com/office/officeart/2005/8/layout/radial6"/>
    <dgm:cxn modelId="{5290A432-B849-1342-BEE5-384D2B793C3D}" type="presParOf" srcId="{95227A28-04F7-4B8B-A4E7-F06D2C570EB4}" destId="{C25031EC-3493-E64C-8E39-0485C2F4CF9E}" srcOrd="5" destOrd="0" presId="urn:microsoft.com/office/officeart/2005/8/layout/radial6"/>
    <dgm:cxn modelId="{743AB693-6010-724A-AE2A-A3F916AA933A}" type="presParOf" srcId="{95227A28-04F7-4B8B-A4E7-F06D2C570EB4}" destId="{5C0D4860-06BC-BD4F-BD87-010E3E69087D}" srcOrd="6" destOrd="0" presId="urn:microsoft.com/office/officeart/2005/8/layout/radial6"/>
    <dgm:cxn modelId="{47195607-8002-444B-9488-4295757E69D6}" type="presParOf" srcId="{95227A28-04F7-4B8B-A4E7-F06D2C570EB4}" destId="{55F831B5-5E6F-43BA-BAF4-E3B988757BE8}" srcOrd="7" destOrd="0" presId="urn:microsoft.com/office/officeart/2005/8/layout/radial6"/>
    <dgm:cxn modelId="{15F628F7-63C0-F341-AE38-40F86D5650F9}" type="presParOf" srcId="{95227A28-04F7-4B8B-A4E7-F06D2C570EB4}" destId="{EF6EBA3C-3B7C-4969-A096-3340ADA62CD3}" srcOrd="8" destOrd="0" presId="urn:microsoft.com/office/officeart/2005/8/layout/radial6"/>
    <dgm:cxn modelId="{92137072-FF7E-1F46-A19B-7DB28C1902A3}" type="presParOf" srcId="{95227A28-04F7-4B8B-A4E7-F06D2C570EB4}" destId="{F2B65B2D-1D59-42C2-B446-6C4C240BE4A0}" srcOrd="9" destOrd="0" presId="urn:microsoft.com/office/officeart/2005/8/layout/radial6"/>
    <dgm:cxn modelId="{46A60B07-FBDD-1E45-B362-5C3E27C7B664}" type="presParOf" srcId="{95227A28-04F7-4B8B-A4E7-F06D2C570EB4}" destId="{2842F09A-8483-47AD-8BF3-C4A1B1B6B635}" srcOrd="10" destOrd="0" presId="urn:microsoft.com/office/officeart/2005/8/layout/radial6"/>
    <dgm:cxn modelId="{431BA298-BAAA-D446-9BD9-C0481FBD3B24}" type="presParOf" srcId="{95227A28-04F7-4B8B-A4E7-F06D2C570EB4}" destId="{183031F9-3DA0-41DC-8E14-7AD13E4360C2}" srcOrd="11" destOrd="0" presId="urn:microsoft.com/office/officeart/2005/8/layout/radial6"/>
    <dgm:cxn modelId="{9E1DAD70-F218-E346-871D-CB85186B3384}" type="presParOf" srcId="{95227A28-04F7-4B8B-A4E7-F06D2C570EB4}" destId="{23C823FB-7ECA-4385-94D0-BDCCA5B0CE9F}" srcOrd="12" destOrd="0" presId="urn:microsoft.com/office/officeart/2005/8/layout/radial6"/>
    <dgm:cxn modelId="{FD9FC198-1AD4-BF46-B111-3F04ACEF3AE3}" type="presParOf" srcId="{95227A28-04F7-4B8B-A4E7-F06D2C570EB4}" destId="{C32CCFB1-C53D-402D-81A2-7A0BD2BD8C3D}" srcOrd="13" destOrd="0" presId="urn:microsoft.com/office/officeart/2005/8/layout/radial6"/>
    <dgm:cxn modelId="{F4EC6A90-53C7-5248-A4A2-1077BBEFD17C}" type="presParOf" srcId="{95227A28-04F7-4B8B-A4E7-F06D2C570EB4}" destId="{910EC254-7A5A-4365-BD58-BCBCBBC433BF}" srcOrd="14" destOrd="0" presId="urn:microsoft.com/office/officeart/2005/8/layout/radial6"/>
    <dgm:cxn modelId="{747483E4-ACE5-7249-B8C5-5E50B1959EED}" type="presParOf" srcId="{95227A28-04F7-4B8B-A4E7-F06D2C570EB4}" destId="{A05AF3AF-0811-457E-9208-49CC81EAD173}" srcOrd="15"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B654A-5E76-EC47-8A59-3A6FBF38C7F4}">
      <dsp:nvSpPr>
        <dsp:cNvPr id="0" name=""/>
        <dsp:cNvSpPr/>
      </dsp:nvSpPr>
      <dsp:spPr>
        <a:xfrm>
          <a:off x="3665867" y="2182784"/>
          <a:ext cx="1555742" cy="155574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SIKN-JIKN</a:t>
          </a:r>
        </a:p>
      </dsp:txBody>
      <dsp:txXfrm>
        <a:off x="3893700" y="2410617"/>
        <a:ext cx="1100076" cy="1100076"/>
      </dsp:txXfrm>
    </dsp:sp>
    <dsp:sp modelId="{21960BE2-20EC-7D4E-B220-2A2164685CBE}">
      <dsp:nvSpPr>
        <dsp:cNvPr id="0" name=""/>
        <dsp:cNvSpPr/>
      </dsp:nvSpPr>
      <dsp:spPr>
        <a:xfrm rot="16200000">
          <a:off x="4278693" y="1616245"/>
          <a:ext cx="330089" cy="528952"/>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4328207" y="1771549"/>
        <a:ext cx="231062" cy="317372"/>
      </dsp:txXfrm>
    </dsp:sp>
    <dsp:sp modelId="{F9F5ABF8-0F51-CE43-BD1A-5C724B69F225}">
      <dsp:nvSpPr>
        <dsp:cNvPr id="0" name=""/>
        <dsp:cNvSpPr/>
      </dsp:nvSpPr>
      <dsp:spPr>
        <a:xfrm>
          <a:off x="3665867" y="4231"/>
          <a:ext cx="1555742" cy="155574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err="1">
              <a:latin typeface="Arial"/>
              <a:cs typeface="Arial"/>
            </a:rPr>
            <a:t>Informasi</a:t>
          </a:r>
          <a:r>
            <a:rPr lang="en-US" sz="1500" b="1" kern="1200" dirty="0">
              <a:latin typeface="Arial"/>
              <a:cs typeface="Arial"/>
            </a:rPr>
            <a:t> </a:t>
          </a:r>
          <a:r>
            <a:rPr lang="en-US" sz="1500" b="1" kern="1200" dirty="0" err="1">
              <a:latin typeface="Arial"/>
              <a:cs typeface="Arial"/>
            </a:rPr>
            <a:t>Kearsipan</a:t>
          </a:r>
          <a:endParaRPr lang="en-US" sz="1500" b="1" kern="1200" dirty="0">
            <a:latin typeface="Arial"/>
            <a:cs typeface="Arial"/>
          </a:endParaRPr>
        </a:p>
      </dsp:txBody>
      <dsp:txXfrm>
        <a:off x="3893700" y="232064"/>
        <a:ext cx="1100076" cy="1100076"/>
      </dsp:txXfrm>
    </dsp:sp>
    <dsp:sp modelId="{C9F94DF8-752B-CD41-AD93-FA589F77D2A3}">
      <dsp:nvSpPr>
        <dsp:cNvPr id="0" name=""/>
        <dsp:cNvSpPr/>
      </dsp:nvSpPr>
      <dsp:spPr>
        <a:xfrm>
          <a:off x="5358628" y="2696179"/>
          <a:ext cx="330089" cy="528952"/>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358628" y="2801969"/>
        <a:ext cx="231062" cy="317372"/>
      </dsp:txXfrm>
    </dsp:sp>
    <dsp:sp modelId="{91482865-8702-6D48-82AE-F4E244CC064A}">
      <dsp:nvSpPr>
        <dsp:cNvPr id="0" name=""/>
        <dsp:cNvSpPr/>
      </dsp:nvSpPr>
      <dsp:spPr>
        <a:xfrm>
          <a:off x="5844420" y="2182784"/>
          <a:ext cx="1555742" cy="155574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err="1"/>
            <a:t>Sumber</a:t>
          </a:r>
          <a:r>
            <a:rPr lang="en-US" sz="1500" b="1" kern="1200" dirty="0"/>
            <a:t> </a:t>
          </a:r>
          <a:r>
            <a:rPr lang="en-US" sz="1500" b="1" kern="1200" dirty="0" err="1"/>
            <a:t>Daya</a:t>
          </a:r>
          <a:r>
            <a:rPr lang="en-US" sz="1500" b="1" kern="1200" dirty="0"/>
            <a:t> </a:t>
          </a:r>
          <a:r>
            <a:rPr lang="en-US" sz="1500" b="1" kern="1200" dirty="0" err="1"/>
            <a:t>Manusia</a:t>
          </a:r>
          <a:endParaRPr lang="en-US" sz="1500" b="1" kern="1200" dirty="0"/>
        </a:p>
      </dsp:txBody>
      <dsp:txXfrm>
        <a:off x="6072253" y="2410617"/>
        <a:ext cx="1100076" cy="1100076"/>
      </dsp:txXfrm>
    </dsp:sp>
    <dsp:sp modelId="{D6095A56-4159-D544-AAA1-60DE5EC4BAA8}">
      <dsp:nvSpPr>
        <dsp:cNvPr id="0" name=""/>
        <dsp:cNvSpPr/>
      </dsp:nvSpPr>
      <dsp:spPr>
        <a:xfrm rot="5400000">
          <a:off x="4278693" y="3776114"/>
          <a:ext cx="330089" cy="528952"/>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4328207" y="3832391"/>
        <a:ext cx="231062" cy="317372"/>
      </dsp:txXfrm>
    </dsp:sp>
    <dsp:sp modelId="{D54238F1-C447-3649-9441-7D20AFAFDAA7}">
      <dsp:nvSpPr>
        <dsp:cNvPr id="0" name=""/>
        <dsp:cNvSpPr/>
      </dsp:nvSpPr>
      <dsp:spPr>
        <a:xfrm>
          <a:off x="3665867" y="4361338"/>
          <a:ext cx="1555742" cy="155574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err="1"/>
            <a:t>Prasarana</a:t>
          </a:r>
          <a:r>
            <a:rPr lang="en-US" sz="1500" b="1" kern="1200" dirty="0"/>
            <a:t> </a:t>
          </a:r>
          <a:r>
            <a:rPr lang="en-US" sz="1500" b="1" kern="1200" dirty="0" err="1"/>
            <a:t>dan</a:t>
          </a:r>
          <a:r>
            <a:rPr lang="en-US" sz="1500" b="1" kern="1200" dirty="0"/>
            <a:t> </a:t>
          </a:r>
          <a:r>
            <a:rPr lang="en-US" sz="1500" b="1" kern="1200" dirty="0" err="1"/>
            <a:t>Sarana</a:t>
          </a:r>
          <a:endParaRPr lang="en-US" sz="1500" b="1" kern="1200" dirty="0"/>
        </a:p>
      </dsp:txBody>
      <dsp:txXfrm>
        <a:off x="3893700" y="4589171"/>
        <a:ext cx="1100076" cy="1100076"/>
      </dsp:txXfrm>
    </dsp:sp>
    <dsp:sp modelId="{F6AEDEE3-103E-C641-AE56-BEA7894C9837}">
      <dsp:nvSpPr>
        <dsp:cNvPr id="0" name=""/>
        <dsp:cNvSpPr/>
      </dsp:nvSpPr>
      <dsp:spPr>
        <a:xfrm rot="10800000">
          <a:off x="3198759" y="2696179"/>
          <a:ext cx="330089" cy="528952"/>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3297786" y="2801969"/>
        <a:ext cx="231062" cy="317372"/>
      </dsp:txXfrm>
    </dsp:sp>
    <dsp:sp modelId="{857C979C-1ADD-9C40-94DB-DD44E82213E4}">
      <dsp:nvSpPr>
        <dsp:cNvPr id="0" name=""/>
        <dsp:cNvSpPr/>
      </dsp:nvSpPr>
      <dsp:spPr>
        <a:xfrm>
          <a:off x="1487314" y="2182784"/>
          <a:ext cx="1555742" cy="155574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err="1">
              <a:latin typeface="Arial"/>
              <a:cs typeface="Arial"/>
            </a:rPr>
            <a:t>Pendanaan</a:t>
          </a:r>
          <a:endParaRPr lang="en-US" sz="1500" b="1" kern="1200" dirty="0">
            <a:latin typeface="Arial"/>
            <a:cs typeface="Arial"/>
          </a:endParaRPr>
        </a:p>
      </dsp:txBody>
      <dsp:txXfrm>
        <a:off x="1715147" y="2410617"/>
        <a:ext cx="1100076" cy="1100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B654A-5E76-EC47-8A59-3A6FBF38C7F4}">
      <dsp:nvSpPr>
        <dsp:cNvPr id="0" name=""/>
        <dsp:cNvSpPr/>
      </dsp:nvSpPr>
      <dsp:spPr>
        <a:xfrm>
          <a:off x="3606197" y="2346947"/>
          <a:ext cx="1675081" cy="167508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SIKN-JIKN</a:t>
          </a:r>
        </a:p>
      </dsp:txBody>
      <dsp:txXfrm>
        <a:off x="3851507" y="2592257"/>
        <a:ext cx="1184461" cy="1184461"/>
      </dsp:txXfrm>
    </dsp:sp>
    <dsp:sp modelId="{21960BE2-20EC-7D4E-B220-2A2164685CBE}">
      <dsp:nvSpPr>
        <dsp:cNvPr id="0" name=""/>
        <dsp:cNvSpPr/>
      </dsp:nvSpPr>
      <dsp:spPr>
        <a:xfrm rot="16200000">
          <a:off x="4266473" y="1737756"/>
          <a:ext cx="354529" cy="569527"/>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4319653" y="1904841"/>
        <a:ext cx="248170" cy="341717"/>
      </dsp:txXfrm>
    </dsp:sp>
    <dsp:sp modelId="{F9F5ABF8-0F51-CE43-BD1A-5C724B69F225}">
      <dsp:nvSpPr>
        <dsp:cNvPr id="0" name=""/>
        <dsp:cNvSpPr/>
      </dsp:nvSpPr>
      <dsp:spPr>
        <a:xfrm>
          <a:off x="3606197" y="2943"/>
          <a:ext cx="1675081" cy="167508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a:latin typeface="Arial"/>
              <a:cs typeface="Arial"/>
            </a:rPr>
            <a:t>Penyediaan</a:t>
          </a:r>
          <a:r>
            <a:rPr lang="en-US" sz="1600" b="1" kern="1200" dirty="0">
              <a:latin typeface="Arial"/>
              <a:cs typeface="Arial"/>
            </a:rPr>
            <a:t> </a:t>
          </a:r>
          <a:r>
            <a:rPr lang="en-US" sz="1600" b="1" kern="1200" dirty="0" err="1">
              <a:latin typeface="Arial"/>
              <a:cs typeface="Arial"/>
            </a:rPr>
            <a:t>Informasi</a:t>
          </a:r>
          <a:r>
            <a:rPr lang="en-US" sz="1600" b="1" kern="1200" dirty="0">
              <a:latin typeface="Arial"/>
              <a:cs typeface="Arial"/>
            </a:rPr>
            <a:t> </a:t>
          </a:r>
          <a:r>
            <a:rPr lang="en-US" sz="1600" b="1" kern="1200" dirty="0" err="1">
              <a:latin typeface="Arial"/>
              <a:cs typeface="Arial"/>
            </a:rPr>
            <a:t>Kearsipan</a:t>
          </a:r>
          <a:endParaRPr lang="en-US" sz="1600" b="1" kern="1200" dirty="0">
            <a:latin typeface="Arial"/>
            <a:cs typeface="Arial"/>
          </a:endParaRPr>
        </a:p>
      </dsp:txBody>
      <dsp:txXfrm>
        <a:off x="3851507" y="248253"/>
        <a:ext cx="1184461" cy="1184461"/>
      </dsp:txXfrm>
    </dsp:sp>
    <dsp:sp modelId="{C9F94DF8-752B-CD41-AD93-FA589F77D2A3}">
      <dsp:nvSpPr>
        <dsp:cNvPr id="0" name=""/>
        <dsp:cNvSpPr/>
      </dsp:nvSpPr>
      <dsp:spPr>
        <a:xfrm rot="20520000">
          <a:off x="5371571" y="2540656"/>
          <a:ext cx="354529" cy="569527"/>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5374174" y="2670994"/>
        <a:ext cx="248170" cy="341717"/>
      </dsp:txXfrm>
    </dsp:sp>
    <dsp:sp modelId="{91482865-8702-6D48-82AE-F4E244CC064A}">
      <dsp:nvSpPr>
        <dsp:cNvPr id="0" name=""/>
        <dsp:cNvSpPr/>
      </dsp:nvSpPr>
      <dsp:spPr>
        <a:xfrm>
          <a:off x="5835478" y="1622610"/>
          <a:ext cx="1675081" cy="167508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a:t>Penyampaian</a:t>
          </a:r>
          <a:r>
            <a:rPr lang="en-US" sz="1600" b="1" kern="1200" dirty="0"/>
            <a:t> </a:t>
          </a:r>
          <a:r>
            <a:rPr lang="en-US" sz="1600" b="1" kern="1200" dirty="0" err="1"/>
            <a:t>Daftar</a:t>
          </a:r>
          <a:r>
            <a:rPr lang="en-US" sz="1600" b="1" kern="1200" dirty="0"/>
            <a:t> Arsip </a:t>
          </a:r>
          <a:r>
            <a:rPr lang="en-US" sz="1600" b="1" kern="1200" dirty="0" err="1"/>
            <a:t>Dinamis</a:t>
          </a:r>
          <a:r>
            <a:rPr lang="en-US" sz="1600" b="1" kern="1200" dirty="0"/>
            <a:t> </a:t>
          </a:r>
          <a:r>
            <a:rPr lang="en-US" sz="1600" b="1" kern="1200" dirty="0" err="1"/>
            <a:t>dan</a:t>
          </a:r>
          <a:r>
            <a:rPr lang="en-US" sz="1600" b="1" kern="1200" dirty="0"/>
            <a:t> </a:t>
          </a:r>
          <a:r>
            <a:rPr lang="en-US" sz="1600" b="1" kern="1200" dirty="0" err="1"/>
            <a:t>Daftar</a:t>
          </a:r>
          <a:r>
            <a:rPr lang="en-US" sz="1600" b="1" kern="1200" dirty="0"/>
            <a:t> Arsip </a:t>
          </a:r>
          <a:r>
            <a:rPr lang="en-US" sz="1600" b="1" kern="1200" dirty="0" err="1"/>
            <a:t>Statis</a:t>
          </a:r>
          <a:endParaRPr lang="en-US" sz="1600" b="1" kern="1200" dirty="0"/>
        </a:p>
      </dsp:txBody>
      <dsp:txXfrm>
        <a:off x="6080788" y="1867920"/>
        <a:ext cx="1184461" cy="1184461"/>
      </dsp:txXfrm>
    </dsp:sp>
    <dsp:sp modelId="{D6095A56-4159-D544-AAA1-60DE5EC4BAA8}">
      <dsp:nvSpPr>
        <dsp:cNvPr id="0" name=""/>
        <dsp:cNvSpPr/>
      </dsp:nvSpPr>
      <dsp:spPr>
        <a:xfrm rot="3240000">
          <a:off x="4949461" y="3839776"/>
          <a:ext cx="354529" cy="569527"/>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4971382" y="3910658"/>
        <a:ext cx="248170" cy="341717"/>
      </dsp:txXfrm>
    </dsp:sp>
    <dsp:sp modelId="{D54238F1-C447-3649-9441-7D20AFAFDAA7}">
      <dsp:nvSpPr>
        <dsp:cNvPr id="0" name=""/>
        <dsp:cNvSpPr/>
      </dsp:nvSpPr>
      <dsp:spPr>
        <a:xfrm>
          <a:off x="4983968" y="4243287"/>
          <a:ext cx="1675081" cy="167508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a:t>Pemuatan</a:t>
          </a:r>
          <a:r>
            <a:rPr lang="en-US" sz="1600" b="1" kern="1200" dirty="0"/>
            <a:t> </a:t>
          </a:r>
          <a:r>
            <a:rPr lang="en-US" sz="1600" b="1" kern="1200" dirty="0" err="1"/>
            <a:t>Informasi</a:t>
          </a:r>
          <a:r>
            <a:rPr lang="en-US" sz="1600" b="1" kern="1200" dirty="0"/>
            <a:t> </a:t>
          </a:r>
          <a:r>
            <a:rPr lang="en-US" sz="1600" b="1" kern="1200" dirty="0" err="1"/>
            <a:t>Kearsipan</a:t>
          </a:r>
          <a:endParaRPr lang="en-US" sz="1600" b="1" kern="1200" dirty="0"/>
        </a:p>
      </dsp:txBody>
      <dsp:txXfrm>
        <a:off x="5229278" y="4488597"/>
        <a:ext cx="1184461" cy="1184461"/>
      </dsp:txXfrm>
    </dsp:sp>
    <dsp:sp modelId="{F6AEDEE3-103E-C641-AE56-BEA7894C9837}">
      <dsp:nvSpPr>
        <dsp:cNvPr id="0" name=""/>
        <dsp:cNvSpPr/>
      </dsp:nvSpPr>
      <dsp:spPr>
        <a:xfrm rot="7560000">
          <a:off x="3583486" y="3839776"/>
          <a:ext cx="354529" cy="569527"/>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667924" y="3910658"/>
        <a:ext cx="248170" cy="341717"/>
      </dsp:txXfrm>
    </dsp:sp>
    <dsp:sp modelId="{857C979C-1ADD-9C40-94DB-DD44E82213E4}">
      <dsp:nvSpPr>
        <dsp:cNvPr id="0" name=""/>
        <dsp:cNvSpPr/>
      </dsp:nvSpPr>
      <dsp:spPr>
        <a:xfrm>
          <a:off x="2228426" y="4243287"/>
          <a:ext cx="1675081" cy="167508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err="1">
              <a:latin typeface="Arial"/>
              <a:cs typeface="Arial"/>
            </a:rPr>
            <a:t>Penyediaan</a:t>
          </a:r>
          <a:r>
            <a:rPr lang="en-US" sz="1500" b="1" kern="1200" dirty="0">
              <a:latin typeface="Arial"/>
              <a:cs typeface="Arial"/>
            </a:rPr>
            <a:t> </a:t>
          </a:r>
          <a:r>
            <a:rPr lang="en-US" sz="1500" b="1" kern="1200" dirty="0" err="1">
              <a:latin typeface="Arial"/>
              <a:cs typeface="Arial"/>
            </a:rPr>
            <a:t>Akses</a:t>
          </a:r>
          <a:endParaRPr lang="en-US" sz="1500" b="1" kern="1200" dirty="0">
            <a:latin typeface="Arial"/>
            <a:cs typeface="Arial"/>
          </a:endParaRPr>
        </a:p>
      </dsp:txBody>
      <dsp:txXfrm>
        <a:off x="2473736" y="4488597"/>
        <a:ext cx="1184461" cy="1184461"/>
      </dsp:txXfrm>
    </dsp:sp>
    <dsp:sp modelId="{11E6EC75-0291-1344-9782-2037958DF18E}">
      <dsp:nvSpPr>
        <dsp:cNvPr id="0" name=""/>
        <dsp:cNvSpPr/>
      </dsp:nvSpPr>
      <dsp:spPr>
        <a:xfrm rot="11880000">
          <a:off x="3161376" y="2540656"/>
          <a:ext cx="354529" cy="569527"/>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265132" y="2670994"/>
        <a:ext cx="248170" cy="341717"/>
      </dsp:txXfrm>
    </dsp:sp>
    <dsp:sp modelId="{5B341676-F985-B24B-AC19-9FF484EB297A}">
      <dsp:nvSpPr>
        <dsp:cNvPr id="0" name=""/>
        <dsp:cNvSpPr/>
      </dsp:nvSpPr>
      <dsp:spPr>
        <a:xfrm>
          <a:off x="1376917" y="1622610"/>
          <a:ext cx="1675081" cy="167508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err="1">
              <a:latin typeface="Arial"/>
              <a:cs typeface="Arial"/>
            </a:rPr>
            <a:t>Layanan</a:t>
          </a:r>
          <a:r>
            <a:rPr lang="en-US" sz="1500" b="1" kern="1200" dirty="0">
              <a:latin typeface="Arial"/>
              <a:cs typeface="Arial"/>
            </a:rPr>
            <a:t> </a:t>
          </a:r>
          <a:r>
            <a:rPr lang="en-US" sz="1500" b="1" kern="1200" dirty="0" err="1">
              <a:latin typeface="Arial"/>
              <a:cs typeface="Arial"/>
            </a:rPr>
            <a:t>Informasi</a:t>
          </a:r>
          <a:endParaRPr lang="en-US" sz="1500" b="1" kern="1200" dirty="0">
            <a:latin typeface="Arial"/>
            <a:cs typeface="Arial"/>
          </a:endParaRPr>
        </a:p>
      </dsp:txBody>
      <dsp:txXfrm>
        <a:off x="1622227" y="1867920"/>
        <a:ext cx="1184461" cy="1184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B654A-5E76-EC47-8A59-3A6FBF38C7F4}">
      <dsp:nvSpPr>
        <dsp:cNvPr id="0" name=""/>
        <dsp:cNvSpPr/>
      </dsp:nvSpPr>
      <dsp:spPr>
        <a:xfrm>
          <a:off x="3498353" y="2300530"/>
          <a:ext cx="1640578" cy="16405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SIKN-JIKN</a:t>
          </a:r>
        </a:p>
      </dsp:txBody>
      <dsp:txXfrm>
        <a:off x="3738610" y="2540787"/>
        <a:ext cx="1160064" cy="1160064"/>
      </dsp:txXfrm>
    </dsp:sp>
    <dsp:sp modelId="{21960BE2-20EC-7D4E-B220-2A2164685CBE}">
      <dsp:nvSpPr>
        <dsp:cNvPr id="0" name=""/>
        <dsp:cNvSpPr/>
      </dsp:nvSpPr>
      <dsp:spPr>
        <a:xfrm rot="16200000">
          <a:off x="4144461" y="1702846"/>
          <a:ext cx="348363" cy="557796"/>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4196716" y="1866660"/>
        <a:ext cx="243854" cy="334678"/>
      </dsp:txXfrm>
    </dsp:sp>
    <dsp:sp modelId="{F9F5ABF8-0F51-CE43-BD1A-5C724B69F225}">
      <dsp:nvSpPr>
        <dsp:cNvPr id="0" name=""/>
        <dsp:cNvSpPr/>
      </dsp:nvSpPr>
      <dsp:spPr>
        <a:xfrm>
          <a:off x="3498353" y="2662"/>
          <a:ext cx="1640578" cy="164057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a:latin typeface="Arial"/>
              <a:cs typeface="Arial"/>
            </a:rPr>
            <a:t>Penguatan</a:t>
          </a:r>
          <a:r>
            <a:rPr lang="en-US" sz="1600" b="1" kern="1200" dirty="0">
              <a:latin typeface="Arial"/>
              <a:cs typeface="Arial"/>
            </a:rPr>
            <a:t> program</a:t>
          </a:r>
        </a:p>
      </dsp:txBody>
      <dsp:txXfrm>
        <a:off x="3738610" y="242919"/>
        <a:ext cx="1160064" cy="1160064"/>
      </dsp:txXfrm>
    </dsp:sp>
    <dsp:sp modelId="{C9F94DF8-752B-CD41-AD93-FA589F77D2A3}">
      <dsp:nvSpPr>
        <dsp:cNvPr id="0" name=""/>
        <dsp:cNvSpPr/>
      </dsp:nvSpPr>
      <dsp:spPr>
        <a:xfrm rot="20520000">
          <a:off x="5227785" y="2489927"/>
          <a:ext cx="348363" cy="557796"/>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230343" y="2617634"/>
        <a:ext cx="243854" cy="334678"/>
      </dsp:txXfrm>
    </dsp:sp>
    <dsp:sp modelId="{91482865-8702-6D48-82AE-F4E244CC064A}">
      <dsp:nvSpPr>
        <dsp:cNvPr id="0" name=""/>
        <dsp:cNvSpPr/>
      </dsp:nvSpPr>
      <dsp:spPr>
        <a:xfrm>
          <a:off x="5683756" y="1590450"/>
          <a:ext cx="1640578" cy="164057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a:t>Peningkatan</a:t>
          </a:r>
          <a:r>
            <a:rPr lang="en-US" sz="1600" b="1" kern="1200" dirty="0"/>
            <a:t> </a:t>
          </a:r>
          <a:r>
            <a:rPr lang="en-US" sz="1600" b="1" kern="1200" dirty="0" err="1"/>
            <a:t>kuantitas</a:t>
          </a:r>
          <a:r>
            <a:rPr lang="en-US" sz="1600" b="1" kern="1200" dirty="0"/>
            <a:t> </a:t>
          </a:r>
          <a:r>
            <a:rPr lang="en-US" sz="1600" b="1" kern="1200" dirty="0" err="1"/>
            <a:t>dan</a:t>
          </a:r>
          <a:r>
            <a:rPr lang="en-US" sz="1600" b="1" kern="1200" dirty="0"/>
            <a:t> </a:t>
          </a:r>
          <a:r>
            <a:rPr lang="en-US" sz="1600" b="1" kern="1200" dirty="0" err="1"/>
            <a:t>kualitas</a:t>
          </a:r>
          <a:r>
            <a:rPr lang="en-US" sz="1600" b="1" kern="1200" dirty="0"/>
            <a:t> </a:t>
          </a:r>
          <a:r>
            <a:rPr lang="en-US" sz="1600" b="1" kern="1200" dirty="0" err="1"/>
            <a:t>informasi</a:t>
          </a:r>
          <a:r>
            <a:rPr lang="en-US" sz="1600" b="1" kern="1200" dirty="0"/>
            <a:t> </a:t>
          </a:r>
          <a:r>
            <a:rPr lang="en-US" sz="1600" b="1" kern="1200" dirty="0" err="1"/>
            <a:t>kearsipan</a:t>
          </a:r>
          <a:endParaRPr lang="en-US" sz="1600" b="1" kern="1200" dirty="0"/>
        </a:p>
      </dsp:txBody>
      <dsp:txXfrm>
        <a:off x="5924013" y="1830707"/>
        <a:ext cx="1160064" cy="1160064"/>
      </dsp:txXfrm>
    </dsp:sp>
    <dsp:sp modelId="{D6095A56-4159-D544-AAA1-60DE5EC4BAA8}">
      <dsp:nvSpPr>
        <dsp:cNvPr id="0" name=""/>
        <dsp:cNvSpPr/>
      </dsp:nvSpPr>
      <dsp:spPr>
        <a:xfrm rot="3240000">
          <a:off x="4813992" y="3763451"/>
          <a:ext cx="348363" cy="557796"/>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4835532" y="3832735"/>
        <a:ext cx="243854" cy="334678"/>
      </dsp:txXfrm>
    </dsp:sp>
    <dsp:sp modelId="{D54238F1-C447-3649-9441-7D20AFAFDAA7}">
      <dsp:nvSpPr>
        <dsp:cNvPr id="0" name=""/>
        <dsp:cNvSpPr/>
      </dsp:nvSpPr>
      <dsp:spPr>
        <a:xfrm>
          <a:off x="4849006" y="4159544"/>
          <a:ext cx="1640578" cy="164057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a:t>Peningkatan</a:t>
          </a:r>
          <a:r>
            <a:rPr lang="en-US" sz="1600" b="1" kern="1200" dirty="0"/>
            <a:t> </a:t>
          </a:r>
          <a:r>
            <a:rPr lang="en-US" sz="1600" b="1" kern="1200" dirty="0" err="1"/>
            <a:t>kuantitas</a:t>
          </a:r>
          <a:r>
            <a:rPr lang="en-US" sz="1600" b="1" kern="1200" dirty="0"/>
            <a:t> </a:t>
          </a:r>
          <a:r>
            <a:rPr lang="en-US" sz="1600" b="1" kern="1200" dirty="0" err="1"/>
            <a:t>dan</a:t>
          </a:r>
          <a:r>
            <a:rPr lang="en-US" sz="1600" b="1" kern="1200" dirty="0"/>
            <a:t> </a:t>
          </a:r>
          <a:r>
            <a:rPr lang="en-US" sz="1600" b="1" kern="1200" dirty="0" err="1"/>
            <a:t>kualitas</a:t>
          </a:r>
          <a:r>
            <a:rPr lang="en-US" sz="1600" b="1" kern="1200" dirty="0"/>
            <a:t> SDM </a:t>
          </a:r>
          <a:r>
            <a:rPr lang="en-US" sz="1600" b="1" kern="1200" dirty="0" err="1"/>
            <a:t>kearsipan</a:t>
          </a:r>
          <a:endParaRPr lang="en-US" sz="1600" b="1" kern="1200" dirty="0"/>
        </a:p>
      </dsp:txBody>
      <dsp:txXfrm>
        <a:off x="5089263" y="4399801"/>
        <a:ext cx="1160064" cy="1160064"/>
      </dsp:txXfrm>
    </dsp:sp>
    <dsp:sp modelId="{F6AEDEE3-103E-C641-AE56-BEA7894C9837}">
      <dsp:nvSpPr>
        <dsp:cNvPr id="0" name=""/>
        <dsp:cNvSpPr/>
      </dsp:nvSpPr>
      <dsp:spPr>
        <a:xfrm rot="7560000">
          <a:off x="3474929" y="3763451"/>
          <a:ext cx="348363" cy="557796"/>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3557898" y="3832735"/>
        <a:ext cx="243854" cy="334678"/>
      </dsp:txXfrm>
    </dsp:sp>
    <dsp:sp modelId="{857C979C-1ADD-9C40-94DB-DD44E82213E4}">
      <dsp:nvSpPr>
        <dsp:cNvPr id="0" name=""/>
        <dsp:cNvSpPr/>
      </dsp:nvSpPr>
      <dsp:spPr>
        <a:xfrm>
          <a:off x="2147701" y="4159544"/>
          <a:ext cx="1640578" cy="16405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a:latin typeface="Arial"/>
              <a:cs typeface="Arial"/>
            </a:rPr>
            <a:t>Kemandiran</a:t>
          </a:r>
          <a:r>
            <a:rPr lang="en-US" sz="1400" b="1" kern="1200" dirty="0">
              <a:latin typeface="Arial"/>
              <a:cs typeface="Arial"/>
            </a:rPr>
            <a:t> </a:t>
          </a:r>
          <a:r>
            <a:rPr lang="en-US" sz="1400" b="1" kern="1200" dirty="0" err="1">
              <a:latin typeface="Arial"/>
              <a:cs typeface="Arial"/>
            </a:rPr>
            <a:t>infrastruktur</a:t>
          </a:r>
          <a:endParaRPr lang="en-US" sz="1400" b="1" kern="1200" dirty="0">
            <a:latin typeface="Arial"/>
            <a:cs typeface="Arial"/>
          </a:endParaRPr>
        </a:p>
      </dsp:txBody>
      <dsp:txXfrm>
        <a:off x="2387958" y="4399801"/>
        <a:ext cx="1160064" cy="1160064"/>
      </dsp:txXfrm>
    </dsp:sp>
    <dsp:sp modelId="{11E6EC75-0291-1344-9782-2037958DF18E}">
      <dsp:nvSpPr>
        <dsp:cNvPr id="0" name=""/>
        <dsp:cNvSpPr/>
      </dsp:nvSpPr>
      <dsp:spPr>
        <a:xfrm rot="11880000">
          <a:off x="3061136" y="2489927"/>
          <a:ext cx="348363" cy="557796"/>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3163087" y="2617634"/>
        <a:ext cx="243854" cy="334678"/>
      </dsp:txXfrm>
    </dsp:sp>
    <dsp:sp modelId="{5B341676-F985-B24B-AC19-9FF484EB297A}">
      <dsp:nvSpPr>
        <dsp:cNvPr id="0" name=""/>
        <dsp:cNvSpPr/>
      </dsp:nvSpPr>
      <dsp:spPr>
        <a:xfrm>
          <a:off x="1312951" y="1590450"/>
          <a:ext cx="1640578" cy="164057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err="1">
              <a:latin typeface="Arial"/>
              <a:cs typeface="Arial"/>
            </a:rPr>
            <a:t>Kemitraan</a:t>
          </a:r>
          <a:r>
            <a:rPr lang="en-US" sz="1500" b="1" kern="1200" dirty="0">
              <a:latin typeface="Arial"/>
              <a:cs typeface="Arial"/>
            </a:rPr>
            <a:t> </a:t>
          </a:r>
          <a:r>
            <a:rPr lang="en-US" sz="1500" b="1" kern="1200" dirty="0" err="1">
              <a:latin typeface="Arial"/>
              <a:cs typeface="Arial"/>
            </a:rPr>
            <a:t>dengan</a:t>
          </a:r>
          <a:r>
            <a:rPr lang="en-US" sz="1500" b="1" kern="1200" dirty="0">
              <a:latin typeface="Arial"/>
              <a:cs typeface="Arial"/>
            </a:rPr>
            <a:t> </a:t>
          </a:r>
          <a:r>
            <a:rPr lang="en-US" sz="1500" b="1" kern="1200" dirty="0" err="1">
              <a:latin typeface="Arial"/>
              <a:cs typeface="Arial"/>
            </a:rPr>
            <a:t>pemangku</a:t>
          </a:r>
          <a:r>
            <a:rPr lang="en-US" sz="1500" b="1" kern="1200" dirty="0">
              <a:latin typeface="Arial"/>
              <a:cs typeface="Arial"/>
            </a:rPr>
            <a:t> </a:t>
          </a:r>
          <a:r>
            <a:rPr lang="en-US" sz="1500" b="1" kern="1200" dirty="0" err="1">
              <a:latin typeface="Arial"/>
              <a:cs typeface="Arial"/>
            </a:rPr>
            <a:t>kepentingan</a:t>
          </a:r>
          <a:endParaRPr lang="en-US" sz="1500" b="1" kern="1200" dirty="0">
            <a:latin typeface="Arial"/>
            <a:cs typeface="Arial"/>
          </a:endParaRPr>
        </a:p>
      </dsp:txBody>
      <dsp:txXfrm>
        <a:off x="1553208" y="1830707"/>
        <a:ext cx="1160064" cy="11600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AF3AF-0811-457E-9208-49CC81EAD173}">
      <dsp:nvSpPr>
        <dsp:cNvPr id="0" name=""/>
        <dsp:cNvSpPr/>
      </dsp:nvSpPr>
      <dsp:spPr>
        <a:xfrm>
          <a:off x="1304075" y="721172"/>
          <a:ext cx="4683100" cy="4683100"/>
        </a:xfrm>
        <a:prstGeom prst="blockArc">
          <a:avLst>
            <a:gd name="adj1" fmla="val 11880000"/>
            <a:gd name="adj2" fmla="val 16200000"/>
            <a:gd name="adj3" fmla="val 4644"/>
          </a:avLst>
        </a:prstGeom>
        <a:solidFill>
          <a:schemeClr val="accent3">
            <a:lumMod val="75000"/>
          </a:schemeClr>
        </a:solidFill>
        <a:ln>
          <a:noFill/>
        </a:ln>
        <a:effectLst/>
      </dsp:spPr>
      <dsp:style>
        <a:lnRef idx="0">
          <a:scrgbClr r="0" g="0" b="0"/>
        </a:lnRef>
        <a:fillRef idx="2">
          <a:scrgbClr r="0" g="0" b="0"/>
        </a:fillRef>
        <a:effectRef idx="1">
          <a:scrgbClr r="0" g="0" b="0"/>
        </a:effectRef>
        <a:fontRef idx="minor">
          <a:schemeClr val="dk1"/>
        </a:fontRef>
      </dsp:style>
    </dsp:sp>
    <dsp:sp modelId="{23C823FB-7ECA-4385-94D0-BDCCA5B0CE9F}">
      <dsp:nvSpPr>
        <dsp:cNvPr id="0" name=""/>
        <dsp:cNvSpPr/>
      </dsp:nvSpPr>
      <dsp:spPr>
        <a:xfrm>
          <a:off x="1304075" y="721172"/>
          <a:ext cx="4683100" cy="4683100"/>
        </a:xfrm>
        <a:prstGeom prst="blockArc">
          <a:avLst>
            <a:gd name="adj1" fmla="val 7560000"/>
            <a:gd name="adj2" fmla="val 11880000"/>
            <a:gd name="adj3" fmla="val 4644"/>
          </a:avLst>
        </a:prstGeom>
        <a:solidFill>
          <a:schemeClr val="accent3">
            <a:lumMod val="75000"/>
          </a:schemeClr>
        </a:solidFill>
        <a:ln>
          <a:noFill/>
        </a:ln>
        <a:effectLst/>
      </dsp:spPr>
      <dsp:style>
        <a:lnRef idx="0">
          <a:scrgbClr r="0" g="0" b="0"/>
        </a:lnRef>
        <a:fillRef idx="2">
          <a:scrgbClr r="0" g="0" b="0"/>
        </a:fillRef>
        <a:effectRef idx="1">
          <a:scrgbClr r="0" g="0" b="0"/>
        </a:effectRef>
        <a:fontRef idx="minor">
          <a:schemeClr val="dk1"/>
        </a:fontRef>
      </dsp:style>
    </dsp:sp>
    <dsp:sp modelId="{F2B65B2D-1D59-42C2-B446-6C4C240BE4A0}">
      <dsp:nvSpPr>
        <dsp:cNvPr id="0" name=""/>
        <dsp:cNvSpPr/>
      </dsp:nvSpPr>
      <dsp:spPr>
        <a:xfrm>
          <a:off x="1304075" y="721172"/>
          <a:ext cx="4683100" cy="4683100"/>
        </a:xfrm>
        <a:prstGeom prst="blockArc">
          <a:avLst>
            <a:gd name="adj1" fmla="val 3240000"/>
            <a:gd name="adj2" fmla="val 7560000"/>
            <a:gd name="adj3" fmla="val 4644"/>
          </a:avLst>
        </a:prstGeom>
        <a:solidFill>
          <a:schemeClr val="accent3">
            <a:lumMod val="75000"/>
          </a:schemeClr>
        </a:solidFill>
        <a:ln>
          <a:noFill/>
        </a:ln>
        <a:effectLst/>
      </dsp:spPr>
      <dsp:style>
        <a:lnRef idx="0">
          <a:scrgbClr r="0" g="0" b="0"/>
        </a:lnRef>
        <a:fillRef idx="2">
          <a:scrgbClr r="0" g="0" b="0"/>
        </a:fillRef>
        <a:effectRef idx="1">
          <a:scrgbClr r="0" g="0" b="0"/>
        </a:effectRef>
        <a:fontRef idx="minor">
          <a:schemeClr val="dk1"/>
        </a:fontRef>
      </dsp:style>
    </dsp:sp>
    <dsp:sp modelId="{5C0D4860-06BC-BD4F-BD87-010E3E69087D}">
      <dsp:nvSpPr>
        <dsp:cNvPr id="0" name=""/>
        <dsp:cNvSpPr/>
      </dsp:nvSpPr>
      <dsp:spPr>
        <a:xfrm>
          <a:off x="1304075" y="721172"/>
          <a:ext cx="4683100" cy="4683100"/>
        </a:xfrm>
        <a:prstGeom prst="blockArc">
          <a:avLst>
            <a:gd name="adj1" fmla="val 20520000"/>
            <a:gd name="adj2" fmla="val 3240000"/>
            <a:gd name="adj3" fmla="val 4644"/>
          </a:avLst>
        </a:prstGeom>
        <a:solidFill>
          <a:schemeClr val="accent3">
            <a:lumMod val="75000"/>
          </a:schemeClr>
        </a:solidFill>
        <a:ln>
          <a:noFill/>
        </a:ln>
        <a:effectLst/>
      </dsp:spPr>
      <dsp:style>
        <a:lnRef idx="0">
          <a:scrgbClr r="0" g="0" b="0"/>
        </a:lnRef>
        <a:fillRef idx="2">
          <a:scrgbClr r="0" g="0" b="0"/>
        </a:fillRef>
        <a:effectRef idx="1">
          <a:scrgbClr r="0" g="0" b="0"/>
        </a:effectRef>
        <a:fontRef idx="minor">
          <a:schemeClr val="dk1"/>
        </a:fontRef>
      </dsp:style>
    </dsp:sp>
    <dsp:sp modelId="{953FAC50-CBCA-4951-A791-D5AB11ED72F5}">
      <dsp:nvSpPr>
        <dsp:cNvPr id="0" name=""/>
        <dsp:cNvSpPr/>
      </dsp:nvSpPr>
      <dsp:spPr>
        <a:xfrm>
          <a:off x="1198284" y="642917"/>
          <a:ext cx="4894682" cy="4839609"/>
        </a:xfrm>
        <a:prstGeom prst="blockArc">
          <a:avLst>
            <a:gd name="adj1" fmla="val 16200000"/>
            <a:gd name="adj2" fmla="val 20520000"/>
            <a:gd name="adj3" fmla="val 4644"/>
          </a:avLst>
        </a:prstGeom>
        <a:solidFill>
          <a:schemeClr val="accent3">
            <a:lumMod val="75000"/>
          </a:schemeClr>
        </a:solidFill>
        <a:ln>
          <a:noFill/>
        </a:ln>
        <a:effectLst/>
      </dsp:spPr>
      <dsp:style>
        <a:lnRef idx="0">
          <a:scrgbClr r="0" g="0" b="0"/>
        </a:lnRef>
        <a:fillRef idx="2">
          <a:scrgbClr r="0" g="0" b="0"/>
        </a:fillRef>
        <a:effectRef idx="1">
          <a:scrgbClr r="0" g="0" b="0"/>
        </a:effectRef>
        <a:fontRef idx="minor">
          <a:schemeClr val="dk1"/>
        </a:fontRef>
      </dsp:style>
    </dsp:sp>
    <dsp:sp modelId="{C5F01D7A-5E01-4727-ADCD-B04F30EA8BCE}">
      <dsp:nvSpPr>
        <dsp:cNvPr id="0" name=""/>
        <dsp:cNvSpPr/>
      </dsp:nvSpPr>
      <dsp:spPr>
        <a:xfrm>
          <a:off x="2322050" y="1806082"/>
          <a:ext cx="2539104" cy="2332958"/>
        </a:xfrm>
        <a:prstGeom prst="ellipse">
          <a:avLst/>
        </a:prstGeom>
        <a:solidFill>
          <a:schemeClr val="accent3">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150000"/>
            </a:lnSpc>
            <a:spcBef>
              <a:spcPct val="0"/>
            </a:spcBef>
            <a:spcAft>
              <a:spcPct val="35000"/>
            </a:spcAft>
          </a:pPr>
          <a:r>
            <a:rPr lang="id-ID" sz="1200" b="1" kern="1200" noProof="0" dirty="0">
              <a:solidFill>
                <a:schemeClr val="bg1"/>
              </a:solidFill>
              <a:latin typeface="Arial"/>
              <a:cs typeface="Arial"/>
            </a:rPr>
            <a:t>PERKUATAN KETAHANAN BUDAYA</a:t>
          </a:r>
        </a:p>
      </dsp:txBody>
      <dsp:txXfrm>
        <a:off x="2693893" y="2147736"/>
        <a:ext cx="1795418" cy="1649650"/>
      </dsp:txXfrm>
    </dsp:sp>
    <dsp:sp modelId="{AC02FDD3-6B40-4930-8516-3E8FE4949660}">
      <dsp:nvSpPr>
        <dsp:cNvPr id="0" name=""/>
        <dsp:cNvSpPr/>
      </dsp:nvSpPr>
      <dsp:spPr>
        <a:xfrm>
          <a:off x="2819258" y="-50826"/>
          <a:ext cx="1652734" cy="1652734"/>
        </a:xfrm>
        <a:prstGeom prst="ellipse">
          <a:avLst/>
        </a:prstGeom>
        <a:solidFill>
          <a:schemeClr val="accent4">
            <a:lumMod val="25000"/>
            <a:lumOff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b="0" i="0" u="none" kern="1200" noProof="0" dirty="0">
            <a:solidFill>
              <a:srgbClr val="282C30"/>
            </a:solidFill>
            <a:latin typeface="Arial"/>
            <a:ea typeface="Cambria" charset="0"/>
            <a:cs typeface="Arial"/>
          </a:endParaRPr>
        </a:p>
        <a:p>
          <a:pPr lvl="0" algn="ctr" defTabSz="488950">
            <a:lnSpc>
              <a:spcPct val="90000"/>
            </a:lnSpc>
            <a:spcBef>
              <a:spcPct val="0"/>
            </a:spcBef>
            <a:spcAft>
              <a:spcPct val="35000"/>
            </a:spcAft>
          </a:pPr>
          <a:r>
            <a:rPr lang="id-ID" sz="1100" b="0" i="0" u="none" kern="1200" noProof="0" dirty="0">
              <a:solidFill>
                <a:srgbClr val="282C30"/>
              </a:solidFill>
              <a:latin typeface="Arial"/>
              <a:ea typeface="Cambria" charset="0"/>
              <a:cs typeface="Arial"/>
            </a:rPr>
            <a:t>Pemantapan pendidikan agama, karakter dan budi pekerti</a:t>
          </a:r>
          <a:endParaRPr lang="id-ID" sz="1100" b="0" u="none" kern="1200" noProof="0" dirty="0">
            <a:solidFill>
              <a:srgbClr val="282C30"/>
            </a:solidFill>
            <a:latin typeface="Arial"/>
            <a:ea typeface="Cambria" charset="0"/>
            <a:cs typeface="Arial"/>
          </a:endParaRPr>
        </a:p>
      </dsp:txBody>
      <dsp:txXfrm>
        <a:off x="3061295" y="191211"/>
        <a:ext cx="1168660" cy="1168660"/>
      </dsp:txXfrm>
    </dsp:sp>
    <dsp:sp modelId="{45CC3743-C4DB-5F4A-90D9-FAD2E52BACDD}">
      <dsp:nvSpPr>
        <dsp:cNvPr id="0" name=""/>
        <dsp:cNvSpPr/>
      </dsp:nvSpPr>
      <dsp:spPr>
        <a:xfrm>
          <a:off x="4994497" y="1529577"/>
          <a:ext cx="1652734" cy="1652734"/>
        </a:xfrm>
        <a:prstGeom prst="ellipse">
          <a:avLst/>
        </a:prstGeom>
        <a:solidFill>
          <a:schemeClr val="accent4">
            <a:lumMod val="25000"/>
            <a:lumOff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id-ID" sz="1100" b="0" kern="1200" noProof="0" dirty="0">
            <a:latin typeface="Cambria" charset="0"/>
          </a:endParaRPr>
        </a:p>
        <a:p>
          <a:pPr lvl="0" algn="ctr" defTabSz="488950">
            <a:lnSpc>
              <a:spcPct val="90000"/>
            </a:lnSpc>
            <a:spcBef>
              <a:spcPct val="0"/>
            </a:spcBef>
            <a:spcAft>
              <a:spcPct val="35000"/>
            </a:spcAft>
          </a:pPr>
          <a:endParaRPr lang="en-US" sz="1100" b="0" kern="1200" noProof="0" dirty="0">
            <a:solidFill>
              <a:schemeClr val="bg2">
                <a:lumMod val="10000"/>
              </a:schemeClr>
            </a:solidFill>
            <a:latin typeface="Arial"/>
            <a:cs typeface="Arial"/>
          </a:endParaRPr>
        </a:p>
        <a:p>
          <a:pPr lvl="0" algn="ctr" defTabSz="488950">
            <a:lnSpc>
              <a:spcPct val="90000"/>
            </a:lnSpc>
            <a:spcBef>
              <a:spcPct val="0"/>
            </a:spcBef>
            <a:spcAft>
              <a:spcPct val="35000"/>
            </a:spcAft>
          </a:pPr>
          <a:r>
            <a:rPr lang="id-ID" sz="1100" b="0" kern="1200" noProof="0" dirty="0">
              <a:solidFill>
                <a:schemeClr val="bg2">
                  <a:lumMod val="10000"/>
                </a:schemeClr>
              </a:solidFill>
              <a:latin typeface="Arial"/>
              <a:cs typeface="Arial"/>
            </a:rPr>
            <a:t>Penguatan pendidikan kewargaan, wawasan kebangsaan dan bela negara</a:t>
          </a:r>
        </a:p>
      </dsp:txBody>
      <dsp:txXfrm>
        <a:off x="5236534" y="1771614"/>
        <a:ext cx="1168660" cy="1168660"/>
      </dsp:txXfrm>
    </dsp:sp>
    <dsp:sp modelId="{55F831B5-5E6F-43BA-BAF4-E3B988757BE8}">
      <dsp:nvSpPr>
        <dsp:cNvPr id="0" name=""/>
        <dsp:cNvSpPr/>
      </dsp:nvSpPr>
      <dsp:spPr>
        <a:xfrm>
          <a:off x="4163630" y="4086724"/>
          <a:ext cx="1652734" cy="1652734"/>
        </a:xfrm>
        <a:prstGeom prst="ellipse">
          <a:avLst/>
        </a:prstGeom>
        <a:solidFill>
          <a:schemeClr val="accent4">
            <a:lumMod val="25000"/>
            <a:lumOff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id-ID" sz="1100" b="0" kern="1200" noProof="0" dirty="0">
            <a:solidFill>
              <a:schemeClr val="tx1"/>
            </a:solidFill>
            <a:latin typeface="Cambria" panose="02040503050406030204" pitchFamily="18" charset="0"/>
          </a:endParaRPr>
        </a:p>
        <a:p>
          <a:pPr lvl="0" algn="ctr" defTabSz="488950">
            <a:lnSpc>
              <a:spcPct val="90000"/>
            </a:lnSpc>
            <a:spcBef>
              <a:spcPct val="0"/>
            </a:spcBef>
            <a:spcAft>
              <a:spcPct val="35000"/>
            </a:spcAft>
          </a:pPr>
          <a:r>
            <a:rPr lang="id-ID" sz="1100" b="0" kern="1200" noProof="0" dirty="0">
              <a:solidFill>
                <a:srgbClr val="141618"/>
              </a:solidFill>
              <a:latin typeface="Arial"/>
              <a:cs typeface="Arial"/>
            </a:rPr>
            <a:t>Penguatan memori kolektif dan jati diri bangsa</a:t>
          </a:r>
        </a:p>
      </dsp:txBody>
      <dsp:txXfrm>
        <a:off x="4405667" y="4328761"/>
        <a:ext cx="1168660" cy="1168660"/>
      </dsp:txXfrm>
    </dsp:sp>
    <dsp:sp modelId="{2842F09A-8483-47AD-8BF3-C4A1B1B6B635}">
      <dsp:nvSpPr>
        <dsp:cNvPr id="0" name=""/>
        <dsp:cNvSpPr/>
      </dsp:nvSpPr>
      <dsp:spPr>
        <a:xfrm>
          <a:off x="1474887" y="4086724"/>
          <a:ext cx="1652734" cy="1652734"/>
        </a:xfrm>
        <a:prstGeom prst="ellipse">
          <a:avLst/>
        </a:prstGeom>
        <a:solidFill>
          <a:schemeClr val="accent4">
            <a:lumMod val="25000"/>
            <a:lumOff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endParaRPr lang="id-ID" sz="900" b="0" kern="1200" noProof="0" dirty="0">
            <a:latin typeface="Cambria" charset="0"/>
            <a:ea typeface="Cambria" charset="0"/>
            <a:cs typeface="Cambria" charset="0"/>
          </a:endParaRPr>
        </a:p>
        <a:p>
          <a:pPr lvl="0" algn="ctr" defTabSz="400050">
            <a:lnSpc>
              <a:spcPct val="90000"/>
            </a:lnSpc>
            <a:spcBef>
              <a:spcPct val="0"/>
            </a:spcBef>
            <a:spcAft>
              <a:spcPct val="35000"/>
            </a:spcAft>
          </a:pPr>
          <a:endParaRPr lang="id-ID" sz="900" b="0" kern="1200" noProof="0" dirty="0">
            <a:latin typeface="Cambria" charset="0"/>
            <a:ea typeface="Cambria" charset="0"/>
            <a:cs typeface="Cambria" charset="0"/>
          </a:endParaRPr>
        </a:p>
        <a:p>
          <a:pPr lvl="0" algn="ctr" defTabSz="400050">
            <a:lnSpc>
              <a:spcPct val="90000"/>
            </a:lnSpc>
            <a:spcBef>
              <a:spcPct val="0"/>
            </a:spcBef>
            <a:spcAft>
              <a:spcPct val="35000"/>
            </a:spcAft>
          </a:pPr>
          <a:r>
            <a:rPr lang="id-ID" sz="1100" b="0" kern="1200" noProof="0" dirty="0">
              <a:solidFill>
                <a:srgbClr val="141618"/>
              </a:solidFill>
              <a:latin typeface="Arial"/>
              <a:ea typeface="Cambria" charset="0"/>
              <a:cs typeface="Arial"/>
            </a:rPr>
            <a:t>Pengembangan, pembinaan dan pelindungan bahasa Indonesia dan bahasa daerah</a:t>
          </a:r>
          <a:endParaRPr lang="id-ID" sz="1100" b="0" kern="1200" noProof="0" dirty="0">
            <a:solidFill>
              <a:srgbClr val="141618"/>
            </a:solidFill>
            <a:latin typeface="Arial"/>
            <a:cs typeface="Arial"/>
          </a:endParaRPr>
        </a:p>
      </dsp:txBody>
      <dsp:txXfrm>
        <a:off x="1716924" y="4328761"/>
        <a:ext cx="1168660" cy="1168660"/>
      </dsp:txXfrm>
    </dsp:sp>
    <dsp:sp modelId="{C32CCFB1-C53D-402D-81A2-7A0BD2BD8C3D}">
      <dsp:nvSpPr>
        <dsp:cNvPr id="0" name=""/>
        <dsp:cNvSpPr/>
      </dsp:nvSpPr>
      <dsp:spPr>
        <a:xfrm>
          <a:off x="644019" y="1529577"/>
          <a:ext cx="1652734" cy="1652734"/>
        </a:xfrm>
        <a:prstGeom prst="ellipse">
          <a:avLst/>
        </a:prstGeom>
        <a:solidFill>
          <a:schemeClr val="accent4">
            <a:lumMod val="25000"/>
            <a:lumOff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id-ID" sz="1100" b="0" kern="1200" noProof="0" dirty="0">
              <a:solidFill>
                <a:srgbClr val="141618"/>
              </a:solidFill>
              <a:latin typeface="Arial"/>
              <a:ea typeface="Cambria" charset="0"/>
              <a:cs typeface="Arial"/>
            </a:rPr>
            <a:t>Penguatan kualitas keluarga</a:t>
          </a:r>
        </a:p>
      </dsp:txBody>
      <dsp:txXfrm>
        <a:off x="886056" y="1771614"/>
        <a:ext cx="1168660" cy="116866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6859AF23-D6D4-40F2-B104-6AC527CF3535}"/>
              </a:ext>
            </a:extLst>
          </p:cNvPr>
          <p:cNvSpPr>
            <a:spLocks noGrp="1"/>
          </p:cNvSpPr>
          <p:nvPr>
            <p:ph type="sldNum" sz="quarter" idx="3"/>
          </p:nvPr>
        </p:nvSpPr>
        <p:spPr>
          <a:xfrm>
            <a:off x="3610187" y="8852775"/>
            <a:ext cx="3169920" cy="481726"/>
          </a:xfrm>
          <a:prstGeom prst="rect">
            <a:avLst/>
          </a:prstGeom>
        </p:spPr>
        <p:txBody>
          <a:bodyPr vert="horz" lIns="96661" tIns="48331" rIns="96661" bIns="48331" rtlCol="0" anchor="b"/>
          <a:lstStyle>
            <a:lvl1pPr algn="r">
              <a:defRPr sz="1300"/>
            </a:lvl1pPr>
          </a:lstStyle>
          <a:p>
            <a:fld id="{8F85C096-C744-4915-90FF-4B6C5687704E}" type="slidenum">
              <a:rPr lang="en-US" smtClean="0"/>
              <a:t>‹#›</a:t>
            </a:fld>
            <a:endParaRPr lang="en-US"/>
          </a:p>
        </p:txBody>
      </p:sp>
    </p:spTree>
    <p:extLst>
      <p:ext uri="{BB962C8B-B14F-4D97-AF65-F5344CB8AC3E}">
        <p14:creationId xmlns:p14="http://schemas.microsoft.com/office/powerpoint/2010/main" val="1071019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0F68FC16-6DF7-4F9F-8585-C8BD70956D91}" type="datetimeFigureOut">
              <a:rPr lang="en-US" smtClean="0"/>
              <a:t>08/04/19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8F476ED-853A-43B6-8D31-45F6E98DCFF2}" type="slidenum">
              <a:rPr lang="en-US" smtClean="0"/>
              <a:t>‹#›</a:t>
            </a:fld>
            <a:endParaRPr lang="en-US"/>
          </a:p>
        </p:txBody>
      </p:sp>
    </p:spTree>
    <p:extLst>
      <p:ext uri="{BB962C8B-B14F-4D97-AF65-F5344CB8AC3E}">
        <p14:creationId xmlns:p14="http://schemas.microsoft.com/office/powerpoint/2010/main" val="250618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1B0974-C512-4014-AE5E-6A620C2F27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F9C7FBC-83FF-4E47-8FF0-3E503C9A96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0EBFE7D-2FE8-438D-ACC7-DFAD9AB7CCDC}"/>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5" name="Footer Placeholder 4">
            <a:extLst>
              <a:ext uri="{FF2B5EF4-FFF2-40B4-BE49-F238E27FC236}">
                <a16:creationId xmlns:a16="http://schemas.microsoft.com/office/drawing/2014/main" xmlns="" id="{6D2429AF-B993-49EB-A5D0-F7C276536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81BBFC-D2EF-4C70-A258-39F34373104D}"/>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93432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B834A-26FF-49DE-86C7-C8304460C4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CF42F2-7BEE-4815-BCC3-1C44BA4133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B92AAB-0A32-4115-BBED-CCE59992C4E7}"/>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5" name="Footer Placeholder 4">
            <a:extLst>
              <a:ext uri="{FF2B5EF4-FFF2-40B4-BE49-F238E27FC236}">
                <a16:creationId xmlns:a16="http://schemas.microsoft.com/office/drawing/2014/main" xmlns="" id="{295E8A0A-13C4-44CB-9F6F-E782B1116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33D202-36A7-4482-8860-8FA3CC87343A}"/>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133877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5FFBE30-9AD4-4B02-B434-69E99D0D125A}"/>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C65FFC6-2796-4AA2-ABF4-1CC93EC00374}"/>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5CC4C4-AB2D-4DE8-8DD7-FA8BCDEFFD40}"/>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5" name="Footer Placeholder 4">
            <a:extLst>
              <a:ext uri="{FF2B5EF4-FFF2-40B4-BE49-F238E27FC236}">
                <a16:creationId xmlns:a16="http://schemas.microsoft.com/office/drawing/2014/main" xmlns="" id="{DF17FF40-662D-438D-950D-9EDF29EF9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21ADBE-B9D5-4B83-9247-8A0BF07F1454}"/>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397085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9F45C-5135-4949-9E4B-51BB6299BB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FB8C663-B51A-4992-81CB-E980744F86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354157-77CD-459C-BD98-C38DF3B27068}"/>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5" name="Footer Placeholder 4">
            <a:extLst>
              <a:ext uri="{FF2B5EF4-FFF2-40B4-BE49-F238E27FC236}">
                <a16:creationId xmlns:a16="http://schemas.microsoft.com/office/drawing/2014/main" xmlns="" id="{5E92A8D4-1208-4B3E-A2F4-29F9FAA9D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7AB71E-12ED-4950-B8B0-58FC67F81671}"/>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395168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75344A-3B5B-4AB0-A3BA-49422E192C0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04DF31-BB24-4B09-AA37-BEF38DEDA4C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EE36764-825A-47EE-9A45-8F40DB622811}"/>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5" name="Footer Placeholder 4">
            <a:extLst>
              <a:ext uri="{FF2B5EF4-FFF2-40B4-BE49-F238E27FC236}">
                <a16:creationId xmlns:a16="http://schemas.microsoft.com/office/drawing/2014/main" xmlns="" id="{F7F94EBE-B0D7-4A93-9F94-DFF507430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A0EA73-ABF8-453D-8251-560972722134}"/>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262648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B7E5E5-62F0-4C6F-AE37-6A4DFCD9F6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A2B14E-03EF-4249-BB26-02CEFE614C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11678D-C2A4-4A06-8335-D99E26541C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C1C424-7FDA-4932-B346-0594BE8C6059}"/>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6" name="Footer Placeholder 5">
            <a:extLst>
              <a:ext uri="{FF2B5EF4-FFF2-40B4-BE49-F238E27FC236}">
                <a16:creationId xmlns:a16="http://schemas.microsoft.com/office/drawing/2014/main" xmlns="" id="{4E8154A0-E61A-43EC-A23C-523BADD7B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B8517C3-3618-4B44-8F7D-79AE933858A2}"/>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176537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D19808-44EE-4F57-B31C-B164DAA0E5A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A658C55-7106-44F1-A836-05E2773DB22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296DD1E-99BD-40E7-A97C-C47141F7C19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67A4C4-BD08-4665-8D0A-49392D8CEF3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8A8DD45-9996-44C3-84DA-7EB6107D34A9}"/>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7CCC161-D518-43F1-A12E-28D841B5E341}"/>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8" name="Footer Placeholder 7">
            <a:extLst>
              <a:ext uri="{FF2B5EF4-FFF2-40B4-BE49-F238E27FC236}">
                <a16:creationId xmlns:a16="http://schemas.microsoft.com/office/drawing/2014/main" xmlns="" id="{945E15A3-F9AE-45AE-95E2-20693DBFBF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9307CF6-F0F1-4C2E-91A6-D1E9A155482D}"/>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58786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8565DD-E4CB-4194-9C08-BD5EA34A27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7A90AA6-EEAB-4172-A9FF-9148B716B41F}"/>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4" name="Footer Placeholder 3">
            <a:extLst>
              <a:ext uri="{FF2B5EF4-FFF2-40B4-BE49-F238E27FC236}">
                <a16:creationId xmlns:a16="http://schemas.microsoft.com/office/drawing/2014/main" xmlns="" id="{BB8EFBB8-8B0C-4D57-80D6-0C50D99D2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FA3F1CA-75AD-4754-8A21-08827AE755E8}"/>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309024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EDFE677-91E1-4D97-93F7-B209F4BDD6E9}"/>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3" name="Footer Placeholder 2">
            <a:extLst>
              <a:ext uri="{FF2B5EF4-FFF2-40B4-BE49-F238E27FC236}">
                <a16:creationId xmlns:a16="http://schemas.microsoft.com/office/drawing/2014/main" xmlns="" id="{F6A5E970-D7A2-4231-9C7F-949F1653DA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E651284-0B0C-4793-B690-AE57194E58B4}"/>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259702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68ECF5-6270-4F00-B6C4-72F8213428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633D380-BE6C-4F13-8E30-173D2BDC808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05F3910-91D7-4EAA-A0E5-4108A523B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6867DF0-A8F1-4A6D-BE25-28BF58A90A3A}"/>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6" name="Footer Placeholder 5">
            <a:extLst>
              <a:ext uri="{FF2B5EF4-FFF2-40B4-BE49-F238E27FC236}">
                <a16:creationId xmlns:a16="http://schemas.microsoft.com/office/drawing/2014/main" xmlns="" id="{0B2F9C72-0DBF-42D3-A674-03A8AA2443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E6FF8DA-2CA4-4767-96EE-4F061BC78CEB}"/>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3215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6C311C-3B70-4890-BA31-B9F2AB4A7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01019E-FCE5-4A36-B7A5-AF25DA52BD72}"/>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BD34E48-8D1B-4D21-826F-054DE2DD8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A769A97-8CEF-4B38-82CE-DC168F12C517}"/>
              </a:ext>
            </a:extLst>
          </p:cNvPr>
          <p:cNvSpPr>
            <a:spLocks noGrp="1"/>
          </p:cNvSpPr>
          <p:nvPr>
            <p:ph type="dt" sz="half" idx="10"/>
          </p:nvPr>
        </p:nvSpPr>
        <p:spPr/>
        <p:txBody>
          <a:bodyPr/>
          <a:lstStyle/>
          <a:p>
            <a:fld id="{05176B2F-87D4-4F80-93EC-EE0CC58859BF}" type="datetimeFigureOut">
              <a:rPr lang="en-US" smtClean="0"/>
              <a:t>08/04/19</a:t>
            </a:fld>
            <a:endParaRPr lang="en-US"/>
          </a:p>
        </p:txBody>
      </p:sp>
      <p:sp>
        <p:nvSpPr>
          <p:cNvPr id="6" name="Footer Placeholder 5">
            <a:extLst>
              <a:ext uri="{FF2B5EF4-FFF2-40B4-BE49-F238E27FC236}">
                <a16:creationId xmlns:a16="http://schemas.microsoft.com/office/drawing/2014/main" xmlns="" id="{163FCDC9-D658-4F96-B2B8-90A80C7A4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6598A7F-A509-4115-B03A-D0CBDA63F766}"/>
              </a:ext>
            </a:extLst>
          </p:cNvPr>
          <p:cNvSpPr>
            <a:spLocks noGrp="1"/>
          </p:cNvSpPr>
          <p:nvPr>
            <p:ph type="sldNum" sz="quarter" idx="12"/>
          </p:nvPr>
        </p:nvSpPr>
        <p:spPr/>
        <p:txBody>
          <a:bodyPr/>
          <a:lstStyle/>
          <a:p>
            <a:fld id="{DC0A1707-DE91-4532-BFC4-E6BF03F08063}" type="slidenum">
              <a:rPr lang="en-US" smtClean="0"/>
              <a:t>‹#›</a:t>
            </a:fld>
            <a:endParaRPr lang="en-US"/>
          </a:p>
        </p:txBody>
      </p:sp>
    </p:spTree>
    <p:extLst>
      <p:ext uri="{BB962C8B-B14F-4D97-AF65-F5344CB8AC3E}">
        <p14:creationId xmlns:p14="http://schemas.microsoft.com/office/powerpoint/2010/main" val="16106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8E9129-554E-45D8-A2FB-B196E266868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FA1F8B3-A10B-4D47-8320-A1B7FA1B68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8D8847-5E4E-4FAF-9EF6-04746337C78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76B2F-87D4-4F80-93EC-EE0CC58859BF}" type="datetimeFigureOut">
              <a:rPr lang="en-US" smtClean="0"/>
              <a:t>08/04/19</a:t>
            </a:fld>
            <a:endParaRPr lang="en-US"/>
          </a:p>
        </p:txBody>
      </p:sp>
      <p:sp>
        <p:nvSpPr>
          <p:cNvPr id="5" name="Footer Placeholder 4">
            <a:extLst>
              <a:ext uri="{FF2B5EF4-FFF2-40B4-BE49-F238E27FC236}">
                <a16:creationId xmlns:a16="http://schemas.microsoft.com/office/drawing/2014/main" xmlns="" id="{025DDE12-770D-471C-A1DB-3EA24C2D8A2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DC7BE86-F323-434C-B23D-896B6944C98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A1707-DE91-4532-BFC4-E6BF03F08063}" type="slidenum">
              <a:rPr lang="en-US" smtClean="0"/>
              <a:t>‹#›</a:t>
            </a:fld>
            <a:endParaRPr lang="en-US"/>
          </a:p>
        </p:txBody>
      </p:sp>
    </p:spTree>
    <p:extLst>
      <p:ext uri="{BB962C8B-B14F-4D97-AF65-F5344CB8AC3E}">
        <p14:creationId xmlns:p14="http://schemas.microsoft.com/office/powerpoint/2010/main" val="24604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jpe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26.tmp"/><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27.tmp"/><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1" Type="http://schemas.openxmlformats.org/officeDocument/2006/relationships/image" Target="../media/image6.jp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JPG"/><Relationship Id="rId4" Type="http://schemas.openxmlformats.org/officeDocument/2006/relationships/image" Target="../media/image30.jpeg"/><Relationship Id="rId5" Type="http://schemas.openxmlformats.org/officeDocument/2006/relationships/image" Target="../media/image31.jpg"/><Relationship Id="rId6" Type="http://schemas.openxmlformats.org/officeDocument/2006/relationships/image" Target="../media/image32.wmf"/><Relationship Id="rId7" Type="http://schemas.openxmlformats.org/officeDocument/2006/relationships/image" Target="../media/image33.gif"/><Relationship Id="rId8" Type="http://schemas.openxmlformats.org/officeDocument/2006/relationships/image" Target="../media/image34.wmf"/><Relationship Id="rId9" Type="http://schemas.openxmlformats.org/officeDocument/2006/relationships/image" Target="../media/image35.png"/><Relationship Id="rId10"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5.pn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jpg"/><Relationship Id="rId7" Type="http://schemas.openxmlformats.org/officeDocument/2006/relationships/image" Target="../media/image43.png"/><Relationship Id="rId8" Type="http://schemas.openxmlformats.org/officeDocument/2006/relationships/image" Target="../media/image5.png"/><Relationship Id="rId9" Type="http://schemas.openxmlformats.org/officeDocument/2006/relationships/image" Target="../media/image6.jp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45.tmp"/><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46.png"/><Relationship Id="rId6" Type="http://schemas.openxmlformats.org/officeDocument/2006/relationships/image" Target="../media/image47.jpg"/><Relationship Id="rId7"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49.png"/><Relationship Id="rId6" Type="http://schemas.openxmlformats.org/officeDocument/2006/relationships/image" Target="../media/image50.jp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4.xml.rels><?xml version="1.0" encoding="UTF-8" standalone="yes"?>
<Relationships xmlns="http://schemas.openxmlformats.org/package/2006/relationships"><Relationship Id="rId9" Type="http://schemas.openxmlformats.org/officeDocument/2006/relationships/image" Target="../media/image55.png"/><Relationship Id="rId20" Type="http://schemas.openxmlformats.org/officeDocument/2006/relationships/image" Target="../media/image65.png"/><Relationship Id="rId21" Type="http://schemas.openxmlformats.org/officeDocument/2006/relationships/image" Target="../media/image66.png"/><Relationship Id="rId22" Type="http://schemas.openxmlformats.org/officeDocument/2006/relationships/image" Target="../media/image67.png"/><Relationship Id="rId23" Type="http://schemas.openxmlformats.org/officeDocument/2006/relationships/image" Target="../media/image68.png"/><Relationship Id="rId24" Type="http://schemas.openxmlformats.org/officeDocument/2006/relationships/image" Target="../media/image69.png"/><Relationship Id="rId25" Type="http://schemas.openxmlformats.org/officeDocument/2006/relationships/image" Target="../media/image70.jpg"/><Relationship Id="rId26" Type="http://schemas.openxmlformats.org/officeDocument/2006/relationships/image" Target="../media/image71.png"/><Relationship Id="rId27" Type="http://schemas.openxmlformats.org/officeDocument/2006/relationships/image" Target="../media/image72.png"/><Relationship Id="rId28" Type="http://schemas.openxmlformats.org/officeDocument/2006/relationships/image" Target="../media/image73.png"/><Relationship Id="rId10" Type="http://schemas.openxmlformats.org/officeDocument/2006/relationships/image" Target="../media/image49.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image" Target="../media/image59.png"/><Relationship Id="rId15" Type="http://schemas.openxmlformats.org/officeDocument/2006/relationships/image" Target="../media/image60.png"/><Relationship Id="rId16" Type="http://schemas.openxmlformats.org/officeDocument/2006/relationships/image" Target="../media/image61.png"/><Relationship Id="rId17" Type="http://schemas.openxmlformats.org/officeDocument/2006/relationships/image" Target="../media/image62.png"/><Relationship Id="rId18" Type="http://schemas.openxmlformats.org/officeDocument/2006/relationships/image" Target="../media/image63.png"/><Relationship Id="rId19"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74.jp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jpeg"/><Relationship Id="rId9" Type="http://schemas.openxmlformats.org/officeDocument/2006/relationships/image" Target="../media/image79.png"/><Relationship Id="rId10" Type="http://schemas.openxmlformats.org/officeDocument/2006/relationships/image" Target="../media/image80.png"/><Relationship Id="rId11"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3.jpeg"/><Relationship Id="rId9" Type="http://schemas.openxmlformats.org/officeDocument/2006/relationships/image" Target="../media/image14.jpg"/><Relationship Id="rId10"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chart" Target="../charts/chart1.xml"/><Relationship Id="rId6"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chart" Target="../charts/chart2.xml"/><Relationship Id="rId6" Type="http://schemas.openxmlformats.org/officeDocument/2006/relationships/chart" Target="../charts/chart3.xml"/><Relationship Id="rId7"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chart" Target="../charts/chart4.xml"/><Relationship Id="rId6" Type="http://schemas.openxmlformats.org/officeDocument/2006/relationships/image" Target="../media/image85.tmp"/><Relationship Id="rId7" Type="http://schemas.openxmlformats.org/officeDocument/2006/relationships/chart" Target="../charts/chart5.xml"/><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6.jpg"/><Relationship Id="rId6" Type="http://schemas.openxmlformats.org/officeDocument/2006/relationships/image" Target="../media/image87.jpg"/><Relationship Id="rId7"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0"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90.jpg"/><Relationship Id="rId6" Type="http://schemas.openxmlformats.org/officeDocument/2006/relationships/diagramData" Target="../diagrams/data3.xml"/><Relationship Id="rId7" Type="http://schemas.openxmlformats.org/officeDocument/2006/relationships/diagramLayout" Target="../diagrams/layout3.xml"/><Relationship Id="rId8" Type="http://schemas.openxmlformats.org/officeDocument/2006/relationships/diagramQuickStyle" Target="../diagrams/quickStyle3.xml"/><Relationship Id="rId9" Type="http://schemas.openxmlformats.org/officeDocument/2006/relationships/diagramColors" Target="../diagrams/colors3.xml"/><Relationship Id="rId10" Type="http://schemas.microsoft.com/office/2007/relationships/diagramDrawing" Target="../diagrams/drawing3.xml"/><Relationship Id="rId11" Type="http://schemas.openxmlformats.org/officeDocument/2006/relationships/image" Target="../media/image91.jp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png"/><Relationship Id="rId5" Type="http://schemas.openxmlformats.org/officeDocument/2006/relationships/image" Target="../media/image95.jp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2.jp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1" Type="http://schemas.openxmlformats.org/officeDocument/2006/relationships/image" Target="../media/image22.jpg"/><Relationship Id="rId12" Type="http://schemas.openxmlformats.org/officeDocument/2006/relationships/image" Target="../media/image23.jpeg"/><Relationship Id="rId13" Type="http://schemas.openxmlformats.org/officeDocument/2006/relationships/image" Target="../media/image24.jpg"/><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20.png"/><Relationship Id="rId10"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97.jp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8.jp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pn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pn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0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diagramData" Target="../diagrams/data4.xml"/><Relationship Id="rId6" Type="http://schemas.openxmlformats.org/officeDocument/2006/relationships/diagramLayout" Target="../diagrams/layout4.xml"/><Relationship Id="rId7" Type="http://schemas.openxmlformats.org/officeDocument/2006/relationships/diagramQuickStyle" Target="../diagrams/quickStyle4.xml"/><Relationship Id="rId8" Type="http://schemas.openxmlformats.org/officeDocument/2006/relationships/diagramColors" Target="../diagrams/colors4.xml"/><Relationship Id="rId9" Type="http://schemas.microsoft.com/office/2007/relationships/diagramDrawing" Target="../diagrams/drawing4.xml"/><Relationship Id="rId10"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105.jpeg"/><Relationship Id="rId6" Type="http://schemas.openxmlformats.org/officeDocument/2006/relationships/image" Target="../media/image106.jpeg"/><Relationship Id="rId7" Type="http://schemas.openxmlformats.org/officeDocument/2006/relationships/image" Target="../media/image107.png"/><Relationship Id="rId8" Type="http://schemas.openxmlformats.org/officeDocument/2006/relationships/image" Target="../media/image108.jp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jpeg"/><Relationship Id="rId3" Type="http://schemas.openxmlformats.org/officeDocument/2006/relationships/image" Target="../media/image11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5796825-E32C-4644-8BC2-1A1325A6C127}"/>
              </a:ext>
            </a:extLst>
          </p:cNvPr>
          <p:cNvSpPr/>
          <p:nvPr/>
        </p:nvSpPr>
        <p:spPr>
          <a:xfrm>
            <a:off x="-1" y="0"/>
            <a:ext cx="12320337"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F8E14B75-F0A5-4CD5-80A2-B5A72BC880B1}"/>
              </a:ext>
            </a:extLst>
          </p:cNvPr>
          <p:cNvSpPr/>
          <p:nvPr/>
        </p:nvSpPr>
        <p:spPr>
          <a:xfrm>
            <a:off x="3552556" y="0"/>
            <a:ext cx="8395119"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descr="jiknblue">
            <a:extLst>
              <a:ext uri="{FF2B5EF4-FFF2-40B4-BE49-F238E27FC236}">
                <a16:creationId xmlns:a16="http://schemas.microsoft.com/office/drawing/2014/main" xmlns="" id="{230579B3-8455-4D02-A034-3190B3DA723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07648" y="4124953"/>
            <a:ext cx="4038600" cy="134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xmlns="" id="{F895147A-32AF-4327-927A-54BD03F91A7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80084" y="0"/>
            <a:ext cx="9253866" cy="6862022"/>
          </a:xfrm>
          <a:prstGeom prst="rect">
            <a:avLst/>
          </a:prstGeom>
        </p:spPr>
      </p:pic>
      <p:sp>
        <p:nvSpPr>
          <p:cNvPr id="56" name="TextBox 55">
            <a:extLst>
              <a:ext uri="{FF2B5EF4-FFF2-40B4-BE49-F238E27FC236}">
                <a16:creationId xmlns:a16="http://schemas.microsoft.com/office/drawing/2014/main" xmlns="" id="{9AEE38B2-2600-4569-A77D-6DBFAC665DE3}"/>
              </a:ext>
            </a:extLst>
          </p:cNvPr>
          <p:cNvSpPr txBox="1"/>
          <p:nvPr/>
        </p:nvSpPr>
        <p:spPr>
          <a:xfrm>
            <a:off x="3769896" y="3646001"/>
            <a:ext cx="8053136" cy="861774"/>
          </a:xfrm>
          <a:prstGeom prst="rect">
            <a:avLst/>
          </a:prstGeom>
          <a:noFill/>
        </p:spPr>
        <p:txBody>
          <a:bodyPr wrap="square" rtlCol="0">
            <a:spAutoFit/>
          </a:bodyPr>
          <a:lstStyle/>
          <a:p>
            <a:pPr algn="ctr">
              <a:spcAft>
                <a:spcPts val="1200"/>
              </a:spcAft>
            </a:pPr>
            <a:r>
              <a:rPr lang="en-US" sz="50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r>
              <a:rPr lang="en-US" sz="5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SIKN - JIKN</a:t>
            </a:r>
          </a:p>
        </p:txBody>
      </p:sp>
      <p:sp>
        <p:nvSpPr>
          <p:cNvPr id="57" name="TextBox 56">
            <a:extLst>
              <a:ext uri="{FF2B5EF4-FFF2-40B4-BE49-F238E27FC236}">
                <a16:creationId xmlns:a16="http://schemas.microsoft.com/office/drawing/2014/main" xmlns="" id="{EF7F5189-871D-40DC-9FDC-CF5BE31EDF09}"/>
              </a:ext>
            </a:extLst>
          </p:cNvPr>
          <p:cNvSpPr txBox="1"/>
          <p:nvPr/>
        </p:nvSpPr>
        <p:spPr>
          <a:xfrm>
            <a:off x="4240659" y="5203907"/>
            <a:ext cx="6977356" cy="646331"/>
          </a:xfrm>
          <a:prstGeom prst="rect">
            <a:avLst/>
          </a:prstGeom>
          <a:noFill/>
        </p:spPr>
        <p:txBody>
          <a:bodyPr wrap="square" rtlCol="0">
            <a:spAutoFit/>
          </a:bodyPr>
          <a:lstStyle/>
          <a:p>
            <a:pPr algn="ctr"/>
            <a:r>
              <a:rPr lang="en-US" b="1" dirty="0" err="1">
                <a:solidFill>
                  <a:srgbClr val="002060"/>
                </a:solidFill>
                <a:latin typeface="Arial Rounded MT Bold" panose="020F0704030504030204" pitchFamily="34" charset="0"/>
              </a:rPr>
              <a:t>Pusat</a:t>
            </a:r>
            <a:r>
              <a:rPr lang="en-US" b="1" dirty="0">
                <a:solidFill>
                  <a:srgbClr val="002060"/>
                </a:solidFill>
                <a:latin typeface="Arial Rounded MT Bold" panose="020F0704030504030204" pitchFamily="34" charset="0"/>
              </a:rPr>
              <a:t> </a:t>
            </a:r>
            <a:r>
              <a:rPr lang="en-US" b="1" dirty="0" err="1">
                <a:solidFill>
                  <a:srgbClr val="002060"/>
                </a:solidFill>
                <a:latin typeface="Arial Rounded MT Bold" panose="020F0704030504030204" pitchFamily="34" charset="0"/>
              </a:rPr>
              <a:t>Sistem</a:t>
            </a:r>
            <a:r>
              <a:rPr lang="en-US" b="1" dirty="0">
                <a:solidFill>
                  <a:srgbClr val="002060"/>
                </a:solidFill>
                <a:latin typeface="Arial Rounded MT Bold" panose="020F0704030504030204" pitchFamily="34" charset="0"/>
              </a:rPr>
              <a:t> </a:t>
            </a:r>
            <a:r>
              <a:rPr lang="en-US" b="1" dirty="0" err="1">
                <a:solidFill>
                  <a:srgbClr val="002060"/>
                </a:solidFill>
                <a:latin typeface="Arial Rounded MT Bold" panose="020F0704030504030204" pitchFamily="34" charset="0"/>
              </a:rPr>
              <a:t>dan</a:t>
            </a:r>
            <a:r>
              <a:rPr lang="en-US" b="1" dirty="0">
                <a:solidFill>
                  <a:srgbClr val="002060"/>
                </a:solidFill>
                <a:latin typeface="Arial Rounded MT Bold" panose="020F0704030504030204" pitchFamily="34" charset="0"/>
              </a:rPr>
              <a:t> </a:t>
            </a:r>
            <a:r>
              <a:rPr lang="en-US" b="1" dirty="0" err="1">
                <a:solidFill>
                  <a:srgbClr val="002060"/>
                </a:solidFill>
                <a:latin typeface="Arial Rounded MT Bold" panose="020F0704030504030204" pitchFamily="34" charset="0"/>
              </a:rPr>
              <a:t>Jaringan</a:t>
            </a:r>
            <a:r>
              <a:rPr lang="en-US" b="1" dirty="0">
                <a:solidFill>
                  <a:srgbClr val="002060"/>
                </a:solidFill>
                <a:latin typeface="Arial Rounded MT Bold" panose="020F0704030504030204" pitchFamily="34" charset="0"/>
              </a:rPr>
              <a:t> </a:t>
            </a:r>
            <a:r>
              <a:rPr lang="en-US" b="1" dirty="0" err="1">
                <a:solidFill>
                  <a:srgbClr val="002060"/>
                </a:solidFill>
                <a:latin typeface="Arial Rounded MT Bold" panose="020F0704030504030204" pitchFamily="34" charset="0"/>
              </a:rPr>
              <a:t>Informasi</a:t>
            </a:r>
            <a:r>
              <a:rPr lang="en-US" b="1" dirty="0">
                <a:solidFill>
                  <a:srgbClr val="002060"/>
                </a:solidFill>
                <a:latin typeface="Arial Rounded MT Bold" panose="020F0704030504030204" pitchFamily="34" charset="0"/>
              </a:rPr>
              <a:t> </a:t>
            </a:r>
            <a:r>
              <a:rPr lang="en-US" b="1" dirty="0" err="1">
                <a:solidFill>
                  <a:srgbClr val="002060"/>
                </a:solidFill>
                <a:latin typeface="Arial Rounded MT Bold" panose="020F0704030504030204" pitchFamily="34" charset="0"/>
              </a:rPr>
              <a:t>Kearsipan</a:t>
            </a:r>
            <a:r>
              <a:rPr lang="en-US" b="1" dirty="0">
                <a:solidFill>
                  <a:srgbClr val="002060"/>
                </a:solidFill>
                <a:latin typeface="Arial Rounded MT Bold" panose="020F0704030504030204" pitchFamily="34" charset="0"/>
              </a:rPr>
              <a:t> </a:t>
            </a:r>
            <a:r>
              <a:rPr lang="en-US" b="1" dirty="0" err="1">
                <a:solidFill>
                  <a:srgbClr val="002060"/>
                </a:solidFill>
                <a:latin typeface="Arial Rounded MT Bold" panose="020F0704030504030204" pitchFamily="34" charset="0"/>
              </a:rPr>
              <a:t>Nasional</a:t>
            </a:r>
            <a:endParaRPr lang="en-US" b="1" dirty="0">
              <a:solidFill>
                <a:srgbClr val="002060"/>
              </a:solidFill>
              <a:latin typeface="Arial Rounded MT Bold" panose="020F0704030504030204" pitchFamily="34" charset="0"/>
            </a:endParaRPr>
          </a:p>
          <a:p>
            <a:pPr algn="ctr"/>
            <a:r>
              <a:rPr lang="en-US" b="1" dirty="0">
                <a:solidFill>
                  <a:srgbClr val="002060"/>
                </a:solidFill>
                <a:latin typeface="Arial Rounded MT Bold" panose="020F0704030504030204" pitchFamily="34" charset="0"/>
              </a:rPr>
              <a:t>ARSIP NASIONAL REPUBLIK INDONESIA</a:t>
            </a:r>
          </a:p>
        </p:txBody>
      </p:sp>
      <p:pic>
        <p:nvPicPr>
          <p:cNvPr id="58" name="Picture 2">
            <a:extLst>
              <a:ext uri="{FF2B5EF4-FFF2-40B4-BE49-F238E27FC236}">
                <a16:creationId xmlns:a16="http://schemas.microsoft.com/office/drawing/2014/main" xmlns="" id="{D94EF8A5-FDB2-4424-A3F8-2C15719A47B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6994" y="255327"/>
            <a:ext cx="1189037"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Subtitle 2">
            <a:extLst>
              <a:ext uri="{FF2B5EF4-FFF2-40B4-BE49-F238E27FC236}">
                <a16:creationId xmlns:a16="http://schemas.microsoft.com/office/drawing/2014/main" xmlns="" id="{36D7C0D6-D273-4A6B-94C9-DC947A687EC2}"/>
              </a:ext>
            </a:extLst>
          </p:cNvPr>
          <p:cNvSpPr txBox="1">
            <a:spLocks/>
          </p:cNvSpPr>
          <p:nvPr>
            <p:custDataLst>
              <p:tags r:id="rId1"/>
            </p:custDataLst>
          </p:nvPr>
        </p:nvSpPr>
        <p:spPr>
          <a:xfrm>
            <a:off x="4978980" y="4641086"/>
            <a:ext cx="5500727" cy="504056"/>
          </a:xfrm>
          <a:prstGeom prst="rect">
            <a:avLst/>
          </a:prstGeom>
        </p:spPr>
        <p:txBody>
          <a:bodyPr>
            <a:noAutofit/>
          </a:bodyPr>
          <a:lstStyle/>
          <a:p>
            <a:pPr algn="ctr">
              <a:spcBef>
                <a:spcPct val="20000"/>
              </a:spcBef>
              <a:defRPr/>
            </a:pPr>
            <a:r>
              <a:rPr lang="en-US" b="1" dirty="0">
                <a:solidFill>
                  <a:schemeClr val="accent6">
                    <a:lumMod val="50000"/>
                  </a:schemeClr>
                </a:solidFill>
                <a:latin typeface="Tahoma" pitchFamily="34" charset="0"/>
                <a:ea typeface="Tahoma" pitchFamily="34" charset="0"/>
                <a:cs typeface="Tahoma" pitchFamily="34" charset="0"/>
              </a:rPr>
              <a:t>Desi </a:t>
            </a:r>
            <a:r>
              <a:rPr lang="en-US" b="1" dirty="0" err="1">
                <a:solidFill>
                  <a:schemeClr val="accent6">
                    <a:lumMod val="50000"/>
                  </a:schemeClr>
                </a:solidFill>
                <a:latin typeface="Tahoma" pitchFamily="34" charset="0"/>
                <a:ea typeface="Tahoma" pitchFamily="34" charset="0"/>
                <a:cs typeface="Tahoma" pitchFamily="34" charset="0"/>
              </a:rPr>
              <a:t>Pratiwi</a:t>
            </a:r>
            <a:endParaRPr lang="id-ID" b="1" dirty="0">
              <a:solidFill>
                <a:schemeClr val="accent6">
                  <a:lumMod val="50000"/>
                </a:schemeClr>
              </a:solidFill>
              <a:latin typeface="Tahoma" pitchFamily="34" charset="0"/>
              <a:ea typeface="Tahoma" pitchFamily="34" charset="0"/>
              <a:cs typeface="Tahoma" pitchFamily="34" charset="0"/>
            </a:endParaRPr>
          </a:p>
        </p:txBody>
      </p:sp>
      <p:pic>
        <p:nvPicPr>
          <p:cNvPr id="11" name="Picture 10" descr="C:\Users\viao\Pictures\Rol Banner\Aceh.jpg">
            <a:extLst>
              <a:ext uri="{FF2B5EF4-FFF2-40B4-BE49-F238E27FC236}">
                <a16:creationId xmlns:a16="http://schemas.microsoft.com/office/drawing/2014/main" xmlns="" id="{1DFC67C8-61FD-4AB6-8EDC-9F45DFFADBDE}"/>
              </a:ext>
            </a:extLst>
          </p:cNvPr>
          <p:cNvPicPr/>
          <p:nvPr/>
        </p:nvPicPr>
        <p:blipFill>
          <a:blip r:embed="rId7"/>
          <a:stretch>
            <a:fillRect/>
          </a:stretch>
        </p:blipFill>
        <p:spPr bwMode="auto">
          <a:xfrm>
            <a:off x="445533" y="404696"/>
            <a:ext cx="2169329" cy="5964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 name="Rectangle: Rounded Corners 2">
            <a:extLst>
              <a:ext uri="{FF2B5EF4-FFF2-40B4-BE49-F238E27FC236}">
                <a16:creationId xmlns:a16="http://schemas.microsoft.com/office/drawing/2014/main" xmlns="" id="{76AC4C81-A96F-41E8-A435-428877C99298}"/>
              </a:ext>
            </a:extLst>
          </p:cNvPr>
          <p:cNvSpPr/>
          <p:nvPr/>
        </p:nvSpPr>
        <p:spPr>
          <a:xfrm>
            <a:off x="3256548" y="6168189"/>
            <a:ext cx="8935452" cy="545432"/>
          </a:xfrm>
          <a:prstGeom prst="roundRect">
            <a:avLst>
              <a:gd name="adj" fmla="val 50000"/>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0" name="Subtitle 2">
            <a:extLst>
              <a:ext uri="{FF2B5EF4-FFF2-40B4-BE49-F238E27FC236}">
                <a16:creationId xmlns:a16="http://schemas.microsoft.com/office/drawing/2014/main" xmlns="" id="{8384EB0A-D2FB-4441-9E5A-3D8DAC39916D}"/>
              </a:ext>
            </a:extLst>
          </p:cNvPr>
          <p:cNvSpPr txBox="1">
            <a:spLocks/>
          </p:cNvSpPr>
          <p:nvPr>
            <p:custDataLst>
              <p:tags r:id="rId2"/>
            </p:custDataLst>
          </p:nvPr>
        </p:nvSpPr>
        <p:spPr>
          <a:xfrm>
            <a:off x="3520472" y="6236366"/>
            <a:ext cx="8511107" cy="504056"/>
          </a:xfrm>
          <a:prstGeom prst="rect">
            <a:avLst/>
          </a:prstGeom>
        </p:spPr>
        <p:txBody>
          <a:bodyPr>
            <a:noAutofit/>
          </a:bodyPr>
          <a:lstStyle/>
          <a:p>
            <a:pPr algn="ctr">
              <a:spcBef>
                <a:spcPct val="20000"/>
              </a:spcBef>
              <a:defRPr/>
            </a:pPr>
            <a:r>
              <a:rPr lang="en-US" sz="1600" b="1" dirty="0" err="1">
                <a:solidFill>
                  <a:schemeClr val="bg1"/>
                </a:solidFill>
                <a:latin typeface="Tahoma" pitchFamily="34" charset="0"/>
                <a:ea typeface="Tahoma" pitchFamily="34" charset="0"/>
                <a:cs typeface="Tahoma" pitchFamily="34" charset="0"/>
              </a:rPr>
              <a:t>Rapat</a:t>
            </a:r>
            <a:r>
              <a:rPr lang="en-US" sz="1600" b="1" dirty="0">
                <a:solidFill>
                  <a:schemeClr val="bg1"/>
                </a:solidFill>
                <a:latin typeface="Tahoma" pitchFamily="34" charset="0"/>
                <a:ea typeface="Tahoma" pitchFamily="34" charset="0"/>
                <a:cs typeface="Tahoma" pitchFamily="34" charset="0"/>
              </a:rPr>
              <a:t> </a:t>
            </a:r>
            <a:r>
              <a:rPr lang="en-US" sz="1600" b="1" dirty="0" err="1">
                <a:solidFill>
                  <a:schemeClr val="bg1"/>
                </a:solidFill>
                <a:latin typeface="Tahoma" pitchFamily="34" charset="0"/>
                <a:ea typeface="Tahoma" pitchFamily="34" charset="0"/>
                <a:cs typeface="Tahoma" pitchFamily="34" charset="0"/>
              </a:rPr>
              <a:t>Koordinasi</a:t>
            </a:r>
            <a:r>
              <a:rPr lang="en-US" sz="1600" b="1" dirty="0">
                <a:solidFill>
                  <a:schemeClr val="bg1"/>
                </a:solidFill>
                <a:latin typeface="Tahoma" pitchFamily="34" charset="0"/>
                <a:ea typeface="Tahoma" pitchFamily="34" charset="0"/>
                <a:cs typeface="Tahoma" pitchFamily="34" charset="0"/>
              </a:rPr>
              <a:t> Nasional SIKN dan JIKN, </a:t>
            </a:r>
            <a:r>
              <a:rPr lang="en-US" sz="1600" b="1" dirty="0" err="1">
                <a:solidFill>
                  <a:schemeClr val="bg1"/>
                </a:solidFill>
                <a:latin typeface="Tahoma" pitchFamily="34" charset="0"/>
                <a:ea typeface="Tahoma" pitchFamily="34" charset="0"/>
                <a:cs typeface="Tahoma" pitchFamily="34" charset="0"/>
              </a:rPr>
              <a:t>Merlynn</a:t>
            </a:r>
            <a:r>
              <a:rPr lang="en-US" sz="1600" b="1" dirty="0">
                <a:solidFill>
                  <a:schemeClr val="bg1"/>
                </a:solidFill>
                <a:latin typeface="Tahoma" pitchFamily="34" charset="0"/>
                <a:ea typeface="Tahoma" pitchFamily="34" charset="0"/>
                <a:cs typeface="Tahoma" pitchFamily="34" charset="0"/>
              </a:rPr>
              <a:t> Park Hotel 8 – 10 April 2019</a:t>
            </a:r>
            <a:endParaRPr lang="id-ID" sz="16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59532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Konsep</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endPar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13" name="Text Box 9">
            <a:extLst>
              <a:ext uri="{FF2B5EF4-FFF2-40B4-BE49-F238E27FC236}">
                <a16:creationId xmlns:a16="http://schemas.microsoft.com/office/drawing/2014/main" xmlns="" id="{A81B40B3-2517-4DFB-9A42-6F57F02871AE}"/>
              </a:ext>
            </a:extLst>
          </p:cNvPr>
          <p:cNvSpPr txBox="1">
            <a:spLocks noChangeArrowheads="1"/>
          </p:cNvSpPr>
          <p:nvPr/>
        </p:nvSpPr>
        <p:spPr bwMode="auto">
          <a:xfrm>
            <a:off x="288758" y="995173"/>
            <a:ext cx="10282989" cy="493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just">
              <a:spcBef>
                <a:spcPts val="600"/>
              </a:spcBef>
            </a:pPr>
            <a:r>
              <a:rPr lang="en-US" b="1" dirty="0" err="1">
                <a:latin typeface="Tahoma" panose="020B0604030504040204" pitchFamily="34" charset="0"/>
                <a:ea typeface="Tahoma" panose="020B0604030504040204" pitchFamily="34" charset="0"/>
                <a:cs typeface="Tahoma" panose="020B0604030504040204" pitchFamily="34" charset="0"/>
              </a:rPr>
              <a:t>Bagi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pakai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arsip</a:t>
            </a:r>
            <a:r>
              <a:rPr lang="en-US" b="1" dirty="0">
                <a:latin typeface="Tahoma" panose="020B0604030504040204" pitchFamily="34" charset="0"/>
                <a:ea typeface="Tahoma" panose="020B0604030504040204" pitchFamily="34" charset="0"/>
                <a:cs typeface="Tahoma" panose="020B0604030504040204" pitchFamily="34" charset="0"/>
              </a:rPr>
              <a:t> </a:t>
            </a:r>
            <a:r>
              <a:rPr lang="id-ID" b="1" dirty="0">
                <a:latin typeface="Tahoma" panose="020B0604030504040204" pitchFamily="34" charset="0"/>
                <a:ea typeface="Tahoma" panose="020B0604030504040204" pitchFamily="34" charset="0"/>
                <a:cs typeface="Tahoma" panose="020B0604030504040204" pitchFamily="34" charset="0"/>
              </a:rPr>
              <a:t>dan informasi </a:t>
            </a:r>
            <a:r>
              <a:rPr lang="id-ID" b="1" dirty="0" smtClean="0">
                <a:latin typeface="Tahoma" panose="020B0604030504040204" pitchFamily="34" charset="0"/>
                <a:ea typeface="Tahoma" panose="020B0604030504040204" pitchFamily="34" charset="0"/>
                <a:cs typeface="Tahoma" panose="020B0604030504040204" pitchFamily="34" charset="0"/>
              </a:rPr>
              <a:t>ke</a:t>
            </a:r>
            <a:r>
              <a:rPr lang="en-US" b="1" dirty="0" err="1" smtClean="0">
                <a:latin typeface="Tahoma" panose="020B0604030504040204" pitchFamily="34" charset="0"/>
                <a:ea typeface="Tahoma" panose="020B0604030504040204" pitchFamily="34" charset="0"/>
                <a:cs typeface="Tahoma" panose="020B0604030504040204" pitchFamily="34" charset="0"/>
              </a:rPr>
              <a:t>arsipan</a:t>
            </a: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dalam</a:t>
            </a:r>
            <a:r>
              <a:rPr lang="en-US" b="1" dirty="0">
                <a:latin typeface="Tahoma" panose="020B0604030504040204" pitchFamily="34" charset="0"/>
                <a:ea typeface="Tahoma" panose="020B0604030504040204" pitchFamily="34" charset="0"/>
                <a:cs typeface="Tahoma" panose="020B0604030504040204" pitchFamily="34" charset="0"/>
              </a:rPr>
              <a:t> SIKN dan JIKN </a:t>
            </a:r>
          </a:p>
          <a:p>
            <a:pPr marL="285744" indent="-285744" algn="just">
              <a:spcBef>
                <a:spcPts val="600"/>
              </a:spcBef>
              <a:buFont typeface="Arial" panose="020B0604020202020204" pitchFamily="34" charset="0"/>
              <a:buChar char="•"/>
            </a:pP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arsip</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dan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informasi</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kearsipan</a:t>
            </a:r>
            <a:r>
              <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dinamis</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yang </a:t>
            </a:r>
            <a:r>
              <a:rPr lang="en-US" dirty="0" err="1">
                <a:latin typeface="Tahoma" panose="020B0604030504040204" pitchFamily="34" charset="0"/>
                <a:ea typeface="Tahoma" panose="020B0604030504040204" pitchFamily="34" charset="0"/>
                <a:cs typeface="Tahoma" panose="020B0604030504040204" pitchFamily="34" charset="0"/>
              </a:rPr>
              <a:t>dikelola</a:t>
            </a:r>
            <a:r>
              <a:rPr lang="en-US" dirty="0">
                <a:latin typeface="Tahoma" panose="020B0604030504040204" pitchFamily="34" charset="0"/>
                <a:ea typeface="Tahoma" panose="020B0604030504040204" pitchFamily="34" charset="0"/>
                <a:cs typeface="Tahoma" panose="020B0604030504040204" pitchFamily="34" charset="0"/>
              </a:rPr>
              <a:t> </a:t>
            </a:r>
            <a:r>
              <a:rPr lang="id-ID" dirty="0">
                <a:latin typeface="Tahoma" panose="020B0604030504040204" pitchFamily="34" charset="0"/>
                <a:ea typeface="Tahoma" panose="020B0604030504040204" pitchFamily="34" charset="0"/>
                <a:cs typeface="Tahoma" panose="020B0604030504040204" pitchFamily="34" charset="0"/>
              </a:rPr>
              <a:t>oleh instansi pusat dan pemerintah daerah</a:t>
            </a:r>
            <a:endParaRPr lang="en-US" dirty="0">
              <a:latin typeface="Tahoma" panose="020B0604030504040204" pitchFamily="34" charset="0"/>
              <a:ea typeface="Tahoma" panose="020B0604030504040204" pitchFamily="34" charset="0"/>
              <a:cs typeface="Tahoma" panose="020B0604030504040204" pitchFamily="34" charset="0"/>
            </a:endParaRPr>
          </a:p>
          <a:p>
            <a:pPr marL="285744" indent="-285744" algn="just">
              <a:spcBef>
                <a:spcPts val="600"/>
              </a:spcBef>
              <a:spcAft>
                <a:spcPts val="600"/>
              </a:spcAft>
              <a:buFont typeface="Arial" panose="020B0604020202020204" pitchFamily="34" charset="0"/>
              <a:buChar char="•"/>
            </a:pP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arsip</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dan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informasi</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kearsipan</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statis</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yang </a:t>
            </a:r>
            <a:r>
              <a:rPr lang="en-US" dirty="0" err="1">
                <a:latin typeface="Tahoma" panose="020B0604030504040204" pitchFamily="34" charset="0"/>
                <a:ea typeface="Tahoma" panose="020B0604030504040204" pitchFamily="34" charset="0"/>
                <a:cs typeface="Tahoma" panose="020B0604030504040204" pitchFamily="34" charset="0"/>
              </a:rPr>
              <a:t>dikelola</a:t>
            </a:r>
            <a:r>
              <a:rPr lang="en-US" dirty="0">
                <a:latin typeface="Tahoma" panose="020B0604030504040204" pitchFamily="34" charset="0"/>
                <a:ea typeface="Tahoma" panose="020B0604030504040204" pitchFamily="34" charset="0"/>
                <a:cs typeface="Tahoma" panose="020B0604030504040204" pitchFamily="34" charset="0"/>
              </a:rPr>
              <a:t> oleh </a:t>
            </a:r>
            <a:r>
              <a:rPr lang="id-ID" dirty="0">
                <a:latin typeface="Tahoma" panose="020B0604030504040204" pitchFamily="34" charset="0"/>
                <a:ea typeface="Tahoma" panose="020B0604030504040204" pitchFamily="34" charset="0"/>
                <a:cs typeface="Tahoma" panose="020B0604030504040204" pitchFamily="34" charset="0"/>
              </a:rPr>
              <a:t>lembaga kearsipan</a:t>
            </a:r>
            <a:endParaRPr lang="en-US" dirty="0">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en-US" dirty="0" err="1">
                <a:latin typeface="Tahoma" panose="020B0604030504040204" pitchFamily="34" charset="0"/>
                <a:ea typeface="Tahoma" panose="020B0604030504040204" pitchFamily="34" charset="0"/>
                <a:cs typeface="Tahoma" panose="020B0604030504040204" pitchFamily="34" charset="0"/>
              </a:rPr>
              <a:t>Bagi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pakai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 dan </a:t>
            </a:r>
            <a:r>
              <a:rPr lang="en-US" dirty="0" err="1">
                <a:latin typeface="Tahoma" panose="020B0604030504040204" pitchFamily="34" charset="0"/>
                <a:ea typeface="Tahoma" panose="020B0604030504040204" pitchFamily="34" charset="0"/>
                <a:cs typeface="Tahoma" panose="020B0604030504040204" pitchFamily="34" charset="0"/>
              </a:rPr>
              <a:t>informasi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kearsipan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dinamis</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ditujukan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untuk</a:t>
            </a:r>
            <a:r>
              <a:rPr lang="en-US"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mewujudkan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peran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arsip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sebagai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tulang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punggung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manajemen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penyelenggaraan</a:t>
            </a:r>
            <a:r>
              <a:rPr lang="en-US" b="1" dirty="0">
                <a:latin typeface="Tahoma" panose="020B0604030504040204" pitchFamily="34" charset="0"/>
                <a:ea typeface="Tahoma" panose="020B0604030504040204" pitchFamily="34" charset="0"/>
                <a:cs typeface="Tahoma" panose="020B0604030504040204" pitchFamily="34" charset="0"/>
              </a:rPr>
              <a:t> negara </a:t>
            </a:r>
            <a:r>
              <a:rPr lang="en-US" b="1" dirty="0" err="1">
                <a:latin typeface="Tahoma" panose="020B0604030504040204" pitchFamily="34" charset="0"/>
                <a:ea typeface="Tahoma" panose="020B0604030504040204" pitchFamily="34" charset="0"/>
                <a:cs typeface="Tahoma" panose="020B0604030504040204" pitchFamily="34" charset="0"/>
              </a:rPr>
              <a:t>serta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meningkatkan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kinerja</a:t>
            </a:r>
            <a:r>
              <a:rPr lang="en-US" b="1" dirty="0">
                <a:latin typeface="Tahoma" panose="020B0604030504040204" pitchFamily="34" charset="0"/>
                <a:ea typeface="Tahoma" panose="020B0604030504040204" pitchFamily="34" charset="0"/>
                <a:cs typeface="Tahoma" panose="020B0604030504040204" pitchFamily="34" charset="0"/>
              </a:rPr>
              <a:t> dan </a:t>
            </a:r>
            <a:r>
              <a:rPr lang="en-US" b="1" dirty="0" err="1">
                <a:latin typeface="Tahoma" panose="020B0604030504040204" pitchFamily="34" charset="0"/>
                <a:ea typeface="Tahoma" panose="020B0604030504040204" pitchFamily="34" charset="0"/>
                <a:cs typeface="Tahoma" panose="020B0604030504040204" pitchFamily="34" charset="0"/>
              </a:rPr>
              <a:t>akuntabilitas</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masing-masing</a:t>
            </a:r>
            <a:r>
              <a:rPr lang="en-US" b="1" dirty="0">
                <a:latin typeface="Tahoma" panose="020B0604030504040204" pitchFamily="34" charset="0"/>
                <a:ea typeface="Tahoma" panose="020B0604030504040204" pitchFamily="34" charset="0"/>
                <a:cs typeface="Tahoma" panose="020B0604030504040204" pitchFamily="34" charset="0"/>
              </a:rPr>
              <a:t> </a:t>
            </a:r>
            <a:r>
              <a:rPr lang="id-ID" b="1" dirty="0">
                <a:latin typeface="Tahoma" panose="020B0604030504040204" pitchFamily="34" charset="0"/>
                <a:ea typeface="Tahoma" panose="020B0604030504040204" pitchFamily="34" charset="0"/>
                <a:cs typeface="Tahoma" panose="020B0604030504040204" pitchFamily="34" charset="0"/>
              </a:rPr>
              <a:t>instansi pusat dan pemerintah daerah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sedangkan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bagi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pakai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 dan </a:t>
            </a:r>
            <a:r>
              <a:rPr lang="en-US" dirty="0" err="1">
                <a:latin typeface="Tahoma" panose="020B0604030504040204" pitchFamily="34" charset="0"/>
                <a:ea typeface="Tahoma" panose="020B0604030504040204" pitchFamily="34" charset="0"/>
                <a:cs typeface="Tahoma" panose="020B0604030504040204" pitchFamily="34" charset="0"/>
              </a:rPr>
              <a:t>informasi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kearsipan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statis</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ditujukan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untuk</a:t>
            </a:r>
            <a:r>
              <a:rPr lang="en-US"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mewujudkan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peran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arsip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sebagai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identitas</a:t>
            </a:r>
            <a:r>
              <a:rPr lang="en-US" b="1" dirty="0">
                <a:latin typeface="Tahoma" panose="020B0604030504040204" pitchFamily="34" charset="0"/>
                <a:ea typeface="Tahoma" panose="020B0604030504040204" pitchFamily="34" charset="0"/>
                <a:cs typeface="Tahoma" panose="020B0604030504040204" pitchFamily="34" charset="0"/>
              </a:rPr>
              <a:t> dan </a:t>
            </a:r>
            <a:r>
              <a:rPr lang="en-US" b="1" dirty="0" err="1">
                <a:latin typeface="Tahoma" panose="020B0604030504040204" pitchFamily="34" charset="0"/>
                <a:ea typeface="Tahoma" panose="020B0604030504040204" pitchFamily="34" charset="0"/>
                <a:cs typeface="Tahoma" panose="020B0604030504040204" pitchFamily="34" charset="0"/>
              </a:rPr>
              <a:t>jati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diri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bangsa</a:t>
            </a:r>
            <a:r>
              <a:rPr lang="en-US" dirty="0">
                <a:latin typeface="Tahoma" panose="020B0604030504040204" pitchFamily="34" charset="0"/>
                <a:ea typeface="Tahoma" panose="020B0604030504040204" pitchFamily="34" charset="0"/>
                <a:cs typeface="Tahoma" panose="020B0604030504040204" pitchFamily="34" charset="0"/>
              </a:rPr>
              <a:t>.</a:t>
            </a:r>
          </a:p>
          <a:p>
            <a:pPr algn="just">
              <a:spcBef>
                <a:spcPts val="600"/>
              </a:spcBef>
            </a:pPr>
            <a:r>
              <a:rPr lang="en-US" dirty="0" err="1">
                <a:latin typeface="Tahoma" panose="020B0604030504040204" pitchFamily="34" charset="0"/>
                <a:ea typeface="Tahoma" panose="020B0604030504040204" pitchFamily="34" charset="0"/>
                <a:cs typeface="Tahoma" panose="020B0604030504040204" pitchFamily="34" charset="0"/>
              </a:rPr>
              <a:t>Kategori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akses</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 dan </a:t>
            </a:r>
            <a:r>
              <a:rPr lang="en-US" dirty="0" err="1">
                <a:latin typeface="Tahoma" panose="020B0604030504040204" pitchFamily="34" charset="0"/>
                <a:ea typeface="Tahoma" panose="020B0604030504040204" pitchFamily="34" charset="0"/>
                <a:cs typeface="Tahoma" panose="020B0604030504040204" pitchFamily="34" charset="0"/>
              </a:rPr>
              <a:t>informasi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kearsipan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dinamis</a:t>
            </a:r>
            <a:r>
              <a:rPr lang="en-US" dirty="0">
                <a:latin typeface="Tahoma" panose="020B0604030504040204" pitchFamily="34" charset="0"/>
                <a:ea typeface="Tahoma" panose="020B0604030504040204" pitchFamily="34" charset="0"/>
                <a:cs typeface="Tahoma" panose="020B0604030504040204" pitchFamily="34" charset="0"/>
              </a:rPr>
              <a:t> yang </a:t>
            </a:r>
            <a:r>
              <a:rPr lang="en-US" dirty="0" err="1">
                <a:latin typeface="Tahoma" panose="020B0604030504040204" pitchFamily="34" charset="0"/>
                <a:ea typeface="Tahoma" panose="020B0604030504040204" pitchFamily="34" charset="0"/>
                <a:cs typeface="Tahoma" panose="020B0604030504040204" pitchFamily="34" charset="0"/>
              </a:rPr>
              <a:t>disediakan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adalah</a:t>
            </a:r>
            <a:r>
              <a:rPr lang="en-US" dirty="0">
                <a:latin typeface="Tahoma" panose="020B0604030504040204" pitchFamily="34" charset="0"/>
                <a:ea typeface="Tahoma" panose="020B0604030504040204" pitchFamily="34" charset="0"/>
                <a:cs typeface="Tahoma" panose="020B0604030504040204" pitchFamily="34" charset="0"/>
              </a:rPr>
              <a:t>: </a:t>
            </a:r>
          </a:p>
          <a:p>
            <a:pPr marL="285744" indent="-285744" algn="just">
              <a:spcBef>
                <a:spcPts val="600"/>
              </a:spcBef>
              <a:buFont typeface="Arial" panose="020B0604020202020204" pitchFamily="34" charset="0"/>
              <a:buChar char="•"/>
            </a:pPr>
            <a:r>
              <a:rPr lang="en-US" dirty="0" err="1">
                <a:latin typeface="Tahoma" panose="020B0604030504040204" pitchFamily="34" charset="0"/>
                <a:ea typeface="Tahoma" panose="020B0604030504040204" pitchFamily="34" charset="0"/>
                <a:cs typeface="Tahoma" panose="020B0604030504040204" pitchFamily="34" charset="0"/>
              </a:rPr>
              <a:t>terbuka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bagi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semua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instansi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pusat</a:t>
            </a:r>
            <a:r>
              <a:rPr lang="en-US" dirty="0">
                <a:latin typeface="Tahoma" panose="020B0604030504040204" pitchFamily="34" charset="0"/>
                <a:ea typeface="Tahoma" panose="020B0604030504040204" pitchFamily="34" charset="0"/>
                <a:cs typeface="Tahoma" panose="020B0604030504040204" pitchFamily="34" charset="0"/>
              </a:rPr>
              <a:t> dan/</a:t>
            </a:r>
            <a:r>
              <a:rPr lang="en-US" dirty="0" err="1">
                <a:latin typeface="Tahoma" panose="020B0604030504040204" pitchFamily="34" charset="0"/>
                <a:ea typeface="Tahoma" panose="020B0604030504040204" pitchFamily="34" charset="0"/>
                <a:cs typeface="Tahoma" panose="020B0604030504040204" pitchFamily="34" charset="0"/>
              </a:rPr>
              <a:t>atau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pemerintah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daerah</a:t>
            </a:r>
            <a:r>
              <a:rPr lang="en-US" dirty="0">
                <a:latin typeface="Tahoma" panose="020B0604030504040204" pitchFamily="34" charset="0"/>
                <a:ea typeface="Tahoma" panose="020B0604030504040204" pitchFamily="34" charset="0"/>
                <a:cs typeface="Tahoma" panose="020B0604030504040204" pitchFamily="34" charset="0"/>
              </a:rPr>
              <a:t>; </a:t>
            </a:r>
          </a:p>
          <a:p>
            <a:pPr marL="285744" indent="-285744" algn="just">
              <a:spcBef>
                <a:spcPts val="600"/>
              </a:spcBef>
              <a:buFont typeface="Arial" panose="020B0604020202020204" pitchFamily="34" charset="0"/>
              <a:buChar char="•"/>
            </a:pPr>
            <a:r>
              <a:rPr lang="en-US" dirty="0" err="1">
                <a:latin typeface="Tahoma" panose="020B0604030504040204" pitchFamily="34" charset="0"/>
                <a:ea typeface="Tahoma" panose="020B0604030504040204" pitchFamily="34" charset="0"/>
                <a:cs typeface="Tahoma" panose="020B0604030504040204" pitchFamily="34" charset="0"/>
              </a:rPr>
              <a:t>terbuka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untuk</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diakses</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atas</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dasar</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permintaan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instansi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pusat</a:t>
            </a:r>
            <a:r>
              <a:rPr lang="en-US" dirty="0">
                <a:latin typeface="Tahoma" panose="020B0604030504040204" pitchFamily="34" charset="0"/>
                <a:ea typeface="Tahoma" panose="020B0604030504040204" pitchFamily="34" charset="0"/>
                <a:cs typeface="Tahoma" panose="020B0604030504040204" pitchFamily="34" charset="0"/>
              </a:rPr>
              <a:t> dan/</a:t>
            </a:r>
            <a:r>
              <a:rPr lang="en-US" dirty="0" err="1">
                <a:latin typeface="Tahoma" panose="020B0604030504040204" pitchFamily="34" charset="0"/>
                <a:ea typeface="Tahoma" panose="020B0604030504040204" pitchFamily="34" charset="0"/>
                <a:cs typeface="Tahoma" panose="020B0604030504040204" pitchFamily="34" charset="0"/>
              </a:rPr>
              <a:t>atau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pemerintah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daerah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tertentu</a:t>
            </a:r>
            <a:r>
              <a:rPr lang="en-US" dirty="0">
                <a:latin typeface="Tahoma" panose="020B0604030504040204" pitchFamily="34" charset="0"/>
                <a:ea typeface="Tahoma" panose="020B0604030504040204" pitchFamily="34" charset="0"/>
                <a:cs typeface="Tahoma" panose="020B0604030504040204" pitchFamily="34" charset="0"/>
              </a:rPr>
              <a:t>; dan</a:t>
            </a:r>
          </a:p>
          <a:p>
            <a:pPr marL="285744" indent="-285744" algn="just">
              <a:spcBef>
                <a:spcPts val="600"/>
              </a:spcBef>
              <a:buFont typeface="Arial" panose="020B0604020202020204" pitchFamily="34" charset="0"/>
              <a:buChar char="•"/>
            </a:pPr>
            <a:r>
              <a:rPr lang="en-US" dirty="0" err="1">
                <a:latin typeface="Tahoma" panose="020B0604030504040204" pitchFamily="34" charset="0"/>
                <a:ea typeface="Tahoma" panose="020B0604030504040204" pitchFamily="34" charset="0"/>
                <a:cs typeface="Tahoma" panose="020B0604030504040204" pitchFamily="34" charset="0"/>
              </a:rPr>
              <a:t>terbuka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bagi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publik</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berdasarkan</a:t>
            </a:r>
            <a:r>
              <a:rPr lang="en-US" dirty="0">
                <a:latin typeface="Tahoma" panose="020B0604030504040204" pitchFamily="34" charset="0"/>
                <a:ea typeface="Tahoma" panose="020B0604030504040204" pitchFamily="34" charset="0"/>
                <a:cs typeface="Tahoma" panose="020B0604030504040204" pitchFamily="34" charset="0"/>
              </a:rPr>
              <a:t> </a:t>
            </a:r>
            <a:r>
              <a:rPr lang="id-ID" dirty="0">
                <a:latin typeface="Tahoma" panose="020B0604030504040204" pitchFamily="34" charset="0"/>
                <a:ea typeface="Tahoma" panose="020B0604030504040204" pitchFamily="34" charset="0"/>
                <a:cs typeface="Tahoma" panose="020B0604030504040204" pitchFamily="34" charset="0"/>
              </a:rPr>
              <a:t>ketentuan peraturan perundang-undangan bidang </a:t>
            </a:r>
            <a:r>
              <a:rPr lang="en-US" dirty="0" err="1">
                <a:latin typeface="Tahoma" panose="020B0604030504040204" pitchFamily="34" charset="0"/>
                <a:ea typeface="Tahoma" panose="020B0604030504040204" pitchFamily="34" charset="0"/>
                <a:cs typeface="Tahoma" panose="020B0604030504040204" pitchFamily="34" charset="0"/>
              </a:rPr>
              <a:t>keterbukaan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informasi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publik</a:t>
            </a:r>
            <a:r>
              <a:rPr lang="en-US" dirty="0">
                <a:latin typeface="Tahoma" panose="020B0604030504040204" pitchFamily="34" charset="0"/>
                <a:ea typeface="Tahoma" panose="020B0604030504040204" pitchFamily="34" charset="0"/>
                <a:cs typeface="Tahoma" panose="020B0604030504040204" pitchFamily="34" charset="0"/>
              </a:rPr>
              <a:t> dan </a:t>
            </a:r>
            <a:r>
              <a:rPr lang="en-US" dirty="0" err="1">
                <a:latin typeface="Tahoma" panose="020B0604030504040204" pitchFamily="34" charset="0"/>
                <a:ea typeface="Tahoma" panose="020B0604030504040204" pitchFamily="34" charset="0"/>
                <a:cs typeface="Tahoma" panose="020B0604030504040204" pitchFamily="34" charset="0"/>
              </a:rPr>
              <a:t>bidang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kearsipan</a:t>
            </a:r>
            <a:r>
              <a:rPr lang="en-US" dirty="0">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911497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Konsep</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endPar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pic>
        <p:nvPicPr>
          <p:cNvPr id="14" name="Picture 13">
            <a:extLst>
              <a:ext uri="{FF2B5EF4-FFF2-40B4-BE49-F238E27FC236}">
                <a16:creationId xmlns:a16="http://schemas.microsoft.com/office/drawing/2014/main" xmlns="" id="{26C4E522-5DA6-4278-95C7-3A4897470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34" y="888254"/>
            <a:ext cx="10383904" cy="5817346"/>
          </a:xfrm>
          <a:prstGeom prst="rect">
            <a:avLst/>
          </a:prstGeom>
        </p:spPr>
      </p:pic>
    </p:spTree>
    <p:extLst>
      <p:ext uri="{BB962C8B-B14F-4D97-AF65-F5344CB8AC3E}">
        <p14:creationId xmlns:p14="http://schemas.microsoft.com/office/powerpoint/2010/main" val="392967212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Pemerintahan</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yang Terbuka</a:t>
            </a:r>
          </a:p>
        </p:txBody>
      </p:sp>
      <p:pic>
        <p:nvPicPr>
          <p:cNvPr id="14" name="Picture 13">
            <a:extLst>
              <a:ext uri="{FF2B5EF4-FFF2-40B4-BE49-F238E27FC236}">
                <a16:creationId xmlns:a16="http://schemas.microsoft.com/office/drawing/2014/main" xmlns="" id="{AB09EEDF-2CEF-4F4C-8D2E-B96BB3062C9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808" y="951844"/>
            <a:ext cx="9890518" cy="5394828"/>
          </a:xfrm>
          <a:prstGeom prst="rect">
            <a:avLst/>
          </a:prstGeom>
        </p:spPr>
      </p:pic>
    </p:spTree>
    <p:extLst>
      <p:ext uri="{BB962C8B-B14F-4D97-AF65-F5344CB8AC3E}">
        <p14:creationId xmlns:p14="http://schemas.microsoft.com/office/powerpoint/2010/main" val="24220519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Pemerintahan</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yang Terbuka</a:t>
            </a:r>
          </a:p>
        </p:txBody>
      </p:sp>
      <p:grpSp>
        <p:nvGrpSpPr>
          <p:cNvPr id="21" name="Group 20">
            <a:extLst>
              <a:ext uri="{FF2B5EF4-FFF2-40B4-BE49-F238E27FC236}">
                <a16:creationId xmlns:a16="http://schemas.microsoft.com/office/drawing/2014/main" xmlns="" id="{F4699815-E529-4336-937C-13706B9A90F5}"/>
              </a:ext>
            </a:extLst>
          </p:cNvPr>
          <p:cNvGrpSpPr/>
          <p:nvPr/>
        </p:nvGrpSpPr>
        <p:grpSpPr>
          <a:xfrm>
            <a:off x="689809" y="922523"/>
            <a:ext cx="10074443" cy="5553555"/>
            <a:chOff x="890107" y="1552304"/>
            <a:chExt cx="7962953" cy="4632679"/>
          </a:xfrm>
        </p:grpSpPr>
        <p:sp>
          <p:nvSpPr>
            <p:cNvPr id="22" name="Freeform 38">
              <a:extLst>
                <a:ext uri="{FF2B5EF4-FFF2-40B4-BE49-F238E27FC236}">
                  <a16:creationId xmlns:a16="http://schemas.microsoft.com/office/drawing/2014/main" xmlns="" id="{A204795E-454D-4B17-8241-B3F326428E9D}"/>
                </a:ext>
              </a:extLst>
            </p:cNvPr>
            <p:cNvSpPr/>
            <p:nvPr/>
          </p:nvSpPr>
          <p:spPr>
            <a:xfrm>
              <a:off x="1928683" y="3844517"/>
              <a:ext cx="2836985" cy="449182"/>
            </a:xfrm>
            <a:custGeom>
              <a:avLst/>
              <a:gdLst>
                <a:gd name="connsiteX0" fmla="*/ 5140037 w 5140037"/>
                <a:gd name="connsiteY0" fmla="*/ 0 h 457200"/>
                <a:gd name="connsiteX1" fmla="*/ 5140037 w 5140037"/>
                <a:gd name="connsiteY1" fmla="*/ 193964 h 457200"/>
                <a:gd name="connsiteX2" fmla="*/ 0 w 5140037"/>
                <a:gd name="connsiteY2" fmla="*/ 193964 h 457200"/>
                <a:gd name="connsiteX3" fmla="*/ 0 w 5140037"/>
                <a:gd name="connsiteY3" fmla="*/ 457200 h 457200"/>
                <a:gd name="connsiteX4" fmla="*/ 0 w 5140037"/>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037" h="457200">
                  <a:moveTo>
                    <a:pt x="5140037" y="0"/>
                  </a:moveTo>
                  <a:lnTo>
                    <a:pt x="5140037" y="193964"/>
                  </a:lnTo>
                  <a:lnTo>
                    <a:pt x="0" y="193964"/>
                  </a:lnTo>
                  <a:lnTo>
                    <a:pt x="0" y="457200"/>
                  </a:lnTo>
                  <a:lnTo>
                    <a:pt x="0" y="457200"/>
                  </a:lnTo>
                </a:path>
              </a:pathLst>
            </a:custGeom>
            <a:ln w="28575">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id-ID"/>
            </a:p>
          </p:txBody>
        </p:sp>
        <p:cxnSp>
          <p:nvCxnSpPr>
            <p:cNvPr id="23" name="Straight Arrow Connector 22">
              <a:extLst>
                <a:ext uri="{FF2B5EF4-FFF2-40B4-BE49-F238E27FC236}">
                  <a16:creationId xmlns:a16="http://schemas.microsoft.com/office/drawing/2014/main" xmlns="" id="{0B72831A-C134-4450-BA78-8ACE707249D0}"/>
                </a:ext>
              </a:extLst>
            </p:cNvPr>
            <p:cNvCxnSpPr/>
            <p:nvPr/>
          </p:nvCxnSpPr>
          <p:spPr>
            <a:xfrm>
              <a:off x="5002166" y="3844517"/>
              <a:ext cx="0" cy="449182"/>
            </a:xfrm>
            <a:prstGeom prst="straightConnector1">
              <a:avLst/>
            </a:prstGeom>
            <a:ln w="28575">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xmlns="" id="{82B595A9-020A-4657-965A-286A60001F05}"/>
                </a:ext>
              </a:extLst>
            </p:cNvPr>
            <p:cNvSpPr txBox="1"/>
            <p:nvPr/>
          </p:nvSpPr>
          <p:spPr>
            <a:xfrm>
              <a:off x="4112398" y="1559763"/>
              <a:ext cx="1575580" cy="3337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id-ID" sz="2000" dirty="0">
                  <a:latin typeface="Calibri" pitchFamily="34" charset="0"/>
                </a:rPr>
                <a:t>Entri Data</a:t>
              </a:r>
            </a:p>
          </p:txBody>
        </p:sp>
        <p:sp>
          <p:nvSpPr>
            <p:cNvPr id="25" name="TextBox 24">
              <a:extLst>
                <a:ext uri="{FF2B5EF4-FFF2-40B4-BE49-F238E27FC236}">
                  <a16:creationId xmlns:a16="http://schemas.microsoft.com/office/drawing/2014/main" xmlns="" id="{04F60506-6390-4E4E-8A61-56D2DAB859C1}"/>
                </a:ext>
              </a:extLst>
            </p:cNvPr>
            <p:cNvSpPr txBox="1"/>
            <p:nvPr/>
          </p:nvSpPr>
          <p:spPr>
            <a:xfrm>
              <a:off x="4101372" y="2536155"/>
              <a:ext cx="1589231" cy="3337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id-ID" sz="2000" dirty="0">
                  <a:latin typeface="Calibri" pitchFamily="34" charset="0"/>
                </a:rPr>
                <a:t>Validasi Data</a:t>
              </a:r>
            </a:p>
          </p:txBody>
        </p:sp>
        <p:sp>
          <p:nvSpPr>
            <p:cNvPr id="26" name="TextBox 25">
              <a:extLst>
                <a:ext uri="{FF2B5EF4-FFF2-40B4-BE49-F238E27FC236}">
                  <a16:creationId xmlns:a16="http://schemas.microsoft.com/office/drawing/2014/main" xmlns="" id="{53332B55-8365-4705-8A3A-8B655969683F}"/>
                </a:ext>
              </a:extLst>
            </p:cNvPr>
            <p:cNvSpPr txBox="1"/>
            <p:nvPr/>
          </p:nvSpPr>
          <p:spPr>
            <a:xfrm>
              <a:off x="6167373" y="1559763"/>
              <a:ext cx="2639819" cy="3337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id-ID" sz="2000" dirty="0">
                  <a:solidFill>
                    <a:srgbClr val="002060"/>
                  </a:solidFill>
                  <a:latin typeface="Calibri" pitchFamily="34" charset="0"/>
                </a:rPr>
                <a:t>Edit Data</a:t>
              </a:r>
            </a:p>
          </p:txBody>
        </p:sp>
        <p:sp>
          <p:nvSpPr>
            <p:cNvPr id="27" name="TextBox 26">
              <a:extLst>
                <a:ext uri="{FF2B5EF4-FFF2-40B4-BE49-F238E27FC236}">
                  <a16:creationId xmlns:a16="http://schemas.microsoft.com/office/drawing/2014/main" xmlns="" id="{730BD83A-B42C-4863-9731-307069FA7DF5}"/>
                </a:ext>
              </a:extLst>
            </p:cNvPr>
            <p:cNvSpPr txBox="1"/>
            <p:nvPr/>
          </p:nvSpPr>
          <p:spPr>
            <a:xfrm>
              <a:off x="3060624" y="4945220"/>
              <a:ext cx="1550395" cy="338554"/>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d-ID" sz="2000" dirty="0">
                  <a:latin typeface="Calibri" pitchFamily="34" charset="0"/>
                </a:rPr>
                <a:t>Terbuka penuh</a:t>
              </a:r>
            </a:p>
          </p:txBody>
        </p:sp>
        <p:sp>
          <p:nvSpPr>
            <p:cNvPr id="28" name="TextBox 27">
              <a:extLst>
                <a:ext uri="{FF2B5EF4-FFF2-40B4-BE49-F238E27FC236}">
                  <a16:creationId xmlns:a16="http://schemas.microsoft.com/office/drawing/2014/main" xmlns="" id="{AA93B1AD-7919-4ACF-8724-7837F3B2621A}"/>
                </a:ext>
              </a:extLst>
            </p:cNvPr>
            <p:cNvSpPr txBox="1"/>
            <p:nvPr/>
          </p:nvSpPr>
          <p:spPr>
            <a:xfrm>
              <a:off x="904998" y="4945220"/>
              <a:ext cx="2057589" cy="338554"/>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d-ID" sz="2000" dirty="0">
                  <a:latin typeface="Calibri" pitchFamily="34" charset="0"/>
                </a:rPr>
                <a:t>Tertutup penuh</a:t>
              </a:r>
            </a:p>
          </p:txBody>
        </p:sp>
        <p:sp>
          <p:nvSpPr>
            <p:cNvPr id="29" name="TextBox 28">
              <a:extLst>
                <a:ext uri="{FF2B5EF4-FFF2-40B4-BE49-F238E27FC236}">
                  <a16:creationId xmlns:a16="http://schemas.microsoft.com/office/drawing/2014/main" xmlns="" id="{4BAB338D-F49E-4168-84D1-803FEA52F168}"/>
                </a:ext>
              </a:extLst>
            </p:cNvPr>
            <p:cNvSpPr txBox="1"/>
            <p:nvPr/>
          </p:nvSpPr>
          <p:spPr>
            <a:xfrm>
              <a:off x="4707866" y="4945222"/>
              <a:ext cx="4143522" cy="338554"/>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d-ID" sz="2000" dirty="0">
                  <a:latin typeface="Calibri" pitchFamily="34" charset="0"/>
                </a:rPr>
                <a:t>Terbuka dengan pengecualian</a:t>
              </a:r>
            </a:p>
          </p:txBody>
        </p:sp>
        <p:sp>
          <p:nvSpPr>
            <p:cNvPr id="30" name="Rectangle 29">
              <a:extLst>
                <a:ext uri="{FF2B5EF4-FFF2-40B4-BE49-F238E27FC236}">
                  <a16:creationId xmlns:a16="http://schemas.microsoft.com/office/drawing/2014/main" xmlns="" id="{BD05AD42-FD53-40AD-985A-0DDADB7A41EB}"/>
                </a:ext>
              </a:extLst>
            </p:cNvPr>
            <p:cNvSpPr/>
            <p:nvPr/>
          </p:nvSpPr>
          <p:spPr>
            <a:xfrm>
              <a:off x="890107" y="1552304"/>
              <a:ext cx="2025709" cy="20882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xmlns="" id="{A642A4A1-174F-4890-A81E-F4D14D776D8E}"/>
                </a:ext>
              </a:extLst>
            </p:cNvPr>
            <p:cNvSpPr txBox="1"/>
            <p:nvPr/>
          </p:nvSpPr>
          <p:spPr>
            <a:xfrm>
              <a:off x="6815967" y="5337735"/>
              <a:ext cx="2037093"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d-ID" sz="2000" dirty="0">
                  <a:latin typeface="Calibri" pitchFamily="34" charset="0"/>
                </a:rPr>
                <a:t>Hanya metadata</a:t>
              </a:r>
            </a:p>
          </p:txBody>
        </p:sp>
        <p:sp>
          <p:nvSpPr>
            <p:cNvPr id="32" name="TextBox 31">
              <a:extLst>
                <a:ext uri="{FF2B5EF4-FFF2-40B4-BE49-F238E27FC236}">
                  <a16:creationId xmlns:a16="http://schemas.microsoft.com/office/drawing/2014/main" xmlns="" id="{B1D7A94D-D8F1-4EFB-8873-1CA0C6142161}"/>
                </a:ext>
              </a:extLst>
            </p:cNvPr>
            <p:cNvSpPr txBox="1"/>
            <p:nvPr/>
          </p:nvSpPr>
          <p:spPr>
            <a:xfrm>
              <a:off x="6823705" y="5719160"/>
              <a:ext cx="878901" cy="436461"/>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id-ID" sz="1400" dirty="0">
                  <a:latin typeface="Calibri" pitchFamily="34" charset="0"/>
                </a:rPr>
                <a:t>Karena tertutup</a:t>
              </a:r>
            </a:p>
          </p:txBody>
        </p:sp>
        <p:sp>
          <p:nvSpPr>
            <p:cNvPr id="33" name="TextBox 32">
              <a:extLst>
                <a:ext uri="{FF2B5EF4-FFF2-40B4-BE49-F238E27FC236}">
                  <a16:creationId xmlns:a16="http://schemas.microsoft.com/office/drawing/2014/main" xmlns="" id="{DB4A07C1-729C-4C47-8024-293B09C3F15A}"/>
                </a:ext>
              </a:extLst>
            </p:cNvPr>
            <p:cNvSpPr txBox="1"/>
            <p:nvPr/>
          </p:nvSpPr>
          <p:spPr>
            <a:xfrm>
              <a:off x="1022850" y="1970424"/>
              <a:ext cx="1749331" cy="3337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id-ID" sz="2000" dirty="0">
                  <a:solidFill>
                    <a:srgbClr val="002060"/>
                  </a:solidFill>
                  <a:latin typeface="Calibri" pitchFamily="34" charset="0"/>
                </a:rPr>
                <a:t>Metadata</a:t>
              </a:r>
            </a:p>
          </p:txBody>
        </p:sp>
        <p:sp>
          <p:nvSpPr>
            <p:cNvPr id="34" name="TextBox 33">
              <a:extLst>
                <a:ext uri="{FF2B5EF4-FFF2-40B4-BE49-F238E27FC236}">
                  <a16:creationId xmlns:a16="http://schemas.microsoft.com/office/drawing/2014/main" xmlns="" id="{14311AE7-E4FA-4191-B580-89C11428674D}"/>
                </a:ext>
              </a:extLst>
            </p:cNvPr>
            <p:cNvSpPr txBox="1"/>
            <p:nvPr/>
          </p:nvSpPr>
          <p:spPr>
            <a:xfrm>
              <a:off x="1022850" y="2484687"/>
              <a:ext cx="1749332" cy="3337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d-ID" sz="2000" dirty="0">
                  <a:latin typeface="Calibri" pitchFamily="34" charset="0"/>
                </a:rPr>
                <a:t>Kopi Digital</a:t>
              </a:r>
            </a:p>
          </p:txBody>
        </p:sp>
        <p:sp>
          <p:nvSpPr>
            <p:cNvPr id="35" name="TextBox 34">
              <a:extLst>
                <a:ext uri="{FF2B5EF4-FFF2-40B4-BE49-F238E27FC236}">
                  <a16:creationId xmlns:a16="http://schemas.microsoft.com/office/drawing/2014/main" xmlns="" id="{5A97E79E-2D35-419E-8284-F99D866EE915}"/>
                </a:ext>
              </a:extLst>
            </p:cNvPr>
            <p:cNvSpPr txBox="1"/>
            <p:nvPr/>
          </p:nvSpPr>
          <p:spPr>
            <a:xfrm>
              <a:off x="1024028" y="2979645"/>
              <a:ext cx="843304" cy="487809"/>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d-ID" sz="1600" dirty="0">
                  <a:latin typeface="Calibri" pitchFamily="34" charset="0"/>
                </a:rPr>
                <a:t>Ekstrak</a:t>
              </a:r>
            </a:p>
            <a:p>
              <a:pPr algn="ctr"/>
              <a:r>
                <a:rPr lang="id-ID" sz="1600" dirty="0">
                  <a:latin typeface="Calibri" pitchFamily="34" charset="0"/>
                </a:rPr>
                <a:t>   </a:t>
              </a:r>
            </a:p>
          </p:txBody>
        </p:sp>
        <p:sp>
          <p:nvSpPr>
            <p:cNvPr id="36" name="TextBox 35">
              <a:extLst>
                <a:ext uri="{FF2B5EF4-FFF2-40B4-BE49-F238E27FC236}">
                  <a16:creationId xmlns:a16="http://schemas.microsoft.com/office/drawing/2014/main" xmlns="" id="{8C91EC38-3DD2-4A58-8387-67483ECBE9C1}"/>
                </a:ext>
              </a:extLst>
            </p:cNvPr>
            <p:cNvSpPr txBox="1"/>
            <p:nvPr/>
          </p:nvSpPr>
          <p:spPr>
            <a:xfrm>
              <a:off x="1928683" y="2978709"/>
              <a:ext cx="843304" cy="487809"/>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d-ID" sz="1600" dirty="0">
                  <a:latin typeface="Calibri" pitchFamily="34" charset="0"/>
                </a:rPr>
                <a:t>Non</a:t>
              </a:r>
            </a:p>
            <a:p>
              <a:pPr algn="ctr"/>
              <a:r>
                <a:rPr lang="id-ID" sz="1600" dirty="0">
                  <a:latin typeface="Calibri" pitchFamily="34" charset="0"/>
                </a:rPr>
                <a:t>Ekstrak</a:t>
              </a:r>
            </a:p>
          </p:txBody>
        </p:sp>
        <p:sp>
          <p:nvSpPr>
            <p:cNvPr id="37" name="Right Arrow 19">
              <a:extLst>
                <a:ext uri="{FF2B5EF4-FFF2-40B4-BE49-F238E27FC236}">
                  <a16:creationId xmlns:a16="http://schemas.microsoft.com/office/drawing/2014/main" xmlns="" id="{0A0DDC94-C61A-4B3A-92DB-A27F96B4C8C4}"/>
                </a:ext>
              </a:extLst>
            </p:cNvPr>
            <p:cNvSpPr/>
            <p:nvPr/>
          </p:nvSpPr>
          <p:spPr>
            <a:xfrm>
              <a:off x="3059832" y="1552304"/>
              <a:ext cx="903221" cy="39994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a:p>
          </p:txBody>
        </p:sp>
        <p:sp>
          <p:nvSpPr>
            <p:cNvPr id="38" name="Down Arrow 20">
              <a:extLst>
                <a:ext uri="{FF2B5EF4-FFF2-40B4-BE49-F238E27FC236}">
                  <a16:creationId xmlns:a16="http://schemas.microsoft.com/office/drawing/2014/main" xmlns="" id="{DB87C61D-D040-4F79-A913-41430C1C11DB}"/>
                </a:ext>
              </a:extLst>
            </p:cNvPr>
            <p:cNvSpPr/>
            <p:nvPr/>
          </p:nvSpPr>
          <p:spPr>
            <a:xfrm>
              <a:off x="4674140" y="2053784"/>
              <a:ext cx="429655" cy="37992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a:p>
          </p:txBody>
        </p:sp>
        <p:sp>
          <p:nvSpPr>
            <p:cNvPr id="39" name="Left Arrow 21">
              <a:extLst>
                <a:ext uri="{FF2B5EF4-FFF2-40B4-BE49-F238E27FC236}">
                  <a16:creationId xmlns:a16="http://schemas.microsoft.com/office/drawing/2014/main" xmlns="" id="{E8D8C64C-2B01-4E32-81BB-C8CE750F3CBE}"/>
                </a:ext>
              </a:extLst>
            </p:cNvPr>
            <p:cNvSpPr/>
            <p:nvPr/>
          </p:nvSpPr>
          <p:spPr>
            <a:xfrm>
              <a:off x="5769279" y="1559762"/>
              <a:ext cx="317846" cy="184666"/>
            </a:xfrm>
            <a:prstGeom prst="lef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a:p>
          </p:txBody>
        </p:sp>
        <p:sp>
          <p:nvSpPr>
            <p:cNvPr id="40" name="Left Arrow 22">
              <a:extLst>
                <a:ext uri="{FF2B5EF4-FFF2-40B4-BE49-F238E27FC236}">
                  <a16:creationId xmlns:a16="http://schemas.microsoft.com/office/drawing/2014/main" xmlns="" id="{6262D6B7-7828-4DB7-BA0E-52D3557B0142}"/>
                </a:ext>
              </a:extLst>
            </p:cNvPr>
            <p:cNvSpPr/>
            <p:nvPr/>
          </p:nvSpPr>
          <p:spPr>
            <a:xfrm flipH="1">
              <a:off x="5784562" y="1726017"/>
              <a:ext cx="317846" cy="184666"/>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a:p>
          </p:txBody>
        </p:sp>
        <p:sp>
          <p:nvSpPr>
            <p:cNvPr id="41" name="TextBox 40">
              <a:extLst>
                <a:ext uri="{FF2B5EF4-FFF2-40B4-BE49-F238E27FC236}">
                  <a16:creationId xmlns:a16="http://schemas.microsoft.com/office/drawing/2014/main" xmlns="" id="{85955796-CA3F-49A1-B67D-8EB7E1485DB5}"/>
                </a:ext>
              </a:extLst>
            </p:cNvPr>
            <p:cNvSpPr txBox="1"/>
            <p:nvPr/>
          </p:nvSpPr>
          <p:spPr>
            <a:xfrm>
              <a:off x="6167373" y="2518851"/>
              <a:ext cx="2639819" cy="3337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id-ID" sz="2000" dirty="0">
                  <a:solidFill>
                    <a:srgbClr val="002060"/>
                  </a:solidFill>
                  <a:latin typeface="Calibri" pitchFamily="34" charset="0"/>
                </a:rPr>
                <a:t>Edit Data</a:t>
              </a:r>
            </a:p>
          </p:txBody>
        </p:sp>
        <p:sp>
          <p:nvSpPr>
            <p:cNvPr id="42" name="Left Arrow 24">
              <a:extLst>
                <a:ext uri="{FF2B5EF4-FFF2-40B4-BE49-F238E27FC236}">
                  <a16:creationId xmlns:a16="http://schemas.microsoft.com/office/drawing/2014/main" xmlns="" id="{0B7C305E-CFD6-4CC7-B43F-3B5C54CF2E3F}"/>
                </a:ext>
              </a:extLst>
            </p:cNvPr>
            <p:cNvSpPr/>
            <p:nvPr/>
          </p:nvSpPr>
          <p:spPr>
            <a:xfrm>
              <a:off x="5769279" y="2518851"/>
              <a:ext cx="317846" cy="184666"/>
            </a:xfrm>
            <a:prstGeom prst="lef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a:p>
          </p:txBody>
        </p:sp>
        <p:sp>
          <p:nvSpPr>
            <p:cNvPr id="43" name="Left Arrow 25">
              <a:extLst>
                <a:ext uri="{FF2B5EF4-FFF2-40B4-BE49-F238E27FC236}">
                  <a16:creationId xmlns:a16="http://schemas.microsoft.com/office/drawing/2014/main" xmlns="" id="{A332B8F5-BC04-4966-9530-C9CEDF56E382}"/>
                </a:ext>
              </a:extLst>
            </p:cNvPr>
            <p:cNvSpPr/>
            <p:nvPr/>
          </p:nvSpPr>
          <p:spPr>
            <a:xfrm flipH="1">
              <a:off x="5784562" y="2685106"/>
              <a:ext cx="317846" cy="184666"/>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a:p>
          </p:txBody>
        </p:sp>
        <p:sp>
          <p:nvSpPr>
            <p:cNvPr id="44" name="TextBox 43">
              <a:extLst>
                <a:ext uri="{FF2B5EF4-FFF2-40B4-BE49-F238E27FC236}">
                  <a16:creationId xmlns:a16="http://schemas.microsoft.com/office/drawing/2014/main" xmlns="" id="{786E1D71-F105-4B53-9D24-D51904C81172}"/>
                </a:ext>
              </a:extLst>
            </p:cNvPr>
            <p:cNvSpPr txBox="1"/>
            <p:nvPr/>
          </p:nvSpPr>
          <p:spPr>
            <a:xfrm>
              <a:off x="4101372" y="3499089"/>
              <a:ext cx="1589231" cy="3337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id-ID" sz="2000" dirty="0">
                  <a:latin typeface="Calibri" pitchFamily="34" charset="0"/>
                </a:rPr>
                <a:t>Publis Data</a:t>
              </a:r>
            </a:p>
          </p:txBody>
        </p:sp>
        <p:sp>
          <p:nvSpPr>
            <p:cNvPr id="45" name="Down Arrow 27">
              <a:extLst>
                <a:ext uri="{FF2B5EF4-FFF2-40B4-BE49-F238E27FC236}">
                  <a16:creationId xmlns:a16="http://schemas.microsoft.com/office/drawing/2014/main" xmlns="" id="{389F222F-B4CA-457C-BA50-BAF2E78EDD41}"/>
                </a:ext>
              </a:extLst>
            </p:cNvPr>
            <p:cNvSpPr/>
            <p:nvPr/>
          </p:nvSpPr>
          <p:spPr>
            <a:xfrm>
              <a:off x="4674140" y="3022907"/>
              <a:ext cx="429655" cy="37992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a:p>
          </p:txBody>
        </p:sp>
        <p:sp>
          <p:nvSpPr>
            <p:cNvPr id="46" name="TextBox 45">
              <a:extLst>
                <a:ext uri="{FF2B5EF4-FFF2-40B4-BE49-F238E27FC236}">
                  <a16:creationId xmlns:a16="http://schemas.microsoft.com/office/drawing/2014/main" xmlns="" id="{CED7431C-F824-47BC-994B-FCD4D21A9941}"/>
                </a:ext>
              </a:extLst>
            </p:cNvPr>
            <p:cNvSpPr txBox="1"/>
            <p:nvPr/>
          </p:nvSpPr>
          <p:spPr>
            <a:xfrm>
              <a:off x="6167373" y="3481785"/>
              <a:ext cx="2622232" cy="3337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id-ID" sz="2000" dirty="0">
                  <a:solidFill>
                    <a:srgbClr val="002060"/>
                  </a:solidFill>
                  <a:latin typeface="Calibri" pitchFamily="34" charset="0"/>
                </a:rPr>
                <a:t>Edit Data Status Akses</a:t>
              </a:r>
            </a:p>
          </p:txBody>
        </p:sp>
        <p:sp>
          <p:nvSpPr>
            <p:cNvPr id="47" name="Left Arrow 29">
              <a:extLst>
                <a:ext uri="{FF2B5EF4-FFF2-40B4-BE49-F238E27FC236}">
                  <a16:creationId xmlns:a16="http://schemas.microsoft.com/office/drawing/2014/main" xmlns="" id="{CE3ABD3C-148B-4538-B8E9-D5BAB5A554CA}"/>
                </a:ext>
              </a:extLst>
            </p:cNvPr>
            <p:cNvSpPr/>
            <p:nvPr/>
          </p:nvSpPr>
          <p:spPr>
            <a:xfrm>
              <a:off x="5769279" y="3481786"/>
              <a:ext cx="317846" cy="184666"/>
            </a:xfrm>
            <a:prstGeom prst="lef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a:p>
          </p:txBody>
        </p:sp>
        <p:sp>
          <p:nvSpPr>
            <p:cNvPr id="48" name="Left Arrow 30">
              <a:extLst>
                <a:ext uri="{FF2B5EF4-FFF2-40B4-BE49-F238E27FC236}">
                  <a16:creationId xmlns:a16="http://schemas.microsoft.com/office/drawing/2014/main" xmlns="" id="{7BA24973-94E4-4395-AA7E-528A928057FB}"/>
                </a:ext>
              </a:extLst>
            </p:cNvPr>
            <p:cNvSpPr/>
            <p:nvPr/>
          </p:nvSpPr>
          <p:spPr>
            <a:xfrm flipH="1">
              <a:off x="5784562" y="3648041"/>
              <a:ext cx="317846" cy="184666"/>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a:p>
          </p:txBody>
        </p:sp>
        <p:sp>
          <p:nvSpPr>
            <p:cNvPr id="49" name="TextBox 48">
              <a:extLst>
                <a:ext uri="{FF2B5EF4-FFF2-40B4-BE49-F238E27FC236}">
                  <a16:creationId xmlns:a16="http://schemas.microsoft.com/office/drawing/2014/main" xmlns="" id="{CAFEF70F-BA03-4AB9-BF91-F7F61D85A67D}"/>
                </a:ext>
              </a:extLst>
            </p:cNvPr>
            <p:cNvSpPr txBox="1"/>
            <p:nvPr/>
          </p:nvSpPr>
          <p:spPr>
            <a:xfrm>
              <a:off x="904999" y="4297148"/>
              <a:ext cx="2060859" cy="33855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id-ID" sz="2000" dirty="0">
                  <a:latin typeface="Calibri" pitchFamily="34" charset="0"/>
                </a:rPr>
                <a:t>Hanya internal instansi</a:t>
              </a:r>
            </a:p>
          </p:txBody>
        </p:sp>
        <p:sp>
          <p:nvSpPr>
            <p:cNvPr id="51" name="TextBox 50">
              <a:extLst>
                <a:ext uri="{FF2B5EF4-FFF2-40B4-BE49-F238E27FC236}">
                  <a16:creationId xmlns:a16="http://schemas.microsoft.com/office/drawing/2014/main" xmlns="" id="{99D8E35D-983B-4E67-B924-4FD5BF7E9355}"/>
                </a:ext>
              </a:extLst>
            </p:cNvPr>
            <p:cNvSpPr txBox="1"/>
            <p:nvPr/>
          </p:nvSpPr>
          <p:spPr>
            <a:xfrm>
              <a:off x="3059832" y="4293699"/>
              <a:ext cx="5777938" cy="59050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id-ID" sz="2000" dirty="0">
                  <a:latin typeface="Calibri" pitchFamily="34" charset="0"/>
                </a:rPr>
                <a:t>Dapat diakses oleh</a:t>
              </a:r>
            </a:p>
            <a:p>
              <a:pPr algn="ctr"/>
              <a:r>
                <a:rPr lang="id-ID" sz="2000" dirty="0">
                  <a:latin typeface="Calibri" pitchFamily="34" charset="0"/>
                </a:rPr>
                <a:t>masyarakat</a:t>
              </a:r>
            </a:p>
          </p:txBody>
        </p:sp>
        <p:sp>
          <p:nvSpPr>
            <p:cNvPr id="52" name="TextBox 51">
              <a:extLst>
                <a:ext uri="{FF2B5EF4-FFF2-40B4-BE49-F238E27FC236}">
                  <a16:creationId xmlns:a16="http://schemas.microsoft.com/office/drawing/2014/main" xmlns="" id="{3941D807-2904-4F2D-B0D9-0DB2EE32E7F9}"/>
                </a:ext>
              </a:extLst>
            </p:cNvPr>
            <p:cNvSpPr txBox="1"/>
            <p:nvPr/>
          </p:nvSpPr>
          <p:spPr>
            <a:xfrm>
              <a:off x="7820060" y="5727432"/>
              <a:ext cx="1033000" cy="436461"/>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id-ID" sz="1400" dirty="0">
                  <a:latin typeface="Calibri" pitchFamily="34" charset="0"/>
                </a:rPr>
                <a:t>Karena  b</a:t>
              </a:r>
              <a:r>
                <a:rPr lang="en-US" sz="1400" dirty="0">
                  <a:latin typeface="Calibri" pitchFamily="34" charset="0"/>
                </a:rPr>
                <a:t>e</a:t>
              </a:r>
              <a:r>
                <a:rPr lang="id-ID" sz="1400" dirty="0">
                  <a:latin typeface="Calibri" pitchFamily="34" charset="0"/>
                </a:rPr>
                <a:t>l</a:t>
              </a:r>
              <a:r>
                <a:rPr lang="en-US" sz="1400" dirty="0">
                  <a:latin typeface="Calibri" pitchFamily="34" charset="0"/>
                </a:rPr>
                <a:t>u</a:t>
              </a:r>
              <a:r>
                <a:rPr lang="id-ID" sz="1400" dirty="0">
                  <a:latin typeface="Calibri" pitchFamily="34" charset="0"/>
                </a:rPr>
                <a:t>m ditetapkan</a:t>
              </a:r>
            </a:p>
          </p:txBody>
        </p:sp>
        <p:sp>
          <p:nvSpPr>
            <p:cNvPr id="53" name="TextBox 52">
              <a:extLst>
                <a:ext uri="{FF2B5EF4-FFF2-40B4-BE49-F238E27FC236}">
                  <a16:creationId xmlns:a16="http://schemas.microsoft.com/office/drawing/2014/main" xmlns="" id="{5E3C5970-D60D-4E8D-A01E-07572DB9A045}"/>
                </a:ext>
              </a:extLst>
            </p:cNvPr>
            <p:cNvSpPr txBox="1"/>
            <p:nvPr/>
          </p:nvSpPr>
          <p:spPr>
            <a:xfrm>
              <a:off x="4708786" y="5337735"/>
              <a:ext cx="2037093" cy="847248"/>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d-ID" sz="2000" dirty="0">
                  <a:latin typeface="Calibri" pitchFamily="34" charset="0"/>
                </a:rPr>
                <a:t>Metadata</a:t>
              </a:r>
            </a:p>
            <a:p>
              <a:pPr algn="ctr"/>
              <a:r>
                <a:rPr lang="id-ID" sz="2000" dirty="0">
                  <a:latin typeface="Calibri" pitchFamily="34" charset="0"/>
                </a:rPr>
                <a:t>dan </a:t>
              </a:r>
            </a:p>
            <a:p>
              <a:pPr algn="ctr"/>
              <a:r>
                <a:rPr lang="id-ID" sz="2000" dirty="0">
                  <a:latin typeface="Calibri" pitchFamily="34" charset="0"/>
                </a:rPr>
                <a:t>kopi digital ekstrak</a:t>
              </a:r>
            </a:p>
          </p:txBody>
        </p:sp>
        <p:sp>
          <p:nvSpPr>
            <p:cNvPr id="54" name="TextBox 53">
              <a:extLst>
                <a:ext uri="{FF2B5EF4-FFF2-40B4-BE49-F238E27FC236}">
                  <a16:creationId xmlns:a16="http://schemas.microsoft.com/office/drawing/2014/main" xmlns="" id="{C6C092C8-0482-45D0-B0F0-F25902F8B60F}"/>
                </a:ext>
              </a:extLst>
            </p:cNvPr>
            <p:cNvSpPr txBox="1"/>
            <p:nvPr/>
          </p:nvSpPr>
          <p:spPr>
            <a:xfrm>
              <a:off x="3059832" y="5337735"/>
              <a:ext cx="1550395" cy="847248"/>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d-ID" sz="2000" dirty="0">
                  <a:latin typeface="Calibri" pitchFamily="34" charset="0"/>
                </a:rPr>
                <a:t>Metadata</a:t>
              </a:r>
            </a:p>
            <a:p>
              <a:pPr algn="ctr"/>
              <a:r>
                <a:rPr lang="id-ID" sz="2000" dirty="0">
                  <a:latin typeface="Calibri" pitchFamily="34" charset="0"/>
                </a:rPr>
                <a:t>dan </a:t>
              </a:r>
            </a:p>
            <a:p>
              <a:pPr algn="ctr"/>
              <a:r>
                <a:rPr lang="id-ID" sz="2000" dirty="0">
                  <a:latin typeface="Calibri" pitchFamily="34" charset="0"/>
                </a:rPr>
                <a:t>kopi digital</a:t>
              </a:r>
            </a:p>
          </p:txBody>
        </p:sp>
        <p:sp>
          <p:nvSpPr>
            <p:cNvPr id="55" name="TextBox 54">
              <a:extLst>
                <a:ext uri="{FF2B5EF4-FFF2-40B4-BE49-F238E27FC236}">
                  <a16:creationId xmlns:a16="http://schemas.microsoft.com/office/drawing/2014/main" xmlns="" id="{845EFFD9-1F5B-49AD-8BEA-C5D8C95C7BB5}"/>
                </a:ext>
              </a:extLst>
            </p:cNvPr>
            <p:cNvSpPr txBox="1"/>
            <p:nvPr/>
          </p:nvSpPr>
          <p:spPr>
            <a:xfrm>
              <a:off x="909002" y="5337735"/>
              <a:ext cx="2078823" cy="847248"/>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d-ID" sz="2000" dirty="0">
                  <a:latin typeface="Calibri" pitchFamily="34" charset="0"/>
                </a:rPr>
                <a:t>Metadata</a:t>
              </a:r>
            </a:p>
            <a:p>
              <a:pPr algn="ctr"/>
              <a:r>
                <a:rPr lang="id-ID" sz="2000" dirty="0">
                  <a:latin typeface="Calibri" pitchFamily="34" charset="0"/>
                </a:rPr>
                <a:t>dan </a:t>
              </a:r>
            </a:p>
            <a:p>
              <a:pPr algn="ctr"/>
              <a:r>
                <a:rPr lang="id-ID" sz="2000" dirty="0">
                  <a:latin typeface="Calibri" pitchFamily="34" charset="0"/>
                </a:rPr>
                <a:t>kopi digital</a:t>
              </a:r>
            </a:p>
          </p:txBody>
        </p:sp>
        <p:sp>
          <p:nvSpPr>
            <p:cNvPr id="56" name="TextBox 55">
              <a:extLst>
                <a:ext uri="{FF2B5EF4-FFF2-40B4-BE49-F238E27FC236}">
                  <a16:creationId xmlns:a16="http://schemas.microsoft.com/office/drawing/2014/main" xmlns="" id="{DA6BDA05-B83C-419E-8791-F0D193FDAE64}"/>
                </a:ext>
              </a:extLst>
            </p:cNvPr>
            <p:cNvSpPr txBox="1"/>
            <p:nvPr/>
          </p:nvSpPr>
          <p:spPr>
            <a:xfrm>
              <a:off x="1109734" y="1587237"/>
              <a:ext cx="1602561" cy="3337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err="1">
                  <a:solidFill>
                    <a:schemeClr val="bg1"/>
                  </a:solidFill>
                  <a:latin typeface="Calibri" pitchFamily="34" charset="0"/>
                </a:rPr>
                <a:t>Informasi</a:t>
              </a:r>
              <a:r>
                <a:rPr lang="id-ID" sz="2000" b="1" dirty="0">
                  <a:solidFill>
                    <a:schemeClr val="bg1"/>
                  </a:solidFill>
                  <a:latin typeface="Calibri" pitchFamily="34" charset="0"/>
                </a:rPr>
                <a:t> Arsip</a:t>
              </a:r>
            </a:p>
          </p:txBody>
        </p:sp>
      </p:grpSp>
    </p:spTree>
    <p:extLst>
      <p:ext uri="{BB962C8B-B14F-4D97-AF65-F5344CB8AC3E}">
        <p14:creationId xmlns:p14="http://schemas.microsoft.com/office/powerpoint/2010/main" val="410330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8880764"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Informasi</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Kearsipan</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dalam</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SIKN dan JIKN</a:t>
            </a:r>
          </a:p>
        </p:txBody>
      </p:sp>
      <p:sp>
        <p:nvSpPr>
          <p:cNvPr id="57" name="TextBox 56">
            <a:extLst>
              <a:ext uri="{FF2B5EF4-FFF2-40B4-BE49-F238E27FC236}">
                <a16:creationId xmlns:a16="http://schemas.microsoft.com/office/drawing/2014/main" xmlns="" id="{37A5656E-3609-4FE9-AA63-F5485515983F}"/>
              </a:ext>
            </a:extLst>
          </p:cNvPr>
          <p:cNvSpPr txBox="1"/>
          <p:nvPr/>
        </p:nvSpPr>
        <p:spPr>
          <a:xfrm>
            <a:off x="749085" y="1295704"/>
            <a:ext cx="9549946" cy="5309145"/>
          </a:xfrm>
          <a:prstGeom prst="rect">
            <a:avLst/>
          </a:prstGeom>
          <a:noFill/>
        </p:spPr>
        <p:txBody>
          <a:bodyPr wrap="square" rtlCol="0">
            <a:spAutoFit/>
          </a:bodyPr>
          <a:lstStyle/>
          <a:p>
            <a:pPr marL="285744" indent="-285744">
              <a:spcBef>
                <a:spcPts val="600"/>
              </a:spcBef>
              <a:spcAft>
                <a:spcPts val="1200"/>
              </a:spcAft>
              <a:buFont typeface="Arial" panose="020B0604020202020204" pitchFamily="34" charset="0"/>
              <a:buChar char="•"/>
            </a:pPr>
            <a:r>
              <a:rPr lang="en-US" sz="2200" dirty="0" err="1">
                <a:latin typeface="Tahoma" panose="020B0604030504040204" pitchFamily="34" charset="0"/>
                <a:ea typeface="Tahoma" panose="020B0604030504040204" pitchFamily="34" charset="0"/>
                <a:cs typeface="Tahoma" panose="020B0604030504040204" pitchFamily="34" charset="0"/>
              </a:rPr>
              <a:t>Informasi</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kearsipan</a:t>
            </a:r>
            <a:r>
              <a:rPr lang="en-US" sz="2200" dirty="0">
                <a:latin typeface="Tahoma" panose="020B0604030504040204" pitchFamily="34" charset="0"/>
                <a:ea typeface="Tahoma" panose="020B0604030504040204" pitchFamily="34" charset="0"/>
                <a:cs typeface="Tahoma" panose="020B0604030504040204" pitchFamily="34" charset="0"/>
              </a:rPr>
              <a:t> yang </a:t>
            </a:r>
            <a:r>
              <a:rPr lang="en-US" sz="2200" dirty="0" err="1">
                <a:latin typeface="Tahoma" panose="020B0604030504040204" pitchFamily="34" charset="0"/>
                <a:ea typeface="Tahoma" panose="020B0604030504040204" pitchFamily="34" charset="0"/>
                <a:cs typeface="Tahoma" panose="020B0604030504040204" pitchFamily="34" charset="0"/>
              </a:rPr>
              <a:t>dihimpun</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adalah</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informasi</a:t>
            </a:r>
            <a:r>
              <a:rPr lang="en-US" sz="2200" dirty="0">
                <a:latin typeface="Tahoma" panose="020B0604030504040204" pitchFamily="34" charset="0"/>
                <a:ea typeface="Tahoma" panose="020B0604030504040204" pitchFamily="34" charset="0"/>
                <a:cs typeface="Tahoma" panose="020B0604030504040204" pitchFamily="34" charset="0"/>
              </a:rPr>
              <a:t> yang </a:t>
            </a:r>
            <a:r>
              <a:rPr lang="en-US" sz="2200" dirty="0" err="1">
                <a:latin typeface="Tahoma" panose="020B0604030504040204" pitchFamily="34" charset="0"/>
                <a:ea typeface="Tahoma" panose="020B0604030504040204" pitchFamily="34" charset="0"/>
                <a:cs typeface="Tahoma" panose="020B0604030504040204" pitchFamily="34" charset="0"/>
              </a:rPr>
              <a:t>berasal</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dari</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arsip</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dinamis</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atau</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statis</a:t>
            </a:r>
            <a:r>
              <a:rPr lang="en-US" sz="2200" b="1" dirty="0">
                <a:latin typeface="Tahoma" panose="020B0604030504040204" pitchFamily="34" charset="0"/>
                <a:ea typeface="Tahoma" panose="020B0604030504040204" pitchFamily="34" charset="0"/>
                <a:cs typeface="Tahoma" panose="020B0604030504040204" pitchFamily="34" charset="0"/>
              </a:rPr>
              <a:t> yang </a:t>
            </a:r>
            <a:r>
              <a:rPr lang="en-US" sz="2200" b="1" dirty="0" err="1">
                <a:latin typeface="Tahoma" panose="020B0604030504040204" pitchFamily="34" charset="0"/>
                <a:ea typeface="Tahoma" panose="020B0604030504040204" pitchFamily="34" charset="0"/>
                <a:cs typeface="Tahoma" panose="020B0604030504040204" pitchFamily="34" charset="0"/>
              </a:rPr>
              <a:t>telah</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dikelola</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secara</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fisik</a:t>
            </a:r>
            <a:endParaRPr lang="en-US" sz="2200" b="1" dirty="0">
              <a:latin typeface="Tahoma" panose="020B0604030504040204" pitchFamily="34" charset="0"/>
              <a:ea typeface="Tahoma" panose="020B0604030504040204" pitchFamily="34" charset="0"/>
              <a:cs typeface="Tahoma" panose="020B0604030504040204" pitchFamily="34" charset="0"/>
            </a:endParaRPr>
          </a:p>
          <a:p>
            <a:pPr marL="285744" indent="-285744">
              <a:spcBef>
                <a:spcPts val="600"/>
              </a:spcBef>
              <a:spcAft>
                <a:spcPts val="1200"/>
              </a:spcAft>
              <a:buFont typeface="Arial" panose="020B0604020202020204" pitchFamily="34" charset="0"/>
              <a:buChar char="•"/>
            </a:pPr>
            <a:r>
              <a:rPr lang="en-US" sz="2200" dirty="0" err="1">
                <a:latin typeface="Tahoma" panose="020B0604030504040204" pitchFamily="34" charset="0"/>
                <a:ea typeface="Tahoma" panose="020B0604030504040204" pitchFamily="34" charset="0"/>
                <a:cs typeface="Tahoma" panose="020B0604030504040204" pitchFamily="34" charset="0"/>
              </a:rPr>
              <a:t>Informasi</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kearsipan</a:t>
            </a:r>
            <a:r>
              <a:rPr lang="en-US" sz="2200" dirty="0">
                <a:latin typeface="Tahoma" panose="020B0604030504040204" pitchFamily="34" charset="0"/>
                <a:ea typeface="Tahoma" panose="020B0604030504040204" pitchFamily="34" charset="0"/>
                <a:cs typeface="Tahoma" panose="020B0604030504040204" pitchFamily="34" charset="0"/>
              </a:rPr>
              <a:t> yang </a:t>
            </a:r>
            <a:r>
              <a:rPr lang="en-US" sz="2200" dirty="0" err="1">
                <a:latin typeface="Tahoma" panose="020B0604030504040204" pitchFamily="34" charset="0"/>
                <a:ea typeface="Tahoma" panose="020B0604030504040204" pitchFamily="34" charset="0"/>
                <a:cs typeface="Tahoma" panose="020B0604030504040204" pitchFamily="34" charset="0"/>
              </a:rPr>
              <a:t>dihimpun</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setidak-tidaknya</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berupa</a:t>
            </a:r>
            <a:r>
              <a:rPr lang="en-US" sz="2200" b="1" dirty="0">
                <a:latin typeface="Tahoma" panose="020B0604030504040204" pitchFamily="34" charset="0"/>
                <a:ea typeface="Tahoma" panose="020B0604030504040204" pitchFamily="34" charset="0"/>
                <a:cs typeface="Tahoma" panose="020B0604030504040204" pitchFamily="34" charset="0"/>
              </a:rPr>
              <a:t> metadata </a:t>
            </a:r>
            <a:r>
              <a:rPr lang="en-US" sz="2200" b="1" dirty="0" err="1">
                <a:latin typeface="Tahoma" panose="020B0604030504040204" pitchFamily="34" charset="0"/>
                <a:ea typeface="Tahoma" panose="020B0604030504040204" pitchFamily="34" charset="0"/>
                <a:cs typeface="Tahoma" panose="020B0604030504040204" pitchFamily="34" charset="0"/>
              </a:rPr>
              <a:t>arsip</a:t>
            </a:r>
            <a:endParaRPr lang="en-US" sz="2200" b="1" dirty="0">
              <a:latin typeface="Tahoma" panose="020B0604030504040204" pitchFamily="34" charset="0"/>
              <a:ea typeface="Tahoma" panose="020B0604030504040204" pitchFamily="34" charset="0"/>
              <a:cs typeface="Tahoma" panose="020B0604030504040204" pitchFamily="34" charset="0"/>
            </a:endParaRPr>
          </a:p>
          <a:p>
            <a:pPr marL="285744" indent="-285744">
              <a:spcBef>
                <a:spcPts val="600"/>
              </a:spcBef>
              <a:spcAft>
                <a:spcPts val="1200"/>
              </a:spcAft>
              <a:buFont typeface="Arial" panose="020B0604020202020204" pitchFamily="34" charset="0"/>
              <a:buChar char="•"/>
            </a:pPr>
            <a:r>
              <a:rPr lang="en-US" sz="2200" dirty="0" err="1">
                <a:latin typeface="Tahoma" panose="020B0604030504040204" pitchFamily="34" charset="0"/>
                <a:ea typeface="Tahoma" panose="020B0604030504040204" pitchFamily="34" charset="0"/>
                <a:cs typeface="Tahoma" panose="020B0604030504040204" pitchFamily="34" charset="0"/>
              </a:rPr>
              <a:t>Pemasukan</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informasi</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kearsipan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tambahan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selain</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dari</a:t>
            </a:r>
            <a:r>
              <a:rPr lang="en-US" sz="2200" dirty="0">
                <a:latin typeface="Tahoma" panose="020B0604030504040204" pitchFamily="34" charset="0"/>
                <a:ea typeface="Tahoma" panose="020B0604030504040204" pitchFamily="34" charset="0"/>
                <a:cs typeface="Tahoma" panose="020B0604030504040204" pitchFamily="34" charset="0"/>
              </a:rPr>
              <a:t> metadata minimal yang </a:t>
            </a:r>
            <a:r>
              <a:rPr lang="en-US" sz="2200" dirty="0" err="1">
                <a:latin typeface="Tahoma" panose="020B0604030504040204" pitchFamily="34" charset="0"/>
                <a:ea typeface="Tahoma" panose="020B0604030504040204" pitchFamily="34" charset="0"/>
                <a:cs typeface="Tahoma" panose="020B0604030504040204" pitchFamily="34" charset="0"/>
              </a:rPr>
              <a:t>ditetapkan</a:t>
            </a:r>
            <a:r>
              <a:rPr lang="en-US" sz="2200" dirty="0">
                <a:latin typeface="Tahoma" panose="020B0604030504040204" pitchFamily="34" charset="0"/>
                <a:ea typeface="Tahoma" panose="020B0604030504040204" pitchFamily="34" charset="0"/>
                <a:cs typeface="Tahoma" panose="020B0604030504040204" pitchFamily="34" charset="0"/>
              </a:rPr>
              <a:t> ANRI </a:t>
            </a:r>
            <a:r>
              <a:rPr lang="en-US" sz="2200" b="1" dirty="0" err="1">
                <a:latin typeface="Tahoma" panose="020B0604030504040204" pitchFamily="34" charset="0"/>
                <a:ea typeface="Tahoma" panose="020B0604030504040204" pitchFamily="34" charset="0"/>
                <a:cs typeface="Tahoma" panose="020B0604030504040204" pitchFamily="34" charset="0"/>
              </a:rPr>
              <a:t>menjadi</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kebijakan</a:t>
            </a:r>
            <a:r>
              <a:rPr lang="en-US" sz="2200" b="1" dirty="0">
                <a:latin typeface="Tahoma" panose="020B0604030504040204" pitchFamily="34" charset="0"/>
                <a:ea typeface="Tahoma" panose="020B0604030504040204" pitchFamily="34" charset="0"/>
                <a:cs typeface="Tahoma" panose="020B0604030504040204" pitchFamily="34" charset="0"/>
              </a:rPr>
              <a:t> internal </a:t>
            </a:r>
            <a:r>
              <a:rPr lang="en-US" sz="2200" dirty="0" err="1">
                <a:latin typeface="Tahoma" panose="020B0604030504040204" pitchFamily="34" charset="0"/>
                <a:ea typeface="Tahoma" panose="020B0604030504040204" pitchFamily="34" charset="0"/>
                <a:cs typeface="Tahoma" panose="020B0604030504040204" pitchFamily="34" charset="0"/>
              </a:rPr>
              <a:t>masing-masing</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simpul</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jaringan</a:t>
            </a:r>
            <a:endParaRPr lang="en-US" sz="2200" dirty="0">
              <a:latin typeface="Tahoma" panose="020B0604030504040204" pitchFamily="34" charset="0"/>
              <a:ea typeface="Tahoma" panose="020B0604030504040204" pitchFamily="34" charset="0"/>
              <a:cs typeface="Tahoma" panose="020B0604030504040204" pitchFamily="34" charset="0"/>
            </a:endParaRPr>
          </a:p>
          <a:p>
            <a:pPr marL="285744" indent="-285744">
              <a:spcBef>
                <a:spcPts val="600"/>
              </a:spcBef>
              <a:spcAft>
                <a:spcPts val="1200"/>
              </a:spcAft>
              <a:buFont typeface="Arial" panose="020B0604020202020204" pitchFamily="34" charset="0"/>
              <a:buChar char="•"/>
            </a:pPr>
            <a:r>
              <a:rPr lang="en-US" sz="2200" b="1" dirty="0" err="1">
                <a:latin typeface="Tahoma" panose="020B0604030504040204" pitchFamily="34" charset="0"/>
                <a:ea typeface="Tahoma" panose="020B0604030504040204" pitchFamily="34" charset="0"/>
                <a:cs typeface="Tahoma" panose="020B0604030504040204" pitchFamily="34" charset="0"/>
              </a:rPr>
              <a:t>Kontrol</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keterbukaan</a:t>
            </a:r>
            <a:r>
              <a:rPr lang="en-US" sz="2200" b="1" dirty="0">
                <a:latin typeface="Tahoma" panose="020B0604030504040204" pitchFamily="34" charset="0"/>
                <a:ea typeface="Tahoma" panose="020B0604030504040204" pitchFamily="34" charset="0"/>
                <a:cs typeface="Tahoma" panose="020B0604030504040204" pitchFamily="34" charset="0"/>
              </a:rPr>
              <a:t> dan </a:t>
            </a:r>
            <a:r>
              <a:rPr lang="en-US" sz="2200" b="1" dirty="0" err="1">
                <a:latin typeface="Tahoma" panose="020B0604030504040204" pitchFamily="34" charset="0"/>
                <a:ea typeface="Tahoma" panose="020B0604030504040204" pitchFamily="34" charset="0"/>
                <a:cs typeface="Tahoma" panose="020B0604030504040204" pitchFamily="34" charset="0"/>
              </a:rPr>
              <a:t>ketertutupan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informasi</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kearsipan</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menjadi</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tanggung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jawab</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simpul</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jaringan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pengelola</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arsip</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tersebut</a:t>
            </a:r>
            <a:endParaRPr lang="en-US" sz="2200" dirty="0">
              <a:latin typeface="Tahoma" panose="020B0604030504040204" pitchFamily="34" charset="0"/>
              <a:ea typeface="Tahoma" panose="020B0604030504040204" pitchFamily="34" charset="0"/>
              <a:cs typeface="Tahoma" panose="020B0604030504040204" pitchFamily="34" charset="0"/>
            </a:endParaRPr>
          </a:p>
          <a:p>
            <a:pPr marL="285744" indent="-285744">
              <a:spcBef>
                <a:spcPts val="600"/>
              </a:spcBef>
              <a:spcAft>
                <a:spcPts val="1200"/>
              </a:spcAft>
              <a:buFont typeface="Arial" panose="020B0604020202020204" pitchFamily="34" charset="0"/>
              <a:buChar char="•"/>
            </a:pPr>
            <a:r>
              <a:rPr lang="en-US" sz="2200" b="1" dirty="0" err="1">
                <a:latin typeface="Tahoma" panose="020B0604030504040204" pitchFamily="34" charset="0"/>
                <a:ea typeface="Tahoma" panose="020B0604030504040204" pitchFamily="34" charset="0"/>
                <a:cs typeface="Tahoma" panose="020B0604030504040204" pitchFamily="34" charset="0"/>
              </a:rPr>
              <a:t>Kualitas</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informasi</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kearsipan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dirty="0">
                <a:latin typeface="Tahoma" panose="020B0604030504040204" pitchFamily="34" charset="0"/>
                <a:ea typeface="Tahoma" panose="020B0604030504040204" pitchFamily="34" charset="0"/>
                <a:cs typeface="Tahoma" panose="020B0604030504040204" pitchFamily="34" charset="0"/>
              </a:rPr>
              <a:t>yang </a:t>
            </a:r>
            <a:r>
              <a:rPr lang="en-US" sz="2200" dirty="0" err="1">
                <a:latin typeface="Tahoma" panose="020B0604030504040204" pitchFamily="34" charset="0"/>
                <a:ea typeface="Tahoma" panose="020B0604030504040204" pitchFamily="34" charset="0"/>
                <a:cs typeface="Tahoma" panose="020B0604030504040204" pitchFamily="34" charset="0"/>
              </a:rPr>
              <a:t>dimasukkan</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ke</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dalam</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err="1">
                <a:latin typeface="Tahoma" panose="020B0604030504040204" pitchFamily="34" charset="0"/>
                <a:ea typeface="Tahoma" panose="020B0604030504040204" pitchFamily="34" charset="0"/>
                <a:cs typeface="Tahoma" panose="020B0604030504040204" pitchFamily="34" charset="0"/>
              </a:rPr>
              <a:t>Aplikasi</a:t>
            </a:r>
            <a:r>
              <a:rPr lang="en-US" sz="2200" dirty="0">
                <a:latin typeface="Tahoma" panose="020B0604030504040204" pitchFamily="34" charset="0"/>
                <a:ea typeface="Tahoma" panose="020B0604030504040204" pitchFamily="34" charset="0"/>
                <a:cs typeface="Tahoma" panose="020B0604030504040204" pitchFamily="34" charset="0"/>
              </a:rPr>
              <a:t> SIKN </a:t>
            </a:r>
            <a:r>
              <a:rPr lang="en-US" sz="2200" dirty="0" err="1">
                <a:latin typeface="Tahoma" panose="020B0604030504040204" pitchFamily="34" charset="0"/>
                <a:ea typeface="Tahoma" panose="020B0604030504040204" pitchFamily="34" charset="0"/>
                <a:cs typeface="Tahoma" panose="020B0604030504040204" pitchFamily="34" charset="0"/>
              </a:rPr>
              <a:t>menjadi</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tanggung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jawab</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simpul</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jaringan</a:t>
            </a:r>
            <a:endParaRPr lang="en-US" sz="2200" b="1" dirty="0">
              <a:latin typeface="Tahoma" panose="020B0604030504040204" pitchFamily="34" charset="0"/>
              <a:ea typeface="Tahoma" panose="020B0604030504040204" pitchFamily="34" charset="0"/>
              <a:cs typeface="Tahoma" panose="020B0604030504040204" pitchFamily="34" charset="0"/>
            </a:endParaRPr>
          </a:p>
          <a:p>
            <a:pPr marL="342891" indent="-342891">
              <a:spcBef>
                <a:spcPts val="600"/>
              </a:spcBef>
              <a:spcAft>
                <a:spcPts val="1200"/>
              </a:spcAft>
              <a:buFont typeface="Arial" panose="020B0604020202020204" pitchFamily="34" charset="0"/>
              <a:buChar char="•"/>
            </a:pPr>
            <a:endParaRPr lang="en-US"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78687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DF067F-FC37-4D9A-9307-5459C360AEA4}"/>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3297366E-F58D-4441-AAB3-CE3B9619B812}"/>
              </a:ext>
            </a:extLst>
          </p:cNvPr>
          <p:cNvSpPr/>
          <p:nvPr/>
        </p:nvSpPr>
        <p:spPr>
          <a:xfrm>
            <a:off x="228878" y="1277222"/>
            <a:ext cx="5286097" cy="584775"/>
          </a:xfrm>
          <a:prstGeom prst="rect">
            <a:avLst/>
          </a:prstGeom>
        </p:spPr>
        <p:txBody>
          <a:bodyPr wrap="square">
            <a:spAutoFit/>
          </a:bodyPr>
          <a:lstStyle/>
          <a:p>
            <a:pPr marL="457200" indent="-457200" algn="just">
              <a:spcAft>
                <a:spcPct val="50000"/>
              </a:spcAft>
              <a:tabLst>
                <a:tab pos="457189" algn="l"/>
              </a:tabLst>
            </a:pPr>
            <a:r>
              <a:rPr lang="en-US" sz="1600" b="1" dirty="0">
                <a:latin typeface="Tahoma" pitchFamily="34" charset="0"/>
                <a:ea typeface="Tahoma" pitchFamily="34" charset="0"/>
                <a:cs typeface="Tahoma" pitchFamily="34" charset="0"/>
              </a:rPr>
              <a:t>  1)	</a:t>
            </a:r>
            <a:r>
              <a:rPr lang="id-ID" sz="1600" b="1" dirty="0">
                <a:solidFill>
                  <a:srgbClr val="FF0000"/>
                </a:solidFill>
                <a:latin typeface="Tahoma" pitchFamily="34" charset="0"/>
                <a:ea typeface="Tahoma" pitchFamily="34" charset="0"/>
                <a:cs typeface="Tahoma" pitchFamily="34" charset="0"/>
              </a:rPr>
              <a:t>DESKRIPSI ARSIP LEBIH RINCI</a:t>
            </a:r>
            <a:r>
              <a:rPr lang="id-ID" sz="1600" b="1" dirty="0">
                <a:latin typeface="Tahoma" pitchFamily="34" charset="0"/>
                <a:ea typeface="Tahoma" pitchFamily="34" charset="0"/>
                <a:cs typeface="Tahoma" pitchFamily="34" charset="0"/>
              </a:rPr>
              <a:t> dan lengkap serta dilakukan hingga tingka</a:t>
            </a:r>
            <a:r>
              <a:rPr lang="en-US" sz="1600" b="1" dirty="0">
                <a:latin typeface="Tahoma" pitchFamily="34" charset="0"/>
                <a:ea typeface="Tahoma" pitchFamily="34" charset="0"/>
                <a:cs typeface="Tahoma" pitchFamily="34" charset="0"/>
              </a:rPr>
              <a:t>t item </a:t>
            </a:r>
            <a:r>
              <a:rPr lang="en-US" sz="1600" b="1" dirty="0" err="1">
                <a:latin typeface="Tahoma" pitchFamily="34" charset="0"/>
                <a:ea typeface="Tahoma" pitchFamily="34" charset="0"/>
                <a:cs typeface="Tahoma" pitchFamily="34" charset="0"/>
              </a:rPr>
              <a:t>arsip</a:t>
            </a:r>
            <a:endParaRPr lang="id-ID" sz="1600" b="1" dirty="0">
              <a:solidFill>
                <a:srgbClr val="C00000"/>
              </a:solidFill>
              <a:latin typeface="Tahoma" pitchFamily="34" charset="0"/>
              <a:ea typeface="Tahoma" pitchFamily="34" charset="0"/>
              <a:cs typeface="Tahoma" pitchFamily="34" charset="0"/>
            </a:endParaRPr>
          </a:p>
        </p:txBody>
      </p:sp>
      <p:pic>
        <p:nvPicPr>
          <p:cNvPr id="62" name="Picture 61">
            <a:extLst>
              <a:ext uri="{FF2B5EF4-FFF2-40B4-BE49-F238E27FC236}">
                <a16:creationId xmlns:a16="http://schemas.microsoft.com/office/drawing/2014/main" xmlns="" id="{47E359EE-F2E2-4E93-A23B-38BFE736BD5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0906" y="1773241"/>
            <a:ext cx="728734" cy="640872"/>
          </a:xfrm>
          <a:prstGeom prst="rect">
            <a:avLst/>
          </a:prstGeom>
        </p:spPr>
      </p:pic>
      <p:pic>
        <p:nvPicPr>
          <p:cNvPr id="51" name="Picture 50">
            <a:extLst>
              <a:ext uri="{FF2B5EF4-FFF2-40B4-BE49-F238E27FC236}">
                <a16:creationId xmlns:a16="http://schemas.microsoft.com/office/drawing/2014/main" xmlns="" id="{33B2ECBF-29A0-4445-9FF3-E850BC20D33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69550" y="833925"/>
            <a:ext cx="1157723" cy="1157723"/>
          </a:xfrm>
          <a:prstGeom prst="rect">
            <a:avLst/>
          </a:prstGeom>
        </p:spPr>
      </p:pic>
      <p:pic>
        <p:nvPicPr>
          <p:cNvPr id="50" name="Picture 4" descr="Related image">
            <a:extLst>
              <a:ext uri="{FF2B5EF4-FFF2-40B4-BE49-F238E27FC236}">
                <a16:creationId xmlns:a16="http://schemas.microsoft.com/office/drawing/2014/main" xmlns="" id="{7F33201D-F33E-423A-9690-54D50A93599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7304" y="1579418"/>
            <a:ext cx="1129073" cy="112907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xmlns="" id="{AAFE16F1-E941-40C6-86B4-84E8E4A016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945" y="2177532"/>
            <a:ext cx="847291" cy="1284343"/>
          </a:xfrm>
          <a:prstGeom prst="rect">
            <a:avLst/>
          </a:prstGeom>
        </p:spPr>
      </p:pic>
      <p:sp>
        <p:nvSpPr>
          <p:cNvPr id="64" name="TextBox 63">
            <a:extLst>
              <a:ext uri="{FF2B5EF4-FFF2-40B4-BE49-F238E27FC236}">
                <a16:creationId xmlns:a16="http://schemas.microsoft.com/office/drawing/2014/main" xmlns="" id="{30378E94-6AA7-4CA8-BFD2-57D1C8712C74}"/>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Tren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pengelolaan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dan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layanan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arsip</a:t>
            </a:r>
            <a:endPar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24" name="Rectangle 23">
            <a:extLst>
              <a:ext uri="{FF2B5EF4-FFF2-40B4-BE49-F238E27FC236}">
                <a16:creationId xmlns:a16="http://schemas.microsoft.com/office/drawing/2014/main" xmlns="" id="{2C7FB6BA-6D67-4A34-BD13-2467810567A9}"/>
              </a:ext>
            </a:extLst>
          </p:cNvPr>
          <p:cNvSpPr/>
          <p:nvPr/>
        </p:nvSpPr>
        <p:spPr>
          <a:xfrm>
            <a:off x="251824" y="2972673"/>
            <a:ext cx="5885740" cy="338554"/>
          </a:xfrm>
          <a:prstGeom prst="rect">
            <a:avLst/>
          </a:prstGeom>
        </p:spPr>
        <p:txBody>
          <a:bodyPr wrap="square">
            <a:spAutoFit/>
          </a:bodyPr>
          <a:lstStyle/>
          <a:p>
            <a:pPr algn="just">
              <a:spcAft>
                <a:spcPct val="50000"/>
              </a:spcAft>
              <a:tabLst>
                <a:tab pos="457189" algn="l"/>
              </a:tabLst>
            </a:pPr>
            <a:r>
              <a:rPr lang="en-US" sz="1600" b="1" dirty="0">
                <a:latin typeface="Tahoma" pitchFamily="34" charset="0"/>
                <a:ea typeface="Tahoma" pitchFamily="34" charset="0"/>
                <a:cs typeface="Tahoma" pitchFamily="34" charset="0"/>
              </a:rPr>
              <a:t>  2) 	</a:t>
            </a:r>
            <a:r>
              <a:rPr lang="en-US" sz="1600" b="1" dirty="0">
                <a:solidFill>
                  <a:srgbClr val="FF0000"/>
                </a:solidFill>
                <a:latin typeface="Tahoma" pitchFamily="34" charset="0"/>
                <a:ea typeface="Tahoma" pitchFamily="34" charset="0"/>
                <a:cs typeface="Tahoma" pitchFamily="34" charset="0"/>
              </a:rPr>
              <a:t>PENGGABUNGAN</a:t>
            </a:r>
            <a:r>
              <a:rPr lang="en-US" sz="1600" b="1" dirty="0">
                <a:latin typeface="Tahoma" pitchFamily="34" charset="0"/>
                <a:ea typeface="Tahoma" pitchFamily="34" charset="0"/>
                <a:cs typeface="Tahoma" pitchFamily="34" charset="0"/>
              </a:rPr>
              <a:t> metadata </a:t>
            </a:r>
            <a:r>
              <a:rPr lang="en-US" sz="1600" b="1" dirty="0" err="1">
                <a:latin typeface="Tahoma" pitchFamily="34" charset="0"/>
                <a:ea typeface="Tahoma" pitchFamily="34" charset="0"/>
                <a:cs typeface="Tahoma" pitchFamily="34" charset="0"/>
              </a:rPr>
              <a:t>antar</a:t>
            </a:r>
            <a:r>
              <a:rPr lang="en-US" sz="1600" b="1" dirty="0">
                <a:latin typeface="Tahoma" pitchFamily="34" charset="0"/>
                <a:ea typeface="Tahoma" pitchFamily="34" charset="0"/>
                <a:cs typeface="Tahoma" pitchFamily="34" charset="0"/>
              </a:rPr>
              <a:t> </a:t>
            </a:r>
            <a:r>
              <a:rPr lang="id-ID"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pengelola</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arsip</a:t>
            </a:r>
            <a:endParaRPr lang="id-ID" sz="1600" b="1" dirty="0">
              <a:solidFill>
                <a:srgbClr val="C00000"/>
              </a:solidFill>
              <a:latin typeface="Tahoma" pitchFamily="34" charset="0"/>
              <a:ea typeface="Tahoma" pitchFamily="34" charset="0"/>
              <a:cs typeface="Tahoma" pitchFamily="34" charset="0"/>
            </a:endParaRPr>
          </a:p>
        </p:txBody>
      </p:sp>
      <p:grpSp>
        <p:nvGrpSpPr>
          <p:cNvPr id="25" name="Group 24">
            <a:extLst>
              <a:ext uri="{FF2B5EF4-FFF2-40B4-BE49-F238E27FC236}">
                <a16:creationId xmlns:a16="http://schemas.microsoft.com/office/drawing/2014/main" xmlns="" id="{7E1055D0-A2BD-4A3E-B8ED-9D15FA35F361}"/>
              </a:ext>
            </a:extLst>
          </p:cNvPr>
          <p:cNvGrpSpPr/>
          <p:nvPr/>
        </p:nvGrpSpPr>
        <p:grpSpPr>
          <a:xfrm>
            <a:off x="748145" y="3366654"/>
            <a:ext cx="4508816" cy="2731960"/>
            <a:chOff x="2508171" y="1016725"/>
            <a:chExt cx="8235190" cy="5192726"/>
          </a:xfrm>
        </p:grpSpPr>
        <p:grpSp>
          <p:nvGrpSpPr>
            <p:cNvPr id="26" name="Group 25">
              <a:extLst>
                <a:ext uri="{FF2B5EF4-FFF2-40B4-BE49-F238E27FC236}">
                  <a16:creationId xmlns:a16="http://schemas.microsoft.com/office/drawing/2014/main" xmlns="" id="{4450D0A3-272A-429E-9A79-30CF1F53E497}"/>
                </a:ext>
              </a:extLst>
            </p:cNvPr>
            <p:cNvGrpSpPr/>
            <p:nvPr/>
          </p:nvGrpSpPr>
          <p:grpSpPr>
            <a:xfrm>
              <a:off x="2508171" y="1563393"/>
              <a:ext cx="1757089" cy="4078155"/>
              <a:chOff x="3749069" y="2734002"/>
              <a:chExt cx="792160" cy="2101851"/>
            </a:xfrm>
          </p:grpSpPr>
          <p:grpSp>
            <p:nvGrpSpPr>
              <p:cNvPr id="168" name="Group 157">
                <a:extLst>
                  <a:ext uri="{FF2B5EF4-FFF2-40B4-BE49-F238E27FC236}">
                    <a16:creationId xmlns:a16="http://schemas.microsoft.com/office/drawing/2014/main" xmlns="" id="{22AEF6F8-71DE-45C4-9B79-8AE38CFF99BA}"/>
                  </a:ext>
                </a:extLst>
              </p:cNvPr>
              <p:cNvGrpSpPr>
                <a:grpSpLocks/>
              </p:cNvGrpSpPr>
              <p:nvPr/>
            </p:nvGrpSpPr>
            <p:grpSpPr bwMode="auto">
              <a:xfrm>
                <a:off x="4006243" y="4446916"/>
                <a:ext cx="434975" cy="388937"/>
                <a:chOff x="3935" y="1390"/>
                <a:chExt cx="1344" cy="987"/>
              </a:xfrm>
            </p:grpSpPr>
            <p:sp>
              <p:nvSpPr>
                <p:cNvPr id="200" name="AutoShape 158">
                  <a:extLst>
                    <a:ext uri="{FF2B5EF4-FFF2-40B4-BE49-F238E27FC236}">
                      <a16:creationId xmlns:a16="http://schemas.microsoft.com/office/drawing/2014/main" xmlns="" id="{B8767F42-01FA-4CD8-97E6-4686728854A5}"/>
                    </a:ext>
                  </a:extLst>
                </p:cNvPr>
                <p:cNvSpPr>
                  <a:spLocks noChangeAspect="1" noChangeArrowheads="1" noTextEdit="1"/>
                </p:cNvSpPr>
                <p:nvPr/>
              </p:nvSpPr>
              <p:spPr bwMode="auto">
                <a:xfrm>
                  <a:off x="3936" y="1390"/>
                  <a:ext cx="1343" cy="981"/>
                </a:xfrm>
                <a:prstGeom prst="rect">
                  <a:avLst/>
                </a:prstGeom>
                <a:noFill/>
                <a:ln w="9525">
                  <a:noFill/>
                  <a:miter lim="800000"/>
                  <a:headEnd/>
                  <a:tailEnd/>
                </a:ln>
              </p:spPr>
              <p:txBody>
                <a:bodyPr/>
                <a:lstStyle/>
                <a:p>
                  <a:endParaRPr lang="id-ID" sz="1300">
                    <a:latin typeface="Tahoma" pitchFamily="34" charset="0"/>
                    <a:ea typeface="Tahoma" pitchFamily="34" charset="0"/>
                    <a:cs typeface="Tahoma" pitchFamily="34" charset="0"/>
                  </a:endParaRPr>
                </a:p>
              </p:txBody>
            </p:sp>
            <p:sp>
              <p:nvSpPr>
                <p:cNvPr id="201" name="Freeform 159">
                  <a:extLst>
                    <a:ext uri="{FF2B5EF4-FFF2-40B4-BE49-F238E27FC236}">
                      <a16:creationId xmlns:a16="http://schemas.microsoft.com/office/drawing/2014/main" xmlns="" id="{97CBEC24-400F-4018-A2AF-9AE29E7870FA}"/>
                    </a:ext>
                  </a:extLst>
                </p:cNvPr>
                <p:cNvSpPr>
                  <a:spLocks/>
                </p:cNvSpPr>
                <p:nvPr/>
              </p:nvSpPr>
              <p:spPr bwMode="auto">
                <a:xfrm>
                  <a:off x="3935" y="1409"/>
                  <a:ext cx="1324" cy="968"/>
                </a:xfrm>
                <a:custGeom>
                  <a:avLst/>
                  <a:gdLst/>
                  <a:ahLst/>
                  <a:cxnLst>
                    <a:cxn ang="0">
                      <a:pos x="0" y="745"/>
                    </a:cxn>
                    <a:cxn ang="0">
                      <a:pos x="1078" y="968"/>
                    </a:cxn>
                    <a:cxn ang="0">
                      <a:pos x="1107" y="859"/>
                    </a:cxn>
                    <a:cxn ang="0">
                      <a:pos x="1220" y="889"/>
                    </a:cxn>
                    <a:cxn ang="0">
                      <a:pos x="1324" y="228"/>
                    </a:cxn>
                    <a:cxn ang="0">
                      <a:pos x="1170" y="163"/>
                    </a:cxn>
                    <a:cxn ang="0">
                      <a:pos x="1038" y="113"/>
                    </a:cxn>
                    <a:cxn ang="0">
                      <a:pos x="737" y="0"/>
                    </a:cxn>
                    <a:cxn ang="0">
                      <a:pos x="701" y="47"/>
                    </a:cxn>
                    <a:cxn ang="0">
                      <a:pos x="639" y="18"/>
                    </a:cxn>
                    <a:cxn ang="0">
                      <a:pos x="0" y="745"/>
                    </a:cxn>
                  </a:cxnLst>
                  <a:rect l="0" t="0" r="r" b="b"/>
                  <a:pathLst>
                    <a:path w="1324" h="968">
                      <a:moveTo>
                        <a:pt x="0" y="745"/>
                      </a:moveTo>
                      <a:lnTo>
                        <a:pt x="1078" y="968"/>
                      </a:lnTo>
                      <a:lnTo>
                        <a:pt x="1107" y="859"/>
                      </a:lnTo>
                      <a:lnTo>
                        <a:pt x="1220" y="889"/>
                      </a:lnTo>
                      <a:lnTo>
                        <a:pt x="1324" y="228"/>
                      </a:lnTo>
                      <a:lnTo>
                        <a:pt x="1170" y="163"/>
                      </a:lnTo>
                      <a:lnTo>
                        <a:pt x="1038" y="113"/>
                      </a:lnTo>
                      <a:lnTo>
                        <a:pt x="737" y="0"/>
                      </a:lnTo>
                      <a:lnTo>
                        <a:pt x="701" y="47"/>
                      </a:lnTo>
                      <a:lnTo>
                        <a:pt x="639" y="18"/>
                      </a:lnTo>
                      <a:lnTo>
                        <a:pt x="0" y="745"/>
                      </a:lnTo>
                      <a:close/>
                    </a:path>
                  </a:pathLst>
                </a:custGeom>
                <a:solidFill>
                  <a:srgbClr val="996633"/>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202" name="Freeform 160">
                  <a:extLst>
                    <a:ext uri="{FF2B5EF4-FFF2-40B4-BE49-F238E27FC236}">
                      <a16:creationId xmlns:a16="http://schemas.microsoft.com/office/drawing/2014/main" xmlns="" id="{ABAC4E15-5117-4B35-82E9-BB6A87E60131}"/>
                    </a:ext>
                  </a:extLst>
                </p:cNvPr>
                <p:cNvSpPr>
                  <a:spLocks/>
                </p:cNvSpPr>
                <p:nvPr/>
              </p:nvSpPr>
              <p:spPr bwMode="auto">
                <a:xfrm>
                  <a:off x="3982" y="1444"/>
                  <a:ext cx="1231" cy="899"/>
                </a:xfrm>
                <a:custGeom>
                  <a:avLst/>
                  <a:gdLst/>
                  <a:ahLst/>
                  <a:cxnLst>
                    <a:cxn ang="0">
                      <a:pos x="0" y="691"/>
                    </a:cxn>
                    <a:cxn ang="0">
                      <a:pos x="1002" y="899"/>
                    </a:cxn>
                    <a:cxn ang="0">
                      <a:pos x="1029" y="798"/>
                    </a:cxn>
                    <a:cxn ang="0">
                      <a:pos x="1134" y="826"/>
                    </a:cxn>
                    <a:cxn ang="0">
                      <a:pos x="1231" y="212"/>
                    </a:cxn>
                    <a:cxn ang="0">
                      <a:pos x="685" y="0"/>
                    </a:cxn>
                    <a:cxn ang="0">
                      <a:pos x="652" y="45"/>
                    </a:cxn>
                    <a:cxn ang="0">
                      <a:pos x="594" y="17"/>
                    </a:cxn>
                    <a:cxn ang="0">
                      <a:pos x="0" y="691"/>
                    </a:cxn>
                  </a:cxnLst>
                  <a:rect l="0" t="0" r="r" b="b"/>
                  <a:pathLst>
                    <a:path w="1231" h="899">
                      <a:moveTo>
                        <a:pt x="0" y="691"/>
                      </a:moveTo>
                      <a:lnTo>
                        <a:pt x="1002" y="899"/>
                      </a:lnTo>
                      <a:lnTo>
                        <a:pt x="1029" y="798"/>
                      </a:lnTo>
                      <a:lnTo>
                        <a:pt x="1134" y="826"/>
                      </a:lnTo>
                      <a:lnTo>
                        <a:pt x="1231" y="212"/>
                      </a:lnTo>
                      <a:lnTo>
                        <a:pt x="685" y="0"/>
                      </a:lnTo>
                      <a:lnTo>
                        <a:pt x="652" y="45"/>
                      </a:lnTo>
                      <a:lnTo>
                        <a:pt x="594" y="17"/>
                      </a:lnTo>
                      <a:lnTo>
                        <a:pt x="0" y="691"/>
                      </a:lnTo>
                      <a:close/>
                    </a:path>
                  </a:pathLst>
                </a:custGeom>
                <a:solidFill>
                  <a:srgbClr val="000000"/>
                </a:solidFill>
                <a:ln w="0">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203" name="Freeform 161">
                  <a:extLst>
                    <a:ext uri="{FF2B5EF4-FFF2-40B4-BE49-F238E27FC236}">
                      <a16:creationId xmlns:a16="http://schemas.microsoft.com/office/drawing/2014/main" xmlns="" id="{F9472AA8-F97F-49FF-95F4-EC6798415887}"/>
                    </a:ext>
                  </a:extLst>
                </p:cNvPr>
                <p:cNvSpPr>
                  <a:spLocks/>
                </p:cNvSpPr>
                <p:nvPr/>
              </p:nvSpPr>
              <p:spPr bwMode="auto">
                <a:xfrm>
                  <a:off x="4014" y="1479"/>
                  <a:ext cx="956" cy="825"/>
                </a:xfrm>
                <a:custGeom>
                  <a:avLst/>
                  <a:gdLst/>
                  <a:ahLst/>
                  <a:cxnLst>
                    <a:cxn ang="0">
                      <a:pos x="0" y="1928"/>
                    </a:cxn>
                    <a:cxn ang="0">
                      <a:pos x="1699" y="0"/>
                    </a:cxn>
                    <a:cxn ang="0">
                      <a:pos x="1836" y="67"/>
                    </a:cxn>
                    <a:cxn ang="0">
                      <a:pos x="590" y="1747"/>
                    </a:cxn>
                    <a:cxn ang="0">
                      <a:pos x="2867" y="2287"/>
                    </a:cxn>
                    <a:cxn ang="0">
                      <a:pos x="2818" y="2473"/>
                    </a:cxn>
                    <a:cxn ang="0">
                      <a:pos x="0" y="1928"/>
                    </a:cxn>
                  </a:cxnLst>
                  <a:rect l="0" t="0" r="r" b="b"/>
                  <a:pathLst>
                    <a:path w="2867" h="2473">
                      <a:moveTo>
                        <a:pt x="0" y="1928"/>
                      </a:moveTo>
                      <a:lnTo>
                        <a:pt x="1699" y="0"/>
                      </a:lnTo>
                      <a:lnTo>
                        <a:pt x="1836" y="67"/>
                      </a:lnTo>
                      <a:lnTo>
                        <a:pt x="590" y="1747"/>
                      </a:lnTo>
                      <a:lnTo>
                        <a:pt x="2867" y="2287"/>
                      </a:lnTo>
                      <a:lnTo>
                        <a:pt x="2818" y="2473"/>
                      </a:lnTo>
                      <a:lnTo>
                        <a:pt x="0" y="1928"/>
                      </a:lnTo>
                      <a:close/>
                    </a:path>
                  </a:pathLst>
                </a:custGeom>
                <a:solidFill>
                  <a:srgbClr val="DEDE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204" name="Freeform 162">
                  <a:extLst>
                    <a:ext uri="{FF2B5EF4-FFF2-40B4-BE49-F238E27FC236}">
                      <a16:creationId xmlns:a16="http://schemas.microsoft.com/office/drawing/2014/main" xmlns="" id="{A04ECE5A-3B0B-49E8-B8ED-DE97E8095258}"/>
                    </a:ext>
                  </a:extLst>
                </p:cNvPr>
                <p:cNvSpPr>
                  <a:spLocks/>
                </p:cNvSpPr>
                <p:nvPr/>
              </p:nvSpPr>
              <p:spPr bwMode="auto">
                <a:xfrm>
                  <a:off x="4061" y="1498"/>
                  <a:ext cx="877" cy="780"/>
                </a:xfrm>
                <a:custGeom>
                  <a:avLst/>
                  <a:gdLst/>
                  <a:ahLst/>
                  <a:cxnLst>
                    <a:cxn ang="0">
                      <a:pos x="0" y="1826"/>
                    </a:cxn>
                    <a:cxn ang="0">
                      <a:pos x="1580" y="0"/>
                    </a:cxn>
                    <a:cxn ang="0">
                      <a:pos x="1612" y="36"/>
                    </a:cxn>
                    <a:cxn ang="0">
                      <a:pos x="322" y="1742"/>
                    </a:cxn>
                    <a:cxn ang="0">
                      <a:pos x="2631" y="2253"/>
                    </a:cxn>
                    <a:cxn ang="0">
                      <a:pos x="2616" y="2338"/>
                    </a:cxn>
                    <a:cxn ang="0">
                      <a:pos x="0" y="1826"/>
                    </a:cxn>
                  </a:cxnLst>
                  <a:rect l="0" t="0" r="r" b="b"/>
                  <a:pathLst>
                    <a:path w="2631" h="2338">
                      <a:moveTo>
                        <a:pt x="0" y="1826"/>
                      </a:moveTo>
                      <a:lnTo>
                        <a:pt x="1580" y="0"/>
                      </a:lnTo>
                      <a:lnTo>
                        <a:pt x="1612" y="36"/>
                      </a:lnTo>
                      <a:lnTo>
                        <a:pt x="322" y="1742"/>
                      </a:lnTo>
                      <a:lnTo>
                        <a:pt x="2631" y="2253"/>
                      </a:lnTo>
                      <a:lnTo>
                        <a:pt x="2616" y="2338"/>
                      </a:lnTo>
                      <a:lnTo>
                        <a:pt x="0" y="1826"/>
                      </a:lnTo>
                      <a:close/>
                    </a:path>
                  </a:pathLst>
                </a:custGeom>
                <a:solidFill>
                  <a:srgbClr val="CFCF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205" name="Freeform 163">
                  <a:extLst>
                    <a:ext uri="{FF2B5EF4-FFF2-40B4-BE49-F238E27FC236}">
                      <a16:creationId xmlns:a16="http://schemas.microsoft.com/office/drawing/2014/main" xmlns="" id="{28B626A9-5384-47F5-8FF1-E0A241DA6E1D}"/>
                    </a:ext>
                  </a:extLst>
                </p:cNvPr>
                <p:cNvSpPr>
                  <a:spLocks/>
                </p:cNvSpPr>
                <p:nvPr/>
              </p:nvSpPr>
              <p:spPr bwMode="auto">
                <a:xfrm>
                  <a:off x="4260" y="1456"/>
                  <a:ext cx="945" cy="777"/>
                </a:xfrm>
                <a:custGeom>
                  <a:avLst/>
                  <a:gdLst/>
                  <a:ahLst/>
                  <a:cxnLst>
                    <a:cxn ang="0">
                      <a:pos x="411" y="0"/>
                    </a:cxn>
                    <a:cxn ang="0">
                      <a:pos x="0" y="588"/>
                    </a:cxn>
                    <a:cxn ang="0">
                      <a:pos x="838" y="777"/>
                    </a:cxn>
                    <a:cxn ang="0">
                      <a:pos x="945" y="210"/>
                    </a:cxn>
                    <a:cxn ang="0">
                      <a:pos x="825" y="156"/>
                    </a:cxn>
                    <a:cxn ang="0">
                      <a:pos x="711" y="113"/>
                    </a:cxn>
                    <a:cxn ang="0">
                      <a:pos x="411" y="0"/>
                    </a:cxn>
                  </a:cxnLst>
                  <a:rect l="0" t="0" r="r" b="b"/>
                  <a:pathLst>
                    <a:path w="945" h="777">
                      <a:moveTo>
                        <a:pt x="411" y="0"/>
                      </a:moveTo>
                      <a:lnTo>
                        <a:pt x="0" y="588"/>
                      </a:lnTo>
                      <a:lnTo>
                        <a:pt x="838" y="777"/>
                      </a:lnTo>
                      <a:lnTo>
                        <a:pt x="945" y="210"/>
                      </a:lnTo>
                      <a:lnTo>
                        <a:pt x="825" y="156"/>
                      </a:lnTo>
                      <a:lnTo>
                        <a:pt x="711" y="113"/>
                      </a:lnTo>
                      <a:lnTo>
                        <a:pt x="411" y="0"/>
                      </a:lnTo>
                      <a:close/>
                    </a:path>
                  </a:pathLst>
                </a:custGeom>
                <a:solidFill>
                  <a:srgbClr val="DEDE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206" name="Freeform 164">
                  <a:extLst>
                    <a:ext uri="{FF2B5EF4-FFF2-40B4-BE49-F238E27FC236}">
                      <a16:creationId xmlns:a16="http://schemas.microsoft.com/office/drawing/2014/main" xmlns="" id="{2395006A-8A7D-4E59-85BF-51EC566D47BD}"/>
                    </a:ext>
                  </a:extLst>
                </p:cNvPr>
                <p:cNvSpPr>
                  <a:spLocks/>
                </p:cNvSpPr>
                <p:nvPr/>
              </p:nvSpPr>
              <p:spPr bwMode="auto">
                <a:xfrm>
                  <a:off x="4317" y="1471"/>
                  <a:ext cx="619" cy="638"/>
                </a:xfrm>
                <a:custGeom>
                  <a:avLst/>
                  <a:gdLst/>
                  <a:ahLst/>
                  <a:cxnLst>
                    <a:cxn ang="0">
                      <a:pos x="1074" y="0"/>
                    </a:cxn>
                    <a:cxn ang="0">
                      <a:pos x="1857" y="280"/>
                    </a:cxn>
                    <a:cxn ang="0">
                      <a:pos x="1170" y="124"/>
                    </a:cxn>
                    <a:cxn ang="0">
                      <a:pos x="1667" y="343"/>
                    </a:cxn>
                    <a:cxn ang="0">
                      <a:pos x="1142" y="237"/>
                    </a:cxn>
                    <a:cxn ang="0">
                      <a:pos x="1594" y="489"/>
                    </a:cxn>
                    <a:cxn ang="0">
                      <a:pos x="1047" y="364"/>
                    </a:cxn>
                    <a:cxn ang="0">
                      <a:pos x="1533" y="606"/>
                    </a:cxn>
                    <a:cxn ang="0">
                      <a:pos x="980" y="460"/>
                    </a:cxn>
                    <a:cxn ang="0">
                      <a:pos x="1489" y="740"/>
                    </a:cxn>
                    <a:cxn ang="0">
                      <a:pos x="917" y="606"/>
                    </a:cxn>
                    <a:cxn ang="0">
                      <a:pos x="1443" y="919"/>
                    </a:cxn>
                    <a:cxn ang="0">
                      <a:pos x="823" y="773"/>
                    </a:cxn>
                    <a:cxn ang="0">
                      <a:pos x="1387" y="1076"/>
                    </a:cxn>
                    <a:cxn ang="0">
                      <a:pos x="665" y="957"/>
                    </a:cxn>
                    <a:cxn ang="0">
                      <a:pos x="1321" y="1288"/>
                    </a:cxn>
                    <a:cxn ang="0">
                      <a:pos x="571" y="1192"/>
                    </a:cxn>
                    <a:cxn ang="0">
                      <a:pos x="1281" y="1511"/>
                    </a:cxn>
                    <a:cxn ang="0">
                      <a:pos x="1247" y="1506"/>
                    </a:cxn>
                    <a:cxn ang="0">
                      <a:pos x="1156" y="1496"/>
                    </a:cxn>
                    <a:cxn ang="0">
                      <a:pos x="1030" y="1482"/>
                    </a:cxn>
                    <a:cxn ang="0">
                      <a:pos x="889" y="1467"/>
                    </a:cxn>
                    <a:cxn ang="0">
                      <a:pos x="749" y="1450"/>
                    </a:cxn>
                    <a:cxn ang="0">
                      <a:pos x="629" y="1437"/>
                    </a:cxn>
                    <a:cxn ang="0">
                      <a:pos x="551" y="1426"/>
                    </a:cxn>
                    <a:cxn ang="0">
                      <a:pos x="532" y="1423"/>
                    </a:cxn>
                    <a:cxn ang="0">
                      <a:pos x="577" y="1443"/>
                    </a:cxn>
                    <a:cxn ang="0">
                      <a:pos x="672" y="1499"/>
                    </a:cxn>
                    <a:cxn ang="0">
                      <a:pos x="798" y="1577"/>
                    </a:cxn>
                    <a:cxn ang="0">
                      <a:pos x="940" y="1668"/>
                    </a:cxn>
                    <a:cxn ang="0">
                      <a:pos x="1078" y="1756"/>
                    </a:cxn>
                    <a:cxn ang="0">
                      <a:pos x="1199" y="1836"/>
                    </a:cxn>
                    <a:cxn ang="0">
                      <a:pos x="1282" y="1891"/>
                    </a:cxn>
                    <a:cxn ang="0">
                      <a:pos x="1316" y="1913"/>
                    </a:cxn>
                    <a:cxn ang="0">
                      <a:pos x="0" y="1650"/>
                    </a:cxn>
                    <a:cxn ang="0">
                      <a:pos x="1074" y="0"/>
                    </a:cxn>
                  </a:cxnLst>
                  <a:rect l="0" t="0" r="r" b="b"/>
                  <a:pathLst>
                    <a:path w="1857" h="1913">
                      <a:moveTo>
                        <a:pt x="1074" y="0"/>
                      </a:moveTo>
                      <a:lnTo>
                        <a:pt x="1857" y="280"/>
                      </a:lnTo>
                      <a:lnTo>
                        <a:pt x="1170" y="124"/>
                      </a:lnTo>
                      <a:lnTo>
                        <a:pt x="1667" y="343"/>
                      </a:lnTo>
                      <a:lnTo>
                        <a:pt x="1142" y="237"/>
                      </a:lnTo>
                      <a:lnTo>
                        <a:pt x="1594" y="489"/>
                      </a:lnTo>
                      <a:lnTo>
                        <a:pt x="1047" y="364"/>
                      </a:lnTo>
                      <a:lnTo>
                        <a:pt x="1533" y="606"/>
                      </a:lnTo>
                      <a:lnTo>
                        <a:pt x="980" y="460"/>
                      </a:lnTo>
                      <a:lnTo>
                        <a:pt x="1489" y="740"/>
                      </a:lnTo>
                      <a:lnTo>
                        <a:pt x="917" y="606"/>
                      </a:lnTo>
                      <a:lnTo>
                        <a:pt x="1443" y="919"/>
                      </a:lnTo>
                      <a:lnTo>
                        <a:pt x="823" y="773"/>
                      </a:lnTo>
                      <a:lnTo>
                        <a:pt x="1387" y="1076"/>
                      </a:lnTo>
                      <a:lnTo>
                        <a:pt x="665" y="957"/>
                      </a:lnTo>
                      <a:lnTo>
                        <a:pt x="1321" y="1288"/>
                      </a:lnTo>
                      <a:lnTo>
                        <a:pt x="571" y="1192"/>
                      </a:lnTo>
                      <a:lnTo>
                        <a:pt x="1281" y="1511"/>
                      </a:lnTo>
                      <a:lnTo>
                        <a:pt x="1247" y="1506"/>
                      </a:lnTo>
                      <a:lnTo>
                        <a:pt x="1156" y="1496"/>
                      </a:lnTo>
                      <a:lnTo>
                        <a:pt x="1030" y="1482"/>
                      </a:lnTo>
                      <a:lnTo>
                        <a:pt x="889" y="1467"/>
                      </a:lnTo>
                      <a:lnTo>
                        <a:pt x="749" y="1450"/>
                      </a:lnTo>
                      <a:lnTo>
                        <a:pt x="629" y="1437"/>
                      </a:lnTo>
                      <a:lnTo>
                        <a:pt x="551" y="1426"/>
                      </a:lnTo>
                      <a:lnTo>
                        <a:pt x="532" y="1423"/>
                      </a:lnTo>
                      <a:lnTo>
                        <a:pt x="577" y="1443"/>
                      </a:lnTo>
                      <a:lnTo>
                        <a:pt x="672" y="1499"/>
                      </a:lnTo>
                      <a:lnTo>
                        <a:pt x="798" y="1577"/>
                      </a:lnTo>
                      <a:lnTo>
                        <a:pt x="940" y="1668"/>
                      </a:lnTo>
                      <a:lnTo>
                        <a:pt x="1078" y="1756"/>
                      </a:lnTo>
                      <a:lnTo>
                        <a:pt x="1199" y="1836"/>
                      </a:lnTo>
                      <a:lnTo>
                        <a:pt x="1282" y="1891"/>
                      </a:lnTo>
                      <a:lnTo>
                        <a:pt x="1316" y="1913"/>
                      </a:lnTo>
                      <a:lnTo>
                        <a:pt x="0" y="1650"/>
                      </a:lnTo>
                      <a:lnTo>
                        <a:pt x="1074" y="0"/>
                      </a:lnTo>
                      <a:close/>
                    </a:path>
                  </a:pathLst>
                </a:custGeom>
                <a:solidFill>
                  <a:srgbClr val="CFCF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207" name="Freeform 165">
                  <a:extLst>
                    <a:ext uri="{FF2B5EF4-FFF2-40B4-BE49-F238E27FC236}">
                      <a16:creationId xmlns:a16="http://schemas.microsoft.com/office/drawing/2014/main" xmlns="" id="{94BF760D-AB06-432E-9886-E7BB80753E81}"/>
                    </a:ext>
                  </a:extLst>
                </p:cNvPr>
                <p:cNvSpPr>
                  <a:spLocks/>
                </p:cNvSpPr>
                <p:nvPr/>
              </p:nvSpPr>
              <p:spPr bwMode="auto">
                <a:xfrm>
                  <a:off x="4634" y="1563"/>
                  <a:ext cx="319" cy="589"/>
                </a:xfrm>
                <a:custGeom>
                  <a:avLst/>
                  <a:gdLst/>
                  <a:ahLst/>
                  <a:cxnLst>
                    <a:cxn ang="0">
                      <a:pos x="0" y="1292"/>
                    </a:cxn>
                    <a:cxn ang="0">
                      <a:pos x="545" y="1690"/>
                    </a:cxn>
                    <a:cxn ang="0">
                      <a:pos x="785" y="1768"/>
                    </a:cxn>
                    <a:cxn ang="0">
                      <a:pos x="634" y="1039"/>
                    </a:cxn>
                    <a:cxn ang="0">
                      <a:pos x="959" y="21"/>
                    </a:cxn>
                    <a:cxn ang="0">
                      <a:pos x="723" y="0"/>
                    </a:cxn>
                    <a:cxn ang="0">
                      <a:pos x="875" y="123"/>
                    </a:cxn>
                    <a:cxn ang="0">
                      <a:pos x="577" y="94"/>
                    </a:cxn>
                    <a:cxn ang="0">
                      <a:pos x="829" y="292"/>
                    </a:cxn>
                    <a:cxn ang="0">
                      <a:pos x="512" y="240"/>
                    </a:cxn>
                    <a:cxn ang="0">
                      <a:pos x="796" y="409"/>
                    </a:cxn>
                    <a:cxn ang="0">
                      <a:pos x="512" y="362"/>
                    </a:cxn>
                    <a:cxn ang="0">
                      <a:pos x="745" y="550"/>
                    </a:cxn>
                    <a:cxn ang="0">
                      <a:pos x="425" y="498"/>
                    </a:cxn>
                    <a:cxn ang="0">
                      <a:pos x="701" y="722"/>
                    </a:cxn>
                    <a:cxn ang="0">
                      <a:pos x="393" y="682"/>
                    </a:cxn>
                    <a:cxn ang="0">
                      <a:pos x="650" y="872"/>
                    </a:cxn>
                    <a:cxn ang="0">
                      <a:pos x="230" y="850"/>
                    </a:cxn>
                    <a:cxn ang="0">
                      <a:pos x="612" y="1081"/>
                    </a:cxn>
                    <a:cxn ang="0">
                      <a:pos x="103" y="1046"/>
                    </a:cxn>
                    <a:cxn ang="0">
                      <a:pos x="639" y="1321"/>
                    </a:cxn>
                    <a:cxn ang="0">
                      <a:pos x="0" y="1292"/>
                    </a:cxn>
                  </a:cxnLst>
                  <a:rect l="0" t="0" r="r" b="b"/>
                  <a:pathLst>
                    <a:path w="959" h="1768">
                      <a:moveTo>
                        <a:pt x="0" y="1292"/>
                      </a:moveTo>
                      <a:lnTo>
                        <a:pt x="545" y="1690"/>
                      </a:lnTo>
                      <a:lnTo>
                        <a:pt x="785" y="1768"/>
                      </a:lnTo>
                      <a:lnTo>
                        <a:pt x="634" y="1039"/>
                      </a:lnTo>
                      <a:lnTo>
                        <a:pt x="959" y="21"/>
                      </a:lnTo>
                      <a:lnTo>
                        <a:pt x="723" y="0"/>
                      </a:lnTo>
                      <a:lnTo>
                        <a:pt x="875" y="123"/>
                      </a:lnTo>
                      <a:lnTo>
                        <a:pt x="577" y="94"/>
                      </a:lnTo>
                      <a:lnTo>
                        <a:pt x="829" y="292"/>
                      </a:lnTo>
                      <a:lnTo>
                        <a:pt x="512" y="240"/>
                      </a:lnTo>
                      <a:lnTo>
                        <a:pt x="796" y="409"/>
                      </a:lnTo>
                      <a:lnTo>
                        <a:pt x="512" y="362"/>
                      </a:lnTo>
                      <a:lnTo>
                        <a:pt x="745" y="550"/>
                      </a:lnTo>
                      <a:lnTo>
                        <a:pt x="425" y="498"/>
                      </a:lnTo>
                      <a:lnTo>
                        <a:pt x="701" y="722"/>
                      </a:lnTo>
                      <a:lnTo>
                        <a:pt x="393" y="682"/>
                      </a:lnTo>
                      <a:lnTo>
                        <a:pt x="650" y="872"/>
                      </a:lnTo>
                      <a:lnTo>
                        <a:pt x="230" y="850"/>
                      </a:lnTo>
                      <a:lnTo>
                        <a:pt x="612" y="1081"/>
                      </a:lnTo>
                      <a:lnTo>
                        <a:pt x="103" y="1046"/>
                      </a:lnTo>
                      <a:lnTo>
                        <a:pt x="639" y="1321"/>
                      </a:lnTo>
                      <a:lnTo>
                        <a:pt x="0" y="1292"/>
                      </a:lnTo>
                      <a:close/>
                    </a:path>
                  </a:pathLst>
                </a:custGeom>
                <a:solidFill>
                  <a:srgbClr val="F0F0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grpSp>
          <p:pic>
            <p:nvPicPr>
              <p:cNvPr id="169" name="Picture 166" descr="FILCABIN">
                <a:extLst>
                  <a:ext uri="{FF2B5EF4-FFF2-40B4-BE49-F238E27FC236}">
                    <a16:creationId xmlns:a16="http://schemas.microsoft.com/office/drawing/2014/main" xmlns="" id="{EC879BB6-6BE9-41E3-B6F7-CE63DD35C2AF}"/>
                  </a:ext>
                </a:extLst>
              </p:cNvPr>
              <p:cNvPicPr>
                <a:picLocks noChangeAspect="1" noChangeArrowheads="1"/>
              </p:cNvPicPr>
              <p:nvPr/>
            </p:nvPicPr>
            <p:blipFill>
              <a:blip r:embed="rId6" cstate="print"/>
              <a:srcRect/>
              <a:stretch>
                <a:fillRect/>
              </a:stretch>
            </p:blipFill>
            <p:spPr bwMode="auto">
              <a:xfrm>
                <a:off x="3906229" y="2734002"/>
                <a:ext cx="635000" cy="742950"/>
              </a:xfrm>
              <a:prstGeom prst="rect">
                <a:avLst/>
              </a:prstGeom>
              <a:noFill/>
            </p:spPr>
          </p:pic>
          <p:grpSp>
            <p:nvGrpSpPr>
              <p:cNvPr id="170" name="Group 167">
                <a:extLst>
                  <a:ext uri="{FF2B5EF4-FFF2-40B4-BE49-F238E27FC236}">
                    <a16:creationId xmlns:a16="http://schemas.microsoft.com/office/drawing/2014/main" xmlns="" id="{E7212B2C-FB74-4C11-8343-2E22DBCEDF82}"/>
                  </a:ext>
                </a:extLst>
              </p:cNvPr>
              <p:cNvGrpSpPr>
                <a:grpSpLocks/>
              </p:cNvGrpSpPr>
              <p:nvPr/>
            </p:nvGrpSpPr>
            <p:grpSpPr bwMode="auto">
              <a:xfrm>
                <a:off x="3922105" y="3496003"/>
                <a:ext cx="604839" cy="417513"/>
                <a:chOff x="-809" y="2807"/>
                <a:chExt cx="905" cy="867"/>
              </a:xfrm>
            </p:grpSpPr>
            <p:sp>
              <p:nvSpPr>
                <p:cNvPr id="177" name="Freeform 168">
                  <a:extLst>
                    <a:ext uri="{FF2B5EF4-FFF2-40B4-BE49-F238E27FC236}">
                      <a16:creationId xmlns:a16="http://schemas.microsoft.com/office/drawing/2014/main" xmlns="" id="{FDAA4003-1952-4FAA-99ED-F627414C4B95}"/>
                    </a:ext>
                  </a:extLst>
                </p:cNvPr>
                <p:cNvSpPr>
                  <a:spLocks/>
                </p:cNvSpPr>
                <p:nvPr/>
              </p:nvSpPr>
              <p:spPr bwMode="auto">
                <a:xfrm>
                  <a:off x="-809" y="2807"/>
                  <a:ext cx="905" cy="867"/>
                </a:xfrm>
                <a:custGeom>
                  <a:avLst/>
                  <a:gdLst/>
                  <a:ahLst/>
                  <a:cxnLst>
                    <a:cxn ang="0">
                      <a:pos x="69" y="1529"/>
                    </a:cxn>
                    <a:cxn ang="0">
                      <a:pos x="82" y="1403"/>
                    </a:cxn>
                    <a:cxn ang="0">
                      <a:pos x="95" y="1274"/>
                    </a:cxn>
                    <a:cxn ang="0">
                      <a:pos x="109" y="1130"/>
                    </a:cxn>
                    <a:cxn ang="0">
                      <a:pos x="125" y="982"/>
                    </a:cxn>
                    <a:cxn ang="0">
                      <a:pos x="120" y="828"/>
                    </a:cxn>
                    <a:cxn ang="0">
                      <a:pos x="69" y="672"/>
                    </a:cxn>
                    <a:cxn ang="0">
                      <a:pos x="17" y="507"/>
                    </a:cxn>
                    <a:cxn ang="0">
                      <a:pos x="133" y="404"/>
                    </a:cxn>
                    <a:cxn ang="0">
                      <a:pos x="335" y="335"/>
                    </a:cxn>
                    <a:cxn ang="0">
                      <a:pos x="537" y="268"/>
                    </a:cxn>
                    <a:cxn ang="0">
                      <a:pos x="736" y="198"/>
                    </a:cxn>
                    <a:cxn ang="0">
                      <a:pos x="934" y="130"/>
                    </a:cxn>
                    <a:cxn ang="0">
                      <a:pos x="1099" y="80"/>
                    </a:cxn>
                    <a:cxn ang="0">
                      <a:pos x="1199" y="64"/>
                    </a:cxn>
                    <a:cxn ang="0">
                      <a:pos x="1299" y="47"/>
                    </a:cxn>
                    <a:cxn ang="0">
                      <a:pos x="1398" y="32"/>
                    </a:cxn>
                    <a:cxn ang="0">
                      <a:pos x="1494" y="15"/>
                    </a:cxn>
                    <a:cxn ang="0">
                      <a:pos x="1592" y="0"/>
                    </a:cxn>
                    <a:cxn ang="0">
                      <a:pos x="1510" y="162"/>
                    </a:cxn>
                    <a:cxn ang="0">
                      <a:pos x="1431" y="320"/>
                    </a:cxn>
                    <a:cxn ang="0">
                      <a:pos x="1390" y="423"/>
                    </a:cxn>
                    <a:cxn ang="0">
                      <a:pos x="1424" y="423"/>
                    </a:cxn>
                    <a:cxn ang="0">
                      <a:pos x="1452" y="423"/>
                    </a:cxn>
                    <a:cxn ang="0">
                      <a:pos x="1479" y="424"/>
                    </a:cxn>
                    <a:cxn ang="0">
                      <a:pos x="1521" y="448"/>
                    </a:cxn>
                    <a:cxn ang="0">
                      <a:pos x="1530" y="524"/>
                    </a:cxn>
                    <a:cxn ang="0">
                      <a:pos x="1511" y="580"/>
                    </a:cxn>
                    <a:cxn ang="0">
                      <a:pos x="1509" y="576"/>
                    </a:cxn>
                    <a:cxn ang="0">
                      <a:pos x="1510" y="575"/>
                    </a:cxn>
                    <a:cxn ang="0">
                      <a:pos x="1512" y="593"/>
                    </a:cxn>
                    <a:cxn ang="0">
                      <a:pos x="1583" y="561"/>
                    </a:cxn>
                    <a:cxn ang="0">
                      <a:pos x="1654" y="531"/>
                    </a:cxn>
                    <a:cxn ang="0">
                      <a:pos x="1707" y="517"/>
                    </a:cxn>
                    <a:cxn ang="0">
                      <a:pos x="1722" y="536"/>
                    </a:cxn>
                    <a:cxn ang="0">
                      <a:pos x="1736" y="555"/>
                    </a:cxn>
                    <a:cxn ang="0">
                      <a:pos x="1756" y="557"/>
                    </a:cxn>
                    <a:cxn ang="0">
                      <a:pos x="1775" y="561"/>
                    </a:cxn>
                    <a:cxn ang="0">
                      <a:pos x="1790" y="586"/>
                    </a:cxn>
                    <a:cxn ang="0">
                      <a:pos x="1804" y="612"/>
                    </a:cxn>
                    <a:cxn ang="0">
                      <a:pos x="1773" y="654"/>
                    </a:cxn>
                    <a:cxn ang="0">
                      <a:pos x="1720" y="703"/>
                    </a:cxn>
                    <a:cxn ang="0">
                      <a:pos x="1669" y="754"/>
                    </a:cxn>
                    <a:cxn ang="0">
                      <a:pos x="1685" y="769"/>
                    </a:cxn>
                    <a:cxn ang="0">
                      <a:pos x="1625" y="851"/>
                    </a:cxn>
                    <a:cxn ang="0">
                      <a:pos x="1528" y="964"/>
                    </a:cxn>
                    <a:cxn ang="0">
                      <a:pos x="1434" y="1076"/>
                    </a:cxn>
                    <a:cxn ang="0">
                      <a:pos x="1344" y="1180"/>
                    </a:cxn>
                    <a:cxn ang="0">
                      <a:pos x="1257" y="1283"/>
                    </a:cxn>
                    <a:cxn ang="0">
                      <a:pos x="1152" y="1375"/>
                    </a:cxn>
                    <a:cxn ang="0">
                      <a:pos x="1006" y="1447"/>
                    </a:cxn>
                    <a:cxn ang="0">
                      <a:pos x="860" y="1520"/>
                    </a:cxn>
                    <a:cxn ang="0">
                      <a:pos x="717" y="1592"/>
                    </a:cxn>
                    <a:cxn ang="0">
                      <a:pos x="573" y="1663"/>
                    </a:cxn>
                    <a:cxn ang="0">
                      <a:pos x="431" y="1735"/>
                    </a:cxn>
                    <a:cxn ang="0">
                      <a:pos x="295" y="1689"/>
                    </a:cxn>
                    <a:cxn ang="0">
                      <a:pos x="156" y="1642"/>
                    </a:cxn>
                  </a:cxnLst>
                  <a:rect l="0" t="0" r="r" b="b"/>
                  <a:pathLst>
                    <a:path w="1810" h="1735">
                      <a:moveTo>
                        <a:pt x="62" y="1611"/>
                      </a:moveTo>
                      <a:lnTo>
                        <a:pt x="65" y="1570"/>
                      </a:lnTo>
                      <a:lnTo>
                        <a:pt x="69" y="1529"/>
                      </a:lnTo>
                      <a:lnTo>
                        <a:pt x="73" y="1487"/>
                      </a:lnTo>
                      <a:lnTo>
                        <a:pt x="78" y="1446"/>
                      </a:lnTo>
                      <a:lnTo>
                        <a:pt x="82" y="1403"/>
                      </a:lnTo>
                      <a:lnTo>
                        <a:pt x="86" y="1361"/>
                      </a:lnTo>
                      <a:lnTo>
                        <a:pt x="90" y="1317"/>
                      </a:lnTo>
                      <a:lnTo>
                        <a:pt x="95" y="1274"/>
                      </a:lnTo>
                      <a:lnTo>
                        <a:pt x="100" y="1226"/>
                      </a:lnTo>
                      <a:lnTo>
                        <a:pt x="105" y="1179"/>
                      </a:lnTo>
                      <a:lnTo>
                        <a:pt x="109" y="1130"/>
                      </a:lnTo>
                      <a:lnTo>
                        <a:pt x="115" y="1081"/>
                      </a:lnTo>
                      <a:lnTo>
                        <a:pt x="120" y="1031"/>
                      </a:lnTo>
                      <a:lnTo>
                        <a:pt x="125" y="982"/>
                      </a:lnTo>
                      <a:lnTo>
                        <a:pt x="130" y="930"/>
                      </a:lnTo>
                      <a:lnTo>
                        <a:pt x="136" y="880"/>
                      </a:lnTo>
                      <a:lnTo>
                        <a:pt x="120" y="828"/>
                      </a:lnTo>
                      <a:lnTo>
                        <a:pt x="103" y="777"/>
                      </a:lnTo>
                      <a:lnTo>
                        <a:pt x="86" y="724"/>
                      </a:lnTo>
                      <a:lnTo>
                        <a:pt x="69" y="672"/>
                      </a:lnTo>
                      <a:lnTo>
                        <a:pt x="51" y="617"/>
                      </a:lnTo>
                      <a:lnTo>
                        <a:pt x="34" y="562"/>
                      </a:lnTo>
                      <a:lnTo>
                        <a:pt x="17" y="507"/>
                      </a:lnTo>
                      <a:lnTo>
                        <a:pt x="0" y="451"/>
                      </a:lnTo>
                      <a:lnTo>
                        <a:pt x="66" y="427"/>
                      </a:lnTo>
                      <a:lnTo>
                        <a:pt x="133" y="404"/>
                      </a:lnTo>
                      <a:lnTo>
                        <a:pt x="201" y="381"/>
                      </a:lnTo>
                      <a:lnTo>
                        <a:pt x="268" y="358"/>
                      </a:lnTo>
                      <a:lnTo>
                        <a:pt x="335" y="335"/>
                      </a:lnTo>
                      <a:lnTo>
                        <a:pt x="402" y="312"/>
                      </a:lnTo>
                      <a:lnTo>
                        <a:pt x="470" y="290"/>
                      </a:lnTo>
                      <a:lnTo>
                        <a:pt x="537" y="268"/>
                      </a:lnTo>
                      <a:lnTo>
                        <a:pt x="603" y="244"/>
                      </a:lnTo>
                      <a:lnTo>
                        <a:pt x="669" y="221"/>
                      </a:lnTo>
                      <a:lnTo>
                        <a:pt x="736" y="198"/>
                      </a:lnTo>
                      <a:lnTo>
                        <a:pt x="802" y="176"/>
                      </a:lnTo>
                      <a:lnTo>
                        <a:pt x="868" y="153"/>
                      </a:lnTo>
                      <a:lnTo>
                        <a:pt x="934" y="130"/>
                      </a:lnTo>
                      <a:lnTo>
                        <a:pt x="1000" y="108"/>
                      </a:lnTo>
                      <a:lnTo>
                        <a:pt x="1067" y="86"/>
                      </a:lnTo>
                      <a:lnTo>
                        <a:pt x="1099" y="80"/>
                      </a:lnTo>
                      <a:lnTo>
                        <a:pt x="1133" y="75"/>
                      </a:lnTo>
                      <a:lnTo>
                        <a:pt x="1165" y="69"/>
                      </a:lnTo>
                      <a:lnTo>
                        <a:pt x="1199" y="64"/>
                      </a:lnTo>
                      <a:lnTo>
                        <a:pt x="1232" y="58"/>
                      </a:lnTo>
                      <a:lnTo>
                        <a:pt x="1265" y="53"/>
                      </a:lnTo>
                      <a:lnTo>
                        <a:pt x="1299" y="47"/>
                      </a:lnTo>
                      <a:lnTo>
                        <a:pt x="1333" y="43"/>
                      </a:lnTo>
                      <a:lnTo>
                        <a:pt x="1364" y="37"/>
                      </a:lnTo>
                      <a:lnTo>
                        <a:pt x="1398" y="32"/>
                      </a:lnTo>
                      <a:lnTo>
                        <a:pt x="1429" y="26"/>
                      </a:lnTo>
                      <a:lnTo>
                        <a:pt x="1463" y="21"/>
                      </a:lnTo>
                      <a:lnTo>
                        <a:pt x="1494" y="15"/>
                      </a:lnTo>
                      <a:lnTo>
                        <a:pt x="1527" y="11"/>
                      </a:lnTo>
                      <a:lnTo>
                        <a:pt x="1560" y="4"/>
                      </a:lnTo>
                      <a:lnTo>
                        <a:pt x="1592" y="0"/>
                      </a:lnTo>
                      <a:lnTo>
                        <a:pt x="1564" y="55"/>
                      </a:lnTo>
                      <a:lnTo>
                        <a:pt x="1537" y="109"/>
                      </a:lnTo>
                      <a:lnTo>
                        <a:pt x="1510" y="162"/>
                      </a:lnTo>
                      <a:lnTo>
                        <a:pt x="1484" y="216"/>
                      </a:lnTo>
                      <a:lnTo>
                        <a:pt x="1458" y="267"/>
                      </a:lnTo>
                      <a:lnTo>
                        <a:pt x="1431" y="320"/>
                      </a:lnTo>
                      <a:lnTo>
                        <a:pt x="1406" y="371"/>
                      </a:lnTo>
                      <a:lnTo>
                        <a:pt x="1381" y="423"/>
                      </a:lnTo>
                      <a:lnTo>
                        <a:pt x="1390" y="423"/>
                      </a:lnTo>
                      <a:lnTo>
                        <a:pt x="1402" y="423"/>
                      </a:lnTo>
                      <a:lnTo>
                        <a:pt x="1412" y="423"/>
                      </a:lnTo>
                      <a:lnTo>
                        <a:pt x="1424" y="423"/>
                      </a:lnTo>
                      <a:lnTo>
                        <a:pt x="1433" y="423"/>
                      </a:lnTo>
                      <a:lnTo>
                        <a:pt x="1444" y="423"/>
                      </a:lnTo>
                      <a:lnTo>
                        <a:pt x="1452" y="423"/>
                      </a:lnTo>
                      <a:lnTo>
                        <a:pt x="1459" y="423"/>
                      </a:lnTo>
                      <a:lnTo>
                        <a:pt x="1466" y="423"/>
                      </a:lnTo>
                      <a:lnTo>
                        <a:pt x="1479" y="424"/>
                      </a:lnTo>
                      <a:lnTo>
                        <a:pt x="1492" y="428"/>
                      </a:lnTo>
                      <a:lnTo>
                        <a:pt x="1508" y="436"/>
                      </a:lnTo>
                      <a:lnTo>
                        <a:pt x="1521" y="448"/>
                      </a:lnTo>
                      <a:lnTo>
                        <a:pt x="1530" y="466"/>
                      </a:lnTo>
                      <a:lnTo>
                        <a:pt x="1533" y="491"/>
                      </a:lnTo>
                      <a:lnTo>
                        <a:pt x="1530" y="524"/>
                      </a:lnTo>
                      <a:lnTo>
                        <a:pt x="1521" y="554"/>
                      </a:lnTo>
                      <a:lnTo>
                        <a:pt x="1515" y="572"/>
                      </a:lnTo>
                      <a:lnTo>
                        <a:pt x="1511" y="580"/>
                      </a:lnTo>
                      <a:lnTo>
                        <a:pt x="1510" y="583"/>
                      </a:lnTo>
                      <a:lnTo>
                        <a:pt x="1509" y="580"/>
                      </a:lnTo>
                      <a:lnTo>
                        <a:pt x="1509" y="576"/>
                      </a:lnTo>
                      <a:lnTo>
                        <a:pt x="1509" y="571"/>
                      </a:lnTo>
                      <a:lnTo>
                        <a:pt x="1510" y="570"/>
                      </a:lnTo>
                      <a:lnTo>
                        <a:pt x="1510" y="575"/>
                      </a:lnTo>
                      <a:lnTo>
                        <a:pt x="1510" y="581"/>
                      </a:lnTo>
                      <a:lnTo>
                        <a:pt x="1511" y="586"/>
                      </a:lnTo>
                      <a:lnTo>
                        <a:pt x="1512" y="593"/>
                      </a:lnTo>
                      <a:lnTo>
                        <a:pt x="1535" y="582"/>
                      </a:lnTo>
                      <a:lnTo>
                        <a:pt x="1560" y="572"/>
                      </a:lnTo>
                      <a:lnTo>
                        <a:pt x="1583" y="561"/>
                      </a:lnTo>
                      <a:lnTo>
                        <a:pt x="1607" y="552"/>
                      </a:lnTo>
                      <a:lnTo>
                        <a:pt x="1630" y="541"/>
                      </a:lnTo>
                      <a:lnTo>
                        <a:pt x="1654" y="531"/>
                      </a:lnTo>
                      <a:lnTo>
                        <a:pt x="1678" y="520"/>
                      </a:lnTo>
                      <a:lnTo>
                        <a:pt x="1703" y="511"/>
                      </a:lnTo>
                      <a:lnTo>
                        <a:pt x="1707" y="517"/>
                      </a:lnTo>
                      <a:lnTo>
                        <a:pt x="1712" y="523"/>
                      </a:lnTo>
                      <a:lnTo>
                        <a:pt x="1716" y="530"/>
                      </a:lnTo>
                      <a:lnTo>
                        <a:pt x="1722" y="536"/>
                      </a:lnTo>
                      <a:lnTo>
                        <a:pt x="1727" y="542"/>
                      </a:lnTo>
                      <a:lnTo>
                        <a:pt x="1732" y="549"/>
                      </a:lnTo>
                      <a:lnTo>
                        <a:pt x="1736" y="555"/>
                      </a:lnTo>
                      <a:lnTo>
                        <a:pt x="1742" y="561"/>
                      </a:lnTo>
                      <a:lnTo>
                        <a:pt x="1749" y="559"/>
                      </a:lnTo>
                      <a:lnTo>
                        <a:pt x="1756" y="557"/>
                      </a:lnTo>
                      <a:lnTo>
                        <a:pt x="1763" y="555"/>
                      </a:lnTo>
                      <a:lnTo>
                        <a:pt x="1771" y="554"/>
                      </a:lnTo>
                      <a:lnTo>
                        <a:pt x="1775" y="561"/>
                      </a:lnTo>
                      <a:lnTo>
                        <a:pt x="1780" y="570"/>
                      </a:lnTo>
                      <a:lnTo>
                        <a:pt x="1784" y="578"/>
                      </a:lnTo>
                      <a:lnTo>
                        <a:pt x="1790" y="586"/>
                      </a:lnTo>
                      <a:lnTo>
                        <a:pt x="1794" y="595"/>
                      </a:lnTo>
                      <a:lnTo>
                        <a:pt x="1799" y="603"/>
                      </a:lnTo>
                      <a:lnTo>
                        <a:pt x="1804" y="612"/>
                      </a:lnTo>
                      <a:lnTo>
                        <a:pt x="1810" y="621"/>
                      </a:lnTo>
                      <a:lnTo>
                        <a:pt x="1791" y="637"/>
                      </a:lnTo>
                      <a:lnTo>
                        <a:pt x="1773" y="654"/>
                      </a:lnTo>
                      <a:lnTo>
                        <a:pt x="1755" y="671"/>
                      </a:lnTo>
                      <a:lnTo>
                        <a:pt x="1738" y="687"/>
                      </a:lnTo>
                      <a:lnTo>
                        <a:pt x="1720" y="703"/>
                      </a:lnTo>
                      <a:lnTo>
                        <a:pt x="1704" y="720"/>
                      </a:lnTo>
                      <a:lnTo>
                        <a:pt x="1686" y="737"/>
                      </a:lnTo>
                      <a:lnTo>
                        <a:pt x="1669" y="754"/>
                      </a:lnTo>
                      <a:lnTo>
                        <a:pt x="1674" y="759"/>
                      </a:lnTo>
                      <a:lnTo>
                        <a:pt x="1679" y="764"/>
                      </a:lnTo>
                      <a:lnTo>
                        <a:pt x="1685" y="769"/>
                      </a:lnTo>
                      <a:lnTo>
                        <a:pt x="1691" y="776"/>
                      </a:lnTo>
                      <a:lnTo>
                        <a:pt x="1657" y="813"/>
                      </a:lnTo>
                      <a:lnTo>
                        <a:pt x="1625" y="851"/>
                      </a:lnTo>
                      <a:lnTo>
                        <a:pt x="1592" y="889"/>
                      </a:lnTo>
                      <a:lnTo>
                        <a:pt x="1561" y="927"/>
                      </a:lnTo>
                      <a:lnTo>
                        <a:pt x="1528" y="964"/>
                      </a:lnTo>
                      <a:lnTo>
                        <a:pt x="1497" y="1001"/>
                      </a:lnTo>
                      <a:lnTo>
                        <a:pt x="1465" y="1038"/>
                      </a:lnTo>
                      <a:lnTo>
                        <a:pt x="1434" y="1076"/>
                      </a:lnTo>
                      <a:lnTo>
                        <a:pt x="1404" y="1111"/>
                      </a:lnTo>
                      <a:lnTo>
                        <a:pt x="1375" y="1145"/>
                      </a:lnTo>
                      <a:lnTo>
                        <a:pt x="1344" y="1180"/>
                      </a:lnTo>
                      <a:lnTo>
                        <a:pt x="1316" y="1215"/>
                      </a:lnTo>
                      <a:lnTo>
                        <a:pt x="1286" y="1248"/>
                      </a:lnTo>
                      <a:lnTo>
                        <a:pt x="1257" y="1283"/>
                      </a:lnTo>
                      <a:lnTo>
                        <a:pt x="1228" y="1317"/>
                      </a:lnTo>
                      <a:lnTo>
                        <a:pt x="1201" y="1350"/>
                      </a:lnTo>
                      <a:lnTo>
                        <a:pt x="1152" y="1375"/>
                      </a:lnTo>
                      <a:lnTo>
                        <a:pt x="1103" y="1399"/>
                      </a:lnTo>
                      <a:lnTo>
                        <a:pt x="1054" y="1423"/>
                      </a:lnTo>
                      <a:lnTo>
                        <a:pt x="1006" y="1447"/>
                      </a:lnTo>
                      <a:lnTo>
                        <a:pt x="956" y="1471"/>
                      </a:lnTo>
                      <a:lnTo>
                        <a:pt x="908" y="1495"/>
                      </a:lnTo>
                      <a:lnTo>
                        <a:pt x="860" y="1520"/>
                      </a:lnTo>
                      <a:lnTo>
                        <a:pt x="812" y="1545"/>
                      </a:lnTo>
                      <a:lnTo>
                        <a:pt x="764" y="1568"/>
                      </a:lnTo>
                      <a:lnTo>
                        <a:pt x="717" y="1592"/>
                      </a:lnTo>
                      <a:lnTo>
                        <a:pt x="668" y="1616"/>
                      </a:lnTo>
                      <a:lnTo>
                        <a:pt x="621" y="1640"/>
                      </a:lnTo>
                      <a:lnTo>
                        <a:pt x="573" y="1663"/>
                      </a:lnTo>
                      <a:lnTo>
                        <a:pt x="525" y="1688"/>
                      </a:lnTo>
                      <a:lnTo>
                        <a:pt x="478" y="1711"/>
                      </a:lnTo>
                      <a:lnTo>
                        <a:pt x="431" y="1735"/>
                      </a:lnTo>
                      <a:lnTo>
                        <a:pt x="386" y="1719"/>
                      </a:lnTo>
                      <a:lnTo>
                        <a:pt x="340" y="1704"/>
                      </a:lnTo>
                      <a:lnTo>
                        <a:pt x="295" y="1689"/>
                      </a:lnTo>
                      <a:lnTo>
                        <a:pt x="250" y="1674"/>
                      </a:lnTo>
                      <a:lnTo>
                        <a:pt x="203" y="1658"/>
                      </a:lnTo>
                      <a:lnTo>
                        <a:pt x="156" y="1642"/>
                      </a:lnTo>
                      <a:lnTo>
                        <a:pt x="109" y="1627"/>
                      </a:lnTo>
                      <a:lnTo>
                        <a:pt x="62" y="1611"/>
                      </a:lnTo>
                      <a:close/>
                    </a:path>
                  </a:pathLst>
                </a:custGeom>
                <a:solidFill>
                  <a:srgbClr val="00000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78" name="Freeform 169">
                  <a:extLst>
                    <a:ext uri="{FF2B5EF4-FFF2-40B4-BE49-F238E27FC236}">
                      <a16:creationId xmlns:a16="http://schemas.microsoft.com/office/drawing/2014/main" xmlns="" id="{CC348DE7-09CC-4871-91EA-24E731C0BE6D}"/>
                    </a:ext>
                  </a:extLst>
                </p:cNvPr>
                <p:cNvSpPr>
                  <a:spLocks/>
                </p:cNvSpPr>
                <p:nvPr/>
              </p:nvSpPr>
              <p:spPr bwMode="auto">
                <a:xfrm>
                  <a:off x="-789" y="2998"/>
                  <a:ext cx="258" cy="249"/>
                </a:xfrm>
                <a:custGeom>
                  <a:avLst/>
                  <a:gdLst/>
                  <a:ahLst/>
                  <a:cxnLst>
                    <a:cxn ang="0">
                      <a:pos x="0" y="86"/>
                    </a:cxn>
                    <a:cxn ang="0">
                      <a:pos x="17" y="139"/>
                    </a:cxn>
                    <a:cxn ang="0">
                      <a:pos x="34" y="193"/>
                    </a:cxn>
                    <a:cxn ang="0">
                      <a:pos x="51" y="245"/>
                    </a:cxn>
                    <a:cxn ang="0">
                      <a:pos x="69" y="298"/>
                    </a:cxn>
                    <a:cxn ang="0">
                      <a:pos x="85" y="348"/>
                    </a:cxn>
                    <a:cxn ang="0">
                      <a:pos x="102" y="399"/>
                    </a:cxn>
                    <a:cxn ang="0">
                      <a:pos x="117" y="448"/>
                    </a:cxn>
                    <a:cxn ang="0">
                      <a:pos x="134" y="498"/>
                    </a:cxn>
                    <a:cxn ang="0">
                      <a:pos x="153" y="495"/>
                    </a:cxn>
                    <a:cxn ang="0">
                      <a:pos x="172" y="492"/>
                    </a:cxn>
                    <a:cxn ang="0">
                      <a:pos x="191" y="490"/>
                    </a:cxn>
                    <a:cxn ang="0">
                      <a:pos x="211" y="488"/>
                    </a:cxn>
                    <a:cxn ang="0">
                      <a:pos x="230" y="485"/>
                    </a:cxn>
                    <a:cxn ang="0">
                      <a:pos x="249" y="483"/>
                    </a:cxn>
                    <a:cxn ang="0">
                      <a:pos x="268" y="481"/>
                    </a:cxn>
                    <a:cxn ang="0">
                      <a:pos x="288" y="480"/>
                    </a:cxn>
                    <a:cxn ang="0">
                      <a:pos x="314" y="422"/>
                    </a:cxn>
                    <a:cxn ang="0">
                      <a:pos x="341" y="364"/>
                    </a:cxn>
                    <a:cxn ang="0">
                      <a:pos x="370" y="304"/>
                    </a:cxn>
                    <a:cxn ang="0">
                      <a:pos x="398" y="245"/>
                    </a:cxn>
                    <a:cxn ang="0">
                      <a:pos x="426" y="185"/>
                    </a:cxn>
                    <a:cxn ang="0">
                      <a:pos x="456" y="124"/>
                    </a:cxn>
                    <a:cxn ang="0">
                      <a:pos x="485" y="62"/>
                    </a:cxn>
                    <a:cxn ang="0">
                      <a:pos x="516" y="0"/>
                    </a:cxn>
                    <a:cxn ang="0">
                      <a:pos x="452" y="9"/>
                    </a:cxn>
                    <a:cxn ang="0">
                      <a:pos x="388" y="21"/>
                    </a:cxn>
                    <a:cxn ang="0">
                      <a:pos x="323" y="30"/>
                    </a:cxn>
                    <a:cxn ang="0">
                      <a:pos x="259" y="42"/>
                    </a:cxn>
                    <a:cxn ang="0">
                      <a:pos x="194" y="52"/>
                    </a:cxn>
                    <a:cxn ang="0">
                      <a:pos x="129" y="64"/>
                    </a:cxn>
                    <a:cxn ang="0">
                      <a:pos x="64" y="74"/>
                    </a:cxn>
                    <a:cxn ang="0">
                      <a:pos x="0" y="86"/>
                    </a:cxn>
                  </a:cxnLst>
                  <a:rect l="0" t="0" r="r" b="b"/>
                  <a:pathLst>
                    <a:path w="516" h="498">
                      <a:moveTo>
                        <a:pt x="0" y="86"/>
                      </a:moveTo>
                      <a:lnTo>
                        <a:pt x="17" y="139"/>
                      </a:lnTo>
                      <a:lnTo>
                        <a:pt x="34" y="193"/>
                      </a:lnTo>
                      <a:lnTo>
                        <a:pt x="51" y="245"/>
                      </a:lnTo>
                      <a:lnTo>
                        <a:pt x="69" y="298"/>
                      </a:lnTo>
                      <a:lnTo>
                        <a:pt x="85" y="348"/>
                      </a:lnTo>
                      <a:lnTo>
                        <a:pt x="102" y="399"/>
                      </a:lnTo>
                      <a:lnTo>
                        <a:pt x="117" y="448"/>
                      </a:lnTo>
                      <a:lnTo>
                        <a:pt x="134" y="498"/>
                      </a:lnTo>
                      <a:lnTo>
                        <a:pt x="153" y="495"/>
                      </a:lnTo>
                      <a:lnTo>
                        <a:pt x="172" y="492"/>
                      </a:lnTo>
                      <a:lnTo>
                        <a:pt x="191" y="490"/>
                      </a:lnTo>
                      <a:lnTo>
                        <a:pt x="211" y="488"/>
                      </a:lnTo>
                      <a:lnTo>
                        <a:pt x="230" y="485"/>
                      </a:lnTo>
                      <a:lnTo>
                        <a:pt x="249" y="483"/>
                      </a:lnTo>
                      <a:lnTo>
                        <a:pt x="268" y="481"/>
                      </a:lnTo>
                      <a:lnTo>
                        <a:pt x="288" y="480"/>
                      </a:lnTo>
                      <a:lnTo>
                        <a:pt x="314" y="422"/>
                      </a:lnTo>
                      <a:lnTo>
                        <a:pt x="341" y="364"/>
                      </a:lnTo>
                      <a:lnTo>
                        <a:pt x="370" y="304"/>
                      </a:lnTo>
                      <a:lnTo>
                        <a:pt x="398" y="245"/>
                      </a:lnTo>
                      <a:lnTo>
                        <a:pt x="426" y="185"/>
                      </a:lnTo>
                      <a:lnTo>
                        <a:pt x="456" y="124"/>
                      </a:lnTo>
                      <a:lnTo>
                        <a:pt x="485" y="62"/>
                      </a:lnTo>
                      <a:lnTo>
                        <a:pt x="516" y="0"/>
                      </a:lnTo>
                      <a:lnTo>
                        <a:pt x="452" y="9"/>
                      </a:lnTo>
                      <a:lnTo>
                        <a:pt x="388" y="21"/>
                      </a:lnTo>
                      <a:lnTo>
                        <a:pt x="323" y="30"/>
                      </a:lnTo>
                      <a:lnTo>
                        <a:pt x="259" y="42"/>
                      </a:lnTo>
                      <a:lnTo>
                        <a:pt x="194" y="52"/>
                      </a:lnTo>
                      <a:lnTo>
                        <a:pt x="129" y="64"/>
                      </a:lnTo>
                      <a:lnTo>
                        <a:pt x="64" y="74"/>
                      </a:lnTo>
                      <a:lnTo>
                        <a:pt x="0" y="86"/>
                      </a:lnTo>
                      <a:close/>
                    </a:path>
                  </a:pathLst>
                </a:custGeom>
                <a:solidFill>
                  <a:srgbClr val="30FF3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79" name="Freeform 170">
                  <a:extLst>
                    <a:ext uri="{FF2B5EF4-FFF2-40B4-BE49-F238E27FC236}">
                      <a16:creationId xmlns:a16="http://schemas.microsoft.com/office/drawing/2014/main" xmlns="" id="{529B9442-E735-4DB8-8B3D-58913BF01DAC}"/>
                    </a:ext>
                  </a:extLst>
                </p:cNvPr>
                <p:cNvSpPr>
                  <a:spLocks/>
                </p:cNvSpPr>
                <p:nvPr/>
              </p:nvSpPr>
              <p:spPr bwMode="auto">
                <a:xfrm>
                  <a:off x="-711" y="2819"/>
                  <a:ext cx="671" cy="192"/>
                </a:xfrm>
                <a:custGeom>
                  <a:avLst/>
                  <a:gdLst/>
                  <a:ahLst/>
                  <a:cxnLst>
                    <a:cxn ang="0">
                      <a:pos x="0" y="385"/>
                    </a:cxn>
                    <a:cxn ang="0">
                      <a:pos x="53" y="375"/>
                    </a:cxn>
                    <a:cxn ang="0">
                      <a:pos x="106" y="367"/>
                    </a:cxn>
                    <a:cxn ang="0">
                      <a:pos x="159" y="359"/>
                    </a:cxn>
                    <a:cxn ang="0">
                      <a:pos x="213" y="351"/>
                    </a:cxn>
                    <a:cxn ang="0">
                      <a:pos x="265" y="342"/>
                    </a:cxn>
                    <a:cxn ang="0">
                      <a:pos x="318" y="334"/>
                    </a:cxn>
                    <a:cxn ang="0">
                      <a:pos x="370" y="326"/>
                    </a:cxn>
                    <a:cxn ang="0">
                      <a:pos x="423" y="320"/>
                    </a:cxn>
                    <a:cxn ang="0">
                      <a:pos x="480" y="299"/>
                    </a:cxn>
                    <a:cxn ang="0">
                      <a:pos x="537" y="279"/>
                    </a:cxn>
                    <a:cxn ang="0">
                      <a:pos x="595" y="259"/>
                    </a:cxn>
                    <a:cxn ang="0">
                      <a:pos x="653" y="239"/>
                    </a:cxn>
                    <a:cxn ang="0">
                      <a:pos x="711" y="218"/>
                    </a:cxn>
                    <a:cxn ang="0">
                      <a:pos x="769" y="199"/>
                    </a:cxn>
                    <a:cxn ang="0">
                      <a:pos x="826" y="178"/>
                    </a:cxn>
                    <a:cxn ang="0">
                      <a:pos x="884" y="159"/>
                    </a:cxn>
                    <a:cxn ang="0">
                      <a:pos x="941" y="138"/>
                    </a:cxn>
                    <a:cxn ang="0">
                      <a:pos x="999" y="118"/>
                    </a:cxn>
                    <a:cxn ang="0">
                      <a:pos x="1056" y="98"/>
                    </a:cxn>
                    <a:cxn ang="0">
                      <a:pos x="1113" y="79"/>
                    </a:cxn>
                    <a:cxn ang="0">
                      <a:pos x="1170" y="59"/>
                    </a:cxn>
                    <a:cxn ang="0">
                      <a:pos x="1227" y="39"/>
                    </a:cxn>
                    <a:cxn ang="0">
                      <a:pos x="1284" y="19"/>
                    </a:cxn>
                    <a:cxn ang="0">
                      <a:pos x="1341" y="0"/>
                    </a:cxn>
                    <a:cxn ang="0">
                      <a:pos x="1282" y="10"/>
                    </a:cxn>
                    <a:cxn ang="0">
                      <a:pos x="1222" y="19"/>
                    </a:cxn>
                    <a:cxn ang="0">
                      <a:pos x="1162" y="30"/>
                    </a:cxn>
                    <a:cxn ang="0">
                      <a:pos x="1102" y="40"/>
                    </a:cxn>
                    <a:cxn ang="0">
                      <a:pos x="1041" y="51"/>
                    </a:cxn>
                    <a:cxn ang="0">
                      <a:pos x="981" y="61"/>
                    </a:cxn>
                    <a:cxn ang="0">
                      <a:pos x="920" y="72"/>
                    </a:cxn>
                    <a:cxn ang="0">
                      <a:pos x="859" y="83"/>
                    </a:cxn>
                    <a:cxn ang="0">
                      <a:pos x="805" y="101"/>
                    </a:cxn>
                    <a:cxn ang="0">
                      <a:pos x="752" y="120"/>
                    </a:cxn>
                    <a:cxn ang="0">
                      <a:pos x="698" y="139"/>
                    </a:cxn>
                    <a:cxn ang="0">
                      <a:pos x="646" y="158"/>
                    </a:cxn>
                    <a:cxn ang="0">
                      <a:pos x="592" y="177"/>
                    </a:cxn>
                    <a:cxn ang="0">
                      <a:pos x="538" y="196"/>
                    </a:cxn>
                    <a:cxn ang="0">
                      <a:pos x="485" y="215"/>
                    </a:cxn>
                    <a:cxn ang="0">
                      <a:pos x="432" y="234"/>
                    </a:cxn>
                    <a:cxn ang="0">
                      <a:pos x="378" y="252"/>
                    </a:cxn>
                    <a:cxn ang="0">
                      <a:pos x="324" y="271"/>
                    </a:cxn>
                    <a:cxn ang="0">
                      <a:pos x="269" y="290"/>
                    </a:cxn>
                    <a:cxn ang="0">
                      <a:pos x="216" y="309"/>
                    </a:cxn>
                    <a:cxn ang="0">
                      <a:pos x="161" y="328"/>
                    </a:cxn>
                    <a:cxn ang="0">
                      <a:pos x="108" y="347"/>
                    </a:cxn>
                    <a:cxn ang="0">
                      <a:pos x="54" y="366"/>
                    </a:cxn>
                    <a:cxn ang="0">
                      <a:pos x="0" y="385"/>
                    </a:cxn>
                  </a:cxnLst>
                  <a:rect l="0" t="0" r="r" b="b"/>
                  <a:pathLst>
                    <a:path w="1341" h="385">
                      <a:moveTo>
                        <a:pt x="0" y="385"/>
                      </a:moveTo>
                      <a:lnTo>
                        <a:pt x="53" y="375"/>
                      </a:lnTo>
                      <a:lnTo>
                        <a:pt x="106" y="367"/>
                      </a:lnTo>
                      <a:lnTo>
                        <a:pt x="159" y="359"/>
                      </a:lnTo>
                      <a:lnTo>
                        <a:pt x="213" y="351"/>
                      </a:lnTo>
                      <a:lnTo>
                        <a:pt x="265" y="342"/>
                      </a:lnTo>
                      <a:lnTo>
                        <a:pt x="318" y="334"/>
                      </a:lnTo>
                      <a:lnTo>
                        <a:pt x="370" y="326"/>
                      </a:lnTo>
                      <a:lnTo>
                        <a:pt x="423" y="320"/>
                      </a:lnTo>
                      <a:lnTo>
                        <a:pt x="480" y="299"/>
                      </a:lnTo>
                      <a:lnTo>
                        <a:pt x="537" y="279"/>
                      </a:lnTo>
                      <a:lnTo>
                        <a:pt x="595" y="259"/>
                      </a:lnTo>
                      <a:lnTo>
                        <a:pt x="653" y="239"/>
                      </a:lnTo>
                      <a:lnTo>
                        <a:pt x="711" y="218"/>
                      </a:lnTo>
                      <a:lnTo>
                        <a:pt x="769" y="199"/>
                      </a:lnTo>
                      <a:lnTo>
                        <a:pt x="826" y="178"/>
                      </a:lnTo>
                      <a:lnTo>
                        <a:pt x="884" y="159"/>
                      </a:lnTo>
                      <a:lnTo>
                        <a:pt x="941" y="138"/>
                      </a:lnTo>
                      <a:lnTo>
                        <a:pt x="999" y="118"/>
                      </a:lnTo>
                      <a:lnTo>
                        <a:pt x="1056" y="98"/>
                      </a:lnTo>
                      <a:lnTo>
                        <a:pt x="1113" y="79"/>
                      </a:lnTo>
                      <a:lnTo>
                        <a:pt x="1170" y="59"/>
                      </a:lnTo>
                      <a:lnTo>
                        <a:pt x="1227" y="39"/>
                      </a:lnTo>
                      <a:lnTo>
                        <a:pt x="1284" y="19"/>
                      </a:lnTo>
                      <a:lnTo>
                        <a:pt x="1341" y="0"/>
                      </a:lnTo>
                      <a:lnTo>
                        <a:pt x="1282" y="10"/>
                      </a:lnTo>
                      <a:lnTo>
                        <a:pt x="1222" y="19"/>
                      </a:lnTo>
                      <a:lnTo>
                        <a:pt x="1162" y="30"/>
                      </a:lnTo>
                      <a:lnTo>
                        <a:pt x="1102" y="40"/>
                      </a:lnTo>
                      <a:lnTo>
                        <a:pt x="1041" y="51"/>
                      </a:lnTo>
                      <a:lnTo>
                        <a:pt x="981" y="61"/>
                      </a:lnTo>
                      <a:lnTo>
                        <a:pt x="920" y="72"/>
                      </a:lnTo>
                      <a:lnTo>
                        <a:pt x="859" y="83"/>
                      </a:lnTo>
                      <a:lnTo>
                        <a:pt x="805" y="101"/>
                      </a:lnTo>
                      <a:lnTo>
                        <a:pt x="752" y="120"/>
                      </a:lnTo>
                      <a:lnTo>
                        <a:pt x="698" y="139"/>
                      </a:lnTo>
                      <a:lnTo>
                        <a:pt x="646" y="158"/>
                      </a:lnTo>
                      <a:lnTo>
                        <a:pt x="592" y="177"/>
                      </a:lnTo>
                      <a:lnTo>
                        <a:pt x="538" y="196"/>
                      </a:lnTo>
                      <a:lnTo>
                        <a:pt x="485" y="215"/>
                      </a:lnTo>
                      <a:lnTo>
                        <a:pt x="432" y="234"/>
                      </a:lnTo>
                      <a:lnTo>
                        <a:pt x="378" y="252"/>
                      </a:lnTo>
                      <a:lnTo>
                        <a:pt x="324" y="271"/>
                      </a:lnTo>
                      <a:lnTo>
                        <a:pt x="269" y="290"/>
                      </a:lnTo>
                      <a:lnTo>
                        <a:pt x="216" y="309"/>
                      </a:lnTo>
                      <a:lnTo>
                        <a:pt x="161" y="328"/>
                      </a:lnTo>
                      <a:lnTo>
                        <a:pt x="108" y="347"/>
                      </a:lnTo>
                      <a:lnTo>
                        <a:pt x="54" y="366"/>
                      </a:lnTo>
                      <a:lnTo>
                        <a:pt x="0" y="385"/>
                      </a:lnTo>
                      <a:close/>
                    </a:path>
                  </a:pathLst>
                </a:custGeom>
                <a:solidFill>
                  <a:srgbClr val="CFF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80" name="Freeform 171">
                  <a:extLst>
                    <a:ext uri="{FF2B5EF4-FFF2-40B4-BE49-F238E27FC236}">
                      <a16:creationId xmlns:a16="http://schemas.microsoft.com/office/drawing/2014/main" xmlns="" id="{2E76A9DB-7F0A-4ECD-8B84-E36DFABC923C}"/>
                    </a:ext>
                  </a:extLst>
                </p:cNvPr>
                <p:cNvSpPr>
                  <a:spLocks/>
                </p:cNvSpPr>
                <p:nvPr/>
              </p:nvSpPr>
              <p:spPr bwMode="auto">
                <a:xfrm>
                  <a:off x="-763" y="3259"/>
                  <a:ext cx="253" cy="404"/>
                </a:xfrm>
                <a:custGeom>
                  <a:avLst/>
                  <a:gdLst/>
                  <a:ahLst/>
                  <a:cxnLst>
                    <a:cxn ang="0">
                      <a:pos x="97" y="0"/>
                    </a:cxn>
                    <a:cxn ang="0">
                      <a:pos x="149" y="27"/>
                    </a:cxn>
                    <a:cxn ang="0">
                      <a:pos x="203" y="56"/>
                    </a:cxn>
                    <a:cxn ang="0">
                      <a:pos x="255" y="83"/>
                    </a:cxn>
                    <a:cxn ang="0">
                      <a:pos x="307" y="110"/>
                    </a:cxn>
                    <a:cxn ang="0">
                      <a:pos x="358" y="136"/>
                    </a:cxn>
                    <a:cxn ang="0">
                      <a:pos x="408" y="164"/>
                    </a:cxn>
                    <a:cxn ang="0">
                      <a:pos x="457" y="190"/>
                    </a:cxn>
                    <a:cxn ang="0">
                      <a:pos x="507" y="216"/>
                    </a:cxn>
                    <a:cxn ang="0">
                      <a:pos x="494" y="256"/>
                    </a:cxn>
                    <a:cxn ang="0">
                      <a:pos x="483" y="297"/>
                    </a:cxn>
                    <a:cxn ang="0">
                      <a:pos x="471" y="336"/>
                    </a:cxn>
                    <a:cxn ang="0">
                      <a:pos x="460" y="376"/>
                    </a:cxn>
                    <a:cxn ang="0">
                      <a:pos x="448" y="415"/>
                    </a:cxn>
                    <a:cxn ang="0">
                      <a:pos x="437" y="454"/>
                    </a:cxn>
                    <a:cxn ang="0">
                      <a:pos x="426" y="492"/>
                    </a:cxn>
                    <a:cxn ang="0">
                      <a:pos x="416" y="530"/>
                    </a:cxn>
                    <a:cxn ang="0">
                      <a:pos x="405" y="565"/>
                    </a:cxn>
                    <a:cxn ang="0">
                      <a:pos x="394" y="601"/>
                    </a:cxn>
                    <a:cxn ang="0">
                      <a:pos x="384" y="636"/>
                    </a:cxn>
                    <a:cxn ang="0">
                      <a:pos x="374" y="670"/>
                    </a:cxn>
                    <a:cxn ang="0">
                      <a:pos x="364" y="704"/>
                    </a:cxn>
                    <a:cxn ang="0">
                      <a:pos x="354" y="739"/>
                    </a:cxn>
                    <a:cxn ang="0">
                      <a:pos x="345" y="773"/>
                    </a:cxn>
                    <a:cxn ang="0">
                      <a:pos x="336" y="808"/>
                    </a:cxn>
                    <a:cxn ang="0">
                      <a:pos x="295" y="793"/>
                    </a:cxn>
                    <a:cxn ang="0">
                      <a:pos x="254" y="778"/>
                    </a:cxn>
                    <a:cxn ang="0">
                      <a:pos x="211" y="764"/>
                    </a:cxn>
                    <a:cxn ang="0">
                      <a:pos x="170" y="750"/>
                    </a:cxn>
                    <a:cxn ang="0">
                      <a:pos x="127" y="735"/>
                    </a:cxn>
                    <a:cxn ang="0">
                      <a:pos x="85" y="721"/>
                    </a:cxn>
                    <a:cxn ang="0">
                      <a:pos x="42" y="706"/>
                    </a:cxn>
                    <a:cxn ang="0">
                      <a:pos x="0" y="691"/>
                    </a:cxn>
                    <a:cxn ang="0">
                      <a:pos x="4" y="651"/>
                    </a:cxn>
                    <a:cxn ang="0">
                      <a:pos x="10" y="612"/>
                    </a:cxn>
                    <a:cxn ang="0">
                      <a:pos x="15" y="573"/>
                    </a:cxn>
                    <a:cxn ang="0">
                      <a:pos x="21" y="534"/>
                    </a:cxn>
                    <a:cxn ang="0">
                      <a:pos x="26" y="493"/>
                    </a:cxn>
                    <a:cxn ang="0">
                      <a:pos x="33" y="453"/>
                    </a:cxn>
                    <a:cxn ang="0">
                      <a:pos x="39" y="412"/>
                    </a:cxn>
                    <a:cxn ang="0">
                      <a:pos x="45" y="371"/>
                    </a:cxn>
                    <a:cxn ang="0">
                      <a:pos x="51" y="326"/>
                    </a:cxn>
                    <a:cxn ang="0">
                      <a:pos x="57" y="280"/>
                    </a:cxn>
                    <a:cxn ang="0">
                      <a:pos x="63" y="234"/>
                    </a:cxn>
                    <a:cxn ang="0">
                      <a:pos x="70" y="189"/>
                    </a:cxn>
                    <a:cxn ang="0">
                      <a:pos x="76" y="142"/>
                    </a:cxn>
                    <a:cxn ang="0">
                      <a:pos x="82" y="94"/>
                    </a:cxn>
                    <a:cxn ang="0">
                      <a:pos x="90" y="47"/>
                    </a:cxn>
                    <a:cxn ang="0">
                      <a:pos x="97" y="0"/>
                    </a:cxn>
                  </a:cxnLst>
                  <a:rect l="0" t="0" r="r" b="b"/>
                  <a:pathLst>
                    <a:path w="507" h="808">
                      <a:moveTo>
                        <a:pt x="97" y="0"/>
                      </a:moveTo>
                      <a:lnTo>
                        <a:pt x="149" y="27"/>
                      </a:lnTo>
                      <a:lnTo>
                        <a:pt x="203" y="56"/>
                      </a:lnTo>
                      <a:lnTo>
                        <a:pt x="255" y="83"/>
                      </a:lnTo>
                      <a:lnTo>
                        <a:pt x="307" y="110"/>
                      </a:lnTo>
                      <a:lnTo>
                        <a:pt x="358" y="136"/>
                      </a:lnTo>
                      <a:lnTo>
                        <a:pt x="408" y="164"/>
                      </a:lnTo>
                      <a:lnTo>
                        <a:pt x="457" y="190"/>
                      </a:lnTo>
                      <a:lnTo>
                        <a:pt x="507" y="216"/>
                      </a:lnTo>
                      <a:lnTo>
                        <a:pt x="494" y="256"/>
                      </a:lnTo>
                      <a:lnTo>
                        <a:pt x="483" y="297"/>
                      </a:lnTo>
                      <a:lnTo>
                        <a:pt x="471" y="336"/>
                      </a:lnTo>
                      <a:lnTo>
                        <a:pt x="460" y="376"/>
                      </a:lnTo>
                      <a:lnTo>
                        <a:pt x="448" y="415"/>
                      </a:lnTo>
                      <a:lnTo>
                        <a:pt x="437" y="454"/>
                      </a:lnTo>
                      <a:lnTo>
                        <a:pt x="426" y="492"/>
                      </a:lnTo>
                      <a:lnTo>
                        <a:pt x="416" y="530"/>
                      </a:lnTo>
                      <a:lnTo>
                        <a:pt x="405" y="565"/>
                      </a:lnTo>
                      <a:lnTo>
                        <a:pt x="394" y="601"/>
                      </a:lnTo>
                      <a:lnTo>
                        <a:pt x="384" y="636"/>
                      </a:lnTo>
                      <a:lnTo>
                        <a:pt x="374" y="670"/>
                      </a:lnTo>
                      <a:lnTo>
                        <a:pt x="364" y="704"/>
                      </a:lnTo>
                      <a:lnTo>
                        <a:pt x="354" y="739"/>
                      </a:lnTo>
                      <a:lnTo>
                        <a:pt x="345" y="773"/>
                      </a:lnTo>
                      <a:lnTo>
                        <a:pt x="336" y="808"/>
                      </a:lnTo>
                      <a:lnTo>
                        <a:pt x="295" y="793"/>
                      </a:lnTo>
                      <a:lnTo>
                        <a:pt x="254" y="778"/>
                      </a:lnTo>
                      <a:lnTo>
                        <a:pt x="211" y="764"/>
                      </a:lnTo>
                      <a:lnTo>
                        <a:pt x="170" y="750"/>
                      </a:lnTo>
                      <a:lnTo>
                        <a:pt x="127" y="735"/>
                      </a:lnTo>
                      <a:lnTo>
                        <a:pt x="85" y="721"/>
                      </a:lnTo>
                      <a:lnTo>
                        <a:pt x="42" y="706"/>
                      </a:lnTo>
                      <a:lnTo>
                        <a:pt x="0" y="691"/>
                      </a:lnTo>
                      <a:lnTo>
                        <a:pt x="4" y="651"/>
                      </a:lnTo>
                      <a:lnTo>
                        <a:pt x="10" y="612"/>
                      </a:lnTo>
                      <a:lnTo>
                        <a:pt x="15" y="573"/>
                      </a:lnTo>
                      <a:lnTo>
                        <a:pt x="21" y="534"/>
                      </a:lnTo>
                      <a:lnTo>
                        <a:pt x="26" y="493"/>
                      </a:lnTo>
                      <a:lnTo>
                        <a:pt x="33" y="453"/>
                      </a:lnTo>
                      <a:lnTo>
                        <a:pt x="39" y="412"/>
                      </a:lnTo>
                      <a:lnTo>
                        <a:pt x="45" y="371"/>
                      </a:lnTo>
                      <a:lnTo>
                        <a:pt x="51" y="326"/>
                      </a:lnTo>
                      <a:lnTo>
                        <a:pt x="57" y="280"/>
                      </a:lnTo>
                      <a:lnTo>
                        <a:pt x="63" y="234"/>
                      </a:lnTo>
                      <a:lnTo>
                        <a:pt x="70" y="189"/>
                      </a:lnTo>
                      <a:lnTo>
                        <a:pt x="76" y="142"/>
                      </a:lnTo>
                      <a:lnTo>
                        <a:pt x="82" y="94"/>
                      </a:lnTo>
                      <a:lnTo>
                        <a:pt x="90" y="47"/>
                      </a:lnTo>
                      <a:lnTo>
                        <a:pt x="97" y="0"/>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81" name="Freeform 172">
                  <a:extLst>
                    <a:ext uri="{FF2B5EF4-FFF2-40B4-BE49-F238E27FC236}">
                      <a16:creationId xmlns:a16="http://schemas.microsoft.com/office/drawing/2014/main" xmlns="" id="{C45F82E4-6280-49D4-B3FD-9FCD8C7CC349}"/>
                    </a:ext>
                  </a:extLst>
                </p:cNvPr>
                <p:cNvSpPr>
                  <a:spLocks/>
                </p:cNvSpPr>
                <p:nvPr/>
              </p:nvSpPr>
              <p:spPr bwMode="auto">
                <a:xfrm>
                  <a:off x="-692" y="3189"/>
                  <a:ext cx="209" cy="163"/>
                </a:xfrm>
                <a:custGeom>
                  <a:avLst/>
                  <a:gdLst/>
                  <a:ahLst/>
                  <a:cxnLst>
                    <a:cxn ang="0">
                      <a:pos x="0" y="131"/>
                    </a:cxn>
                    <a:cxn ang="0">
                      <a:pos x="13" y="129"/>
                    </a:cxn>
                    <a:cxn ang="0">
                      <a:pos x="25" y="129"/>
                    </a:cxn>
                    <a:cxn ang="0">
                      <a:pos x="38" y="127"/>
                    </a:cxn>
                    <a:cxn ang="0">
                      <a:pos x="51" y="127"/>
                    </a:cxn>
                    <a:cxn ang="0">
                      <a:pos x="63" y="125"/>
                    </a:cxn>
                    <a:cxn ang="0">
                      <a:pos x="76" y="124"/>
                    </a:cxn>
                    <a:cxn ang="0">
                      <a:pos x="88" y="123"/>
                    </a:cxn>
                    <a:cxn ang="0">
                      <a:pos x="102" y="122"/>
                    </a:cxn>
                    <a:cxn ang="0">
                      <a:pos x="108" y="106"/>
                    </a:cxn>
                    <a:cxn ang="0">
                      <a:pos x="116" y="91"/>
                    </a:cxn>
                    <a:cxn ang="0">
                      <a:pos x="123" y="76"/>
                    </a:cxn>
                    <a:cxn ang="0">
                      <a:pos x="132" y="61"/>
                    </a:cxn>
                    <a:cxn ang="0">
                      <a:pos x="139" y="45"/>
                    </a:cxn>
                    <a:cxn ang="0">
                      <a:pos x="147" y="31"/>
                    </a:cxn>
                    <a:cxn ang="0">
                      <a:pos x="155" y="15"/>
                    </a:cxn>
                    <a:cxn ang="0">
                      <a:pos x="163" y="0"/>
                    </a:cxn>
                    <a:cxn ang="0">
                      <a:pos x="183" y="0"/>
                    </a:cxn>
                    <a:cxn ang="0">
                      <a:pos x="205" y="1"/>
                    </a:cxn>
                    <a:cxn ang="0">
                      <a:pos x="228" y="1"/>
                    </a:cxn>
                    <a:cxn ang="0">
                      <a:pos x="251" y="2"/>
                    </a:cxn>
                    <a:cxn ang="0">
                      <a:pos x="272" y="2"/>
                    </a:cxn>
                    <a:cxn ang="0">
                      <a:pos x="292" y="3"/>
                    </a:cxn>
                    <a:cxn ang="0">
                      <a:pos x="308" y="4"/>
                    </a:cxn>
                    <a:cxn ang="0">
                      <a:pos x="322" y="5"/>
                    </a:cxn>
                    <a:cxn ang="0">
                      <a:pos x="333" y="3"/>
                    </a:cxn>
                    <a:cxn ang="0">
                      <a:pos x="350" y="2"/>
                    </a:cxn>
                    <a:cxn ang="0">
                      <a:pos x="368" y="2"/>
                    </a:cxn>
                    <a:cxn ang="0">
                      <a:pos x="387" y="6"/>
                    </a:cxn>
                    <a:cxn ang="0">
                      <a:pos x="402" y="14"/>
                    </a:cxn>
                    <a:cxn ang="0">
                      <a:pos x="413" y="28"/>
                    </a:cxn>
                    <a:cxn ang="0">
                      <a:pos x="418" y="52"/>
                    </a:cxn>
                    <a:cxn ang="0">
                      <a:pos x="414" y="86"/>
                    </a:cxn>
                    <a:cxn ang="0">
                      <a:pos x="404" y="126"/>
                    </a:cxn>
                    <a:cxn ang="0">
                      <a:pos x="395" y="167"/>
                    </a:cxn>
                    <a:cxn ang="0">
                      <a:pos x="388" y="207"/>
                    </a:cxn>
                    <a:cxn ang="0">
                      <a:pos x="382" y="245"/>
                    </a:cxn>
                    <a:cxn ang="0">
                      <a:pos x="375" y="276"/>
                    </a:cxn>
                    <a:cxn ang="0">
                      <a:pos x="372" y="303"/>
                    </a:cxn>
                    <a:cxn ang="0">
                      <a:pos x="370" y="320"/>
                    </a:cxn>
                    <a:cxn ang="0">
                      <a:pos x="370" y="326"/>
                    </a:cxn>
                    <a:cxn ang="0">
                      <a:pos x="325" y="302"/>
                    </a:cxn>
                    <a:cxn ang="0">
                      <a:pos x="280" y="279"/>
                    </a:cxn>
                    <a:cxn ang="0">
                      <a:pos x="235" y="254"/>
                    </a:cxn>
                    <a:cxn ang="0">
                      <a:pos x="189" y="231"/>
                    </a:cxn>
                    <a:cxn ang="0">
                      <a:pos x="142" y="206"/>
                    </a:cxn>
                    <a:cxn ang="0">
                      <a:pos x="95" y="181"/>
                    </a:cxn>
                    <a:cxn ang="0">
                      <a:pos x="47" y="156"/>
                    </a:cxn>
                    <a:cxn ang="0">
                      <a:pos x="0" y="131"/>
                    </a:cxn>
                  </a:cxnLst>
                  <a:rect l="0" t="0" r="r" b="b"/>
                  <a:pathLst>
                    <a:path w="418" h="326">
                      <a:moveTo>
                        <a:pt x="0" y="131"/>
                      </a:moveTo>
                      <a:lnTo>
                        <a:pt x="13" y="129"/>
                      </a:lnTo>
                      <a:lnTo>
                        <a:pt x="25" y="129"/>
                      </a:lnTo>
                      <a:lnTo>
                        <a:pt x="38" y="127"/>
                      </a:lnTo>
                      <a:lnTo>
                        <a:pt x="51" y="127"/>
                      </a:lnTo>
                      <a:lnTo>
                        <a:pt x="63" y="125"/>
                      </a:lnTo>
                      <a:lnTo>
                        <a:pt x="76" y="124"/>
                      </a:lnTo>
                      <a:lnTo>
                        <a:pt x="88" y="123"/>
                      </a:lnTo>
                      <a:lnTo>
                        <a:pt x="102" y="122"/>
                      </a:lnTo>
                      <a:lnTo>
                        <a:pt x="108" y="106"/>
                      </a:lnTo>
                      <a:lnTo>
                        <a:pt x="116" y="91"/>
                      </a:lnTo>
                      <a:lnTo>
                        <a:pt x="123" y="76"/>
                      </a:lnTo>
                      <a:lnTo>
                        <a:pt x="132" y="61"/>
                      </a:lnTo>
                      <a:lnTo>
                        <a:pt x="139" y="45"/>
                      </a:lnTo>
                      <a:lnTo>
                        <a:pt x="147" y="31"/>
                      </a:lnTo>
                      <a:lnTo>
                        <a:pt x="155" y="15"/>
                      </a:lnTo>
                      <a:lnTo>
                        <a:pt x="163" y="0"/>
                      </a:lnTo>
                      <a:lnTo>
                        <a:pt x="183" y="0"/>
                      </a:lnTo>
                      <a:lnTo>
                        <a:pt x="205" y="1"/>
                      </a:lnTo>
                      <a:lnTo>
                        <a:pt x="228" y="1"/>
                      </a:lnTo>
                      <a:lnTo>
                        <a:pt x="251" y="2"/>
                      </a:lnTo>
                      <a:lnTo>
                        <a:pt x="272" y="2"/>
                      </a:lnTo>
                      <a:lnTo>
                        <a:pt x="292" y="3"/>
                      </a:lnTo>
                      <a:lnTo>
                        <a:pt x="308" y="4"/>
                      </a:lnTo>
                      <a:lnTo>
                        <a:pt x="322" y="5"/>
                      </a:lnTo>
                      <a:lnTo>
                        <a:pt x="333" y="3"/>
                      </a:lnTo>
                      <a:lnTo>
                        <a:pt x="350" y="2"/>
                      </a:lnTo>
                      <a:lnTo>
                        <a:pt x="368" y="2"/>
                      </a:lnTo>
                      <a:lnTo>
                        <a:pt x="387" y="6"/>
                      </a:lnTo>
                      <a:lnTo>
                        <a:pt x="402" y="14"/>
                      </a:lnTo>
                      <a:lnTo>
                        <a:pt x="413" y="28"/>
                      </a:lnTo>
                      <a:lnTo>
                        <a:pt x="418" y="52"/>
                      </a:lnTo>
                      <a:lnTo>
                        <a:pt x="414" y="86"/>
                      </a:lnTo>
                      <a:lnTo>
                        <a:pt x="404" y="126"/>
                      </a:lnTo>
                      <a:lnTo>
                        <a:pt x="395" y="167"/>
                      </a:lnTo>
                      <a:lnTo>
                        <a:pt x="388" y="207"/>
                      </a:lnTo>
                      <a:lnTo>
                        <a:pt x="382" y="245"/>
                      </a:lnTo>
                      <a:lnTo>
                        <a:pt x="375" y="276"/>
                      </a:lnTo>
                      <a:lnTo>
                        <a:pt x="372" y="303"/>
                      </a:lnTo>
                      <a:lnTo>
                        <a:pt x="370" y="320"/>
                      </a:lnTo>
                      <a:lnTo>
                        <a:pt x="370" y="326"/>
                      </a:lnTo>
                      <a:lnTo>
                        <a:pt x="325" y="302"/>
                      </a:lnTo>
                      <a:lnTo>
                        <a:pt x="280" y="279"/>
                      </a:lnTo>
                      <a:lnTo>
                        <a:pt x="235" y="254"/>
                      </a:lnTo>
                      <a:lnTo>
                        <a:pt x="189" y="231"/>
                      </a:lnTo>
                      <a:lnTo>
                        <a:pt x="142" y="206"/>
                      </a:lnTo>
                      <a:lnTo>
                        <a:pt x="95" y="181"/>
                      </a:lnTo>
                      <a:lnTo>
                        <a:pt x="47" y="156"/>
                      </a:lnTo>
                      <a:lnTo>
                        <a:pt x="0" y="131"/>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82" name="Freeform 173">
                  <a:extLst>
                    <a:ext uri="{FF2B5EF4-FFF2-40B4-BE49-F238E27FC236}">
                      <a16:creationId xmlns:a16="http://schemas.microsoft.com/office/drawing/2014/main" xmlns="" id="{0468222B-CFB6-403F-B21D-E7C0CF69A820}"/>
                    </a:ext>
                  </a:extLst>
                </p:cNvPr>
                <p:cNvSpPr>
                  <a:spLocks/>
                </p:cNvSpPr>
                <p:nvPr/>
              </p:nvSpPr>
              <p:spPr bwMode="auto">
                <a:xfrm>
                  <a:off x="-575" y="3372"/>
                  <a:ext cx="209" cy="281"/>
                </a:xfrm>
                <a:custGeom>
                  <a:avLst/>
                  <a:gdLst/>
                  <a:ahLst/>
                  <a:cxnLst>
                    <a:cxn ang="0">
                      <a:pos x="0" y="561"/>
                    </a:cxn>
                    <a:cxn ang="0">
                      <a:pos x="9" y="528"/>
                    </a:cxn>
                    <a:cxn ang="0">
                      <a:pos x="18" y="496"/>
                    </a:cxn>
                    <a:cxn ang="0">
                      <a:pos x="28" y="463"/>
                    </a:cxn>
                    <a:cxn ang="0">
                      <a:pos x="38" y="431"/>
                    </a:cxn>
                    <a:cxn ang="0">
                      <a:pos x="48" y="397"/>
                    </a:cxn>
                    <a:cxn ang="0">
                      <a:pos x="58" y="363"/>
                    </a:cxn>
                    <a:cxn ang="0">
                      <a:pos x="69" y="330"/>
                    </a:cxn>
                    <a:cxn ang="0">
                      <a:pos x="79" y="296"/>
                    </a:cxn>
                    <a:cxn ang="0">
                      <a:pos x="89" y="259"/>
                    </a:cxn>
                    <a:cxn ang="0">
                      <a:pos x="100" y="224"/>
                    </a:cxn>
                    <a:cxn ang="0">
                      <a:pos x="111" y="187"/>
                    </a:cxn>
                    <a:cxn ang="0">
                      <a:pos x="123" y="151"/>
                    </a:cxn>
                    <a:cxn ang="0">
                      <a:pos x="133" y="113"/>
                    </a:cxn>
                    <a:cxn ang="0">
                      <a:pos x="146" y="75"/>
                    </a:cxn>
                    <a:cxn ang="0">
                      <a:pos x="156" y="38"/>
                    </a:cxn>
                    <a:cxn ang="0">
                      <a:pos x="169" y="0"/>
                    </a:cxn>
                    <a:cxn ang="0">
                      <a:pos x="199" y="1"/>
                    </a:cxn>
                    <a:cxn ang="0">
                      <a:pos x="231" y="3"/>
                    </a:cxn>
                    <a:cxn ang="0">
                      <a:pos x="262" y="4"/>
                    </a:cxn>
                    <a:cxn ang="0">
                      <a:pos x="294" y="6"/>
                    </a:cxn>
                    <a:cxn ang="0">
                      <a:pos x="324" y="7"/>
                    </a:cxn>
                    <a:cxn ang="0">
                      <a:pos x="355" y="9"/>
                    </a:cxn>
                    <a:cxn ang="0">
                      <a:pos x="385" y="10"/>
                    </a:cxn>
                    <a:cxn ang="0">
                      <a:pos x="417" y="12"/>
                    </a:cxn>
                    <a:cxn ang="0">
                      <a:pos x="412" y="18"/>
                    </a:cxn>
                    <a:cxn ang="0">
                      <a:pos x="397" y="37"/>
                    </a:cxn>
                    <a:cxn ang="0">
                      <a:pos x="375" y="65"/>
                    </a:cxn>
                    <a:cxn ang="0">
                      <a:pos x="346" y="103"/>
                    </a:cxn>
                    <a:cxn ang="0">
                      <a:pos x="312" y="146"/>
                    </a:cxn>
                    <a:cxn ang="0">
                      <a:pos x="275" y="194"/>
                    </a:cxn>
                    <a:cxn ang="0">
                      <a:pos x="235" y="246"/>
                    </a:cxn>
                    <a:cxn ang="0">
                      <a:pos x="196" y="299"/>
                    </a:cxn>
                    <a:cxn ang="0">
                      <a:pos x="158" y="348"/>
                    </a:cxn>
                    <a:cxn ang="0">
                      <a:pos x="121" y="396"/>
                    </a:cxn>
                    <a:cxn ang="0">
                      <a:pos x="88" y="439"/>
                    </a:cxn>
                    <a:cxn ang="0">
                      <a:pos x="58" y="480"/>
                    </a:cxn>
                    <a:cxn ang="0">
                      <a:pos x="33" y="513"/>
                    </a:cxn>
                    <a:cxn ang="0">
                      <a:pos x="14" y="538"/>
                    </a:cxn>
                    <a:cxn ang="0">
                      <a:pos x="2" y="555"/>
                    </a:cxn>
                    <a:cxn ang="0">
                      <a:pos x="0" y="561"/>
                    </a:cxn>
                  </a:cxnLst>
                  <a:rect l="0" t="0" r="r" b="b"/>
                  <a:pathLst>
                    <a:path w="417" h="561">
                      <a:moveTo>
                        <a:pt x="0" y="561"/>
                      </a:moveTo>
                      <a:lnTo>
                        <a:pt x="9" y="528"/>
                      </a:lnTo>
                      <a:lnTo>
                        <a:pt x="18" y="496"/>
                      </a:lnTo>
                      <a:lnTo>
                        <a:pt x="28" y="463"/>
                      </a:lnTo>
                      <a:lnTo>
                        <a:pt x="38" y="431"/>
                      </a:lnTo>
                      <a:lnTo>
                        <a:pt x="48" y="397"/>
                      </a:lnTo>
                      <a:lnTo>
                        <a:pt x="58" y="363"/>
                      </a:lnTo>
                      <a:lnTo>
                        <a:pt x="69" y="330"/>
                      </a:lnTo>
                      <a:lnTo>
                        <a:pt x="79" y="296"/>
                      </a:lnTo>
                      <a:lnTo>
                        <a:pt x="89" y="259"/>
                      </a:lnTo>
                      <a:lnTo>
                        <a:pt x="100" y="224"/>
                      </a:lnTo>
                      <a:lnTo>
                        <a:pt x="111" y="187"/>
                      </a:lnTo>
                      <a:lnTo>
                        <a:pt x="123" y="151"/>
                      </a:lnTo>
                      <a:lnTo>
                        <a:pt x="133" y="113"/>
                      </a:lnTo>
                      <a:lnTo>
                        <a:pt x="146" y="75"/>
                      </a:lnTo>
                      <a:lnTo>
                        <a:pt x="156" y="38"/>
                      </a:lnTo>
                      <a:lnTo>
                        <a:pt x="169" y="0"/>
                      </a:lnTo>
                      <a:lnTo>
                        <a:pt x="199" y="1"/>
                      </a:lnTo>
                      <a:lnTo>
                        <a:pt x="231" y="3"/>
                      </a:lnTo>
                      <a:lnTo>
                        <a:pt x="262" y="4"/>
                      </a:lnTo>
                      <a:lnTo>
                        <a:pt x="294" y="6"/>
                      </a:lnTo>
                      <a:lnTo>
                        <a:pt x="324" y="7"/>
                      </a:lnTo>
                      <a:lnTo>
                        <a:pt x="355" y="9"/>
                      </a:lnTo>
                      <a:lnTo>
                        <a:pt x="385" y="10"/>
                      </a:lnTo>
                      <a:lnTo>
                        <a:pt x="417" y="12"/>
                      </a:lnTo>
                      <a:lnTo>
                        <a:pt x="412" y="18"/>
                      </a:lnTo>
                      <a:lnTo>
                        <a:pt x="397" y="37"/>
                      </a:lnTo>
                      <a:lnTo>
                        <a:pt x="375" y="65"/>
                      </a:lnTo>
                      <a:lnTo>
                        <a:pt x="346" y="103"/>
                      </a:lnTo>
                      <a:lnTo>
                        <a:pt x="312" y="146"/>
                      </a:lnTo>
                      <a:lnTo>
                        <a:pt x="275" y="194"/>
                      </a:lnTo>
                      <a:lnTo>
                        <a:pt x="235" y="246"/>
                      </a:lnTo>
                      <a:lnTo>
                        <a:pt x="196" y="299"/>
                      </a:lnTo>
                      <a:lnTo>
                        <a:pt x="158" y="348"/>
                      </a:lnTo>
                      <a:lnTo>
                        <a:pt x="121" y="396"/>
                      </a:lnTo>
                      <a:lnTo>
                        <a:pt x="88" y="439"/>
                      </a:lnTo>
                      <a:lnTo>
                        <a:pt x="58" y="480"/>
                      </a:lnTo>
                      <a:lnTo>
                        <a:pt x="33" y="513"/>
                      </a:lnTo>
                      <a:lnTo>
                        <a:pt x="14" y="538"/>
                      </a:lnTo>
                      <a:lnTo>
                        <a:pt x="2" y="555"/>
                      </a:lnTo>
                      <a:lnTo>
                        <a:pt x="0" y="561"/>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83" name="Freeform 174">
                  <a:extLst>
                    <a:ext uri="{FF2B5EF4-FFF2-40B4-BE49-F238E27FC236}">
                      <a16:creationId xmlns:a16="http://schemas.microsoft.com/office/drawing/2014/main" xmlns="" id="{32CEDB93-3FDD-438E-9370-C4A1EEE6EAA4}"/>
                    </a:ext>
                  </a:extLst>
                </p:cNvPr>
                <p:cNvSpPr>
                  <a:spLocks/>
                </p:cNvSpPr>
                <p:nvPr/>
              </p:nvSpPr>
              <p:spPr bwMode="auto">
                <a:xfrm>
                  <a:off x="-547" y="3208"/>
                  <a:ext cx="559" cy="432"/>
                </a:xfrm>
                <a:custGeom>
                  <a:avLst/>
                  <a:gdLst/>
                  <a:ahLst/>
                  <a:cxnLst>
                    <a:cxn ang="0">
                      <a:pos x="25" y="832"/>
                    </a:cxn>
                    <a:cxn ang="0">
                      <a:pos x="78" y="768"/>
                    </a:cxn>
                    <a:cxn ang="0">
                      <a:pos x="131" y="704"/>
                    </a:cxn>
                    <a:cxn ang="0">
                      <a:pos x="184" y="639"/>
                    </a:cxn>
                    <a:cxn ang="0">
                      <a:pos x="239" y="572"/>
                    </a:cxn>
                    <a:cxn ang="0">
                      <a:pos x="296" y="502"/>
                    </a:cxn>
                    <a:cxn ang="0">
                      <a:pos x="352" y="432"/>
                    </a:cxn>
                    <a:cxn ang="0">
                      <a:pos x="410" y="361"/>
                    </a:cxn>
                    <a:cxn ang="0">
                      <a:pos x="482" y="305"/>
                    </a:cxn>
                    <a:cxn ang="0">
                      <a:pos x="566" y="265"/>
                    </a:cxn>
                    <a:cxn ang="0">
                      <a:pos x="650" y="224"/>
                    </a:cxn>
                    <a:cxn ang="0">
                      <a:pos x="735" y="184"/>
                    </a:cxn>
                    <a:cxn ang="0">
                      <a:pos x="819" y="143"/>
                    </a:cxn>
                    <a:cxn ang="0">
                      <a:pos x="904" y="101"/>
                    </a:cxn>
                    <a:cxn ang="0">
                      <a:pos x="989" y="60"/>
                    </a:cxn>
                    <a:cxn ang="0">
                      <a:pos x="1074" y="19"/>
                    </a:cxn>
                    <a:cxn ang="0">
                      <a:pos x="1087" y="35"/>
                    </a:cxn>
                    <a:cxn ang="0">
                      <a:pos x="1027" y="104"/>
                    </a:cxn>
                    <a:cxn ang="0">
                      <a:pos x="968" y="174"/>
                    </a:cxn>
                    <a:cxn ang="0">
                      <a:pos x="910" y="243"/>
                    </a:cxn>
                    <a:cxn ang="0">
                      <a:pos x="854" y="310"/>
                    </a:cxn>
                    <a:cxn ang="0">
                      <a:pos x="799" y="374"/>
                    </a:cxn>
                    <a:cxn ang="0">
                      <a:pos x="744" y="438"/>
                    </a:cxn>
                    <a:cxn ang="0">
                      <a:pos x="691" y="501"/>
                    </a:cxn>
                    <a:cxn ang="0">
                      <a:pos x="622" y="554"/>
                    </a:cxn>
                    <a:cxn ang="0">
                      <a:pos x="538" y="596"/>
                    </a:cxn>
                    <a:cxn ang="0">
                      <a:pos x="455" y="637"/>
                    </a:cxn>
                    <a:cxn ang="0">
                      <a:pos x="372" y="679"/>
                    </a:cxn>
                    <a:cxn ang="0">
                      <a:pos x="289" y="720"/>
                    </a:cxn>
                    <a:cxn ang="0">
                      <a:pos x="206" y="761"/>
                    </a:cxn>
                    <a:cxn ang="0">
                      <a:pos x="123" y="802"/>
                    </a:cxn>
                    <a:cxn ang="0">
                      <a:pos x="41" y="844"/>
                    </a:cxn>
                  </a:cxnLst>
                  <a:rect l="0" t="0" r="r" b="b"/>
                  <a:pathLst>
                    <a:path w="1118" h="865">
                      <a:moveTo>
                        <a:pt x="0" y="865"/>
                      </a:moveTo>
                      <a:lnTo>
                        <a:pt x="25" y="832"/>
                      </a:lnTo>
                      <a:lnTo>
                        <a:pt x="52" y="801"/>
                      </a:lnTo>
                      <a:lnTo>
                        <a:pt x="78" y="768"/>
                      </a:lnTo>
                      <a:lnTo>
                        <a:pt x="104" y="736"/>
                      </a:lnTo>
                      <a:lnTo>
                        <a:pt x="131" y="704"/>
                      </a:lnTo>
                      <a:lnTo>
                        <a:pt x="158" y="671"/>
                      </a:lnTo>
                      <a:lnTo>
                        <a:pt x="184" y="639"/>
                      </a:lnTo>
                      <a:lnTo>
                        <a:pt x="212" y="607"/>
                      </a:lnTo>
                      <a:lnTo>
                        <a:pt x="239" y="572"/>
                      </a:lnTo>
                      <a:lnTo>
                        <a:pt x="267" y="537"/>
                      </a:lnTo>
                      <a:lnTo>
                        <a:pt x="296" y="502"/>
                      </a:lnTo>
                      <a:lnTo>
                        <a:pt x="324" y="467"/>
                      </a:lnTo>
                      <a:lnTo>
                        <a:pt x="352" y="432"/>
                      </a:lnTo>
                      <a:lnTo>
                        <a:pt x="381" y="397"/>
                      </a:lnTo>
                      <a:lnTo>
                        <a:pt x="410" y="361"/>
                      </a:lnTo>
                      <a:lnTo>
                        <a:pt x="441" y="326"/>
                      </a:lnTo>
                      <a:lnTo>
                        <a:pt x="482" y="305"/>
                      </a:lnTo>
                      <a:lnTo>
                        <a:pt x="524" y="285"/>
                      </a:lnTo>
                      <a:lnTo>
                        <a:pt x="566" y="265"/>
                      </a:lnTo>
                      <a:lnTo>
                        <a:pt x="609" y="245"/>
                      </a:lnTo>
                      <a:lnTo>
                        <a:pt x="650" y="224"/>
                      </a:lnTo>
                      <a:lnTo>
                        <a:pt x="693" y="204"/>
                      </a:lnTo>
                      <a:lnTo>
                        <a:pt x="735" y="184"/>
                      </a:lnTo>
                      <a:lnTo>
                        <a:pt x="778" y="164"/>
                      </a:lnTo>
                      <a:lnTo>
                        <a:pt x="819" y="143"/>
                      </a:lnTo>
                      <a:lnTo>
                        <a:pt x="862" y="122"/>
                      </a:lnTo>
                      <a:lnTo>
                        <a:pt x="904" y="101"/>
                      </a:lnTo>
                      <a:lnTo>
                        <a:pt x="947" y="81"/>
                      </a:lnTo>
                      <a:lnTo>
                        <a:pt x="989" y="60"/>
                      </a:lnTo>
                      <a:lnTo>
                        <a:pt x="1032" y="40"/>
                      </a:lnTo>
                      <a:lnTo>
                        <a:pt x="1074" y="19"/>
                      </a:lnTo>
                      <a:lnTo>
                        <a:pt x="1118" y="0"/>
                      </a:lnTo>
                      <a:lnTo>
                        <a:pt x="1087" y="35"/>
                      </a:lnTo>
                      <a:lnTo>
                        <a:pt x="1058" y="69"/>
                      </a:lnTo>
                      <a:lnTo>
                        <a:pt x="1027" y="104"/>
                      </a:lnTo>
                      <a:lnTo>
                        <a:pt x="998" y="140"/>
                      </a:lnTo>
                      <a:lnTo>
                        <a:pt x="968" y="174"/>
                      </a:lnTo>
                      <a:lnTo>
                        <a:pt x="939" y="209"/>
                      </a:lnTo>
                      <a:lnTo>
                        <a:pt x="910" y="243"/>
                      </a:lnTo>
                      <a:lnTo>
                        <a:pt x="882" y="277"/>
                      </a:lnTo>
                      <a:lnTo>
                        <a:pt x="854" y="310"/>
                      </a:lnTo>
                      <a:lnTo>
                        <a:pt x="826" y="342"/>
                      </a:lnTo>
                      <a:lnTo>
                        <a:pt x="799" y="374"/>
                      </a:lnTo>
                      <a:lnTo>
                        <a:pt x="772" y="407"/>
                      </a:lnTo>
                      <a:lnTo>
                        <a:pt x="744" y="438"/>
                      </a:lnTo>
                      <a:lnTo>
                        <a:pt x="718" y="470"/>
                      </a:lnTo>
                      <a:lnTo>
                        <a:pt x="691" y="501"/>
                      </a:lnTo>
                      <a:lnTo>
                        <a:pt x="666" y="534"/>
                      </a:lnTo>
                      <a:lnTo>
                        <a:pt x="622" y="554"/>
                      </a:lnTo>
                      <a:lnTo>
                        <a:pt x="582" y="575"/>
                      </a:lnTo>
                      <a:lnTo>
                        <a:pt x="538" y="596"/>
                      </a:lnTo>
                      <a:lnTo>
                        <a:pt x="497" y="617"/>
                      </a:lnTo>
                      <a:lnTo>
                        <a:pt x="455" y="637"/>
                      </a:lnTo>
                      <a:lnTo>
                        <a:pt x="413" y="659"/>
                      </a:lnTo>
                      <a:lnTo>
                        <a:pt x="372" y="679"/>
                      </a:lnTo>
                      <a:lnTo>
                        <a:pt x="331" y="701"/>
                      </a:lnTo>
                      <a:lnTo>
                        <a:pt x="289" y="720"/>
                      </a:lnTo>
                      <a:lnTo>
                        <a:pt x="247" y="741"/>
                      </a:lnTo>
                      <a:lnTo>
                        <a:pt x="206" y="761"/>
                      </a:lnTo>
                      <a:lnTo>
                        <a:pt x="165" y="782"/>
                      </a:lnTo>
                      <a:lnTo>
                        <a:pt x="123" y="802"/>
                      </a:lnTo>
                      <a:lnTo>
                        <a:pt x="82" y="823"/>
                      </a:lnTo>
                      <a:lnTo>
                        <a:pt x="41" y="844"/>
                      </a:lnTo>
                      <a:lnTo>
                        <a:pt x="0" y="865"/>
                      </a:lnTo>
                      <a:close/>
                    </a:path>
                  </a:pathLst>
                </a:custGeom>
                <a:solidFill>
                  <a:srgbClr val="00B30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84" name="Freeform 175">
                  <a:extLst>
                    <a:ext uri="{FF2B5EF4-FFF2-40B4-BE49-F238E27FC236}">
                      <a16:creationId xmlns:a16="http://schemas.microsoft.com/office/drawing/2014/main" xmlns="" id="{EF3FD626-6FB3-44FD-ADF4-2FC35B5B61C5}"/>
                    </a:ext>
                  </a:extLst>
                </p:cNvPr>
                <p:cNvSpPr>
                  <a:spLocks/>
                </p:cNvSpPr>
                <p:nvPr/>
              </p:nvSpPr>
              <p:spPr bwMode="auto">
                <a:xfrm>
                  <a:off x="-388" y="3290"/>
                  <a:ext cx="79" cy="62"/>
                </a:xfrm>
                <a:custGeom>
                  <a:avLst/>
                  <a:gdLst/>
                  <a:ahLst/>
                  <a:cxnLst>
                    <a:cxn ang="0">
                      <a:pos x="0" y="107"/>
                    </a:cxn>
                    <a:cxn ang="0">
                      <a:pos x="11" y="93"/>
                    </a:cxn>
                    <a:cxn ang="0">
                      <a:pos x="24" y="80"/>
                    </a:cxn>
                    <a:cxn ang="0">
                      <a:pos x="37" y="66"/>
                    </a:cxn>
                    <a:cxn ang="0">
                      <a:pos x="49" y="53"/>
                    </a:cxn>
                    <a:cxn ang="0">
                      <a:pos x="62" y="40"/>
                    </a:cxn>
                    <a:cxn ang="0">
                      <a:pos x="74" y="26"/>
                    </a:cxn>
                    <a:cxn ang="0">
                      <a:pos x="87" y="12"/>
                    </a:cxn>
                    <a:cxn ang="0">
                      <a:pos x="101" y="0"/>
                    </a:cxn>
                    <a:cxn ang="0">
                      <a:pos x="107" y="5"/>
                    </a:cxn>
                    <a:cxn ang="0">
                      <a:pos x="114" y="10"/>
                    </a:cxn>
                    <a:cxn ang="0">
                      <a:pos x="121" y="16"/>
                    </a:cxn>
                    <a:cxn ang="0">
                      <a:pos x="128" y="21"/>
                    </a:cxn>
                    <a:cxn ang="0">
                      <a:pos x="134" y="26"/>
                    </a:cxn>
                    <a:cxn ang="0">
                      <a:pos x="142" y="31"/>
                    </a:cxn>
                    <a:cxn ang="0">
                      <a:pos x="149" y="37"/>
                    </a:cxn>
                    <a:cxn ang="0">
                      <a:pos x="156" y="43"/>
                    </a:cxn>
                    <a:cxn ang="0">
                      <a:pos x="147" y="52"/>
                    </a:cxn>
                    <a:cxn ang="0">
                      <a:pos x="138" y="63"/>
                    </a:cxn>
                    <a:cxn ang="0">
                      <a:pos x="130" y="72"/>
                    </a:cxn>
                    <a:cxn ang="0">
                      <a:pos x="122" y="83"/>
                    </a:cxn>
                    <a:cxn ang="0">
                      <a:pos x="112" y="92"/>
                    </a:cxn>
                    <a:cxn ang="0">
                      <a:pos x="104" y="103"/>
                    </a:cxn>
                    <a:cxn ang="0">
                      <a:pos x="95" y="112"/>
                    </a:cxn>
                    <a:cxn ang="0">
                      <a:pos x="88" y="123"/>
                    </a:cxn>
                    <a:cxn ang="0">
                      <a:pos x="84" y="122"/>
                    </a:cxn>
                    <a:cxn ang="0">
                      <a:pos x="73" y="121"/>
                    </a:cxn>
                    <a:cxn ang="0">
                      <a:pos x="59" y="119"/>
                    </a:cxn>
                    <a:cxn ang="0">
                      <a:pos x="43" y="118"/>
                    </a:cxn>
                    <a:cxn ang="0">
                      <a:pos x="26" y="114"/>
                    </a:cxn>
                    <a:cxn ang="0">
                      <a:pos x="12" y="112"/>
                    </a:cxn>
                    <a:cxn ang="0">
                      <a:pos x="2" y="109"/>
                    </a:cxn>
                    <a:cxn ang="0">
                      <a:pos x="0" y="107"/>
                    </a:cxn>
                  </a:cxnLst>
                  <a:rect l="0" t="0" r="r" b="b"/>
                  <a:pathLst>
                    <a:path w="156" h="123">
                      <a:moveTo>
                        <a:pt x="0" y="107"/>
                      </a:moveTo>
                      <a:lnTo>
                        <a:pt x="11" y="93"/>
                      </a:lnTo>
                      <a:lnTo>
                        <a:pt x="24" y="80"/>
                      </a:lnTo>
                      <a:lnTo>
                        <a:pt x="37" y="66"/>
                      </a:lnTo>
                      <a:lnTo>
                        <a:pt x="49" y="53"/>
                      </a:lnTo>
                      <a:lnTo>
                        <a:pt x="62" y="40"/>
                      </a:lnTo>
                      <a:lnTo>
                        <a:pt x="74" y="26"/>
                      </a:lnTo>
                      <a:lnTo>
                        <a:pt x="87" y="12"/>
                      </a:lnTo>
                      <a:lnTo>
                        <a:pt x="101" y="0"/>
                      </a:lnTo>
                      <a:lnTo>
                        <a:pt x="107" y="5"/>
                      </a:lnTo>
                      <a:lnTo>
                        <a:pt x="114" y="10"/>
                      </a:lnTo>
                      <a:lnTo>
                        <a:pt x="121" y="16"/>
                      </a:lnTo>
                      <a:lnTo>
                        <a:pt x="128" y="21"/>
                      </a:lnTo>
                      <a:lnTo>
                        <a:pt x="134" y="26"/>
                      </a:lnTo>
                      <a:lnTo>
                        <a:pt x="142" y="31"/>
                      </a:lnTo>
                      <a:lnTo>
                        <a:pt x="149" y="37"/>
                      </a:lnTo>
                      <a:lnTo>
                        <a:pt x="156" y="43"/>
                      </a:lnTo>
                      <a:lnTo>
                        <a:pt x="147" y="52"/>
                      </a:lnTo>
                      <a:lnTo>
                        <a:pt x="138" y="63"/>
                      </a:lnTo>
                      <a:lnTo>
                        <a:pt x="130" y="72"/>
                      </a:lnTo>
                      <a:lnTo>
                        <a:pt x="122" y="83"/>
                      </a:lnTo>
                      <a:lnTo>
                        <a:pt x="112" y="92"/>
                      </a:lnTo>
                      <a:lnTo>
                        <a:pt x="104" y="103"/>
                      </a:lnTo>
                      <a:lnTo>
                        <a:pt x="95" y="112"/>
                      </a:lnTo>
                      <a:lnTo>
                        <a:pt x="88" y="123"/>
                      </a:lnTo>
                      <a:lnTo>
                        <a:pt x="84" y="122"/>
                      </a:lnTo>
                      <a:lnTo>
                        <a:pt x="73" y="121"/>
                      </a:lnTo>
                      <a:lnTo>
                        <a:pt x="59" y="119"/>
                      </a:lnTo>
                      <a:lnTo>
                        <a:pt x="43" y="118"/>
                      </a:lnTo>
                      <a:lnTo>
                        <a:pt x="26" y="114"/>
                      </a:lnTo>
                      <a:lnTo>
                        <a:pt x="12" y="112"/>
                      </a:lnTo>
                      <a:lnTo>
                        <a:pt x="2" y="109"/>
                      </a:lnTo>
                      <a:lnTo>
                        <a:pt x="0" y="107"/>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85" name="Freeform 176">
                  <a:extLst>
                    <a:ext uri="{FF2B5EF4-FFF2-40B4-BE49-F238E27FC236}">
                      <a16:creationId xmlns:a16="http://schemas.microsoft.com/office/drawing/2014/main" xmlns="" id="{12C3DC66-B143-4962-98C7-B092F6EF53F3}"/>
                    </a:ext>
                  </a:extLst>
                </p:cNvPr>
                <p:cNvSpPr>
                  <a:spLocks/>
                </p:cNvSpPr>
                <p:nvPr/>
              </p:nvSpPr>
              <p:spPr bwMode="auto">
                <a:xfrm>
                  <a:off x="-448" y="3260"/>
                  <a:ext cx="101" cy="82"/>
                </a:xfrm>
                <a:custGeom>
                  <a:avLst/>
                  <a:gdLst/>
                  <a:ahLst/>
                  <a:cxnLst>
                    <a:cxn ang="0">
                      <a:pos x="0" y="150"/>
                    </a:cxn>
                    <a:cxn ang="0">
                      <a:pos x="17" y="131"/>
                    </a:cxn>
                    <a:cxn ang="0">
                      <a:pos x="35" y="112"/>
                    </a:cxn>
                    <a:cxn ang="0">
                      <a:pos x="51" y="93"/>
                    </a:cxn>
                    <a:cxn ang="0">
                      <a:pos x="70" y="76"/>
                    </a:cxn>
                    <a:cxn ang="0">
                      <a:pos x="88" y="57"/>
                    </a:cxn>
                    <a:cxn ang="0">
                      <a:pos x="106" y="38"/>
                    </a:cxn>
                    <a:cxn ang="0">
                      <a:pos x="124" y="19"/>
                    </a:cxn>
                    <a:cxn ang="0">
                      <a:pos x="143" y="0"/>
                    </a:cxn>
                    <a:cxn ang="0">
                      <a:pos x="149" y="5"/>
                    </a:cxn>
                    <a:cxn ang="0">
                      <a:pos x="157" y="11"/>
                    </a:cxn>
                    <a:cxn ang="0">
                      <a:pos x="164" y="18"/>
                    </a:cxn>
                    <a:cxn ang="0">
                      <a:pos x="171" y="24"/>
                    </a:cxn>
                    <a:cxn ang="0">
                      <a:pos x="178" y="29"/>
                    </a:cxn>
                    <a:cxn ang="0">
                      <a:pos x="185" y="36"/>
                    </a:cxn>
                    <a:cxn ang="0">
                      <a:pos x="192" y="42"/>
                    </a:cxn>
                    <a:cxn ang="0">
                      <a:pos x="201" y="48"/>
                    </a:cxn>
                    <a:cxn ang="0">
                      <a:pos x="186" y="62"/>
                    </a:cxn>
                    <a:cxn ang="0">
                      <a:pos x="172" y="77"/>
                    </a:cxn>
                    <a:cxn ang="0">
                      <a:pos x="158" y="91"/>
                    </a:cxn>
                    <a:cxn ang="0">
                      <a:pos x="144" y="106"/>
                    </a:cxn>
                    <a:cxn ang="0">
                      <a:pos x="129" y="120"/>
                    </a:cxn>
                    <a:cxn ang="0">
                      <a:pos x="116" y="134"/>
                    </a:cxn>
                    <a:cxn ang="0">
                      <a:pos x="101" y="149"/>
                    </a:cxn>
                    <a:cxn ang="0">
                      <a:pos x="88" y="164"/>
                    </a:cxn>
                    <a:cxn ang="0">
                      <a:pos x="84" y="163"/>
                    </a:cxn>
                    <a:cxn ang="0">
                      <a:pos x="73" y="162"/>
                    </a:cxn>
                    <a:cxn ang="0">
                      <a:pos x="59" y="160"/>
                    </a:cxn>
                    <a:cxn ang="0">
                      <a:pos x="43" y="159"/>
                    </a:cxn>
                    <a:cxn ang="0">
                      <a:pos x="26" y="156"/>
                    </a:cxn>
                    <a:cxn ang="0">
                      <a:pos x="13" y="154"/>
                    </a:cxn>
                    <a:cxn ang="0">
                      <a:pos x="2" y="152"/>
                    </a:cxn>
                    <a:cxn ang="0">
                      <a:pos x="0" y="150"/>
                    </a:cxn>
                  </a:cxnLst>
                  <a:rect l="0" t="0" r="r" b="b"/>
                  <a:pathLst>
                    <a:path w="201" h="164">
                      <a:moveTo>
                        <a:pt x="0" y="150"/>
                      </a:moveTo>
                      <a:lnTo>
                        <a:pt x="17" y="131"/>
                      </a:lnTo>
                      <a:lnTo>
                        <a:pt x="35" y="112"/>
                      </a:lnTo>
                      <a:lnTo>
                        <a:pt x="51" y="93"/>
                      </a:lnTo>
                      <a:lnTo>
                        <a:pt x="70" y="76"/>
                      </a:lnTo>
                      <a:lnTo>
                        <a:pt x="88" y="57"/>
                      </a:lnTo>
                      <a:lnTo>
                        <a:pt x="106" y="38"/>
                      </a:lnTo>
                      <a:lnTo>
                        <a:pt x="124" y="19"/>
                      </a:lnTo>
                      <a:lnTo>
                        <a:pt x="143" y="0"/>
                      </a:lnTo>
                      <a:lnTo>
                        <a:pt x="149" y="5"/>
                      </a:lnTo>
                      <a:lnTo>
                        <a:pt x="157" y="11"/>
                      </a:lnTo>
                      <a:lnTo>
                        <a:pt x="164" y="18"/>
                      </a:lnTo>
                      <a:lnTo>
                        <a:pt x="171" y="24"/>
                      </a:lnTo>
                      <a:lnTo>
                        <a:pt x="178" y="29"/>
                      </a:lnTo>
                      <a:lnTo>
                        <a:pt x="185" y="36"/>
                      </a:lnTo>
                      <a:lnTo>
                        <a:pt x="192" y="42"/>
                      </a:lnTo>
                      <a:lnTo>
                        <a:pt x="201" y="48"/>
                      </a:lnTo>
                      <a:lnTo>
                        <a:pt x="186" y="62"/>
                      </a:lnTo>
                      <a:lnTo>
                        <a:pt x="172" y="77"/>
                      </a:lnTo>
                      <a:lnTo>
                        <a:pt x="158" y="91"/>
                      </a:lnTo>
                      <a:lnTo>
                        <a:pt x="144" y="106"/>
                      </a:lnTo>
                      <a:lnTo>
                        <a:pt x="129" y="120"/>
                      </a:lnTo>
                      <a:lnTo>
                        <a:pt x="116" y="134"/>
                      </a:lnTo>
                      <a:lnTo>
                        <a:pt x="101" y="149"/>
                      </a:lnTo>
                      <a:lnTo>
                        <a:pt x="88" y="164"/>
                      </a:lnTo>
                      <a:lnTo>
                        <a:pt x="84" y="163"/>
                      </a:lnTo>
                      <a:lnTo>
                        <a:pt x="73" y="162"/>
                      </a:lnTo>
                      <a:lnTo>
                        <a:pt x="59" y="160"/>
                      </a:lnTo>
                      <a:lnTo>
                        <a:pt x="43" y="159"/>
                      </a:lnTo>
                      <a:lnTo>
                        <a:pt x="26" y="156"/>
                      </a:lnTo>
                      <a:lnTo>
                        <a:pt x="13" y="154"/>
                      </a:lnTo>
                      <a:lnTo>
                        <a:pt x="2" y="152"/>
                      </a:lnTo>
                      <a:lnTo>
                        <a:pt x="0" y="150"/>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86" name="Freeform 177">
                  <a:extLst>
                    <a:ext uri="{FF2B5EF4-FFF2-40B4-BE49-F238E27FC236}">
                      <a16:creationId xmlns:a16="http://schemas.microsoft.com/office/drawing/2014/main" xmlns="" id="{1226BDBC-E99E-43C5-BED5-315DB23D0065}"/>
                    </a:ext>
                  </a:extLst>
                </p:cNvPr>
                <p:cNvSpPr>
                  <a:spLocks/>
                </p:cNvSpPr>
                <p:nvPr/>
              </p:nvSpPr>
              <p:spPr bwMode="auto">
                <a:xfrm>
                  <a:off x="-316" y="3134"/>
                  <a:ext cx="385" cy="209"/>
                </a:xfrm>
                <a:custGeom>
                  <a:avLst/>
                  <a:gdLst/>
                  <a:ahLst/>
                  <a:cxnLst>
                    <a:cxn ang="0">
                      <a:pos x="0" y="418"/>
                    </a:cxn>
                    <a:cxn ang="0">
                      <a:pos x="6" y="410"/>
                    </a:cxn>
                    <a:cxn ang="0">
                      <a:pos x="13" y="402"/>
                    </a:cxn>
                    <a:cxn ang="0">
                      <a:pos x="21" y="394"/>
                    </a:cxn>
                    <a:cxn ang="0">
                      <a:pos x="28" y="386"/>
                    </a:cxn>
                    <a:cxn ang="0">
                      <a:pos x="34" y="378"/>
                    </a:cxn>
                    <a:cxn ang="0">
                      <a:pos x="42" y="371"/>
                    </a:cxn>
                    <a:cxn ang="0">
                      <a:pos x="49" y="363"/>
                    </a:cxn>
                    <a:cxn ang="0">
                      <a:pos x="56" y="356"/>
                    </a:cxn>
                    <a:cxn ang="0">
                      <a:pos x="101" y="334"/>
                    </a:cxn>
                    <a:cxn ang="0">
                      <a:pos x="145" y="312"/>
                    </a:cxn>
                    <a:cxn ang="0">
                      <a:pos x="189" y="290"/>
                    </a:cxn>
                    <a:cxn ang="0">
                      <a:pos x="233" y="268"/>
                    </a:cxn>
                    <a:cxn ang="0">
                      <a:pos x="277" y="246"/>
                    </a:cxn>
                    <a:cxn ang="0">
                      <a:pos x="321" y="224"/>
                    </a:cxn>
                    <a:cxn ang="0">
                      <a:pos x="365" y="201"/>
                    </a:cxn>
                    <a:cxn ang="0">
                      <a:pos x="411" y="179"/>
                    </a:cxn>
                    <a:cxn ang="0">
                      <a:pos x="455" y="156"/>
                    </a:cxn>
                    <a:cxn ang="0">
                      <a:pos x="500" y="134"/>
                    </a:cxn>
                    <a:cxn ang="0">
                      <a:pos x="545" y="111"/>
                    </a:cxn>
                    <a:cxn ang="0">
                      <a:pos x="590" y="89"/>
                    </a:cxn>
                    <a:cxn ang="0">
                      <a:pos x="635" y="66"/>
                    </a:cxn>
                    <a:cxn ang="0">
                      <a:pos x="680" y="44"/>
                    </a:cxn>
                    <a:cxn ang="0">
                      <a:pos x="725" y="22"/>
                    </a:cxn>
                    <a:cxn ang="0">
                      <a:pos x="770" y="0"/>
                    </a:cxn>
                    <a:cxn ang="0">
                      <a:pos x="753" y="14"/>
                    </a:cxn>
                    <a:cxn ang="0">
                      <a:pos x="736" y="29"/>
                    </a:cxn>
                    <a:cxn ang="0">
                      <a:pos x="720" y="44"/>
                    </a:cxn>
                    <a:cxn ang="0">
                      <a:pos x="704" y="59"/>
                    </a:cxn>
                    <a:cxn ang="0">
                      <a:pos x="688" y="73"/>
                    </a:cxn>
                    <a:cxn ang="0">
                      <a:pos x="672" y="88"/>
                    </a:cxn>
                    <a:cxn ang="0">
                      <a:pos x="657" y="103"/>
                    </a:cxn>
                    <a:cxn ang="0">
                      <a:pos x="642" y="118"/>
                    </a:cxn>
                    <a:cxn ang="0">
                      <a:pos x="601" y="136"/>
                    </a:cxn>
                    <a:cxn ang="0">
                      <a:pos x="560" y="155"/>
                    </a:cxn>
                    <a:cxn ang="0">
                      <a:pos x="519" y="174"/>
                    </a:cxn>
                    <a:cxn ang="0">
                      <a:pos x="479" y="193"/>
                    </a:cxn>
                    <a:cxn ang="0">
                      <a:pos x="438" y="212"/>
                    </a:cxn>
                    <a:cxn ang="0">
                      <a:pos x="398" y="231"/>
                    </a:cxn>
                    <a:cxn ang="0">
                      <a:pos x="358" y="250"/>
                    </a:cxn>
                    <a:cxn ang="0">
                      <a:pos x="318" y="269"/>
                    </a:cxn>
                    <a:cxn ang="0">
                      <a:pos x="277" y="287"/>
                    </a:cxn>
                    <a:cxn ang="0">
                      <a:pos x="238" y="306"/>
                    </a:cxn>
                    <a:cxn ang="0">
                      <a:pos x="197" y="324"/>
                    </a:cxn>
                    <a:cxn ang="0">
                      <a:pos x="158" y="343"/>
                    </a:cxn>
                    <a:cxn ang="0">
                      <a:pos x="118" y="361"/>
                    </a:cxn>
                    <a:cxn ang="0">
                      <a:pos x="79" y="380"/>
                    </a:cxn>
                    <a:cxn ang="0">
                      <a:pos x="39" y="399"/>
                    </a:cxn>
                    <a:cxn ang="0">
                      <a:pos x="0" y="418"/>
                    </a:cxn>
                  </a:cxnLst>
                  <a:rect l="0" t="0" r="r" b="b"/>
                  <a:pathLst>
                    <a:path w="770" h="418">
                      <a:moveTo>
                        <a:pt x="0" y="418"/>
                      </a:moveTo>
                      <a:lnTo>
                        <a:pt x="6" y="410"/>
                      </a:lnTo>
                      <a:lnTo>
                        <a:pt x="13" y="402"/>
                      </a:lnTo>
                      <a:lnTo>
                        <a:pt x="21" y="394"/>
                      </a:lnTo>
                      <a:lnTo>
                        <a:pt x="28" y="386"/>
                      </a:lnTo>
                      <a:lnTo>
                        <a:pt x="34" y="378"/>
                      </a:lnTo>
                      <a:lnTo>
                        <a:pt x="42" y="371"/>
                      </a:lnTo>
                      <a:lnTo>
                        <a:pt x="49" y="363"/>
                      </a:lnTo>
                      <a:lnTo>
                        <a:pt x="56" y="356"/>
                      </a:lnTo>
                      <a:lnTo>
                        <a:pt x="101" y="334"/>
                      </a:lnTo>
                      <a:lnTo>
                        <a:pt x="145" y="312"/>
                      </a:lnTo>
                      <a:lnTo>
                        <a:pt x="189" y="290"/>
                      </a:lnTo>
                      <a:lnTo>
                        <a:pt x="233" y="268"/>
                      </a:lnTo>
                      <a:lnTo>
                        <a:pt x="277" y="246"/>
                      </a:lnTo>
                      <a:lnTo>
                        <a:pt x="321" y="224"/>
                      </a:lnTo>
                      <a:lnTo>
                        <a:pt x="365" y="201"/>
                      </a:lnTo>
                      <a:lnTo>
                        <a:pt x="411" y="179"/>
                      </a:lnTo>
                      <a:lnTo>
                        <a:pt x="455" y="156"/>
                      </a:lnTo>
                      <a:lnTo>
                        <a:pt x="500" y="134"/>
                      </a:lnTo>
                      <a:lnTo>
                        <a:pt x="545" y="111"/>
                      </a:lnTo>
                      <a:lnTo>
                        <a:pt x="590" y="89"/>
                      </a:lnTo>
                      <a:lnTo>
                        <a:pt x="635" y="66"/>
                      </a:lnTo>
                      <a:lnTo>
                        <a:pt x="680" y="44"/>
                      </a:lnTo>
                      <a:lnTo>
                        <a:pt x="725" y="22"/>
                      </a:lnTo>
                      <a:lnTo>
                        <a:pt x="770" y="0"/>
                      </a:lnTo>
                      <a:lnTo>
                        <a:pt x="753" y="14"/>
                      </a:lnTo>
                      <a:lnTo>
                        <a:pt x="736" y="29"/>
                      </a:lnTo>
                      <a:lnTo>
                        <a:pt x="720" y="44"/>
                      </a:lnTo>
                      <a:lnTo>
                        <a:pt x="704" y="59"/>
                      </a:lnTo>
                      <a:lnTo>
                        <a:pt x="688" y="73"/>
                      </a:lnTo>
                      <a:lnTo>
                        <a:pt x="672" y="88"/>
                      </a:lnTo>
                      <a:lnTo>
                        <a:pt x="657" y="103"/>
                      </a:lnTo>
                      <a:lnTo>
                        <a:pt x="642" y="118"/>
                      </a:lnTo>
                      <a:lnTo>
                        <a:pt x="601" y="136"/>
                      </a:lnTo>
                      <a:lnTo>
                        <a:pt x="560" y="155"/>
                      </a:lnTo>
                      <a:lnTo>
                        <a:pt x="519" y="174"/>
                      </a:lnTo>
                      <a:lnTo>
                        <a:pt x="479" y="193"/>
                      </a:lnTo>
                      <a:lnTo>
                        <a:pt x="438" y="212"/>
                      </a:lnTo>
                      <a:lnTo>
                        <a:pt x="398" y="231"/>
                      </a:lnTo>
                      <a:lnTo>
                        <a:pt x="358" y="250"/>
                      </a:lnTo>
                      <a:lnTo>
                        <a:pt x="318" y="269"/>
                      </a:lnTo>
                      <a:lnTo>
                        <a:pt x="277" y="287"/>
                      </a:lnTo>
                      <a:lnTo>
                        <a:pt x="238" y="306"/>
                      </a:lnTo>
                      <a:lnTo>
                        <a:pt x="197" y="324"/>
                      </a:lnTo>
                      <a:lnTo>
                        <a:pt x="158" y="343"/>
                      </a:lnTo>
                      <a:lnTo>
                        <a:pt x="118" y="361"/>
                      </a:lnTo>
                      <a:lnTo>
                        <a:pt x="79" y="380"/>
                      </a:lnTo>
                      <a:lnTo>
                        <a:pt x="39" y="399"/>
                      </a:lnTo>
                      <a:lnTo>
                        <a:pt x="0" y="418"/>
                      </a:lnTo>
                      <a:close/>
                    </a:path>
                  </a:pathLst>
                </a:custGeom>
                <a:solidFill>
                  <a:srgbClr val="5E5E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87" name="Freeform 178">
                  <a:extLst>
                    <a:ext uri="{FF2B5EF4-FFF2-40B4-BE49-F238E27FC236}">
                      <a16:creationId xmlns:a16="http://schemas.microsoft.com/office/drawing/2014/main" xmlns="" id="{00FFBA97-1568-40D0-9454-3772859E8EA0}"/>
                    </a:ext>
                  </a:extLst>
                </p:cNvPr>
                <p:cNvSpPr>
                  <a:spLocks/>
                </p:cNvSpPr>
                <p:nvPr/>
              </p:nvSpPr>
              <p:spPr bwMode="auto">
                <a:xfrm>
                  <a:off x="-319" y="3097"/>
                  <a:ext cx="408" cy="202"/>
                </a:xfrm>
                <a:custGeom>
                  <a:avLst/>
                  <a:gdLst/>
                  <a:ahLst/>
                  <a:cxnLst>
                    <a:cxn ang="0">
                      <a:pos x="0" y="356"/>
                    </a:cxn>
                    <a:cxn ang="0">
                      <a:pos x="49" y="334"/>
                    </a:cxn>
                    <a:cxn ang="0">
                      <a:pos x="98" y="312"/>
                    </a:cxn>
                    <a:cxn ang="0">
                      <a:pos x="147" y="290"/>
                    </a:cxn>
                    <a:cxn ang="0">
                      <a:pos x="196" y="268"/>
                    </a:cxn>
                    <a:cxn ang="0">
                      <a:pos x="244" y="246"/>
                    </a:cxn>
                    <a:cxn ang="0">
                      <a:pos x="295" y="224"/>
                    </a:cxn>
                    <a:cxn ang="0">
                      <a:pos x="343" y="202"/>
                    </a:cxn>
                    <a:cxn ang="0">
                      <a:pos x="394" y="180"/>
                    </a:cxn>
                    <a:cxn ang="0">
                      <a:pos x="442" y="157"/>
                    </a:cxn>
                    <a:cxn ang="0">
                      <a:pos x="491" y="134"/>
                    </a:cxn>
                    <a:cxn ang="0">
                      <a:pos x="541" y="112"/>
                    </a:cxn>
                    <a:cxn ang="0">
                      <a:pos x="591" y="89"/>
                    </a:cxn>
                    <a:cxn ang="0">
                      <a:pos x="641" y="66"/>
                    </a:cxn>
                    <a:cxn ang="0">
                      <a:pos x="690" y="44"/>
                    </a:cxn>
                    <a:cxn ang="0">
                      <a:pos x="739" y="22"/>
                    </a:cxn>
                    <a:cxn ang="0">
                      <a:pos x="790" y="0"/>
                    </a:cxn>
                    <a:cxn ang="0">
                      <a:pos x="796" y="10"/>
                    </a:cxn>
                    <a:cxn ang="0">
                      <a:pos x="802" y="19"/>
                    </a:cxn>
                    <a:cxn ang="0">
                      <a:pos x="809" y="29"/>
                    </a:cxn>
                    <a:cxn ang="0">
                      <a:pos x="816" y="38"/>
                    </a:cxn>
                    <a:cxn ang="0">
                      <a:pos x="769" y="60"/>
                    </a:cxn>
                    <a:cxn ang="0">
                      <a:pos x="721" y="83"/>
                    </a:cxn>
                    <a:cxn ang="0">
                      <a:pos x="674" y="106"/>
                    </a:cxn>
                    <a:cxn ang="0">
                      <a:pos x="627" y="129"/>
                    </a:cxn>
                    <a:cxn ang="0">
                      <a:pos x="580" y="153"/>
                    </a:cxn>
                    <a:cxn ang="0">
                      <a:pos x="532" y="176"/>
                    </a:cxn>
                    <a:cxn ang="0">
                      <a:pos x="485" y="199"/>
                    </a:cxn>
                    <a:cxn ang="0">
                      <a:pos x="439" y="223"/>
                    </a:cxn>
                    <a:cxn ang="0">
                      <a:pos x="391" y="245"/>
                    </a:cxn>
                    <a:cxn ang="0">
                      <a:pos x="345" y="268"/>
                    </a:cxn>
                    <a:cxn ang="0">
                      <a:pos x="299" y="290"/>
                    </a:cxn>
                    <a:cxn ang="0">
                      <a:pos x="253" y="313"/>
                    </a:cxn>
                    <a:cxn ang="0">
                      <a:pos x="205" y="335"/>
                    </a:cxn>
                    <a:cxn ang="0">
                      <a:pos x="159" y="358"/>
                    </a:cxn>
                    <a:cxn ang="0">
                      <a:pos x="113" y="382"/>
                    </a:cxn>
                    <a:cxn ang="0">
                      <a:pos x="67" y="406"/>
                    </a:cxn>
                    <a:cxn ang="0">
                      <a:pos x="58" y="399"/>
                    </a:cxn>
                    <a:cxn ang="0">
                      <a:pos x="50" y="393"/>
                    </a:cxn>
                    <a:cxn ang="0">
                      <a:pos x="41" y="387"/>
                    </a:cxn>
                    <a:cxn ang="0">
                      <a:pos x="33" y="381"/>
                    </a:cxn>
                    <a:cxn ang="0">
                      <a:pos x="25" y="374"/>
                    </a:cxn>
                    <a:cxn ang="0">
                      <a:pos x="16" y="368"/>
                    </a:cxn>
                    <a:cxn ang="0">
                      <a:pos x="8" y="362"/>
                    </a:cxn>
                    <a:cxn ang="0">
                      <a:pos x="0" y="356"/>
                    </a:cxn>
                  </a:cxnLst>
                  <a:rect l="0" t="0" r="r" b="b"/>
                  <a:pathLst>
                    <a:path w="816" h="406">
                      <a:moveTo>
                        <a:pt x="0" y="356"/>
                      </a:moveTo>
                      <a:lnTo>
                        <a:pt x="49" y="334"/>
                      </a:lnTo>
                      <a:lnTo>
                        <a:pt x="98" y="312"/>
                      </a:lnTo>
                      <a:lnTo>
                        <a:pt x="147" y="290"/>
                      </a:lnTo>
                      <a:lnTo>
                        <a:pt x="196" y="268"/>
                      </a:lnTo>
                      <a:lnTo>
                        <a:pt x="244" y="246"/>
                      </a:lnTo>
                      <a:lnTo>
                        <a:pt x="295" y="224"/>
                      </a:lnTo>
                      <a:lnTo>
                        <a:pt x="343" y="202"/>
                      </a:lnTo>
                      <a:lnTo>
                        <a:pt x="394" y="180"/>
                      </a:lnTo>
                      <a:lnTo>
                        <a:pt x="442" y="157"/>
                      </a:lnTo>
                      <a:lnTo>
                        <a:pt x="491" y="134"/>
                      </a:lnTo>
                      <a:lnTo>
                        <a:pt x="541" y="112"/>
                      </a:lnTo>
                      <a:lnTo>
                        <a:pt x="591" y="89"/>
                      </a:lnTo>
                      <a:lnTo>
                        <a:pt x="641" y="66"/>
                      </a:lnTo>
                      <a:lnTo>
                        <a:pt x="690" y="44"/>
                      </a:lnTo>
                      <a:lnTo>
                        <a:pt x="739" y="22"/>
                      </a:lnTo>
                      <a:lnTo>
                        <a:pt x="790" y="0"/>
                      </a:lnTo>
                      <a:lnTo>
                        <a:pt x="796" y="10"/>
                      </a:lnTo>
                      <a:lnTo>
                        <a:pt x="802" y="19"/>
                      </a:lnTo>
                      <a:lnTo>
                        <a:pt x="809" y="29"/>
                      </a:lnTo>
                      <a:lnTo>
                        <a:pt x="816" y="38"/>
                      </a:lnTo>
                      <a:lnTo>
                        <a:pt x="769" y="60"/>
                      </a:lnTo>
                      <a:lnTo>
                        <a:pt x="721" y="83"/>
                      </a:lnTo>
                      <a:lnTo>
                        <a:pt x="674" y="106"/>
                      </a:lnTo>
                      <a:lnTo>
                        <a:pt x="627" y="129"/>
                      </a:lnTo>
                      <a:lnTo>
                        <a:pt x="580" y="153"/>
                      </a:lnTo>
                      <a:lnTo>
                        <a:pt x="532" y="176"/>
                      </a:lnTo>
                      <a:lnTo>
                        <a:pt x="485" y="199"/>
                      </a:lnTo>
                      <a:lnTo>
                        <a:pt x="439" y="223"/>
                      </a:lnTo>
                      <a:lnTo>
                        <a:pt x="391" y="245"/>
                      </a:lnTo>
                      <a:lnTo>
                        <a:pt x="345" y="268"/>
                      </a:lnTo>
                      <a:lnTo>
                        <a:pt x="299" y="290"/>
                      </a:lnTo>
                      <a:lnTo>
                        <a:pt x="253" y="313"/>
                      </a:lnTo>
                      <a:lnTo>
                        <a:pt x="205" y="335"/>
                      </a:lnTo>
                      <a:lnTo>
                        <a:pt x="159" y="358"/>
                      </a:lnTo>
                      <a:lnTo>
                        <a:pt x="113" y="382"/>
                      </a:lnTo>
                      <a:lnTo>
                        <a:pt x="67" y="406"/>
                      </a:lnTo>
                      <a:lnTo>
                        <a:pt x="58" y="399"/>
                      </a:lnTo>
                      <a:lnTo>
                        <a:pt x="50" y="393"/>
                      </a:lnTo>
                      <a:lnTo>
                        <a:pt x="41" y="387"/>
                      </a:lnTo>
                      <a:lnTo>
                        <a:pt x="33" y="381"/>
                      </a:lnTo>
                      <a:lnTo>
                        <a:pt x="25" y="374"/>
                      </a:lnTo>
                      <a:lnTo>
                        <a:pt x="16" y="368"/>
                      </a:lnTo>
                      <a:lnTo>
                        <a:pt x="8" y="362"/>
                      </a:lnTo>
                      <a:lnTo>
                        <a:pt x="0" y="356"/>
                      </a:lnTo>
                      <a:close/>
                    </a:path>
                  </a:pathLst>
                </a:custGeom>
                <a:solidFill>
                  <a:srgbClr val="CFC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88" name="Freeform 179">
                  <a:extLst>
                    <a:ext uri="{FF2B5EF4-FFF2-40B4-BE49-F238E27FC236}">
                      <a16:creationId xmlns:a16="http://schemas.microsoft.com/office/drawing/2014/main" xmlns="" id="{2F51073B-85D2-4545-B752-1291B0D1BA10}"/>
                    </a:ext>
                  </a:extLst>
                </p:cNvPr>
                <p:cNvSpPr>
                  <a:spLocks/>
                </p:cNvSpPr>
                <p:nvPr/>
              </p:nvSpPr>
              <p:spPr bwMode="auto">
                <a:xfrm>
                  <a:off x="-358" y="3075"/>
                  <a:ext cx="411" cy="197"/>
                </a:xfrm>
                <a:custGeom>
                  <a:avLst/>
                  <a:gdLst/>
                  <a:ahLst/>
                  <a:cxnLst>
                    <a:cxn ang="0">
                      <a:pos x="0" y="341"/>
                    </a:cxn>
                    <a:cxn ang="0">
                      <a:pos x="49" y="318"/>
                    </a:cxn>
                    <a:cxn ang="0">
                      <a:pos x="98" y="297"/>
                    </a:cxn>
                    <a:cxn ang="0">
                      <a:pos x="148" y="276"/>
                    </a:cxn>
                    <a:cxn ang="0">
                      <a:pos x="198" y="255"/>
                    </a:cxn>
                    <a:cxn ang="0">
                      <a:pos x="248" y="233"/>
                    </a:cxn>
                    <a:cxn ang="0">
                      <a:pos x="298" y="212"/>
                    </a:cxn>
                    <a:cxn ang="0">
                      <a:pos x="348" y="191"/>
                    </a:cxn>
                    <a:cxn ang="0">
                      <a:pos x="398" y="170"/>
                    </a:cxn>
                    <a:cxn ang="0">
                      <a:pos x="447" y="148"/>
                    </a:cxn>
                    <a:cxn ang="0">
                      <a:pos x="497" y="127"/>
                    </a:cxn>
                    <a:cxn ang="0">
                      <a:pos x="546" y="106"/>
                    </a:cxn>
                    <a:cxn ang="0">
                      <a:pos x="597" y="85"/>
                    </a:cxn>
                    <a:cxn ang="0">
                      <a:pos x="646" y="63"/>
                    </a:cxn>
                    <a:cxn ang="0">
                      <a:pos x="695" y="42"/>
                    </a:cxn>
                    <a:cxn ang="0">
                      <a:pos x="745" y="21"/>
                    </a:cxn>
                    <a:cxn ang="0">
                      <a:pos x="795" y="0"/>
                    </a:cxn>
                    <a:cxn ang="0">
                      <a:pos x="802" y="10"/>
                    </a:cxn>
                    <a:cxn ang="0">
                      <a:pos x="809" y="20"/>
                    </a:cxn>
                    <a:cxn ang="0">
                      <a:pos x="815" y="29"/>
                    </a:cxn>
                    <a:cxn ang="0">
                      <a:pos x="823" y="40"/>
                    </a:cxn>
                    <a:cxn ang="0">
                      <a:pos x="774" y="62"/>
                    </a:cxn>
                    <a:cxn ang="0">
                      <a:pos x="727" y="84"/>
                    </a:cxn>
                    <a:cxn ang="0">
                      <a:pos x="680" y="106"/>
                    </a:cxn>
                    <a:cxn ang="0">
                      <a:pos x="632" y="128"/>
                    </a:cxn>
                    <a:cxn ang="0">
                      <a:pos x="585" y="150"/>
                    </a:cxn>
                    <a:cxn ang="0">
                      <a:pos x="538" y="172"/>
                    </a:cxn>
                    <a:cxn ang="0">
                      <a:pos x="490" y="194"/>
                    </a:cxn>
                    <a:cxn ang="0">
                      <a:pos x="444" y="218"/>
                    </a:cxn>
                    <a:cxn ang="0">
                      <a:pos x="397" y="239"/>
                    </a:cxn>
                    <a:cxn ang="0">
                      <a:pos x="350" y="261"/>
                    </a:cxn>
                    <a:cxn ang="0">
                      <a:pos x="302" y="283"/>
                    </a:cxn>
                    <a:cxn ang="0">
                      <a:pos x="256" y="305"/>
                    </a:cxn>
                    <a:cxn ang="0">
                      <a:pos x="209" y="327"/>
                    </a:cxn>
                    <a:cxn ang="0">
                      <a:pos x="161" y="349"/>
                    </a:cxn>
                    <a:cxn ang="0">
                      <a:pos x="115" y="371"/>
                    </a:cxn>
                    <a:cxn ang="0">
                      <a:pos x="69" y="393"/>
                    </a:cxn>
                    <a:cxn ang="0">
                      <a:pos x="60" y="386"/>
                    </a:cxn>
                    <a:cxn ang="0">
                      <a:pos x="51" y="379"/>
                    </a:cxn>
                    <a:cxn ang="0">
                      <a:pos x="43" y="372"/>
                    </a:cxn>
                    <a:cxn ang="0">
                      <a:pos x="34" y="366"/>
                    </a:cxn>
                    <a:cxn ang="0">
                      <a:pos x="25" y="359"/>
                    </a:cxn>
                    <a:cxn ang="0">
                      <a:pos x="16" y="353"/>
                    </a:cxn>
                    <a:cxn ang="0">
                      <a:pos x="8" y="347"/>
                    </a:cxn>
                    <a:cxn ang="0">
                      <a:pos x="0" y="341"/>
                    </a:cxn>
                  </a:cxnLst>
                  <a:rect l="0" t="0" r="r" b="b"/>
                  <a:pathLst>
                    <a:path w="823" h="393">
                      <a:moveTo>
                        <a:pt x="0" y="341"/>
                      </a:moveTo>
                      <a:lnTo>
                        <a:pt x="49" y="318"/>
                      </a:lnTo>
                      <a:lnTo>
                        <a:pt x="98" y="297"/>
                      </a:lnTo>
                      <a:lnTo>
                        <a:pt x="148" y="276"/>
                      </a:lnTo>
                      <a:lnTo>
                        <a:pt x="198" y="255"/>
                      </a:lnTo>
                      <a:lnTo>
                        <a:pt x="248" y="233"/>
                      </a:lnTo>
                      <a:lnTo>
                        <a:pt x="298" y="212"/>
                      </a:lnTo>
                      <a:lnTo>
                        <a:pt x="348" y="191"/>
                      </a:lnTo>
                      <a:lnTo>
                        <a:pt x="398" y="170"/>
                      </a:lnTo>
                      <a:lnTo>
                        <a:pt x="447" y="148"/>
                      </a:lnTo>
                      <a:lnTo>
                        <a:pt x="497" y="127"/>
                      </a:lnTo>
                      <a:lnTo>
                        <a:pt x="546" y="106"/>
                      </a:lnTo>
                      <a:lnTo>
                        <a:pt x="597" y="85"/>
                      </a:lnTo>
                      <a:lnTo>
                        <a:pt x="646" y="63"/>
                      </a:lnTo>
                      <a:lnTo>
                        <a:pt x="695" y="42"/>
                      </a:lnTo>
                      <a:lnTo>
                        <a:pt x="745" y="21"/>
                      </a:lnTo>
                      <a:lnTo>
                        <a:pt x="795" y="0"/>
                      </a:lnTo>
                      <a:lnTo>
                        <a:pt x="802" y="10"/>
                      </a:lnTo>
                      <a:lnTo>
                        <a:pt x="809" y="20"/>
                      </a:lnTo>
                      <a:lnTo>
                        <a:pt x="815" y="29"/>
                      </a:lnTo>
                      <a:lnTo>
                        <a:pt x="823" y="40"/>
                      </a:lnTo>
                      <a:lnTo>
                        <a:pt x="774" y="62"/>
                      </a:lnTo>
                      <a:lnTo>
                        <a:pt x="727" y="84"/>
                      </a:lnTo>
                      <a:lnTo>
                        <a:pt x="680" y="106"/>
                      </a:lnTo>
                      <a:lnTo>
                        <a:pt x="632" y="128"/>
                      </a:lnTo>
                      <a:lnTo>
                        <a:pt x="585" y="150"/>
                      </a:lnTo>
                      <a:lnTo>
                        <a:pt x="538" y="172"/>
                      </a:lnTo>
                      <a:lnTo>
                        <a:pt x="490" y="194"/>
                      </a:lnTo>
                      <a:lnTo>
                        <a:pt x="444" y="218"/>
                      </a:lnTo>
                      <a:lnTo>
                        <a:pt x="397" y="239"/>
                      </a:lnTo>
                      <a:lnTo>
                        <a:pt x="350" y="261"/>
                      </a:lnTo>
                      <a:lnTo>
                        <a:pt x="302" y="283"/>
                      </a:lnTo>
                      <a:lnTo>
                        <a:pt x="256" y="305"/>
                      </a:lnTo>
                      <a:lnTo>
                        <a:pt x="209" y="327"/>
                      </a:lnTo>
                      <a:lnTo>
                        <a:pt x="161" y="349"/>
                      </a:lnTo>
                      <a:lnTo>
                        <a:pt x="115" y="371"/>
                      </a:lnTo>
                      <a:lnTo>
                        <a:pt x="69" y="393"/>
                      </a:lnTo>
                      <a:lnTo>
                        <a:pt x="60" y="386"/>
                      </a:lnTo>
                      <a:lnTo>
                        <a:pt x="51" y="379"/>
                      </a:lnTo>
                      <a:lnTo>
                        <a:pt x="43" y="372"/>
                      </a:lnTo>
                      <a:lnTo>
                        <a:pt x="34" y="366"/>
                      </a:lnTo>
                      <a:lnTo>
                        <a:pt x="25" y="359"/>
                      </a:lnTo>
                      <a:lnTo>
                        <a:pt x="16" y="353"/>
                      </a:lnTo>
                      <a:lnTo>
                        <a:pt x="8" y="347"/>
                      </a:lnTo>
                      <a:lnTo>
                        <a:pt x="0" y="341"/>
                      </a:lnTo>
                      <a:close/>
                    </a:path>
                  </a:pathLst>
                </a:custGeom>
                <a:solidFill>
                  <a:srgbClr val="CFC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89" name="Freeform 180">
                  <a:extLst>
                    <a:ext uri="{FF2B5EF4-FFF2-40B4-BE49-F238E27FC236}">
                      <a16:creationId xmlns:a16="http://schemas.microsoft.com/office/drawing/2014/main" xmlns="" id="{8B5CB6E9-A5DA-40BF-9E4F-EC0D6B6348EF}"/>
                    </a:ext>
                  </a:extLst>
                </p:cNvPr>
                <p:cNvSpPr>
                  <a:spLocks/>
                </p:cNvSpPr>
                <p:nvPr/>
              </p:nvSpPr>
              <p:spPr bwMode="auto">
                <a:xfrm>
                  <a:off x="-213" y="3135"/>
                  <a:ext cx="222" cy="119"/>
                </a:xfrm>
                <a:custGeom>
                  <a:avLst/>
                  <a:gdLst/>
                  <a:ahLst/>
                  <a:cxnLst>
                    <a:cxn ang="0">
                      <a:pos x="0" y="190"/>
                    </a:cxn>
                    <a:cxn ang="0">
                      <a:pos x="3" y="195"/>
                    </a:cxn>
                    <a:cxn ang="0">
                      <a:pos x="8" y="201"/>
                    </a:cxn>
                    <a:cxn ang="0">
                      <a:pos x="12" y="207"/>
                    </a:cxn>
                    <a:cxn ang="0">
                      <a:pos x="18" y="213"/>
                    </a:cxn>
                    <a:cxn ang="0">
                      <a:pos x="21" y="218"/>
                    </a:cxn>
                    <a:cxn ang="0">
                      <a:pos x="26" y="224"/>
                    </a:cxn>
                    <a:cxn ang="0">
                      <a:pos x="30" y="230"/>
                    </a:cxn>
                    <a:cxn ang="0">
                      <a:pos x="35" y="236"/>
                    </a:cxn>
                    <a:cxn ang="0">
                      <a:pos x="86" y="210"/>
                    </a:cxn>
                    <a:cxn ang="0">
                      <a:pos x="136" y="185"/>
                    </a:cxn>
                    <a:cxn ang="0">
                      <a:pos x="187" y="160"/>
                    </a:cxn>
                    <a:cxn ang="0">
                      <a:pos x="238" y="134"/>
                    </a:cxn>
                    <a:cxn ang="0">
                      <a:pos x="289" y="109"/>
                    </a:cxn>
                    <a:cxn ang="0">
                      <a:pos x="340" y="84"/>
                    </a:cxn>
                    <a:cxn ang="0">
                      <a:pos x="392" y="59"/>
                    </a:cxn>
                    <a:cxn ang="0">
                      <a:pos x="444" y="34"/>
                    </a:cxn>
                    <a:cxn ang="0">
                      <a:pos x="437" y="25"/>
                    </a:cxn>
                    <a:cxn ang="0">
                      <a:pos x="430" y="17"/>
                    </a:cxn>
                    <a:cxn ang="0">
                      <a:pos x="423" y="8"/>
                    </a:cxn>
                    <a:cxn ang="0">
                      <a:pos x="417" y="0"/>
                    </a:cxn>
                    <a:cxn ang="0">
                      <a:pos x="363" y="23"/>
                    </a:cxn>
                    <a:cxn ang="0">
                      <a:pos x="312" y="47"/>
                    </a:cxn>
                    <a:cxn ang="0">
                      <a:pos x="258" y="70"/>
                    </a:cxn>
                    <a:cxn ang="0">
                      <a:pos x="207" y="94"/>
                    </a:cxn>
                    <a:cxn ang="0">
                      <a:pos x="154" y="118"/>
                    </a:cxn>
                    <a:cxn ang="0">
                      <a:pos x="103" y="142"/>
                    </a:cxn>
                    <a:cxn ang="0">
                      <a:pos x="50" y="166"/>
                    </a:cxn>
                    <a:cxn ang="0">
                      <a:pos x="0" y="190"/>
                    </a:cxn>
                  </a:cxnLst>
                  <a:rect l="0" t="0" r="r" b="b"/>
                  <a:pathLst>
                    <a:path w="444" h="236">
                      <a:moveTo>
                        <a:pt x="0" y="190"/>
                      </a:moveTo>
                      <a:lnTo>
                        <a:pt x="3" y="195"/>
                      </a:lnTo>
                      <a:lnTo>
                        <a:pt x="8" y="201"/>
                      </a:lnTo>
                      <a:lnTo>
                        <a:pt x="12" y="207"/>
                      </a:lnTo>
                      <a:lnTo>
                        <a:pt x="18" y="213"/>
                      </a:lnTo>
                      <a:lnTo>
                        <a:pt x="21" y="218"/>
                      </a:lnTo>
                      <a:lnTo>
                        <a:pt x="26" y="224"/>
                      </a:lnTo>
                      <a:lnTo>
                        <a:pt x="30" y="230"/>
                      </a:lnTo>
                      <a:lnTo>
                        <a:pt x="35" y="236"/>
                      </a:lnTo>
                      <a:lnTo>
                        <a:pt x="86" y="210"/>
                      </a:lnTo>
                      <a:lnTo>
                        <a:pt x="136" y="185"/>
                      </a:lnTo>
                      <a:lnTo>
                        <a:pt x="187" y="160"/>
                      </a:lnTo>
                      <a:lnTo>
                        <a:pt x="238" y="134"/>
                      </a:lnTo>
                      <a:lnTo>
                        <a:pt x="289" y="109"/>
                      </a:lnTo>
                      <a:lnTo>
                        <a:pt x="340" y="84"/>
                      </a:lnTo>
                      <a:lnTo>
                        <a:pt x="392" y="59"/>
                      </a:lnTo>
                      <a:lnTo>
                        <a:pt x="444" y="34"/>
                      </a:lnTo>
                      <a:lnTo>
                        <a:pt x="437" y="25"/>
                      </a:lnTo>
                      <a:lnTo>
                        <a:pt x="430" y="17"/>
                      </a:lnTo>
                      <a:lnTo>
                        <a:pt x="423" y="8"/>
                      </a:lnTo>
                      <a:lnTo>
                        <a:pt x="417" y="0"/>
                      </a:lnTo>
                      <a:lnTo>
                        <a:pt x="363" y="23"/>
                      </a:lnTo>
                      <a:lnTo>
                        <a:pt x="312" y="47"/>
                      </a:lnTo>
                      <a:lnTo>
                        <a:pt x="258" y="70"/>
                      </a:lnTo>
                      <a:lnTo>
                        <a:pt x="207" y="94"/>
                      </a:lnTo>
                      <a:lnTo>
                        <a:pt x="154" y="118"/>
                      </a:lnTo>
                      <a:lnTo>
                        <a:pt x="103" y="142"/>
                      </a:lnTo>
                      <a:lnTo>
                        <a:pt x="50" y="166"/>
                      </a:lnTo>
                      <a:lnTo>
                        <a:pt x="0" y="190"/>
                      </a:lnTo>
                      <a:close/>
                    </a:path>
                  </a:pathLst>
                </a:custGeom>
                <a:solidFill>
                  <a:srgbClr val="FFFF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90" name="Freeform 181">
                  <a:extLst>
                    <a:ext uri="{FF2B5EF4-FFF2-40B4-BE49-F238E27FC236}">
                      <a16:creationId xmlns:a16="http://schemas.microsoft.com/office/drawing/2014/main" xmlns="" id="{967D1D1C-EFDB-43B1-BAF9-7594751FA99E}"/>
                    </a:ext>
                  </a:extLst>
                </p:cNvPr>
                <p:cNvSpPr>
                  <a:spLocks/>
                </p:cNvSpPr>
                <p:nvPr/>
              </p:nvSpPr>
              <p:spPr bwMode="auto">
                <a:xfrm>
                  <a:off x="-251" y="3112"/>
                  <a:ext cx="223" cy="115"/>
                </a:xfrm>
                <a:custGeom>
                  <a:avLst/>
                  <a:gdLst/>
                  <a:ahLst/>
                  <a:cxnLst>
                    <a:cxn ang="0">
                      <a:pos x="0" y="181"/>
                    </a:cxn>
                    <a:cxn ang="0">
                      <a:pos x="4" y="187"/>
                    </a:cxn>
                    <a:cxn ang="0">
                      <a:pos x="9" y="193"/>
                    </a:cxn>
                    <a:cxn ang="0">
                      <a:pos x="14" y="199"/>
                    </a:cxn>
                    <a:cxn ang="0">
                      <a:pos x="19" y="206"/>
                    </a:cxn>
                    <a:cxn ang="0">
                      <a:pos x="23" y="212"/>
                    </a:cxn>
                    <a:cxn ang="0">
                      <a:pos x="28" y="218"/>
                    </a:cxn>
                    <a:cxn ang="0">
                      <a:pos x="33" y="224"/>
                    </a:cxn>
                    <a:cxn ang="0">
                      <a:pos x="38" y="231"/>
                    </a:cxn>
                    <a:cxn ang="0">
                      <a:pos x="88" y="206"/>
                    </a:cxn>
                    <a:cxn ang="0">
                      <a:pos x="139" y="181"/>
                    </a:cxn>
                    <a:cxn ang="0">
                      <a:pos x="190" y="157"/>
                    </a:cxn>
                    <a:cxn ang="0">
                      <a:pos x="242" y="133"/>
                    </a:cxn>
                    <a:cxn ang="0">
                      <a:pos x="292" y="109"/>
                    </a:cxn>
                    <a:cxn ang="0">
                      <a:pos x="344" y="85"/>
                    </a:cxn>
                    <a:cxn ang="0">
                      <a:pos x="395" y="61"/>
                    </a:cxn>
                    <a:cxn ang="0">
                      <a:pos x="447" y="36"/>
                    </a:cxn>
                    <a:cxn ang="0">
                      <a:pos x="439" y="27"/>
                    </a:cxn>
                    <a:cxn ang="0">
                      <a:pos x="433" y="17"/>
                    </a:cxn>
                    <a:cxn ang="0">
                      <a:pos x="427" y="8"/>
                    </a:cxn>
                    <a:cxn ang="0">
                      <a:pos x="420" y="0"/>
                    </a:cxn>
                    <a:cxn ang="0">
                      <a:pos x="367" y="22"/>
                    </a:cxn>
                    <a:cxn ang="0">
                      <a:pos x="314" y="45"/>
                    </a:cxn>
                    <a:cxn ang="0">
                      <a:pos x="262" y="68"/>
                    </a:cxn>
                    <a:cxn ang="0">
                      <a:pos x="209" y="91"/>
                    </a:cxn>
                    <a:cxn ang="0">
                      <a:pos x="157" y="113"/>
                    </a:cxn>
                    <a:cxn ang="0">
                      <a:pos x="104" y="136"/>
                    </a:cxn>
                    <a:cxn ang="0">
                      <a:pos x="52" y="158"/>
                    </a:cxn>
                    <a:cxn ang="0">
                      <a:pos x="0" y="181"/>
                    </a:cxn>
                  </a:cxnLst>
                  <a:rect l="0" t="0" r="r" b="b"/>
                  <a:pathLst>
                    <a:path w="447" h="231">
                      <a:moveTo>
                        <a:pt x="0" y="181"/>
                      </a:moveTo>
                      <a:lnTo>
                        <a:pt x="4" y="187"/>
                      </a:lnTo>
                      <a:lnTo>
                        <a:pt x="9" y="193"/>
                      </a:lnTo>
                      <a:lnTo>
                        <a:pt x="14" y="199"/>
                      </a:lnTo>
                      <a:lnTo>
                        <a:pt x="19" y="206"/>
                      </a:lnTo>
                      <a:lnTo>
                        <a:pt x="23" y="212"/>
                      </a:lnTo>
                      <a:lnTo>
                        <a:pt x="28" y="218"/>
                      </a:lnTo>
                      <a:lnTo>
                        <a:pt x="33" y="224"/>
                      </a:lnTo>
                      <a:lnTo>
                        <a:pt x="38" y="231"/>
                      </a:lnTo>
                      <a:lnTo>
                        <a:pt x="88" y="206"/>
                      </a:lnTo>
                      <a:lnTo>
                        <a:pt x="139" y="181"/>
                      </a:lnTo>
                      <a:lnTo>
                        <a:pt x="190" y="157"/>
                      </a:lnTo>
                      <a:lnTo>
                        <a:pt x="242" y="133"/>
                      </a:lnTo>
                      <a:lnTo>
                        <a:pt x="292" y="109"/>
                      </a:lnTo>
                      <a:lnTo>
                        <a:pt x="344" y="85"/>
                      </a:lnTo>
                      <a:lnTo>
                        <a:pt x="395" y="61"/>
                      </a:lnTo>
                      <a:lnTo>
                        <a:pt x="447" y="36"/>
                      </a:lnTo>
                      <a:lnTo>
                        <a:pt x="439" y="27"/>
                      </a:lnTo>
                      <a:lnTo>
                        <a:pt x="433" y="17"/>
                      </a:lnTo>
                      <a:lnTo>
                        <a:pt x="427" y="8"/>
                      </a:lnTo>
                      <a:lnTo>
                        <a:pt x="420" y="0"/>
                      </a:lnTo>
                      <a:lnTo>
                        <a:pt x="367" y="22"/>
                      </a:lnTo>
                      <a:lnTo>
                        <a:pt x="314" y="45"/>
                      </a:lnTo>
                      <a:lnTo>
                        <a:pt x="262" y="68"/>
                      </a:lnTo>
                      <a:lnTo>
                        <a:pt x="209" y="91"/>
                      </a:lnTo>
                      <a:lnTo>
                        <a:pt x="157" y="113"/>
                      </a:lnTo>
                      <a:lnTo>
                        <a:pt x="104" y="136"/>
                      </a:lnTo>
                      <a:lnTo>
                        <a:pt x="52" y="158"/>
                      </a:lnTo>
                      <a:lnTo>
                        <a:pt x="0" y="181"/>
                      </a:lnTo>
                      <a:close/>
                    </a:path>
                  </a:pathLst>
                </a:custGeom>
                <a:solidFill>
                  <a:srgbClr val="FFFF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91" name="Freeform 182">
                  <a:extLst>
                    <a:ext uri="{FF2B5EF4-FFF2-40B4-BE49-F238E27FC236}">
                      <a16:creationId xmlns:a16="http://schemas.microsoft.com/office/drawing/2014/main" xmlns="" id="{A8DB636F-2CDB-46F3-B47F-E40C30A9F465}"/>
                    </a:ext>
                  </a:extLst>
                </p:cNvPr>
                <p:cNvSpPr>
                  <a:spLocks/>
                </p:cNvSpPr>
                <p:nvPr/>
              </p:nvSpPr>
              <p:spPr bwMode="auto">
                <a:xfrm>
                  <a:off x="-599" y="3175"/>
                  <a:ext cx="628" cy="193"/>
                </a:xfrm>
                <a:custGeom>
                  <a:avLst/>
                  <a:gdLst/>
                  <a:ahLst/>
                  <a:cxnLst>
                    <a:cxn ang="0">
                      <a:pos x="0" y="5"/>
                    </a:cxn>
                    <a:cxn ang="0">
                      <a:pos x="15" y="4"/>
                    </a:cxn>
                    <a:cxn ang="0">
                      <a:pos x="32" y="4"/>
                    </a:cxn>
                    <a:cxn ang="0">
                      <a:pos x="49" y="4"/>
                    </a:cxn>
                    <a:cxn ang="0">
                      <a:pos x="66" y="4"/>
                    </a:cxn>
                    <a:cxn ang="0">
                      <a:pos x="81" y="4"/>
                    </a:cxn>
                    <a:cxn ang="0">
                      <a:pos x="97" y="4"/>
                    </a:cxn>
                    <a:cxn ang="0">
                      <a:pos x="108" y="4"/>
                    </a:cxn>
                    <a:cxn ang="0">
                      <a:pos x="118" y="4"/>
                    </a:cxn>
                    <a:cxn ang="0">
                      <a:pos x="131" y="2"/>
                    </a:cxn>
                    <a:cxn ang="0">
                      <a:pos x="153" y="1"/>
                    </a:cxn>
                    <a:cxn ang="0">
                      <a:pos x="179" y="0"/>
                    </a:cxn>
                    <a:cxn ang="0">
                      <a:pos x="209" y="2"/>
                    </a:cxn>
                    <a:cxn ang="0">
                      <a:pos x="236" y="6"/>
                    </a:cxn>
                    <a:cxn ang="0">
                      <a:pos x="259" y="15"/>
                    </a:cxn>
                    <a:cxn ang="0">
                      <a:pos x="272" y="31"/>
                    </a:cxn>
                    <a:cxn ang="0">
                      <a:pos x="275" y="55"/>
                    </a:cxn>
                    <a:cxn ang="0">
                      <a:pos x="266" y="89"/>
                    </a:cxn>
                    <a:cxn ang="0">
                      <a:pos x="259" y="132"/>
                    </a:cxn>
                    <a:cxn ang="0">
                      <a:pos x="249" y="181"/>
                    </a:cxn>
                    <a:cxn ang="0">
                      <a:pos x="240" y="232"/>
                    </a:cxn>
                    <a:cxn ang="0">
                      <a:pos x="230" y="278"/>
                    </a:cxn>
                    <a:cxn ang="0">
                      <a:pos x="224" y="318"/>
                    </a:cxn>
                    <a:cxn ang="0">
                      <a:pos x="219" y="344"/>
                    </a:cxn>
                    <a:cxn ang="0">
                      <a:pos x="218" y="355"/>
                    </a:cxn>
                    <a:cxn ang="0">
                      <a:pos x="254" y="358"/>
                    </a:cxn>
                    <a:cxn ang="0">
                      <a:pos x="289" y="362"/>
                    </a:cxn>
                    <a:cxn ang="0">
                      <a:pos x="325" y="366"/>
                    </a:cxn>
                    <a:cxn ang="0">
                      <a:pos x="362" y="371"/>
                    </a:cxn>
                    <a:cxn ang="0">
                      <a:pos x="396" y="374"/>
                    </a:cxn>
                    <a:cxn ang="0">
                      <a:pos x="432" y="378"/>
                    </a:cxn>
                    <a:cxn ang="0">
                      <a:pos x="467" y="382"/>
                    </a:cxn>
                    <a:cxn ang="0">
                      <a:pos x="503" y="386"/>
                    </a:cxn>
                    <a:cxn ang="0">
                      <a:pos x="549" y="364"/>
                    </a:cxn>
                    <a:cxn ang="0">
                      <a:pos x="595" y="342"/>
                    </a:cxn>
                    <a:cxn ang="0">
                      <a:pos x="641" y="321"/>
                    </a:cxn>
                    <a:cxn ang="0">
                      <a:pos x="689" y="300"/>
                    </a:cxn>
                    <a:cxn ang="0">
                      <a:pos x="736" y="278"/>
                    </a:cxn>
                    <a:cxn ang="0">
                      <a:pos x="783" y="257"/>
                    </a:cxn>
                    <a:cxn ang="0">
                      <a:pos x="831" y="236"/>
                    </a:cxn>
                    <a:cxn ang="0">
                      <a:pos x="878" y="215"/>
                    </a:cxn>
                    <a:cxn ang="0">
                      <a:pos x="924" y="193"/>
                    </a:cxn>
                    <a:cxn ang="0">
                      <a:pos x="971" y="171"/>
                    </a:cxn>
                    <a:cxn ang="0">
                      <a:pos x="1019" y="150"/>
                    </a:cxn>
                    <a:cxn ang="0">
                      <a:pos x="1066" y="129"/>
                    </a:cxn>
                    <a:cxn ang="0">
                      <a:pos x="1113" y="107"/>
                    </a:cxn>
                    <a:cxn ang="0">
                      <a:pos x="1161" y="85"/>
                    </a:cxn>
                    <a:cxn ang="0">
                      <a:pos x="1208" y="64"/>
                    </a:cxn>
                    <a:cxn ang="0">
                      <a:pos x="1256" y="43"/>
                    </a:cxn>
                  </a:cxnLst>
                  <a:rect l="0" t="0" r="r" b="b"/>
                  <a:pathLst>
                    <a:path w="1256" h="386">
                      <a:moveTo>
                        <a:pt x="0" y="5"/>
                      </a:moveTo>
                      <a:lnTo>
                        <a:pt x="15" y="4"/>
                      </a:lnTo>
                      <a:lnTo>
                        <a:pt x="32" y="4"/>
                      </a:lnTo>
                      <a:lnTo>
                        <a:pt x="49" y="4"/>
                      </a:lnTo>
                      <a:lnTo>
                        <a:pt x="66" y="4"/>
                      </a:lnTo>
                      <a:lnTo>
                        <a:pt x="81" y="4"/>
                      </a:lnTo>
                      <a:lnTo>
                        <a:pt x="97" y="4"/>
                      </a:lnTo>
                      <a:lnTo>
                        <a:pt x="108" y="4"/>
                      </a:lnTo>
                      <a:lnTo>
                        <a:pt x="118" y="4"/>
                      </a:lnTo>
                      <a:lnTo>
                        <a:pt x="131" y="2"/>
                      </a:lnTo>
                      <a:lnTo>
                        <a:pt x="153" y="1"/>
                      </a:lnTo>
                      <a:lnTo>
                        <a:pt x="179" y="0"/>
                      </a:lnTo>
                      <a:lnTo>
                        <a:pt x="209" y="2"/>
                      </a:lnTo>
                      <a:lnTo>
                        <a:pt x="236" y="6"/>
                      </a:lnTo>
                      <a:lnTo>
                        <a:pt x="259" y="15"/>
                      </a:lnTo>
                      <a:lnTo>
                        <a:pt x="272" y="31"/>
                      </a:lnTo>
                      <a:lnTo>
                        <a:pt x="275" y="55"/>
                      </a:lnTo>
                      <a:lnTo>
                        <a:pt x="266" y="89"/>
                      </a:lnTo>
                      <a:lnTo>
                        <a:pt x="259" y="132"/>
                      </a:lnTo>
                      <a:lnTo>
                        <a:pt x="249" y="181"/>
                      </a:lnTo>
                      <a:lnTo>
                        <a:pt x="240" y="232"/>
                      </a:lnTo>
                      <a:lnTo>
                        <a:pt x="230" y="278"/>
                      </a:lnTo>
                      <a:lnTo>
                        <a:pt x="224" y="318"/>
                      </a:lnTo>
                      <a:lnTo>
                        <a:pt x="219" y="344"/>
                      </a:lnTo>
                      <a:lnTo>
                        <a:pt x="218" y="355"/>
                      </a:lnTo>
                      <a:lnTo>
                        <a:pt x="254" y="358"/>
                      </a:lnTo>
                      <a:lnTo>
                        <a:pt x="289" y="362"/>
                      </a:lnTo>
                      <a:lnTo>
                        <a:pt x="325" y="366"/>
                      </a:lnTo>
                      <a:lnTo>
                        <a:pt x="362" y="371"/>
                      </a:lnTo>
                      <a:lnTo>
                        <a:pt x="396" y="374"/>
                      </a:lnTo>
                      <a:lnTo>
                        <a:pt x="432" y="378"/>
                      </a:lnTo>
                      <a:lnTo>
                        <a:pt x="467" y="382"/>
                      </a:lnTo>
                      <a:lnTo>
                        <a:pt x="503" y="386"/>
                      </a:lnTo>
                      <a:lnTo>
                        <a:pt x="549" y="364"/>
                      </a:lnTo>
                      <a:lnTo>
                        <a:pt x="595" y="342"/>
                      </a:lnTo>
                      <a:lnTo>
                        <a:pt x="641" y="321"/>
                      </a:lnTo>
                      <a:lnTo>
                        <a:pt x="689" y="300"/>
                      </a:lnTo>
                      <a:lnTo>
                        <a:pt x="736" y="278"/>
                      </a:lnTo>
                      <a:lnTo>
                        <a:pt x="783" y="257"/>
                      </a:lnTo>
                      <a:lnTo>
                        <a:pt x="831" y="236"/>
                      </a:lnTo>
                      <a:lnTo>
                        <a:pt x="878" y="215"/>
                      </a:lnTo>
                      <a:lnTo>
                        <a:pt x="924" y="193"/>
                      </a:lnTo>
                      <a:lnTo>
                        <a:pt x="971" y="171"/>
                      </a:lnTo>
                      <a:lnTo>
                        <a:pt x="1019" y="150"/>
                      </a:lnTo>
                      <a:lnTo>
                        <a:pt x="1066" y="129"/>
                      </a:lnTo>
                      <a:lnTo>
                        <a:pt x="1113" y="107"/>
                      </a:lnTo>
                      <a:lnTo>
                        <a:pt x="1161" y="85"/>
                      </a:lnTo>
                      <a:lnTo>
                        <a:pt x="1208" y="64"/>
                      </a:lnTo>
                      <a:lnTo>
                        <a:pt x="1256" y="43"/>
                      </a:lnTo>
                    </a:path>
                  </a:pathLst>
                </a:custGeom>
                <a:noFill/>
                <a:ln w="23813">
                  <a:solidFill>
                    <a:srgbClr val="70707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92" name="Freeform 183">
                  <a:extLst>
                    <a:ext uri="{FF2B5EF4-FFF2-40B4-BE49-F238E27FC236}">
                      <a16:creationId xmlns:a16="http://schemas.microsoft.com/office/drawing/2014/main" xmlns="" id="{FFA1A88B-0118-44CA-9981-701CFD0976E5}"/>
                    </a:ext>
                  </a:extLst>
                </p:cNvPr>
                <p:cNvSpPr>
                  <a:spLocks/>
                </p:cNvSpPr>
                <p:nvPr/>
              </p:nvSpPr>
              <p:spPr bwMode="auto">
                <a:xfrm>
                  <a:off x="-599" y="2826"/>
                  <a:ext cx="565" cy="351"/>
                </a:xfrm>
                <a:custGeom>
                  <a:avLst/>
                  <a:gdLst/>
                  <a:ahLst/>
                  <a:cxnLst>
                    <a:cxn ang="0">
                      <a:pos x="1129" y="0"/>
                    </a:cxn>
                    <a:cxn ang="0">
                      <a:pos x="1069" y="21"/>
                    </a:cxn>
                    <a:cxn ang="0">
                      <a:pos x="1010" y="42"/>
                    </a:cxn>
                    <a:cxn ang="0">
                      <a:pos x="951" y="64"/>
                    </a:cxn>
                    <a:cxn ang="0">
                      <a:pos x="893" y="86"/>
                    </a:cxn>
                    <a:cxn ang="0">
                      <a:pos x="834" y="107"/>
                    </a:cxn>
                    <a:cxn ang="0">
                      <a:pos x="775" y="129"/>
                    </a:cxn>
                    <a:cxn ang="0">
                      <a:pos x="716" y="151"/>
                    </a:cxn>
                    <a:cxn ang="0">
                      <a:pos x="657" y="173"/>
                    </a:cxn>
                    <a:cxn ang="0">
                      <a:pos x="597" y="194"/>
                    </a:cxn>
                    <a:cxn ang="0">
                      <a:pos x="537" y="215"/>
                    </a:cxn>
                    <a:cxn ang="0">
                      <a:pos x="477" y="237"/>
                    </a:cxn>
                    <a:cxn ang="0">
                      <a:pos x="419" y="260"/>
                    </a:cxn>
                    <a:cxn ang="0">
                      <a:pos x="359" y="281"/>
                    </a:cxn>
                    <a:cxn ang="0">
                      <a:pos x="299" y="302"/>
                    </a:cxn>
                    <a:cxn ang="0">
                      <a:pos x="239" y="324"/>
                    </a:cxn>
                    <a:cxn ang="0">
                      <a:pos x="180" y="346"/>
                    </a:cxn>
                    <a:cxn ang="0">
                      <a:pos x="156" y="391"/>
                    </a:cxn>
                    <a:cxn ang="0">
                      <a:pos x="133" y="436"/>
                    </a:cxn>
                    <a:cxn ang="0">
                      <a:pos x="111" y="481"/>
                    </a:cxn>
                    <a:cxn ang="0">
                      <a:pos x="88" y="527"/>
                    </a:cxn>
                    <a:cxn ang="0">
                      <a:pos x="65" y="571"/>
                    </a:cxn>
                    <a:cxn ang="0">
                      <a:pos x="43" y="615"/>
                    </a:cxn>
                    <a:cxn ang="0">
                      <a:pos x="21" y="659"/>
                    </a:cxn>
                    <a:cxn ang="0">
                      <a:pos x="0" y="703"/>
                    </a:cxn>
                  </a:cxnLst>
                  <a:rect l="0" t="0" r="r" b="b"/>
                  <a:pathLst>
                    <a:path w="1129" h="703">
                      <a:moveTo>
                        <a:pt x="1129" y="0"/>
                      </a:moveTo>
                      <a:lnTo>
                        <a:pt x="1069" y="21"/>
                      </a:lnTo>
                      <a:lnTo>
                        <a:pt x="1010" y="42"/>
                      </a:lnTo>
                      <a:lnTo>
                        <a:pt x="951" y="64"/>
                      </a:lnTo>
                      <a:lnTo>
                        <a:pt x="893" y="86"/>
                      </a:lnTo>
                      <a:lnTo>
                        <a:pt x="834" y="107"/>
                      </a:lnTo>
                      <a:lnTo>
                        <a:pt x="775" y="129"/>
                      </a:lnTo>
                      <a:lnTo>
                        <a:pt x="716" y="151"/>
                      </a:lnTo>
                      <a:lnTo>
                        <a:pt x="657" y="173"/>
                      </a:lnTo>
                      <a:lnTo>
                        <a:pt x="597" y="194"/>
                      </a:lnTo>
                      <a:lnTo>
                        <a:pt x="537" y="215"/>
                      </a:lnTo>
                      <a:lnTo>
                        <a:pt x="477" y="237"/>
                      </a:lnTo>
                      <a:lnTo>
                        <a:pt x="419" y="260"/>
                      </a:lnTo>
                      <a:lnTo>
                        <a:pt x="359" y="281"/>
                      </a:lnTo>
                      <a:lnTo>
                        <a:pt x="299" y="302"/>
                      </a:lnTo>
                      <a:lnTo>
                        <a:pt x="239" y="324"/>
                      </a:lnTo>
                      <a:lnTo>
                        <a:pt x="180" y="346"/>
                      </a:lnTo>
                      <a:lnTo>
                        <a:pt x="156" y="391"/>
                      </a:lnTo>
                      <a:lnTo>
                        <a:pt x="133" y="436"/>
                      </a:lnTo>
                      <a:lnTo>
                        <a:pt x="111" y="481"/>
                      </a:lnTo>
                      <a:lnTo>
                        <a:pt x="88" y="527"/>
                      </a:lnTo>
                      <a:lnTo>
                        <a:pt x="65" y="571"/>
                      </a:lnTo>
                      <a:lnTo>
                        <a:pt x="43" y="615"/>
                      </a:lnTo>
                      <a:lnTo>
                        <a:pt x="21" y="659"/>
                      </a:lnTo>
                      <a:lnTo>
                        <a:pt x="0" y="703"/>
                      </a:lnTo>
                    </a:path>
                  </a:pathLst>
                </a:custGeom>
                <a:noFill/>
                <a:ln w="23813">
                  <a:solidFill>
                    <a:srgbClr val="5E5E5E"/>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93" name="Freeform 184">
                  <a:extLst>
                    <a:ext uri="{FF2B5EF4-FFF2-40B4-BE49-F238E27FC236}">
                      <a16:creationId xmlns:a16="http://schemas.microsoft.com/office/drawing/2014/main" xmlns="" id="{B7D099EE-2196-45F7-9F7B-A78819C7D27D}"/>
                    </a:ext>
                  </a:extLst>
                </p:cNvPr>
                <p:cNvSpPr>
                  <a:spLocks/>
                </p:cNvSpPr>
                <p:nvPr/>
              </p:nvSpPr>
              <p:spPr bwMode="auto">
                <a:xfrm>
                  <a:off x="-121" y="3022"/>
                  <a:ext cx="66" cy="87"/>
                </a:xfrm>
                <a:custGeom>
                  <a:avLst/>
                  <a:gdLst/>
                  <a:ahLst/>
                  <a:cxnLst>
                    <a:cxn ang="0">
                      <a:pos x="0" y="5"/>
                    </a:cxn>
                    <a:cxn ang="0">
                      <a:pos x="5" y="3"/>
                    </a:cxn>
                    <a:cxn ang="0">
                      <a:pos x="20" y="2"/>
                    </a:cxn>
                    <a:cxn ang="0">
                      <a:pos x="41" y="0"/>
                    </a:cxn>
                    <a:cxn ang="0">
                      <a:pos x="66" y="1"/>
                    </a:cxn>
                    <a:cxn ang="0">
                      <a:pos x="89" y="4"/>
                    </a:cxn>
                    <a:cxn ang="0">
                      <a:pos x="111" y="12"/>
                    </a:cxn>
                    <a:cxn ang="0">
                      <a:pos x="125" y="25"/>
                    </a:cxn>
                    <a:cxn ang="0">
                      <a:pos x="131" y="46"/>
                    </a:cxn>
                    <a:cxn ang="0">
                      <a:pos x="129" y="68"/>
                    </a:cxn>
                    <a:cxn ang="0">
                      <a:pos x="127" y="91"/>
                    </a:cxn>
                    <a:cxn ang="0">
                      <a:pos x="123" y="112"/>
                    </a:cxn>
                    <a:cxn ang="0">
                      <a:pos x="120" y="132"/>
                    </a:cxn>
                    <a:cxn ang="0">
                      <a:pos x="116" y="148"/>
                    </a:cxn>
                    <a:cxn ang="0">
                      <a:pos x="113" y="161"/>
                    </a:cxn>
                    <a:cxn ang="0">
                      <a:pos x="111" y="169"/>
                    </a:cxn>
                    <a:cxn ang="0">
                      <a:pos x="111" y="172"/>
                    </a:cxn>
                  </a:cxnLst>
                  <a:rect l="0" t="0" r="r" b="b"/>
                  <a:pathLst>
                    <a:path w="131" h="172">
                      <a:moveTo>
                        <a:pt x="0" y="5"/>
                      </a:moveTo>
                      <a:lnTo>
                        <a:pt x="5" y="3"/>
                      </a:lnTo>
                      <a:lnTo>
                        <a:pt x="20" y="2"/>
                      </a:lnTo>
                      <a:lnTo>
                        <a:pt x="41" y="0"/>
                      </a:lnTo>
                      <a:lnTo>
                        <a:pt x="66" y="1"/>
                      </a:lnTo>
                      <a:lnTo>
                        <a:pt x="89" y="4"/>
                      </a:lnTo>
                      <a:lnTo>
                        <a:pt x="111" y="12"/>
                      </a:lnTo>
                      <a:lnTo>
                        <a:pt x="125" y="25"/>
                      </a:lnTo>
                      <a:lnTo>
                        <a:pt x="131" y="46"/>
                      </a:lnTo>
                      <a:lnTo>
                        <a:pt x="129" y="68"/>
                      </a:lnTo>
                      <a:lnTo>
                        <a:pt x="127" y="91"/>
                      </a:lnTo>
                      <a:lnTo>
                        <a:pt x="123" y="112"/>
                      </a:lnTo>
                      <a:lnTo>
                        <a:pt x="120" y="132"/>
                      </a:lnTo>
                      <a:lnTo>
                        <a:pt x="116" y="148"/>
                      </a:lnTo>
                      <a:lnTo>
                        <a:pt x="113" y="161"/>
                      </a:lnTo>
                      <a:lnTo>
                        <a:pt x="111" y="169"/>
                      </a:lnTo>
                      <a:lnTo>
                        <a:pt x="111" y="172"/>
                      </a:lnTo>
                    </a:path>
                  </a:pathLst>
                </a:custGeom>
                <a:noFill/>
                <a:ln w="23813">
                  <a:solidFill>
                    <a:srgbClr val="70707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94" name="Freeform 185">
                  <a:extLst>
                    <a:ext uri="{FF2B5EF4-FFF2-40B4-BE49-F238E27FC236}">
                      <a16:creationId xmlns:a16="http://schemas.microsoft.com/office/drawing/2014/main" xmlns="" id="{06C5B261-096B-4C44-85C2-3C7075E1C10C}"/>
                    </a:ext>
                  </a:extLst>
                </p:cNvPr>
                <p:cNvSpPr>
                  <a:spLocks/>
                </p:cNvSpPr>
                <p:nvPr/>
              </p:nvSpPr>
              <p:spPr bwMode="auto">
                <a:xfrm>
                  <a:off x="-424" y="3231"/>
                  <a:ext cx="408" cy="319"/>
                </a:xfrm>
                <a:custGeom>
                  <a:avLst/>
                  <a:gdLst/>
                  <a:ahLst/>
                  <a:cxnLst>
                    <a:cxn ang="0">
                      <a:pos x="740" y="37"/>
                    </a:cxn>
                    <a:cxn ang="0">
                      <a:pos x="627" y="93"/>
                    </a:cxn>
                    <a:cxn ang="0">
                      <a:pos x="516" y="149"/>
                    </a:cxn>
                    <a:cxn ang="0">
                      <a:pos x="404" y="203"/>
                    </a:cxn>
                    <a:cxn ang="0">
                      <a:pos x="292" y="258"/>
                    </a:cxn>
                    <a:cxn ang="0">
                      <a:pos x="258" y="278"/>
                    </a:cxn>
                    <a:cxn ang="0">
                      <a:pos x="372" y="230"/>
                    </a:cxn>
                    <a:cxn ang="0">
                      <a:pos x="486" y="181"/>
                    </a:cxn>
                    <a:cxn ang="0">
                      <a:pos x="430" y="222"/>
                    </a:cxn>
                    <a:cxn ang="0">
                      <a:pos x="289" y="307"/>
                    </a:cxn>
                    <a:cxn ang="0">
                      <a:pos x="153" y="392"/>
                    </a:cxn>
                    <a:cxn ang="0">
                      <a:pos x="296" y="316"/>
                    </a:cxn>
                    <a:cxn ang="0">
                      <a:pos x="440" y="242"/>
                    </a:cxn>
                    <a:cxn ang="0">
                      <a:pos x="476" y="232"/>
                    </a:cxn>
                    <a:cxn ang="0">
                      <a:pos x="298" y="354"/>
                    </a:cxn>
                    <a:cxn ang="0">
                      <a:pos x="120" y="474"/>
                    </a:cxn>
                    <a:cxn ang="0">
                      <a:pos x="177" y="444"/>
                    </a:cxn>
                    <a:cxn ang="0">
                      <a:pos x="351" y="338"/>
                    </a:cxn>
                    <a:cxn ang="0">
                      <a:pos x="529" y="231"/>
                    </a:cxn>
                    <a:cxn ang="0">
                      <a:pos x="426" y="310"/>
                    </a:cxn>
                    <a:cxn ang="0">
                      <a:pos x="325" y="388"/>
                    </a:cxn>
                    <a:cxn ang="0">
                      <a:pos x="225" y="465"/>
                    </a:cxn>
                    <a:cxn ang="0">
                      <a:pos x="127" y="540"/>
                    </a:cxn>
                    <a:cxn ang="0">
                      <a:pos x="32" y="614"/>
                    </a:cxn>
                    <a:cxn ang="0">
                      <a:pos x="66" y="591"/>
                    </a:cxn>
                    <a:cxn ang="0">
                      <a:pos x="167" y="519"/>
                    </a:cxn>
                    <a:cxn ang="0">
                      <a:pos x="269" y="448"/>
                    </a:cxn>
                    <a:cxn ang="0">
                      <a:pos x="372" y="372"/>
                    </a:cxn>
                    <a:cxn ang="0">
                      <a:pos x="477" y="296"/>
                    </a:cxn>
                    <a:cxn ang="0">
                      <a:pos x="513" y="279"/>
                    </a:cxn>
                    <a:cxn ang="0">
                      <a:pos x="415" y="375"/>
                    </a:cxn>
                    <a:cxn ang="0">
                      <a:pos x="318" y="470"/>
                    </a:cxn>
                    <a:cxn ang="0">
                      <a:pos x="352" y="442"/>
                    </a:cxn>
                    <a:cxn ang="0">
                      <a:pos x="454" y="354"/>
                    </a:cxn>
                    <a:cxn ang="0">
                      <a:pos x="559" y="266"/>
                    </a:cxn>
                    <a:cxn ang="0">
                      <a:pos x="505" y="342"/>
                    </a:cxn>
                    <a:cxn ang="0">
                      <a:pos x="453" y="416"/>
                    </a:cxn>
                    <a:cxn ang="0">
                      <a:pos x="442" y="438"/>
                    </a:cxn>
                    <a:cxn ang="0">
                      <a:pos x="513" y="355"/>
                    </a:cxn>
                    <a:cxn ang="0">
                      <a:pos x="586" y="270"/>
                    </a:cxn>
                    <a:cxn ang="0">
                      <a:pos x="660" y="182"/>
                    </a:cxn>
                    <a:cxn ang="0">
                      <a:pos x="737" y="92"/>
                    </a:cxn>
                    <a:cxn ang="0">
                      <a:pos x="817" y="0"/>
                    </a:cxn>
                  </a:cxnLst>
                  <a:rect l="0" t="0" r="r" b="b"/>
                  <a:pathLst>
                    <a:path w="817" h="639">
                      <a:moveTo>
                        <a:pt x="817" y="0"/>
                      </a:moveTo>
                      <a:lnTo>
                        <a:pt x="778" y="18"/>
                      </a:lnTo>
                      <a:lnTo>
                        <a:pt x="740" y="37"/>
                      </a:lnTo>
                      <a:lnTo>
                        <a:pt x="702" y="55"/>
                      </a:lnTo>
                      <a:lnTo>
                        <a:pt x="664" y="74"/>
                      </a:lnTo>
                      <a:lnTo>
                        <a:pt x="627" y="93"/>
                      </a:lnTo>
                      <a:lnTo>
                        <a:pt x="590" y="112"/>
                      </a:lnTo>
                      <a:lnTo>
                        <a:pt x="553" y="130"/>
                      </a:lnTo>
                      <a:lnTo>
                        <a:pt x="516" y="149"/>
                      </a:lnTo>
                      <a:lnTo>
                        <a:pt x="478" y="167"/>
                      </a:lnTo>
                      <a:lnTo>
                        <a:pt x="441" y="185"/>
                      </a:lnTo>
                      <a:lnTo>
                        <a:pt x="404" y="203"/>
                      </a:lnTo>
                      <a:lnTo>
                        <a:pt x="367" y="222"/>
                      </a:lnTo>
                      <a:lnTo>
                        <a:pt x="329" y="240"/>
                      </a:lnTo>
                      <a:lnTo>
                        <a:pt x="292" y="258"/>
                      </a:lnTo>
                      <a:lnTo>
                        <a:pt x="256" y="275"/>
                      </a:lnTo>
                      <a:lnTo>
                        <a:pt x="220" y="294"/>
                      </a:lnTo>
                      <a:lnTo>
                        <a:pt x="258" y="278"/>
                      </a:lnTo>
                      <a:lnTo>
                        <a:pt x="296" y="262"/>
                      </a:lnTo>
                      <a:lnTo>
                        <a:pt x="333" y="246"/>
                      </a:lnTo>
                      <a:lnTo>
                        <a:pt x="372" y="230"/>
                      </a:lnTo>
                      <a:lnTo>
                        <a:pt x="410" y="213"/>
                      </a:lnTo>
                      <a:lnTo>
                        <a:pt x="448" y="198"/>
                      </a:lnTo>
                      <a:lnTo>
                        <a:pt x="486" y="181"/>
                      </a:lnTo>
                      <a:lnTo>
                        <a:pt x="525" y="165"/>
                      </a:lnTo>
                      <a:lnTo>
                        <a:pt x="477" y="193"/>
                      </a:lnTo>
                      <a:lnTo>
                        <a:pt x="430" y="222"/>
                      </a:lnTo>
                      <a:lnTo>
                        <a:pt x="383" y="250"/>
                      </a:lnTo>
                      <a:lnTo>
                        <a:pt x="337" y="279"/>
                      </a:lnTo>
                      <a:lnTo>
                        <a:pt x="289" y="307"/>
                      </a:lnTo>
                      <a:lnTo>
                        <a:pt x="244" y="335"/>
                      </a:lnTo>
                      <a:lnTo>
                        <a:pt x="198" y="364"/>
                      </a:lnTo>
                      <a:lnTo>
                        <a:pt x="153" y="392"/>
                      </a:lnTo>
                      <a:lnTo>
                        <a:pt x="200" y="367"/>
                      </a:lnTo>
                      <a:lnTo>
                        <a:pt x="247" y="342"/>
                      </a:lnTo>
                      <a:lnTo>
                        <a:pt x="296" y="316"/>
                      </a:lnTo>
                      <a:lnTo>
                        <a:pt x="344" y="292"/>
                      </a:lnTo>
                      <a:lnTo>
                        <a:pt x="391" y="267"/>
                      </a:lnTo>
                      <a:lnTo>
                        <a:pt x="440" y="242"/>
                      </a:lnTo>
                      <a:lnTo>
                        <a:pt x="488" y="217"/>
                      </a:lnTo>
                      <a:lnTo>
                        <a:pt x="537" y="192"/>
                      </a:lnTo>
                      <a:lnTo>
                        <a:pt x="476" y="232"/>
                      </a:lnTo>
                      <a:lnTo>
                        <a:pt x="416" y="273"/>
                      </a:lnTo>
                      <a:lnTo>
                        <a:pt x="356" y="313"/>
                      </a:lnTo>
                      <a:lnTo>
                        <a:pt x="298" y="354"/>
                      </a:lnTo>
                      <a:lnTo>
                        <a:pt x="238" y="394"/>
                      </a:lnTo>
                      <a:lnTo>
                        <a:pt x="179" y="434"/>
                      </a:lnTo>
                      <a:lnTo>
                        <a:pt x="120" y="474"/>
                      </a:lnTo>
                      <a:lnTo>
                        <a:pt x="63" y="514"/>
                      </a:lnTo>
                      <a:lnTo>
                        <a:pt x="120" y="478"/>
                      </a:lnTo>
                      <a:lnTo>
                        <a:pt x="177" y="444"/>
                      </a:lnTo>
                      <a:lnTo>
                        <a:pt x="235" y="409"/>
                      </a:lnTo>
                      <a:lnTo>
                        <a:pt x="293" y="374"/>
                      </a:lnTo>
                      <a:lnTo>
                        <a:pt x="351" y="338"/>
                      </a:lnTo>
                      <a:lnTo>
                        <a:pt x="410" y="303"/>
                      </a:lnTo>
                      <a:lnTo>
                        <a:pt x="469" y="267"/>
                      </a:lnTo>
                      <a:lnTo>
                        <a:pt x="529" y="231"/>
                      </a:lnTo>
                      <a:lnTo>
                        <a:pt x="494" y="258"/>
                      </a:lnTo>
                      <a:lnTo>
                        <a:pt x="459" y="284"/>
                      </a:lnTo>
                      <a:lnTo>
                        <a:pt x="426" y="310"/>
                      </a:lnTo>
                      <a:lnTo>
                        <a:pt x="392" y="336"/>
                      </a:lnTo>
                      <a:lnTo>
                        <a:pt x="358" y="362"/>
                      </a:lnTo>
                      <a:lnTo>
                        <a:pt x="325" y="388"/>
                      </a:lnTo>
                      <a:lnTo>
                        <a:pt x="291" y="414"/>
                      </a:lnTo>
                      <a:lnTo>
                        <a:pt x="259" y="440"/>
                      </a:lnTo>
                      <a:lnTo>
                        <a:pt x="225" y="465"/>
                      </a:lnTo>
                      <a:lnTo>
                        <a:pt x="193" y="490"/>
                      </a:lnTo>
                      <a:lnTo>
                        <a:pt x="159" y="515"/>
                      </a:lnTo>
                      <a:lnTo>
                        <a:pt x="127" y="540"/>
                      </a:lnTo>
                      <a:lnTo>
                        <a:pt x="95" y="564"/>
                      </a:lnTo>
                      <a:lnTo>
                        <a:pt x="63" y="590"/>
                      </a:lnTo>
                      <a:lnTo>
                        <a:pt x="32" y="614"/>
                      </a:lnTo>
                      <a:lnTo>
                        <a:pt x="0" y="639"/>
                      </a:lnTo>
                      <a:lnTo>
                        <a:pt x="33" y="615"/>
                      </a:lnTo>
                      <a:lnTo>
                        <a:pt x="66" y="591"/>
                      </a:lnTo>
                      <a:lnTo>
                        <a:pt x="100" y="566"/>
                      </a:lnTo>
                      <a:lnTo>
                        <a:pt x="134" y="543"/>
                      </a:lnTo>
                      <a:lnTo>
                        <a:pt x="167" y="519"/>
                      </a:lnTo>
                      <a:lnTo>
                        <a:pt x="201" y="495"/>
                      </a:lnTo>
                      <a:lnTo>
                        <a:pt x="235" y="471"/>
                      </a:lnTo>
                      <a:lnTo>
                        <a:pt x="269" y="448"/>
                      </a:lnTo>
                      <a:lnTo>
                        <a:pt x="303" y="423"/>
                      </a:lnTo>
                      <a:lnTo>
                        <a:pt x="338" y="397"/>
                      </a:lnTo>
                      <a:lnTo>
                        <a:pt x="372" y="372"/>
                      </a:lnTo>
                      <a:lnTo>
                        <a:pt x="407" y="347"/>
                      </a:lnTo>
                      <a:lnTo>
                        <a:pt x="442" y="322"/>
                      </a:lnTo>
                      <a:lnTo>
                        <a:pt x="477" y="296"/>
                      </a:lnTo>
                      <a:lnTo>
                        <a:pt x="512" y="271"/>
                      </a:lnTo>
                      <a:lnTo>
                        <a:pt x="548" y="247"/>
                      </a:lnTo>
                      <a:lnTo>
                        <a:pt x="513" y="279"/>
                      </a:lnTo>
                      <a:lnTo>
                        <a:pt x="481" y="311"/>
                      </a:lnTo>
                      <a:lnTo>
                        <a:pt x="447" y="343"/>
                      </a:lnTo>
                      <a:lnTo>
                        <a:pt x="415" y="375"/>
                      </a:lnTo>
                      <a:lnTo>
                        <a:pt x="382" y="407"/>
                      </a:lnTo>
                      <a:lnTo>
                        <a:pt x="349" y="438"/>
                      </a:lnTo>
                      <a:lnTo>
                        <a:pt x="318" y="470"/>
                      </a:lnTo>
                      <a:lnTo>
                        <a:pt x="286" y="501"/>
                      </a:lnTo>
                      <a:lnTo>
                        <a:pt x="319" y="472"/>
                      </a:lnTo>
                      <a:lnTo>
                        <a:pt x="352" y="442"/>
                      </a:lnTo>
                      <a:lnTo>
                        <a:pt x="386" y="413"/>
                      </a:lnTo>
                      <a:lnTo>
                        <a:pt x="421" y="385"/>
                      </a:lnTo>
                      <a:lnTo>
                        <a:pt x="454" y="354"/>
                      </a:lnTo>
                      <a:lnTo>
                        <a:pt x="489" y="325"/>
                      </a:lnTo>
                      <a:lnTo>
                        <a:pt x="524" y="295"/>
                      </a:lnTo>
                      <a:lnTo>
                        <a:pt x="559" y="266"/>
                      </a:lnTo>
                      <a:lnTo>
                        <a:pt x="540" y="291"/>
                      </a:lnTo>
                      <a:lnTo>
                        <a:pt x="523" y="316"/>
                      </a:lnTo>
                      <a:lnTo>
                        <a:pt x="505" y="342"/>
                      </a:lnTo>
                      <a:lnTo>
                        <a:pt x="488" y="367"/>
                      </a:lnTo>
                      <a:lnTo>
                        <a:pt x="470" y="391"/>
                      </a:lnTo>
                      <a:lnTo>
                        <a:pt x="453" y="416"/>
                      </a:lnTo>
                      <a:lnTo>
                        <a:pt x="436" y="441"/>
                      </a:lnTo>
                      <a:lnTo>
                        <a:pt x="420" y="467"/>
                      </a:lnTo>
                      <a:lnTo>
                        <a:pt x="442" y="438"/>
                      </a:lnTo>
                      <a:lnTo>
                        <a:pt x="466" y="411"/>
                      </a:lnTo>
                      <a:lnTo>
                        <a:pt x="489" y="383"/>
                      </a:lnTo>
                      <a:lnTo>
                        <a:pt x="513" y="355"/>
                      </a:lnTo>
                      <a:lnTo>
                        <a:pt x="537" y="327"/>
                      </a:lnTo>
                      <a:lnTo>
                        <a:pt x="561" y="299"/>
                      </a:lnTo>
                      <a:lnTo>
                        <a:pt x="586" y="270"/>
                      </a:lnTo>
                      <a:lnTo>
                        <a:pt x="611" y="242"/>
                      </a:lnTo>
                      <a:lnTo>
                        <a:pt x="635" y="211"/>
                      </a:lnTo>
                      <a:lnTo>
                        <a:pt x="660" y="182"/>
                      </a:lnTo>
                      <a:lnTo>
                        <a:pt x="685" y="151"/>
                      </a:lnTo>
                      <a:lnTo>
                        <a:pt x="712" y="122"/>
                      </a:lnTo>
                      <a:lnTo>
                        <a:pt x="737" y="92"/>
                      </a:lnTo>
                      <a:lnTo>
                        <a:pt x="763" y="61"/>
                      </a:lnTo>
                      <a:lnTo>
                        <a:pt x="790" y="31"/>
                      </a:lnTo>
                      <a:lnTo>
                        <a:pt x="817" y="0"/>
                      </a:lnTo>
                      <a:close/>
                    </a:path>
                  </a:pathLst>
                </a:custGeom>
                <a:solidFill>
                  <a:srgbClr val="00800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95" name="Freeform 186">
                  <a:extLst>
                    <a:ext uri="{FF2B5EF4-FFF2-40B4-BE49-F238E27FC236}">
                      <a16:creationId xmlns:a16="http://schemas.microsoft.com/office/drawing/2014/main" xmlns="" id="{68E0EF31-AA58-4411-A4CC-084FAF57FF6E}"/>
                    </a:ext>
                  </a:extLst>
                </p:cNvPr>
                <p:cNvSpPr>
                  <a:spLocks/>
                </p:cNvSpPr>
                <p:nvPr/>
              </p:nvSpPr>
              <p:spPr bwMode="auto">
                <a:xfrm>
                  <a:off x="-230" y="3169"/>
                  <a:ext cx="230" cy="134"/>
                </a:xfrm>
                <a:custGeom>
                  <a:avLst/>
                  <a:gdLst/>
                  <a:ahLst/>
                  <a:cxnLst>
                    <a:cxn ang="0">
                      <a:pos x="78" y="194"/>
                    </a:cxn>
                    <a:cxn ang="0">
                      <a:pos x="67" y="203"/>
                    </a:cxn>
                    <a:cxn ang="0">
                      <a:pos x="58" y="212"/>
                    </a:cxn>
                    <a:cxn ang="0">
                      <a:pos x="47" y="222"/>
                    </a:cxn>
                    <a:cxn ang="0">
                      <a:pos x="38" y="231"/>
                    </a:cxn>
                    <a:cxn ang="0">
                      <a:pos x="28" y="240"/>
                    </a:cxn>
                    <a:cxn ang="0">
                      <a:pos x="19" y="249"/>
                    </a:cxn>
                    <a:cxn ang="0">
                      <a:pos x="9" y="259"/>
                    </a:cxn>
                    <a:cxn ang="0">
                      <a:pos x="0" y="268"/>
                    </a:cxn>
                    <a:cxn ang="0">
                      <a:pos x="47" y="244"/>
                    </a:cxn>
                    <a:cxn ang="0">
                      <a:pos x="97" y="222"/>
                    </a:cxn>
                    <a:cxn ang="0">
                      <a:pos x="145" y="198"/>
                    </a:cxn>
                    <a:cxn ang="0">
                      <a:pos x="194" y="176"/>
                    </a:cxn>
                    <a:cxn ang="0">
                      <a:pos x="243" y="151"/>
                    </a:cxn>
                    <a:cxn ang="0">
                      <a:pos x="292" y="129"/>
                    </a:cxn>
                    <a:cxn ang="0">
                      <a:pos x="341" y="105"/>
                    </a:cxn>
                    <a:cxn ang="0">
                      <a:pos x="390" y="83"/>
                    </a:cxn>
                    <a:cxn ang="0">
                      <a:pos x="398" y="72"/>
                    </a:cxn>
                    <a:cxn ang="0">
                      <a:pos x="407" y="62"/>
                    </a:cxn>
                    <a:cxn ang="0">
                      <a:pos x="416" y="51"/>
                    </a:cxn>
                    <a:cxn ang="0">
                      <a:pos x="426" y="41"/>
                    </a:cxn>
                    <a:cxn ang="0">
                      <a:pos x="434" y="31"/>
                    </a:cxn>
                    <a:cxn ang="0">
                      <a:pos x="443" y="20"/>
                    </a:cxn>
                    <a:cxn ang="0">
                      <a:pos x="452" y="10"/>
                    </a:cxn>
                    <a:cxn ang="0">
                      <a:pos x="461" y="0"/>
                    </a:cxn>
                    <a:cxn ang="0">
                      <a:pos x="413" y="23"/>
                    </a:cxn>
                    <a:cxn ang="0">
                      <a:pos x="365" y="48"/>
                    </a:cxn>
                    <a:cxn ang="0">
                      <a:pos x="316" y="72"/>
                    </a:cxn>
                    <a:cxn ang="0">
                      <a:pos x="269" y="97"/>
                    </a:cxn>
                    <a:cxn ang="0">
                      <a:pos x="221" y="121"/>
                    </a:cxn>
                    <a:cxn ang="0">
                      <a:pos x="172" y="145"/>
                    </a:cxn>
                    <a:cxn ang="0">
                      <a:pos x="125" y="169"/>
                    </a:cxn>
                    <a:cxn ang="0">
                      <a:pos x="78" y="194"/>
                    </a:cxn>
                  </a:cxnLst>
                  <a:rect l="0" t="0" r="r" b="b"/>
                  <a:pathLst>
                    <a:path w="461" h="268">
                      <a:moveTo>
                        <a:pt x="78" y="194"/>
                      </a:moveTo>
                      <a:lnTo>
                        <a:pt x="67" y="203"/>
                      </a:lnTo>
                      <a:lnTo>
                        <a:pt x="58" y="212"/>
                      </a:lnTo>
                      <a:lnTo>
                        <a:pt x="47" y="222"/>
                      </a:lnTo>
                      <a:lnTo>
                        <a:pt x="38" y="231"/>
                      </a:lnTo>
                      <a:lnTo>
                        <a:pt x="28" y="240"/>
                      </a:lnTo>
                      <a:lnTo>
                        <a:pt x="19" y="249"/>
                      </a:lnTo>
                      <a:lnTo>
                        <a:pt x="9" y="259"/>
                      </a:lnTo>
                      <a:lnTo>
                        <a:pt x="0" y="268"/>
                      </a:lnTo>
                      <a:lnTo>
                        <a:pt x="47" y="244"/>
                      </a:lnTo>
                      <a:lnTo>
                        <a:pt x="97" y="222"/>
                      </a:lnTo>
                      <a:lnTo>
                        <a:pt x="145" y="198"/>
                      </a:lnTo>
                      <a:lnTo>
                        <a:pt x="194" y="176"/>
                      </a:lnTo>
                      <a:lnTo>
                        <a:pt x="243" y="151"/>
                      </a:lnTo>
                      <a:lnTo>
                        <a:pt x="292" y="129"/>
                      </a:lnTo>
                      <a:lnTo>
                        <a:pt x="341" y="105"/>
                      </a:lnTo>
                      <a:lnTo>
                        <a:pt x="390" y="83"/>
                      </a:lnTo>
                      <a:lnTo>
                        <a:pt x="398" y="72"/>
                      </a:lnTo>
                      <a:lnTo>
                        <a:pt x="407" y="62"/>
                      </a:lnTo>
                      <a:lnTo>
                        <a:pt x="416" y="51"/>
                      </a:lnTo>
                      <a:lnTo>
                        <a:pt x="426" y="41"/>
                      </a:lnTo>
                      <a:lnTo>
                        <a:pt x="434" y="31"/>
                      </a:lnTo>
                      <a:lnTo>
                        <a:pt x="443" y="20"/>
                      </a:lnTo>
                      <a:lnTo>
                        <a:pt x="452" y="10"/>
                      </a:lnTo>
                      <a:lnTo>
                        <a:pt x="461" y="0"/>
                      </a:lnTo>
                      <a:lnTo>
                        <a:pt x="413" y="23"/>
                      </a:lnTo>
                      <a:lnTo>
                        <a:pt x="365" y="48"/>
                      </a:lnTo>
                      <a:lnTo>
                        <a:pt x="316" y="72"/>
                      </a:lnTo>
                      <a:lnTo>
                        <a:pt x="269" y="97"/>
                      </a:lnTo>
                      <a:lnTo>
                        <a:pt x="221" y="121"/>
                      </a:lnTo>
                      <a:lnTo>
                        <a:pt x="172" y="145"/>
                      </a:lnTo>
                      <a:lnTo>
                        <a:pt x="125" y="169"/>
                      </a:lnTo>
                      <a:lnTo>
                        <a:pt x="78" y="194"/>
                      </a:lnTo>
                      <a:close/>
                    </a:path>
                  </a:pathLst>
                </a:custGeom>
                <a:solidFill>
                  <a:srgbClr val="BFBF0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96" name="Freeform 187">
                  <a:extLst>
                    <a:ext uri="{FF2B5EF4-FFF2-40B4-BE49-F238E27FC236}">
                      <a16:creationId xmlns:a16="http://schemas.microsoft.com/office/drawing/2014/main" xmlns="" id="{41676755-E425-4686-B495-2886D6C68CDF}"/>
                    </a:ext>
                  </a:extLst>
                </p:cNvPr>
                <p:cNvSpPr>
                  <a:spLocks/>
                </p:cNvSpPr>
                <p:nvPr/>
              </p:nvSpPr>
              <p:spPr bwMode="auto">
                <a:xfrm>
                  <a:off x="-740" y="3286"/>
                  <a:ext cx="214" cy="365"/>
                </a:xfrm>
                <a:custGeom>
                  <a:avLst/>
                  <a:gdLst/>
                  <a:ahLst/>
                  <a:cxnLst>
                    <a:cxn ang="0">
                      <a:pos x="344" y="134"/>
                    </a:cxn>
                    <a:cxn ang="0">
                      <a:pos x="219" y="68"/>
                    </a:cxn>
                    <a:cxn ang="0">
                      <a:pos x="91" y="0"/>
                    </a:cxn>
                    <a:cxn ang="0">
                      <a:pos x="177" y="82"/>
                    </a:cxn>
                    <a:cxn ang="0">
                      <a:pos x="262" y="162"/>
                    </a:cxn>
                    <a:cxn ang="0">
                      <a:pos x="288" y="207"/>
                    </a:cxn>
                    <a:cxn ang="0">
                      <a:pos x="199" y="184"/>
                    </a:cxn>
                    <a:cxn ang="0">
                      <a:pos x="108" y="161"/>
                    </a:cxn>
                    <a:cxn ang="0">
                      <a:pos x="135" y="189"/>
                    </a:cxn>
                    <a:cxn ang="0">
                      <a:pos x="220" y="239"/>
                    </a:cxn>
                    <a:cxn ang="0">
                      <a:pos x="305" y="288"/>
                    </a:cxn>
                    <a:cxn ang="0">
                      <a:pos x="214" y="275"/>
                    </a:cxn>
                    <a:cxn ang="0">
                      <a:pos x="121" y="263"/>
                    </a:cxn>
                    <a:cxn ang="0">
                      <a:pos x="88" y="268"/>
                    </a:cxn>
                    <a:cxn ang="0">
                      <a:pos x="175" y="308"/>
                    </a:cxn>
                    <a:cxn ang="0">
                      <a:pos x="260" y="348"/>
                    </a:cxn>
                    <a:cxn ang="0">
                      <a:pos x="228" y="356"/>
                    </a:cxn>
                    <a:cxn ang="0">
                      <a:pos x="135" y="348"/>
                    </a:cxn>
                    <a:cxn ang="0">
                      <a:pos x="44" y="341"/>
                    </a:cxn>
                    <a:cxn ang="0">
                      <a:pos x="131" y="377"/>
                    </a:cxn>
                    <a:cxn ang="0">
                      <a:pos x="217" y="413"/>
                    </a:cxn>
                    <a:cxn ang="0">
                      <a:pos x="243" y="434"/>
                    </a:cxn>
                    <a:cxn ang="0">
                      <a:pos x="150" y="429"/>
                    </a:cxn>
                    <a:cxn ang="0">
                      <a:pos x="55" y="422"/>
                    </a:cxn>
                    <a:cxn ang="0">
                      <a:pos x="84" y="442"/>
                    </a:cxn>
                    <a:cxn ang="0">
                      <a:pos x="171" y="473"/>
                    </a:cxn>
                    <a:cxn ang="0">
                      <a:pos x="258" y="506"/>
                    </a:cxn>
                    <a:cxn ang="0">
                      <a:pos x="170" y="506"/>
                    </a:cxn>
                    <a:cxn ang="0">
                      <a:pos x="83" y="506"/>
                    </a:cxn>
                    <a:cxn ang="0">
                      <a:pos x="50" y="514"/>
                    </a:cxn>
                    <a:cxn ang="0">
                      <a:pos x="129" y="539"/>
                    </a:cxn>
                    <a:cxn ang="0">
                      <a:pos x="207" y="564"/>
                    </a:cxn>
                    <a:cxn ang="0">
                      <a:pos x="179" y="569"/>
                    </a:cxn>
                    <a:cxn ang="0">
                      <a:pos x="98" y="564"/>
                    </a:cxn>
                    <a:cxn ang="0">
                      <a:pos x="17" y="559"/>
                    </a:cxn>
                    <a:cxn ang="0">
                      <a:pos x="84" y="591"/>
                    </a:cxn>
                    <a:cxn ang="0">
                      <a:pos x="150" y="625"/>
                    </a:cxn>
                    <a:cxn ang="0">
                      <a:pos x="169" y="645"/>
                    </a:cxn>
                    <a:cxn ang="0">
                      <a:pos x="97" y="639"/>
                    </a:cxn>
                    <a:cxn ang="0">
                      <a:pos x="24" y="634"/>
                    </a:cxn>
                    <a:cxn ang="0">
                      <a:pos x="68" y="657"/>
                    </a:cxn>
                    <a:cxn ang="0">
                      <a:pos x="170" y="694"/>
                    </a:cxn>
                    <a:cxn ang="0">
                      <a:pos x="271" y="731"/>
                    </a:cxn>
                    <a:cxn ang="0">
                      <a:pos x="296" y="634"/>
                    </a:cxn>
                    <a:cxn ang="0">
                      <a:pos x="324" y="536"/>
                    </a:cxn>
                    <a:cxn ang="0">
                      <a:pos x="354" y="434"/>
                    </a:cxn>
                    <a:cxn ang="0">
                      <a:pos x="384" y="327"/>
                    </a:cxn>
                    <a:cxn ang="0">
                      <a:pos x="415" y="215"/>
                    </a:cxn>
                  </a:cxnLst>
                  <a:rect l="0" t="0" r="r" b="b"/>
                  <a:pathLst>
                    <a:path w="426" h="731">
                      <a:moveTo>
                        <a:pt x="426" y="178"/>
                      </a:moveTo>
                      <a:lnTo>
                        <a:pt x="385" y="156"/>
                      </a:lnTo>
                      <a:lnTo>
                        <a:pt x="344" y="134"/>
                      </a:lnTo>
                      <a:lnTo>
                        <a:pt x="303" y="112"/>
                      </a:lnTo>
                      <a:lnTo>
                        <a:pt x="262" y="91"/>
                      </a:lnTo>
                      <a:lnTo>
                        <a:pt x="219" y="68"/>
                      </a:lnTo>
                      <a:lnTo>
                        <a:pt x="177" y="46"/>
                      </a:lnTo>
                      <a:lnTo>
                        <a:pt x="134" y="23"/>
                      </a:lnTo>
                      <a:lnTo>
                        <a:pt x="91" y="0"/>
                      </a:lnTo>
                      <a:lnTo>
                        <a:pt x="119" y="28"/>
                      </a:lnTo>
                      <a:lnTo>
                        <a:pt x="149" y="55"/>
                      </a:lnTo>
                      <a:lnTo>
                        <a:pt x="177" y="82"/>
                      </a:lnTo>
                      <a:lnTo>
                        <a:pt x="207" y="110"/>
                      </a:lnTo>
                      <a:lnTo>
                        <a:pt x="234" y="136"/>
                      </a:lnTo>
                      <a:lnTo>
                        <a:pt x="262" y="162"/>
                      </a:lnTo>
                      <a:lnTo>
                        <a:pt x="290" y="189"/>
                      </a:lnTo>
                      <a:lnTo>
                        <a:pt x="318" y="216"/>
                      </a:lnTo>
                      <a:lnTo>
                        <a:pt x="288" y="207"/>
                      </a:lnTo>
                      <a:lnTo>
                        <a:pt x="258" y="200"/>
                      </a:lnTo>
                      <a:lnTo>
                        <a:pt x="229" y="192"/>
                      </a:lnTo>
                      <a:lnTo>
                        <a:pt x="199" y="184"/>
                      </a:lnTo>
                      <a:lnTo>
                        <a:pt x="169" y="176"/>
                      </a:lnTo>
                      <a:lnTo>
                        <a:pt x="138" y="170"/>
                      </a:lnTo>
                      <a:lnTo>
                        <a:pt x="108" y="161"/>
                      </a:lnTo>
                      <a:lnTo>
                        <a:pt x="77" y="155"/>
                      </a:lnTo>
                      <a:lnTo>
                        <a:pt x="106" y="172"/>
                      </a:lnTo>
                      <a:lnTo>
                        <a:pt x="135" y="189"/>
                      </a:lnTo>
                      <a:lnTo>
                        <a:pt x="163" y="205"/>
                      </a:lnTo>
                      <a:lnTo>
                        <a:pt x="193" y="223"/>
                      </a:lnTo>
                      <a:lnTo>
                        <a:pt x="220" y="239"/>
                      </a:lnTo>
                      <a:lnTo>
                        <a:pt x="249" y="256"/>
                      </a:lnTo>
                      <a:lnTo>
                        <a:pt x="277" y="272"/>
                      </a:lnTo>
                      <a:lnTo>
                        <a:pt x="305" y="288"/>
                      </a:lnTo>
                      <a:lnTo>
                        <a:pt x="275" y="283"/>
                      </a:lnTo>
                      <a:lnTo>
                        <a:pt x="244" y="280"/>
                      </a:lnTo>
                      <a:lnTo>
                        <a:pt x="214" y="275"/>
                      </a:lnTo>
                      <a:lnTo>
                        <a:pt x="183" y="272"/>
                      </a:lnTo>
                      <a:lnTo>
                        <a:pt x="152" y="267"/>
                      </a:lnTo>
                      <a:lnTo>
                        <a:pt x="121" y="263"/>
                      </a:lnTo>
                      <a:lnTo>
                        <a:pt x="90" y="259"/>
                      </a:lnTo>
                      <a:lnTo>
                        <a:pt x="59" y="256"/>
                      </a:lnTo>
                      <a:lnTo>
                        <a:pt x="88" y="268"/>
                      </a:lnTo>
                      <a:lnTo>
                        <a:pt x="117" y="282"/>
                      </a:lnTo>
                      <a:lnTo>
                        <a:pt x="146" y="295"/>
                      </a:lnTo>
                      <a:lnTo>
                        <a:pt x="175" y="308"/>
                      </a:lnTo>
                      <a:lnTo>
                        <a:pt x="203" y="321"/>
                      </a:lnTo>
                      <a:lnTo>
                        <a:pt x="232" y="335"/>
                      </a:lnTo>
                      <a:lnTo>
                        <a:pt x="260" y="348"/>
                      </a:lnTo>
                      <a:lnTo>
                        <a:pt x="289" y="362"/>
                      </a:lnTo>
                      <a:lnTo>
                        <a:pt x="257" y="359"/>
                      </a:lnTo>
                      <a:lnTo>
                        <a:pt x="228" y="356"/>
                      </a:lnTo>
                      <a:lnTo>
                        <a:pt x="196" y="354"/>
                      </a:lnTo>
                      <a:lnTo>
                        <a:pt x="167" y="351"/>
                      </a:lnTo>
                      <a:lnTo>
                        <a:pt x="135" y="348"/>
                      </a:lnTo>
                      <a:lnTo>
                        <a:pt x="105" y="345"/>
                      </a:lnTo>
                      <a:lnTo>
                        <a:pt x="74" y="343"/>
                      </a:lnTo>
                      <a:lnTo>
                        <a:pt x="44" y="341"/>
                      </a:lnTo>
                      <a:lnTo>
                        <a:pt x="72" y="352"/>
                      </a:lnTo>
                      <a:lnTo>
                        <a:pt x="101" y="365"/>
                      </a:lnTo>
                      <a:lnTo>
                        <a:pt x="131" y="377"/>
                      </a:lnTo>
                      <a:lnTo>
                        <a:pt x="160" y="389"/>
                      </a:lnTo>
                      <a:lnTo>
                        <a:pt x="189" y="401"/>
                      </a:lnTo>
                      <a:lnTo>
                        <a:pt x="217" y="413"/>
                      </a:lnTo>
                      <a:lnTo>
                        <a:pt x="245" y="425"/>
                      </a:lnTo>
                      <a:lnTo>
                        <a:pt x="275" y="438"/>
                      </a:lnTo>
                      <a:lnTo>
                        <a:pt x="243" y="434"/>
                      </a:lnTo>
                      <a:lnTo>
                        <a:pt x="212" y="433"/>
                      </a:lnTo>
                      <a:lnTo>
                        <a:pt x="180" y="430"/>
                      </a:lnTo>
                      <a:lnTo>
                        <a:pt x="150" y="429"/>
                      </a:lnTo>
                      <a:lnTo>
                        <a:pt x="118" y="426"/>
                      </a:lnTo>
                      <a:lnTo>
                        <a:pt x="87" y="425"/>
                      </a:lnTo>
                      <a:lnTo>
                        <a:pt x="55" y="422"/>
                      </a:lnTo>
                      <a:lnTo>
                        <a:pt x="25" y="421"/>
                      </a:lnTo>
                      <a:lnTo>
                        <a:pt x="54" y="431"/>
                      </a:lnTo>
                      <a:lnTo>
                        <a:pt x="84" y="442"/>
                      </a:lnTo>
                      <a:lnTo>
                        <a:pt x="113" y="452"/>
                      </a:lnTo>
                      <a:lnTo>
                        <a:pt x="142" y="464"/>
                      </a:lnTo>
                      <a:lnTo>
                        <a:pt x="171" y="473"/>
                      </a:lnTo>
                      <a:lnTo>
                        <a:pt x="200" y="485"/>
                      </a:lnTo>
                      <a:lnTo>
                        <a:pt x="229" y="494"/>
                      </a:lnTo>
                      <a:lnTo>
                        <a:pt x="258" y="506"/>
                      </a:lnTo>
                      <a:lnTo>
                        <a:pt x="229" y="506"/>
                      </a:lnTo>
                      <a:lnTo>
                        <a:pt x="199" y="506"/>
                      </a:lnTo>
                      <a:lnTo>
                        <a:pt x="170" y="506"/>
                      </a:lnTo>
                      <a:lnTo>
                        <a:pt x="141" y="506"/>
                      </a:lnTo>
                      <a:lnTo>
                        <a:pt x="112" y="506"/>
                      </a:lnTo>
                      <a:lnTo>
                        <a:pt x="83" y="506"/>
                      </a:lnTo>
                      <a:lnTo>
                        <a:pt x="53" y="506"/>
                      </a:lnTo>
                      <a:lnTo>
                        <a:pt x="24" y="507"/>
                      </a:lnTo>
                      <a:lnTo>
                        <a:pt x="50" y="514"/>
                      </a:lnTo>
                      <a:lnTo>
                        <a:pt x="76" y="523"/>
                      </a:lnTo>
                      <a:lnTo>
                        <a:pt x="103" y="531"/>
                      </a:lnTo>
                      <a:lnTo>
                        <a:pt x="129" y="539"/>
                      </a:lnTo>
                      <a:lnTo>
                        <a:pt x="154" y="547"/>
                      </a:lnTo>
                      <a:lnTo>
                        <a:pt x="180" y="555"/>
                      </a:lnTo>
                      <a:lnTo>
                        <a:pt x="207" y="564"/>
                      </a:lnTo>
                      <a:lnTo>
                        <a:pt x="233" y="572"/>
                      </a:lnTo>
                      <a:lnTo>
                        <a:pt x="206" y="570"/>
                      </a:lnTo>
                      <a:lnTo>
                        <a:pt x="179" y="569"/>
                      </a:lnTo>
                      <a:lnTo>
                        <a:pt x="152" y="567"/>
                      </a:lnTo>
                      <a:lnTo>
                        <a:pt x="126" y="566"/>
                      </a:lnTo>
                      <a:lnTo>
                        <a:pt x="98" y="564"/>
                      </a:lnTo>
                      <a:lnTo>
                        <a:pt x="71" y="563"/>
                      </a:lnTo>
                      <a:lnTo>
                        <a:pt x="44" y="561"/>
                      </a:lnTo>
                      <a:lnTo>
                        <a:pt x="17" y="559"/>
                      </a:lnTo>
                      <a:lnTo>
                        <a:pt x="39" y="570"/>
                      </a:lnTo>
                      <a:lnTo>
                        <a:pt x="62" y="580"/>
                      </a:lnTo>
                      <a:lnTo>
                        <a:pt x="84" y="591"/>
                      </a:lnTo>
                      <a:lnTo>
                        <a:pt x="106" y="603"/>
                      </a:lnTo>
                      <a:lnTo>
                        <a:pt x="128" y="613"/>
                      </a:lnTo>
                      <a:lnTo>
                        <a:pt x="150" y="625"/>
                      </a:lnTo>
                      <a:lnTo>
                        <a:pt x="172" y="635"/>
                      </a:lnTo>
                      <a:lnTo>
                        <a:pt x="194" y="647"/>
                      </a:lnTo>
                      <a:lnTo>
                        <a:pt x="169" y="645"/>
                      </a:lnTo>
                      <a:lnTo>
                        <a:pt x="146" y="642"/>
                      </a:lnTo>
                      <a:lnTo>
                        <a:pt x="120" y="640"/>
                      </a:lnTo>
                      <a:lnTo>
                        <a:pt x="97" y="639"/>
                      </a:lnTo>
                      <a:lnTo>
                        <a:pt x="72" y="637"/>
                      </a:lnTo>
                      <a:lnTo>
                        <a:pt x="48" y="636"/>
                      </a:lnTo>
                      <a:lnTo>
                        <a:pt x="24" y="634"/>
                      </a:lnTo>
                      <a:lnTo>
                        <a:pt x="0" y="633"/>
                      </a:lnTo>
                      <a:lnTo>
                        <a:pt x="33" y="645"/>
                      </a:lnTo>
                      <a:lnTo>
                        <a:pt x="68" y="657"/>
                      </a:lnTo>
                      <a:lnTo>
                        <a:pt x="103" y="670"/>
                      </a:lnTo>
                      <a:lnTo>
                        <a:pt x="137" y="682"/>
                      </a:lnTo>
                      <a:lnTo>
                        <a:pt x="170" y="694"/>
                      </a:lnTo>
                      <a:lnTo>
                        <a:pt x="203" y="707"/>
                      </a:lnTo>
                      <a:lnTo>
                        <a:pt x="237" y="718"/>
                      </a:lnTo>
                      <a:lnTo>
                        <a:pt x="271" y="731"/>
                      </a:lnTo>
                      <a:lnTo>
                        <a:pt x="279" y="698"/>
                      </a:lnTo>
                      <a:lnTo>
                        <a:pt x="288" y="667"/>
                      </a:lnTo>
                      <a:lnTo>
                        <a:pt x="296" y="634"/>
                      </a:lnTo>
                      <a:lnTo>
                        <a:pt x="305" y="603"/>
                      </a:lnTo>
                      <a:lnTo>
                        <a:pt x="315" y="569"/>
                      </a:lnTo>
                      <a:lnTo>
                        <a:pt x="324" y="536"/>
                      </a:lnTo>
                      <a:lnTo>
                        <a:pt x="334" y="503"/>
                      </a:lnTo>
                      <a:lnTo>
                        <a:pt x="344" y="470"/>
                      </a:lnTo>
                      <a:lnTo>
                        <a:pt x="354" y="434"/>
                      </a:lnTo>
                      <a:lnTo>
                        <a:pt x="363" y="399"/>
                      </a:lnTo>
                      <a:lnTo>
                        <a:pt x="374" y="363"/>
                      </a:lnTo>
                      <a:lnTo>
                        <a:pt x="384" y="327"/>
                      </a:lnTo>
                      <a:lnTo>
                        <a:pt x="394" y="289"/>
                      </a:lnTo>
                      <a:lnTo>
                        <a:pt x="404" y="253"/>
                      </a:lnTo>
                      <a:lnTo>
                        <a:pt x="415" y="215"/>
                      </a:lnTo>
                      <a:lnTo>
                        <a:pt x="426" y="178"/>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97" name="Freeform 188">
                  <a:extLst>
                    <a:ext uri="{FF2B5EF4-FFF2-40B4-BE49-F238E27FC236}">
                      <a16:creationId xmlns:a16="http://schemas.microsoft.com/office/drawing/2014/main" xmlns="" id="{9B5B4A6C-63B1-488C-B154-723CEF9B01DB}"/>
                    </a:ext>
                  </a:extLst>
                </p:cNvPr>
                <p:cNvSpPr>
                  <a:spLocks/>
                </p:cNvSpPr>
                <p:nvPr/>
              </p:nvSpPr>
              <p:spPr bwMode="auto">
                <a:xfrm>
                  <a:off x="-544" y="3383"/>
                  <a:ext cx="162" cy="205"/>
                </a:xfrm>
                <a:custGeom>
                  <a:avLst/>
                  <a:gdLst/>
                  <a:ahLst/>
                  <a:cxnLst>
                    <a:cxn ang="0">
                      <a:pos x="324" y="6"/>
                    </a:cxn>
                    <a:cxn ang="0">
                      <a:pos x="299" y="5"/>
                    </a:cxn>
                    <a:cxn ang="0">
                      <a:pos x="274" y="4"/>
                    </a:cxn>
                    <a:cxn ang="0">
                      <a:pos x="249" y="3"/>
                    </a:cxn>
                    <a:cxn ang="0">
                      <a:pos x="223" y="3"/>
                    </a:cxn>
                    <a:cxn ang="0">
                      <a:pos x="198" y="2"/>
                    </a:cxn>
                    <a:cxn ang="0">
                      <a:pos x="173" y="1"/>
                    </a:cxn>
                    <a:cxn ang="0">
                      <a:pos x="148" y="0"/>
                    </a:cxn>
                    <a:cxn ang="0">
                      <a:pos x="122" y="0"/>
                    </a:cxn>
                    <a:cxn ang="0">
                      <a:pos x="129" y="4"/>
                    </a:cxn>
                    <a:cxn ang="0">
                      <a:pos x="136" y="9"/>
                    </a:cxn>
                    <a:cxn ang="0">
                      <a:pos x="144" y="15"/>
                    </a:cxn>
                    <a:cxn ang="0">
                      <a:pos x="151" y="20"/>
                    </a:cxn>
                    <a:cxn ang="0">
                      <a:pos x="157" y="24"/>
                    </a:cxn>
                    <a:cxn ang="0">
                      <a:pos x="165" y="30"/>
                    </a:cxn>
                    <a:cxn ang="0">
                      <a:pos x="172" y="34"/>
                    </a:cxn>
                    <a:cxn ang="0">
                      <a:pos x="179" y="41"/>
                    </a:cxn>
                    <a:cxn ang="0">
                      <a:pos x="167" y="53"/>
                    </a:cxn>
                    <a:cxn ang="0">
                      <a:pos x="154" y="66"/>
                    </a:cxn>
                    <a:cxn ang="0">
                      <a:pos x="142" y="79"/>
                    </a:cxn>
                    <a:cxn ang="0">
                      <a:pos x="131" y="91"/>
                    </a:cxn>
                    <a:cxn ang="0">
                      <a:pos x="118" y="104"/>
                    </a:cxn>
                    <a:cxn ang="0">
                      <a:pos x="106" y="116"/>
                    </a:cxn>
                    <a:cxn ang="0">
                      <a:pos x="94" y="129"/>
                    </a:cxn>
                    <a:cxn ang="0">
                      <a:pos x="83" y="142"/>
                    </a:cxn>
                    <a:cxn ang="0">
                      <a:pos x="92" y="138"/>
                    </a:cxn>
                    <a:cxn ang="0">
                      <a:pos x="103" y="135"/>
                    </a:cxn>
                    <a:cxn ang="0">
                      <a:pos x="113" y="133"/>
                    </a:cxn>
                    <a:cxn ang="0">
                      <a:pos x="124" y="131"/>
                    </a:cxn>
                    <a:cxn ang="0">
                      <a:pos x="133" y="128"/>
                    </a:cxn>
                    <a:cxn ang="0">
                      <a:pos x="144" y="126"/>
                    </a:cxn>
                    <a:cxn ang="0">
                      <a:pos x="154" y="124"/>
                    </a:cxn>
                    <a:cxn ang="0">
                      <a:pos x="165" y="122"/>
                    </a:cxn>
                    <a:cxn ang="0">
                      <a:pos x="142" y="158"/>
                    </a:cxn>
                    <a:cxn ang="0">
                      <a:pos x="121" y="195"/>
                    </a:cxn>
                    <a:cxn ang="0">
                      <a:pos x="100" y="231"/>
                    </a:cxn>
                    <a:cxn ang="0">
                      <a:pos x="80" y="268"/>
                    </a:cxn>
                    <a:cxn ang="0">
                      <a:pos x="59" y="303"/>
                    </a:cxn>
                    <a:cxn ang="0">
                      <a:pos x="39" y="339"/>
                    </a:cxn>
                    <a:cxn ang="0">
                      <a:pos x="18" y="374"/>
                    </a:cxn>
                    <a:cxn ang="0">
                      <a:pos x="0" y="410"/>
                    </a:cxn>
                    <a:cxn ang="0">
                      <a:pos x="18" y="385"/>
                    </a:cxn>
                    <a:cxn ang="0">
                      <a:pos x="37" y="361"/>
                    </a:cxn>
                    <a:cxn ang="0">
                      <a:pos x="57" y="337"/>
                    </a:cxn>
                    <a:cxn ang="0">
                      <a:pos x="77" y="313"/>
                    </a:cxn>
                    <a:cxn ang="0">
                      <a:pos x="96" y="288"/>
                    </a:cxn>
                    <a:cxn ang="0">
                      <a:pos x="116" y="264"/>
                    </a:cxn>
                    <a:cxn ang="0">
                      <a:pos x="136" y="238"/>
                    </a:cxn>
                    <a:cxn ang="0">
                      <a:pos x="157" y="214"/>
                    </a:cxn>
                    <a:cxn ang="0">
                      <a:pos x="177" y="188"/>
                    </a:cxn>
                    <a:cxn ang="0">
                      <a:pos x="198" y="163"/>
                    </a:cxn>
                    <a:cxn ang="0">
                      <a:pos x="218" y="136"/>
                    </a:cxn>
                    <a:cxn ang="0">
                      <a:pos x="239" y="111"/>
                    </a:cxn>
                    <a:cxn ang="0">
                      <a:pos x="259" y="85"/>
                    </a:cxn>
                    <a:cxn ang="0">
                      <a:pos x="280" y="59"/>
                    </a:cxn>
                    <a:cxn ang="0">
                      <a:pos x="302" y="32"/>
                    </a:cxn>
                    <a:cxn ang="0">
                      <a:pos x="324" y="6"/>
                    </a:cxn>
                  </a:cxnLst>
                  <a:rect l="0" t="0" r="r" b="b"/>
                  <a:pathLst>
                    <a:path w="324" h="410">
                      <a:moveTo>
                        <a:pt x="324" y="6"/>
                      </a:moveTo>
                      <a:lnTo>
                        <a:pt x="299" y="5"/>
                      </a:lnTo>
                      <a:lnTo>
                        <a:pt x="274" y="4"/>
                      </a:lnTo>
                      <a:lnTo>
                        <a:pt x="249" y="3"/>
                      </a:lnTo>
                      <a:lnTo>
                        <a:pt x="223" y="3"/>
                      </a:lnTo>
                      <a:lnTo>
                        <a:pt x="198" y="2"/>
                      </a:lnTo>
                      <a:lnTo>
                        <a:pt x="173" y="1"/>
                      </a:lnTo>
                      <a:lnTo>
                        <a:pt x="148" y="0"/>
                      </a:lnTo>
                      <a:lnTo>
                        <a:pt x="122" y="0"/>
                      </a:lnTo>
                      <a:lnTo>
                        <a:pt x="129" y="4"/>
                      </a:lnTo>
                      <a:lnTo>
                        <a:pt x="136" y="9"/>
                      </a:lnTo>
                      <a:lnTo>
                        <a:pt x="144" y="15"/>
                      </a:lnTo>
                      <a:lnTo>
                        <a:pt x="151" y="20"/>
                      </a:lnTo>
                      <a:lnTo>
                        <a:pt x="157" y="24"/>
                      </a:lnTo>
                      <a:lnTo>
                        <a:pt x="165" y="30"/>
                      </a:lnTo>
                      <a:lnTo>
                        <a:pt x="172" y="34"/>
                      </a:lnTo>
                      <a:lnTo>
                        <a:pt x="179" y="41"/>
                      </a:lnTo>
                      <a:lnTo>
                        <a:pt x="167" y="53"/>
                      </a:lnTo>
                      <a:lnTo>
                        <a:pt x="154" y="66"/>
                      </a:lnTo>
                      <a:lnTo>
                        <a:pt x="142" y="79"/>
                      </a:lnTo>
                      <a:lnTo>
                        <a:pt x="131" y="91"/>
                      </a:lnTo>
                      <a:lnTo>
                        <a:pt x="118" y="104"/>
                      </a:lnTo>
                      <a:lnTo>
                        <a:pt x="106" y="116"/>
                      </a:lnTo>
                      <a:lnTo>
                        <a:pt x="94" y="129"/>
                      </a:lnTo>
                      <a:lnTo>
                        <a:pt x="83" y="142"/>
                      </a:lnTo>
                      <a:lnTo>
                        <a:pt x="92" y="138"/>
                      </a:lnTo>
                      <a:lnTo>
                        <a:pt x="103" y="135"/>
                      </a:lnTo>
                      <a:lnTo>
                        <a:pt x="113" y="133"/>
                      </a:lnTo>
                      <a:lnTo>
                        <a:pt x="124" y="131"/>
                      </a:lnTo>
                      <a:lnTo>
                        <a:pt x="133" y="128"/>
                      </a:lnTo>
                      <a:lnTo>
                        <a:pt x="144" y="126"/>
                      </a:lnTo>
                      <a:lnTo>
                        <a:pt x="154" y="124"/>
                      </a:lnTo>
                      <a:lnTo>
                        <a:pt x="165" y="122"/>
                      </a:lnTo>
                      <a:lnTo>
                        <a:pt x="142" y="158"/>
                      </a:lnTo>
                      <a:lnTo>
                        <a:pt x="121" y="195"/>
                      </a:lnTo>
                      <a:lnTo>
                        <a:pt x="100" y="231"/>
                      </a:lnTo>
                      <a:lnTo>
                        <a:pt x="80" y="268"/>
                      </a:lnTo>
                      <a:lnTo>
                        <a:pt x="59" y="303"/>
                      </a:lnTo>
                      <a:lnTo>
                        <a:pt x="39" y="339"/>
                      </a:lnTo>
                      <a:lnTo>
                        <a:pt x="18" y="374"/>
                      </a:lnTo>
                      <a:lnTo>
                        <a:pt x="0" y="410"/>
                      </a:lnTo>
                      <a:lnTo>
                        <a:pt x="18" y="385"/>
                      </a:lnTo>
                      <a:lnTo>
                        <a:pt x="37" y="361"/>
                      </a:lnTo>
                      <a:lnTo>
                        <a:pt x="57" y="337"/>
                      </a:lnTo>
                      <a:lnTo>
                        <a:pt x="77" y="313"/>
                      </a:lnTo>
                      <a:lnTo>
                        <a:pt x="96" y="288"/>
                      </a:lnTo>
                      <a:lnTo>
                        <a:pt x="116" y="264"/>
                      </a:lnTo>
                      <a:lnTo>
                        <a:pt x="136" y="238"/>
                      </a:lnTo>
                      <a:lnTo>
                        <a:pt x="157" y="214"/>
                      </a:lnTo>
                      <a:lnTo>
                        <a:pt x="177" y="188"/>
                      </a:lnTo>
                      <a:lnTo>
                        <a:pt x="198" y="163"/>
                      </a:lnTo>
                      <a:lnTo>
                        <a:pt x="218" y="136"/>
                      </a:lnTo>
                      <a:lnTo>
                        <a:pt x="239" y="111"/>
                      </a:lnTo>
                      <a:lnTo>
                        <a:pt x="259" y="85"/>
                      </a:lnTo>
                      <a:lnTo>
                        <a:pt x="280" y="59"/>
                      </a:lnTo>
                      <a:lnTo>
                        <a:pt x="302" y="32"/>
                      </a:lnTo>
                      <a:lnTo>
                        <a:pt x="324" y="6"/>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98" name="Freeform 189">
                  <a:extLst>
                    <a:ext uri="{FF2B5EF4-FFF2-40B4-BE49-F238E27FC236}">
                      <a16:creationId xmlns:a16="http://schemas.microsoft.com/office/drawing/2014/main" xmlns="" id="{DA5A8E91-A88A-40D3-9CAE-4BB8CA906BBA}"/>
                    </a:ext>
                  </a:extLst>
                </p:cNvPr>
                <p:cNvSpPr>
                  <a:spLocks/>
                </p:cNvSpPr>
                <p:nvPr/>
              </p:nvSpPr>
              <p:spPr bwMode="auto">
                <a:xfrm>
                  <a:off x="-771" y="3011"/>
                  <a:ext cx="223" cy="222"/>
                </a:xfrm>
                <a:custGeom>
                  <a:avLst/>
                  <a:gdLst/>
                  <a:ahLst/>
                  <a:cxnLst>
                    <a:cxn ang="0">
                      <a:pos x="391" y="8"/>
                    </a:cxn>
                    <a:cxn ang="0">
                      <a:pos x="280" y="25"/>
                    </a:cxn>
                    <a:cxn ang="0">
                      <a:pos x="169" y="44"/>
                    </a:cxn>
                    <a:cxn ang="0">
                      <a:pos x="56" y="63"/>
                    </a:cxn>
                    <a:cxn ang="0">
                      <a:pos x="45" y="70"/>
                    </a:cxn>
                    <a:cxn ang="0">
                      <a:pos x="135" y="68"/>
                    </a:cxn>
                    <a:cxn ang="0">
                      <a:pos x="224" y="67"/>
                    </a:cxn>
                    <a:cxn ang="0">
                      <a:pos x="313" y="65"/>
                    </a:cxn>
                    <a:cxn ang="0">
                      <a:pos x="317" y="76"/>
                    </a:cxn>
                    <a:cxn ang="0">
                      <a:pos x="235" y="99"/>
                    </a:cxn>
                    <a:cxn ang="0">
                      <a:pos x="152" y="123"/>
                    </a:cxn>
                    <a:cxn ang="0">
                      <a:pos x="70" y="147"/>
                    </a:cxn>
                    <a:cxn ang="0">
                      <a:pos x="62" y="158"/>
                    </a:cxn>
                    <a:cxn ang="0">
                      <a:pos x="131" y="155"/>
                    </a:cxn>
                    <a:cxn ang="0">
                      <a:pos x="199" y="153"/>
                    </a:cxn>
                    <a:cxn ang="0">
                      <a:pos x="266" y="151"/>
                    </a:cxn>
                    <a:cxn ang="0">
                      <a:pos x="272" y="162"/>
                    </a:cxn>
                    <a:cxn ang="0">
                      <a:pos x="214" y="186"/>
                    </a:cxn>
                    <a:cxn ang="0">
                      <a:pos x="157" y="210"/>
                    </a:cxn>
                    <a:cxn ang="0">
                      <a:pos x="100" y="235"/>
                    </a:cxn>
                    <a:cxn ang="0">
                      <a:pos x="95" y="247"/>
                    </a:cxn>
                    <a:cxn ang="0">
                      <a:pos x="143" y="245"/>
                    </a:cxn>
                    <a:cxn ang="0">
                      <a:pos x="192" y="244"/>
                    </a:cxn>
                    <a:cxn ang="0">
                      <a:pos x="240" y="243"/>
                    </a:cxn>
                    <a:cxn ang="0">
                      <a:pos x="243" y="252"/>
                    </a:cxn>
                    <a:cxn ang="0">
                      <a:pos x="200" y="271"/>
                    </a:cxn>
                    <a:cxn ang="0">
                      <a:pos x="157" y="291"/>
                    </a:cxn>
                    <a:cxn ang="0">
                      <a:pos x="115" y="310"/>
                    </a:cxn>
                    <a:cxn ang="0">
                      <a:pos x="110" y="324"/>
                    </a:cxn>
                    <a:cxn ang="0">
                      <a:pos x="143" y="330"/>
                    </a:cxn>
                    <a:cxn ang="0">
                      <a:pos x="178" y="336"/>
                    </a:cxn>
                    <a:cxn ang="0">
                      <a:pos x="212" y="342"/>
                    </a:cxn>
                    <a:cxn ang="0">
                      <a:pos x="216" y="357"/>
                    </a:cxn>
                    <a:cxn ang="0">
                      <a:pos x="190" y="381"/>
                    </a:cxn>
                    <a:cxn ang="0">
                      <a:pos x="163" y="406"/>
                    </a:cxn>
                    <a:cxn ang="0">
                      <a:pos x="137" y="430"/>
                    </a:cxn>
                    <a:cxn ang="0">
                      <a:pos x="137" y="439"/>
                    </a:cxn>
                    <a:cxn ang="0">
                      <a:pos x="164" y="435"/>
                    </a:cxn>
                    <a:cxn ang="0">
                      <a:pos x="193" y="430"/>
                    </a:cxn>
                    <a:cxn ang="0">
                      <a:pos x="221" y="425"/>
                    </a:cxn>
                    <a:cxn ang="0">
                      <a:pos x="261" y="372"/>
                    </a:cxn>
                    <a:cxn ang="0">
                      <a:pos x="312" y="268"/>
                    </a:cxn>
                    <a:cxn ang="0">
                      <a:pos x="364" y="162"/>
                    </a:cxn>
                    <a:cxn ang="0">
                      <a:pos x="419" y="54"/>
                    </a:cxn>
                  </a:cxnLst>
                  <a:rect l="0" t="0" r="r" b="b"/>
                  <a:pathLst>
                    <a:path w="447" h="442">
                      <a:moveTo>
                        <a:pt x="447" y="0"/>
                      </a:moveTo>
                      <a:lnTo>
                        <a:pt x="391" y="8"/>
                      </a:lnTo>
                      <a:lnTo>
                        <a:pt x="336" y="17"/>
                      </a:lnTo>
                      <a:lnTo>
                        <a:pt x="280" y="25"/>
                      </a:lnTo>
                      <a:lnTo>
                        <a:pt x="225" y="35"/>
                      </a:lnTo>
                      <a:lnTo>
                        <a:pt x="169" y="44"/>
                      </a:lnTo>
                      <a:lnTo>
                        <a:pt x="113" y="54"/>
                      </a:lnTo>
                      <a:lnTo>
                        <a:pt x="56" y="63"/>
                      </a:lnTo>
                      <a:lnTo>
                        <a:pt x="0" y="72"/>
                      </a:lnTo>
                      <a:lnTo>
                        <a:pt x="45" y="70"/>
                      </a:lnTo>
                      <a:lnTo>
                        <a:pt x="90" y="69"/>
                      </a:lnTo>
                      <a:lnTo>
                        <a:pt x="135" y="68"/>
                      </a:lnTo>
                      <a:lnTo>
                        <a:pt x="180" y="68"/>
                      </a:lnTo>
                      <a:lnTo>
                        <a:pt x="224" y="67"/>
                      </a:lnTo>
                      <a:lnTo>
                        <a:pt x="268" y="66"/>
                      </a:lnTo>
                      <a:lnTo>
                        <a:pt x="313" y="65"/>
                      </a:lnTo>
                      <a:lnTo>
                        <a:pt x="358" y="65"/>
                      </a:lnTo>
                      <a:lnTo>
                        <a:pt x="317" y="76"/>
                      </a:lnTo>
                      <a:lnTo>
                        <a:pt x="276" y="87"/>
                      </a:lnTo>
                      <a:lnTo>
                        <a:pt x="235" y="99"/>
                      </a:lnTo>
                      <a:lnTo>
                        <a:pt x="194" y="111"/>
                      </a:lnTo>
                      <a:lnTo>
                        <a:pt x="152" y="123"/>
                      </a:lnTo>
                      <a:lnTo>
                        <a:pt x="111" y="135"/>
                      </a:lnTo>
                      <a:lnTo>
                        <a:pt x="70" y="147"/>
                      </a:lnTo>
                      <a:lnTo>
                        <a:pt x="29" y="160"/>
                      </a:lnTo>
                      <a:lnTo>
                        <a:pt x="62" y="158"/>
                      </a:lnTo>
                      <a:lnTo>
                        <a:pt x="97" y="158"/>
                      </a:lnTo>
                      <a:lnTo>
                        <a:pt x="131" y="155"/>
                      </a:lnTo>
                      <a:lnTo>
                        <a:pt x="165" y="155"/>
                      </a:lnTo>
                      <a:lnTo>
                        <a:pt x="199" y="153"/>
                      </a:lnTo>
                      <a:lnTo>
                        <a:pt x="233" y="152"/>
                      </a:lnTo>
                      <a:lnTo>
                        <a:pt x="266" y="151"/>
                      </a:lnTo>
                      <a:lnTo>
                        <a:pt x="301" y="150"/>
                      </a:lnTo>
                      <a:lnTo>
                        <a:pt x="272" y="162"/>
                      </a:lnTo>
                      <a:lnTo>
                        <a:pt x="243" y="174"/>
                      </a:lnTo>
                      <a:lnTo>
                        <a:pt x="214" y="186"/>
                      </a:lnTo>
                      <a:lnTo>
                        <a:pt x="185" y="199"/>
                      </a:lnTo>
                      <a:lnTo>
                        <a:pt x="157" y="210"/>
                      </a:lnTo>
                      <a:lnTo>
                        <a:pt x="129" y="223"/>
                      </a:lnTo>
                      <a:lnTo>
                        <a:pt x="100" y="235"/>
                      </a:lnTo>
                      <a:lnTo>
                        <a:pt x="72" y="248"/>
                      </a:lnTo>
                      <a:lnTo>
                        <a:pt x="95" y="247"/>
                      </a:lnTo>
                      <a:lnTo>
                        <a:pt x="120" y="246"/>
                      </a:lnTo>
                      <a:lnTo>
                        <a:pt x="143" y="245"/>
                      </a:lnTo>
                      <a:lnTo>
                        <a:pt x="169" y="245"/>
                      </a:lnTo>
                      <a:lnTo>
                        <a:pt x="192" y="244"/>
                      </a:lnTo>
                      <a:lnTo>
                        <a:pt x="217" y="244"/>
                      </a:lnTo>
                      <a:lnTo>
                        <a:pt x="240" y="243"/>
                      </a:lnTo>
                      <a:lnTo>
                        <a:pt x="265" y="243"/>
                      </a:lnTo>
                      <a:lnTo>
                        <a:pt x="243" y="252"/>
                      </a:lnTo>
                      <a:lnTo>
                        <a:pt x="221" y="262"/>
                      </a:lnTo>
                      <a:lnTo>
                        <a:pt x="200" y="271"/>
                      </a:lnTo>
                      <a:lnTo>
                        <a:pt x="179" y="282"/>
                      </a:lnTo>
                      <a:lnTo>
                        <a:pt x="157" y="291"/>
                      </a:lnTo>
                      <a:lnTo>
                        <a:pt x="136" y="300"/>
                      </a:lnTo>
                      <a:lnTo>
                        <a:pt x="115" y="310"/>
                      </a:lnTo>
                      <a:lnTo>
                        <a:pt x="94" y="320"/>
                      </a:lnTo>
                      <a:lnTo>
                        <a:pt x="110" y="324"/>
                      </a:lnTo>
                      <a:lnTo>
                        <a:pt x="128" y="327"/>
                      </a:lnTo>
                      <a:lnTo>
                        <a:pt x="143" y="330"/>
                      </a:lnTo>
                      <a:lnTo>
                        <a:pt x="161" y="333"/>
                      </a:lnTo>
                      <a:lnTo>
                        <a:pt x="178" y="336"/>
                      </a:lnTo>
                      <a:lnTo>
                        <a:pt x="195" y="339"/>
                      </a:lnTo>
                      <a:lnTo>
                        <a:pt x="212" y="342"/>
                      </a:lnTo>
                      <a:lnTo>
                        <a:pt x="230" y="346"/>
                      </a:lnTo>
                      <a:lnTo>
                        <a:pt x="216" y="357"/>
                      </a:lnTo>
                      <a:lnTo>
                        <a:pt x="202" y="369"/>
                      </a:lnTo>
                      <a:lnTo>
                        <a:pt x="190" y="381"/>
                      </a:lnTo>
                      <a:lnTo>
                        <a:pt x="177" y="394"/>
                      </a:lnTo>
                      <a:lnTo>
                        <a:pt x="163" y="406"/>
                      </a:lnTo>
                      <a:lnTo>
                        <a:pt x="150" y="417"/>
                      </a:lnTo>
                      <a:lnTo>
                        <a:pt x="137" y="430"/>
                      </a:lnTo>
                      <a:lnTo>
                        <a:pt x="124" y="442"/>
                      </a:lnTo>
                      <a:lnTo>
                        <a:pt x="137" y="439"/>
                      </a:lnTo>
                      <a:lnTo>
                        <a:pt x="152" y="437"/>
                      </a:lnTo>
                      <a:lnTo>
                        <a:pt x="164" y="435"/>
                      </a:lnTo>
                      <a:lnTo>
                        <a:pt x="179" y="433"/>
                      </a:lnTo>
                      <a:lnTo>
                        <a:pt x="193" y="430"/>
                      </a:lnTo>
                      <a:lnTo>
                        <a:pt x="208" y="429"/>
                      </a:lnTo>
                      <a:lnTo>
                        <a:pt x="221" y="425"/>
                      </a:lnTo>
                      <a:lnTo>
                        <a:pt x="236" y="424"/>
                      </a:lnTo>
                      <a:lnTo>
                        <a:pt x="261" y="372"/>
                      </a:lnTo>
                      <a:lnTo>
                        <a:pt x="286" y="320"/>
                      </a:lnTo>
                      <a:lnTo>
                        <a:pt x="312" y="268"/>
                      </a:lnTo>
                      <a:lnTo>
                        <a:pt x="339" y="216"/>
                      </a:lnTo>
                      <a:lnTo>
                        <a:pt x="364" y="162"/>
                      </a:lnTo>
                      <a:lnTo>
                        <a:pt x="391" y="108"/>
                      </a:lnTo>
                      <a:lnTo>
                        <a:pt x="419" y="54"/>
                      </a:lnTo>
                      <a:lnTo>
                        <a:pt x="447" y="0"/>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99" name="Freeform 190">
                  <a:extLst>
                    <a:ext uri="{FF2B5EF4-FFF2-40B4-BE49-F238E27FC236}">
                      <a16:creationId xmlns:a16="http://schemas.microsoft.com/office/drawing/2014/main" xmlns="" id="{5CA2FB6D-9805-4FE2-B353-410D73817F3C}"/>
                    </a:ext>
                  </a:extLst>
                </p:cNvPr>
                <p:cNvSpPr>
                  <a:spLocks/>
                </p:cNvSpPr>
                <p:nvPr/>
              </p:nvSpPr>
              <p:spPr bwMode="auto">
                <a:xfrm>
                  <a:off x="-640" y="3195"/>
                  <a:ext cx="149" cy="141"/>
                </a:xfrm>
                <a:custGeom>
                  <a:avLst/>
                  <a:gdLst/>
                  <a:ahLst/>
                  <a:cxnLst>
                    <a:cxn ang="0">
                      <a:pos x="77" y="7"/>
                    </a:cxn>
                    <a:cxn ang="0">
                      <a:pos x="144" y="0"/>
                    </a:cxn>
                    <a:cxn ang="0">
                      <a:pos x="235" y="5"/>
                    </a:cxn>
                    <a:cxn ang="0">
                      <a:pos x="294" y="42"/>
                    </a:cxn>
                    <a:cxn ang="0">
                      <a:pos x="290" y="118"/>
                    </a:cxn>
                    <a:cxn ang="0">
                      <a:pos x="277" y="195"/>
                    </a:cxn>
                    <a:cxn ang="0">
                      <a:pos x="266" y="253"/>
                    </a:cxn>
                    <a:cxn ang="0">
                      <a:pos x="260" y="280"/>
                    </a:cxn>
                    <a:cxn ang="0">
                      <a:pos x="255" y="272"/>
                    </a:cxn>
                    <a:cxn ang="0">
                      <a:pos x="247" y="248"/>
                    </a:cxn>
                    <a:cxn ang="0">
                      <a:pos x="238" y="218"/>
                    </a:cxn>
                    <a:cxn ang="0">
                      <a:pos x="227" y="188"/>
                    </a:cxn>
                    <a:cxn ang="0">
                      <a:pos x="209" y="176"/>
                    </a:cxn>
                    <a:cxn ang="0">
                      <a:pos x="180" y="180"/>
                    </a:cxn>
                    <a:cxn ang="0">
                      <a:pos x="152" y="186"/>
                    </a:cxn>
                    <a:cxn ang="0">
                      <a:pos x="123" y="191"/>
                    </a:cxn>
                    <a:cxn ang="0">
                      <a:pos x="116" y="181"/>
                    </a:cxn>
                    <a:cxn ang="0">
                      <a:pos x="128" y="157"/>
                    </a:cxn>
                    <a:cxn ang="0">
                      <a:pos x="142" y="133"/>
                    </a:cxn>
                    <a:cxn ang="0">
                      <a:pos x="155" y="110"/>
                    </a:cxn>
                    <a:cxn ang="0">
                      <a:pos x="141" y="103"/>
                    </a:cxn>
                    <a:cxn ang="0">
                      <a:pos x="100" y="111"/>
                    </a:cxn>
                    <a:cxn ang="0">
                      <a:pos x="60" y="121"/>
                    </a:cxn>
                    <a:cxn ang="0">
                      <a:pos x="19" y="129"/>
                    </a:cxn>
                    <a:cxn ang="0">
                      <a:pos x="20" y="122"/>
                    </a:cxn>
                    <a:cxn ang="0">
                      <a:pos x="61" y="100"/>
                    </a:cxn>
                    <a:cxn ang="0">
                      <a:pos x="102" y="76"/>
                    </a:cxn>
                    <a:cxn ang="0">
                      <a:pos x="144" y="54"/>
                    </a:cxn>
                    <a:cxn ang="0">
                      <a:pos x="154" y="39"/>
                    </a:cxn>
                    <a:cxn ang="0">
                      <a:pos x="128" y="30"/>
                    </a:cxn>
                    <a:cxn ang="0">
                      <a:pos x="103" y="21"/>
                    </a:cxn>
                    <a:cxn ang="0">
                      <a:pos x="78" y="12"/>
                    </a:cxn>
                  </a:cxnLst>
                  <a:rect l="0" t="0" r="r" b="b"/>
                  <a:pathLst>
                    <a:path w="300" h="280">
                      <a:moveTo>
                        <a:pt x="66" y="9"/>
                      </a:moveTo>
                      <a:lnTo>
                        <a:pt x="77" y="7"/>
                      </a:lnTo>
                      <a:lnTo>
                        <a:pt x="105" y="3"/>
                      </a:lnTo>
                      <a:lnTo>
                        <a:pt x="144" y="0"/>
                      </a:lnTo>
                      <a:lnTo>
                        <a:pt x="190" y="1"/>
                      </a:lnTo>
                      <a:lnTo>
                        <a:pt x="235" y="5"/>
                      </a:lnTo>
                      <a:lnTo>
                        <a:pt x="271" y="19"/>
                      </a:lnTo>
                      <a:lnTo>
                        <a:pt x="294" y="42"/>
                      </a:lnTo>
                      <a:lnTo>
                        <a:pt x="300" y="77"/>
                      </a:lnTo>
                      <a:lnTo>
                        <a:pt x="290" y="118"/>
                      </a:lnTo>
                      <a:lnTo>
                        <a:pt x="283" y="159"/>
                      </a:lnTo>
                      <a:lnTo>
                        <a:pt x="277" y="195"/>
                      </a:lnTo>
                      <a:lnTo>
                        <a:pt x="271" y="228"/>
                      </a:lnTo>
                      <a:lnTo>
                        <a:pt x="266" y="253"/>
                      </a:lnTo>
                      <a:lnTo>
                        <a:pt x="263" y="271"/>
                      </a:lnTo>
                      <a:lnTo>
                        <a:pt x="260" y="280"/>
                      </a:lnTo>
                      <a:lnTo>
                        <a:pt x="259" y="280"/>
                      </a:lnTo>
                      <a:lnTo>
                        <a:pt x="255" y="272"/>
                      </a:lnTo>
                      <a:lnTo>
                        <a:pt x="251" y="261"/>
                      </a:lnTo>
                      <a:lnTo>
                        <a:pt x="247" y="248"/>
                      </a:lnTo>
                      <a:lnTo>
                        <a:pt x="243" y="234"/>
                      </a:lnTo>
                      <a:lnTo>
                        <a:pt x="238" y="218"/>
                      </a:lnTo>
                      <a:lnTo>
                        <a:pt x="232" y="202"/>
                      </a:lnTo>
                      <a:lnTo>
                        <a:pt x="227" y="188"/>
                      </a:lnTo>
                      <a:lnTo>
                        <a:pt x="224" y="174"/>
                      </a:lnTo>
                      <a:lnTo>
                        <a:pt x="209" y="176"/>
                      </a:lnTo>
                      <a:lnTo>
                        <a:pt x="195" y="178"/>
                      </a:lnTo>
                      <a:lnTo>
                        <a:pt x="180" y="180"/>
                      </a:lnTo>
                      <a:lnTo>
                        <a:pt x="166" y="184"/>
                      </a:lnTo>
                      <a:lnTo>
                        <a:pt x="152" y="186"/>
                      </a:lnTo>
                      <a:lnTo>
                        <a:pt x="138" y="189"/>
                      </a:lnTo>
                      <a:lnTo>
                        <a:pt x="123" y="191"/>
                      </a:lnTo>
                      <a:lnTo>
                        <a:pt x="109" y="194"/>
                      </a:lnTo>
                      <a:lnTo>
                        <a:pt x="116" y="181"/>
                      </a:lnTo>
                      <a:lnTo>
                        <a:pt x="122" y="170"/>
                      </a:lnTo>
                      <a:lnTo>
                        <a:pt x="128" y="157"/>
                      </a:lnTo>
                      <a:lnTo>
                        <a:pt x="136" y="146"/>
                      </a:lnTo>
                      <a:lnTo>
                        <a:pt x="142" y="133"/>
                      </a:lnTo>
                      <a:lnTo>
                        <a:pt x="148" y="122"/>
                      </a:lnTo>
                      <a:lnTo>
                        <a:pt x="155" y="110"/>
                      </a:lnTo>
                      <a:lnTo>
                        <a:pt x="162" y="100"/>
                      </a:lnTo>
                      <a:lnTo>
                        <a:pt x="141" y="103"/>
                      </a:lnTo>
                      <a:lnTo>
                        <a:pt x="121" y="108"/>
                      </a:lnTo>
                      <a:lnTo>
                        <a:pt x="100" y="111"/>
                      </a:lnTo>
                      <a:lnTo>
                        <a:pt x="81" y="116"/>
                      </a:lnTo>
                      <a:lnTo>
                        <a:pt x="60" y="121"/>
                      </a:lnTo>
                      <a:lnTo>
                        <a:pt x="40" y="125"/>
                      </a:lnTo>
                      <a:lnTo>
                        <a:pt x="19" y="129"/>
                      </a:lnTo>
                      <a:lnTo>
                        <a:pt x="0" y="134"/>
                      </a:lnTo>
                      <a:lnTo>
                        <a:pt x="20" y="122"/>
                      </a:lnTo>
                      <a:lnTo>
                        <a:pt x="41" y="111"/>
                      </a:lnTo>
                      <a:lnTo>
                        <a:pt x="61" y="100"/>
                      </a:lnTo>
                      <a:lnTo>
                        <a:pt x="82" y="89"/>
                      </a:lnTo>
                      <a:lnTo>
                        <a:pt x="102" y="76"/>
                      </a:lnTo>
                      <a:lnTo>
                        <a:pt x="124" y="66"/>
                      </a:lnTo>
                      <a:lnTo>
                        <a:pt x="144" y="54"/>
                      </a:lnTo>
                      <a:lnTo>
                        <a:pt x="166" y="44"/>
                      </a:lnTo>
                      <a:lnTo>
                        <a:pt x="154" y="39"/>
                      </a:lnTo>
                      <a:lnTo>
                        <a:pt x="141" y="34"/>
                      </a:lnTo>
                      <a:lnTo>
                        <a:pt x="128" y="30"/>
                      </a:lnTo>
                      <a:lnTo>
                        <a:pt x="116" y="26"/>
                      </a:lnTo>
                      <a:lnTo>
                        <a:pt x="103" y="21"/>
                      </a:lnTo>
                      <a:lnTo>
                        <a:pt x="91" y="18"/>
                      </a:lnTo>
                      <a:lnTo>
                        <a:pt x="78" y="12"/>
                      </a:lnTo>
                      <a:lnTo>
                        <a:pt x="66" y="9"/>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grpSp>
          <p:grpSp>
            <p:nvGrpSpPr>
              <p:cNvPr id="171" name="Group 191">
                <a:extLst>
                  <a:ext uri="{FF2B5EF4-FFF2-40B4-BE49-F238E27FC236}">
                    <a16:creationId xmlns:a16="http://schemas.microsoft.com/office/drawing/2014/main" xmlns="" id="{E782AD3B-BF05-4FE8-8792-D52683111702}"/>
                  </a:ext>
                </a:extLst>
              </p:cNvPr>
              <p:cNvGrpSpPr>
                <a:grpSpLocks/>
              </p:cNvGrpSpPr>
              <p:nvPr/>
            </p:nvGrpSpPr>
            <p:grpSpPr bwMode="auto">
              <a:xfrm>
                <a:off x="4001481" y="4059565"/>
                <a:ext cx="442913" cy="314325"/>
                <a:chOff x="2333" y="3025"/>
                <a:chExt cx="609" cy="386"/>
              </a:xfrm>
            </p:grpSpPr>
            <p:sp>
              <p:nvSpPr>
                <p:cNvPr id="175" name="Freeform 192">
                  <a:extLst>
                    <a:ext uri="{FF2B5EF4-FFF2-40B4-BE49-F238E27FC236}">
                      <a16:creationId xmlns:a16="http://schemas.microsoft.com/office/drawing/2014/main" xmlns="" id="{AD3862DE-5516-4CAF-B643-E2390A7D8EF6}"/>
                    </a:ext>
                  </a:extLst>
                </p:cNvPr>
                <p:cNvSpPr>
                  <a:spLocks/>
                </p:cNvSpPr>
                <p:nvPr/>
              </p:nvSpPr>
              <p:spPr bwMode="auto">
                <a:xfrm>
                  <a:off x="2348" y="3040"/>
                  <a:ext cx="594" cy="371"/>
                </a:xfrm>
                <a:custGeom>
                  <a:avLst/>
                  <a:gdLst/>
                  <a:ahLst/>
                  <a:cxnLst>
                    <a:cxn ang="0">
                      <a:pos x="503" y="55"/>
                    </a:cxn>
                    <a:cxn ang="0">
                      <a:pos x="428" y="55"/>
                    </a:cxn>
                    <a:cxn ang="0">
                      <a:pos x="370" y="55"/>
                    </a:cxn>
                    <a:cxn ang="0">
                      <a:pos x="325" y="55"/>
                    </a:cxn>
                    <a:cxn ang="0">
                      <a:pos x="293" y="55"/>
                    </a:cxn>
                    <a:cxn ang="0">
                      <a:pos x="270" y="55"/>
                    </a:cxn>
                    <a:cxn ang="0">
                      <a:pos x="252" y="53"/>
                    </a:cxn>
                    <a:cxn ang="0">
                      <a:pos x="249" y="49"/>
                    </a:cxn>
                    <a:cxn ang="0">
                      <a:pos x="245" y="34"/>
                    </a:cxn>
                    <a:cxn ang="0">
                      <a:pos x="237" y="20"/>
                    </a:cxn>
                    <a:cxn ang="0">
                      <a:pos x="223" y="8"/>
                    </a:cxn>
                    <a:cxn ang="0">
                      <a:pos x="206" y="0"/>
                    </a:cxn>
                    <a:cxn ang="0">
                      <a:pos x="202" y="0"/>
                    </a:cxn>
                    <a:cxn ang="0">
                      <a:pos x="190" y="0"/>
                    </a:cxn>
                    <a:cxn ang="0">
                      <a:pos x="159" y="0"/>
                    </a:cxn>
                    <a:cxn ang="0">
                      <a:pos x="106" y="0"/>
                    </a:cxn>
                    <a:cxn ang="0">
                      <a:pos x="73" y="2"/>
                    </a:cxn>
                    <a:cxn ang="0">
                      <a:pos x="59" y="2"/>
                    </a:cxn>
                    <a:cxn ang="0">
                      <a:pos x="45" y="8"/>
                    </a:cxn>
                    <a:cxn ang="0">
                      <a:pos x="38" y="14"/>
                    </a:cxn>
                    <a:cxn ang="0">
                      <a:pos x="28" y="30"/>
                    </a:cxn>
                    <a:cxn ang="0">
                      <a:pos x="22" y="37"/>
                    </a:cxn>
                    <a:cxn ang="0">
                      <a:pos x="16" y="47"/>
                    </a:cxn>
                    <a:cxn ang="0">
                      <a:pos x="12" y="53"/>
                    </a:cxn>
                    <a:cxn ang="0">
                      <a:pos x="0" y="59"/>
                    </a:cxn>
                    <a:cxn ang="0">
                      <a:pos x="0" y="186"/>
                    </a:cxn>
                    <a:cxn ang="0">
                      <a:pos x="303" y="371"/>
                    </a:cxn>
                    <a:cxn ang="0">
                      <a:pos x="594" y="186"/>
                    </a:cxn>
                    <a:cxn ang="0">
                      <a:pos x="594" y="82"/>
                    </a:cxn>
                    <a:cxn ang="0">
                      <a:pos x="587" y="69"/>
                    </a:cxn>
                    <a:cxn ang="0">
                      <a:pos x="569" y="61"/>
                    </a:cxn>
                    <a:cxn ang="0">
                      <a:pos x="545" y="55"/>
                    </a:cxn>
                  </a:cxnLst>
                  <a:rect l="0" t="0" r="r" b="b"/>
                  <a:pathLst>
                    <a:path w="594" h="371">
                      <a:moveTo>
                        <a:pt x="545" y="55"/>
                      </a:moveTo>
                      <a:lnTo>
                        <a:pt x="503" y="55"/>
                      </a:lnTo>
                      <a:lnTo>
                        <a:pt x="463" y="55"/>
                      </a:lnTo>
                      <a:lnTo>
                        <a:pt x="428" y="55"/>
                      </a:lnTo>
                      <a:lnTo>
                        <a:pt x="397" y="55"/>
                      </a:lnTo>
                      <a:lnTo>
                        <a:pt x="370" y="55"/>
                      </a:lnTo>
                      <a:lnTo>
                        <a:pt x="346" y="55"/>
                      </a:lnTo>
                      <a:lnTo>
                        <a:pt x="325" y="55"/>
                      </a:lnTo>
                      <a:lnTo>
                        <a:pt x="307" y="55"/>
                      </a:lnTo>
                      <a:lnTo>
                        <a:pt x="293" y="55"/>
                      </a:lnTo>
                      <a:lnTo>
                        <a:pt x="280" y="55"/>
                      </a:lnTo>
                      <a:lnTo>
                        <a:pt x="270" y="55"/>
                      </a:lnTo>
                      <a:lnTo>
                        <a:pt x="262" y="55"/>
                      </a:lnTo>
                      <a:lnTo>
                        <a:pt x="252" y="53"/>
                      </a:lnTo>
                      <a:lnTo>
                        <a:pt x="249" y="53"/>
                      </a:lnTo>
                      <a:lnTo>
                        <a:pt x="249" y="49"/>
                      </a:lnTo>
                      <a:lnTo>
                        <a:pt x="247" y="43"/>
                      </a:lnTo>
                      <a:lnTo>
                        <a:pt x="245" y="34"/>
                      </a:lnTo>
                      <a:lnTo>
                        <a:pt x="239" y="24"/>
                      </a:lnTo>
                      <a:lnTo>
                        <a:pt x="237" y="20"/>
                      </a:lnTo>
                      <a:lnTo>
                        <a:pt x="233" y="16"/>
                      </a:lnTo>
                      <a:lnTo>
                        <a:pt x="223" y="8"/>
                      </a:lnTo>
                      <a:lnTo>
                        <a:pt x="209" y="2"/>
                      </a:lnTo>
                      <a:lnTo>
                        <a:pt x="206" y="0"/>
                      </a:lnTo>
                      <a:lnTo>
                        <a:pt x="204" y="0"/>
                      </a:lnTo>
                      <a:lnTo>
                        <a:pt x="202" y="0"/>
                      </a:lnTo>
                      <a:lnTo>
                        <a:pt x="198" y="0"/>
                      </a:lnTo>
                      <a:lnTo>
                        <a:pt x="190" y="0"/>
                      </a:lnTo>
                      <a:lnTo>
                        <a:pt x="182" y="0"/>
                      </a:lnTo>
                      <a:lnTo>
                        <a:pt x="159" y="0"/>
                      </a:lnTo>
                      <a:lnTo>
                        <a:pt x="133" y="0"/>
                      </a:lnTo>
                      <a:lnTo>
                        <a:pt x="106" y="0"/>
                      </a:lnTo>
                      <a:lnTo>
                        <a:pt x="82" y="0"/>
                      </a:lnTo>
                      <a:lnTo>
                        <a:pt x="73" y="2"/>
                      </a:lnTo>
                      <a:lnTo>
                        <a:pt x="65" y="2"/>
                      </a:lnTo>
                      <a:lnTo>
                        <a:pt x="59" y="2"/>
                      </a:lnTo>
                      <a:lnTo>
                        <a:pt x="57" y="2"/>
                      </a:lnTo>
                      <a:lnTo>
                        <a:pt x="45" y="8"/>
                      </a:lnTo>
                      <a:lnTo>
                        <a:pt x="39" y="10"/>
                      </a:lnTo>
                      <a:lnTo>
                        <a:pt x="38" y="14"/>
                      </a:lnTo>
                      <a:lnTo>
                        <a:pt x="32" y="22"/>
                      </a:lnTo>
                      <a:lnTo>
                        <a:pt x="28" y="30"/>
                      </a:lnTo>
                      <a:lnTo>
                        <a:pt x="26" y="36"/>
                      </a:lnTo>
                      <a:lnTo>
                        <a:pt x="22" y="37"/>
                      </a:lnTo>
                      <a:lnTo>
                        <a:pt x="20" y="43"/>
                      </a:lnTo>
                      <a:lnTo>
                        <a:pt x="16" y="47"/>
                      </a:lnTo>
                      <a:lnTo>
                        <a:pt x="14" y="51"/>
                      </a:lnTo>
                      <a:lnTo>
                        <a:pt x="12" y="53"/>
                      </a:lnTo>
                      <a:lnTo>
                        <a:pt x="6" y="55"/>
                      </a:lnTo>
                      <a:lnTo>
                        <a:pt x="0" y="59"/>
                      </a:lnTo>
                      <a:lnTo>
                        <a:pt x="0" y="65"/>
                      </a:lnTo>
                      <a:lnTo>
                        <a:pt x="0" y="186"/>
                      </a:lnTo>
                      <a:lnTo>
                        <a:pt x="0" y="371"/>
                      </a:lnTo>
                      <a:lnTo>
                        <a:pt x="303" y="371"/>
                      </a:lnTo>
                      <a:lnTo>
                        <a:pt x="594" y="371"/>
                      </a:lnTo>
                      <a:lnTo>
                        <a:pt x="594" y="186"/>
                      </a:lnTo>
                      <a:lnTo>
                        <a:pt x="594" y="90"/>
                      </a:lnTo>
                      <a:lnTo>
                        <a:pt x="594" y="82"/>
                      </a:lnTo>
                      <a:lnTo>
                        <a:pt x="588" y="73"/>
                      </a:lnTo>
                      <a:lnTo>
                        <a:pt x="587" y="69"/>
                      </a:lnTo>
                      <a:lnTo>
                        <a:pt x="581" y="65"/>
                      </a:lnTo>
                      <a:lnTo>
                        <a:pt x="569" y="61"/>
                      </a:lnTo>
                      <a:lnTo>
                        <a:pt x="555" y="55"/>
                      </a:lnTo>
                      <a:lnTo>
                        <a:pt x="545" y="55"/>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76" name="Freeform 193">
                  <a:extLst>
                    <a:ext uri="{FF2B5EF4-FFF2-40B4-BE49-F238E27FC236}">
                      <a16:creationId xmlns:a16="http://schemas.microsoft.com/office/drawing/2014/main" xmlns="" id="{5E7002ED-F572-4BCA-A9CC-6840D121F67C}"/>
                    </a:ext>
                  </a:extLst>
                </p:cNvPr>
                <p:cNvSpPr>
                  <a:spLocks/>
                </p:cNvSpPr>
                <p:nvPr/>
              </p:nvSpPr>
              <p:spPr bwMode="auto">
                <a:xfrm>
                  <a:off x="2333" y="3025"/>
                  <a:ext cx="594" cy="371"/>
                </a:xfrm>
                <a:custGeom>
                  <a:avLst/>
                  <a:gdLst/>
                  <a:ahLst/>
                  <a:cxnLst>
                    <a:cxn ang="0">
                      <a:pos x="502" y="54"/>
                    </a:cxn>
                    <a:cxn ang="0">
                      <a:pos x="428" y="54"/>
                    </a:cxn>
                    <a:cxn ang="0">
                      <a:pos x="369" y="54"/>
                    </a:cxn>
                    <a:cxn ang="0">
                      <a:pos x="324" y="54"/>
                    </a:cxn>
                    <a:cxn ang="0">
                      <a:pos x="293" y="54"/>
                    </a:cxn>
                    <a:cxn ang="0">
                      <a:pos x="269" y="54"/>
                    </a:cxn>
                    <a:cxn ang="0">
                      <a:pos x="252" y="52"/>
                    </a:cxn>
                    <a:cxn ang="0">
                      <a:pos x="248" y="49"/>
                    </a:cxn>
                    <a:cxn ang="0">
                      <a:pos x="244" y="33"/>
                    </a:cxn>
                    <a:cxn ang="0">
                      <a:pos x="236" y="19"/>
                    </a:cxn>
                    <a:cxn ang="0">
                      <a:pos x="222" y="8"/>
                    </a:cxn>
                    <a:cxn ang="0">
                      <a:pos x="205" y="0"/>
                    </a:cxn>
                    <a:cxn ang="0">
                      <a:pos x="201" y="0"/>
                    </a:cxn>
                    <a:cxn ang="0">
                      <a:pos x="189" y="0"/>
                    </a:cxn>
                    <a:cxn ang="0">
                      <a:pos x="158" y="0"/>
                    </a:cxn>
                    <a:cxn ang="0">
                      <a:pos x="105" y="0"/>
                    </a:cxn>
                    <a:cxn ang="0">
                      <a:pos x="72" y="2"/>
                    </a:cxn>
                    <a:cxn ang="0">
                      <a:pos x="58" y="2"/>
                    </a:cxn>
                    <a:cxn ang="0">
                      <a:pos x="45" y="8"/>
                    </a:cxn>
                    <a:cxn ang="0">
                      <a:pos x="37" y="13"/>
                    </a:cxn>
                    <a:cxn ang="0">
                      <a:pos x="27" y="29"/>
                    </a:cxn>
                    <a:cxn ang="0">
                      <a:pos x="21" y="37"/>
                    </a:cxn>
                    <a:cxn ang="0">
                      <a:pos x="15" y="47"/>
                    </a:cxn>
                    <a:cxn ang="0">
                      <a:pos x="11" y="52"/>
                    </a:cxn>
                    <a:cxn ang="0">
                      <a:pos x="0" y="58"/>
                    </a:cxn>
                    <a:cxn ang="0">
                      <a:pos x="0" y="185"/>
                    </a:cxn>
                    <a:cxn ang="0">
                      <a:pos x="303" y="371"/>
                    </a:cxn>
                    <a:cxn ang="0">
                      <a:pos x="594" y="185"/>
                    </a:cxn>
                    <a:cxn ang="0">
                      <a:pos x="594" y="82"/>
                    </a:cxn>
                    <a:cxn ang="0">
                      <a:pos x="586" y="68"/>
                    </a:cxn>
                    <a:cxn ang="0">
                      <a:pos x="568" y="60"/>
                    </a:cxn>
                    <a:cxn ang="0">
                      <a:pos x="545" y="54"/>
                    </a:cxn>
                  </a:cxnLst>
                  <a:rect l="0" t="0" r="r" b="b"/>
                  <a:pathLst>
                    <a:path w="594" h="371">
                      <a:moveTo>
                        <a:pt x="545" y="54"/>
                      </a:moveTo>
                      <a:lnTo>
                        <a:pt x="502" y="54"/>
                      </a:lnTo>
                      <a:lnTo>
                        <a:pt x="463" y="54"/>
                      </a:lnTo>
                      <a:lnTo>
                        <a:pt x="428" y="54"/>
                      </a:lnTo>
                      <a:lnTo>
                        <a:pt x="396" y="54"/>
                      </a:lnTo>
                      <a:lnTo>
                        <a:pt x="369" y="54"/>
                      </a:lnTo>
                      <a:lnTo>
                        <a:pt x="346" y="54"/>
                      </a:lnTo>
                      <a:lnTo>
                        <a:pt x="324" y="54"/>
                      </a:lnTo>
                      <a:lnTo>
                        <a:pt x="307" y="54"/>
                      </a:lnTo>
                      <a:lnTo>
                        <a:pt x="293" y="54"/>
                      </a:lnTo>
                      <a:lnTo>
                        <a:pt x="279" y="54"/>
                      </a:lnTo>
                      <a:lnTo>
                        <a:pt x="269" y="54"/>
                      </a:lnTo>
                      <a:lnTo>
                        <a:pt x="262" y="54"/>
                      </a:lnTo>
                      <a:lnTo>
                        <a:pt x="252" y="52"/>
                      </a:lnTo>
                      <a:lnTo>
                        <a:pt x="248" y="52"/>
                      </a:lnTo>
                      <a:lnTo>
                        <a:pt x="248" y="49"/>
                      </a:lnTo>
                      <a:lnTo>
                        <a:pt x="246" y="43"/>
                      </a:lnTo>
                      <a:lnTo>
                        <a:pt x="244" y="33"/>
                      </a:lnTo>
                      <a:lnTo>
                        <a:pt x="238" y="23"/>
                      </a:lnTo>
                      <a:lnTo>
                        <a:pt x="236" y="19"/>
                      </a:lnTo>
                      <a:lnTo>
                        <a:pt x="232" y="15"/>
                      </a:lnTo>
                      <a:lnTo>
                        <a:pt x="222" y="8"/>
                      </a:lnTo>
                      <a:lnTo>
                        <a:pt x="209" y="2"/>
                      </a:lnTo>
                      <a:lnTo>
                        <a:pt x="205" y="0"/>
                      </a:lnTo>
                      <a:lnTo>
                        <a:pt x="203" y="0"/>
                      </a:lnTo>
                      <a:lnTo>
                        <a:pt x="201" y="0"/>
                      </a:lnTo>
                      <a:lnTo>
                        <a:pt x="197" y="0"/>
                      </a:lnTo>
                      <a:lnTo>
                        <a:pt x="189" y="0"/>
                      </a:lnTo>
                      <a:lnTo>
                        <a:pt x="181" y="0"/>
                      </a:lnTo>
                      <a:lnTo>
                        <a:pt x="158" y="0"/>
                      </a:lnTo>
                      <a:lnTo>
                        <a:pt x="133" y="0"/>
                      </a:lnTo>
                      <a:lnTo>
                        <a:pt x="105" y="0"/>
                      </a:lnTo>
                      <a:lnTo>
                        <a:pt x="82" y="0"/>
                      </a:lnTo>
                      <a:lnTo>
                        <a:pt x="72" y="2"/>
                      </a:lnTo>
                      <a:lnTo>
                        <a:pt x="64" y="2"/>
                      </a:lnTo>
                      <a:lnTo>
                        <a:pt x="58" y="2"/>
                      </a:lnTo>
                      <a:lnTo>
                        <a:pt x="56" y="2"/>
                      </a:lnTo>
                      <a:lnTo>
                        <a:pt x="45" y="8"/>
                      </a:lnTo>
                      <a:lnTo>
                        <a:pt x="39" y="10"/>
                      </a:lnTo>
                      <a:lnTo>
                        <a:pt x="37" y="13"/>
                      </a:lnTo>
                      <a:lnTo>
                        <a:pt x="31" y="21"/>
                      </a:lnTo>
                      <a:lnTo>
                        <a:pt x="27" y="29"/>
                      </a:lnTo>
                      <a:lnTo>
                        <a:pt x="25" y="35"/>
                      </a:lnTo>
                      <a:lnTo>
                        <a:pt x="21" y="37"/>
                      </a:lnTo>
                      <a:lnTo>
                        <a:pt x="19" y="43"/>
                      </a:lnTo>
                      <a:lnTo>
                        <a:pt x="15" y="47"/>
                      </a:lnTo>
                      <a:lnTo>
                        <a:pt x="13" y="51"/>
                      </a:lnTo>
                      <a:lnTo>
                        <a:pt x="11" y="52"/>
                      </a:lnTo>
                      <a:lnTo>
                        <a:pt x="6" y="54"/>
                      </a:lnTo>
                      <a:lnTo>
                        <a:pt x="0" y="58"/>
                      </a:lnTo>
                      <a:lnTo>
                        <a:pt x="0" y="64"/>
                      </a:lnTo>
                      <a:lnTo>
                        <a:pt x="0" y="185"/>
                      </a:lnTo>
                      <a:lnTo>
                        <a:pt x="0" y="371"/>
                      </a:lnTo>
                      <a:lnTo>
                        <a:pt x="303" y="371"/>
                      </a:lnTo>
                      <a:lnTo>
                        <a:pt x="594" y="371"/>
                      </a:lnTo>
                      <a:lnTo>
                        <a:pt x="594" y="185"/>
                      </a:lnTo>
                      <a:lnTo>
                        <a:pt x="594" y="90"/>
                      </a:lnTo>
                      <a:lnTo>
                        <a:pt x="594" y="82"/>
                      </a:lnTo>
                      <a:lnTo>
                        <a:pt x="588" y="72"/>
                      </a:lnTo>
                      <a:lnTo>
                        <a:pt x="586" y="68"/>
                      </a:lnTo>
                      <a:lnTo>
                        <a:pt x="580" y="64"/>
                      </a:lnTo>
                      <a:lnTo>
                        <a:pt x="568" y="60"/>
                      </a:lnTo>
                      <a:lnTo>
                        <a:pt x="555" y="54"/>
                      </a:lnTo>
                      <a:lnTo>
                        <a:pt x="545" y="54"/>
                      </a:lnTo>
                      <a:close/>
                    </a:path>
                  </a:pathLst>
                </a:custGeom>
                <a:solidFill>
                  <a:srgbClr val="3399FF"/>
                </a:solidFill>
                <a:ln w="3175">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grpSp>
          <p:sp>
            <p:nvSpPr>
              <p:cNvPr id="172" name="Arc 194">
                <a:extLst>
                  <a:ext uri="{FF2B5EF4-FFF2-40B4-BE49-F238E27FC236}">
                    <a16:creationId xmlns:a16="http://schemas.microsoft.com/office/drawing/2014/main" xmlns="" id="{1F1DAC02-7F02-4588-8C89-77AEF9CECB4E}"/>
                  </a:ext>
                </a:extLst>
              </p:cNvPr>
              <p:cNvSpPr>
                <a:spLocks/>
              </p:cNvSpPr>
              <p:nvPr/>
            </p:nvSpPr>
            <p:spPr bwMode="auto">
              <a:xfrm rot="17958336" flipH="1">
                <a:off x="3684775" y="4350872"/>
                <a:ext cx="320675" cy="192087"/>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173" name="Arc 195">
                <a:extLst>
                  <a:ext uri="{FF2B5EF4-FFF2-40B4-BE49-F238E27FC236}">
                    <a16:creationId xmlns:a16="http://schemas.microsoft.com/office/drawing/2014/main" xmlns="" id="{AAE3CDFC-AED1-4825-825F-8D1C7046A83B}"/>
                  </a:ext>
                </a:extLst>
              </p:cNvPr>
              <p:cNvSpPr>
                <a:spLocks/>
              </p:cNvSpPr>
              <p:nvPr/>
            </p:nvSpPr>
            <p:spPr bwMode="auto">
              <a:xfrm rot="17958336" flipH="1">
                <a:off x="3684775" y="3879385"/>
                <a:ext cx="320675" cy="192087"/>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174" name="Arc 196">
                <a:extLst>
                  <a:ext uri="{FF2B5EF4-FFF2-40B4-BE49-F238E27FC236}">
                    <a16:creationId xmlns:a16="http://schemas.microsoft.com/office/drawing/2014/main" xmlns="" id="{42CA4211-0C07-4FF2-ADE1-330EB7A0843F}"/>
                  </a:ext>
                </a:extLst>
              </p:cNvPr>
              <p:cNvSpPr>
                <a:spLocks/>
              </p:cNvSpPr>
              <p:nvPr/>
            </p:nvSpPr>
            <p:spPr bwMode="auto">
              <a:xfrm rot="17958336" flipH="1">
                <a:off x="3684775" y="3407897"/>
                <a:ext cx="320675" cy="192087"/>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grpSp>
        <p:sp>
          <p:nvSpPr>
            <p:cNvPr id="27" name="Freeform 14">
              <a:extLst>
                <a:ext uri="{FF2B5EF4-FFF2-40B4-BE49-F238E27FC236}">
                  <a16:creationId xmlns:a16="http://schemas.microsoft.com/office/drawing/2014/main" xmlns="" id="{855FBA04-6948-4375-B126-A840A6C1D012}"/>
                </a:ext>
              </a:extLst>
            </p:cNvPr>
            <p:cNvSpPr>
              <a:spLocks/>
            </p:cNvSpPr>
            <p:nvPr/>
          </p:nvSpPr>
          <p:spPr bwMode="auto">
            <a:xfrm>
              <a:off x="8541656" y="1016725"/>
              <a:ext cx="2231" cy="3539931"/>
            </a:xfrm>
            <a:custGeom>
              <a:avLst/>
              <a:gdLst/>
              <a:ahLst/>
              <a:cxnLst>
                <a:cxn ang="0">
                  <a:pos x="0" y="0"/>
                </a:cxn>
                <a:cxn ang="0">
                  <a:pos x="0" y="4289"/>
                </a:cxn>
                <a:cxn ang="0">
                  <a:pos x="0" y="0"/>
                </a:cxn>
              </a:cxnLst>
              <a:rect l="0" t="0" r="r" b="b"/>
              <a:pathLst>
                <a:path h="4289">
                  <a:moveTo>
                    <a:pt x="0" y="0"/>
                  </a:moveTo>
                  <a:lnTo>
                    <a:pt x="0" y="4289"/>
                  </a:lnTo>
                  <a:lnTo>
                    <a:pt x="0" y="0"/>
                  </a:lnTo>
                  <a:close/>
                </a:path>
              </a:pathLst>
            </a:custGeom>
            <a:solidFill>
              <a:srgbClr val="66F2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grpSp>
          <p:nvGrpSpPr>
            <p:cNvPr id="28" name="Group 28">
              <a:extLst>
                <a:ext uri="{FF2B5EF4-FFF2-40B4-BE49-F238E27FC236}">
                  <a16:creationId xmlns:a16="http://schemas.microsoft.com/office/drawing/2014/main" xmlns="" id="{97DE59A6-C6C3-407C-AA42-15B91F69F945}"/>
                </a:ext>
              </a:extLst>
            </p:cNvPr>
            <p:cNvGrpSpPr>
              <a:grpSpLocks/>
            </p:cNvGrpSpPr>
            <p:nvPr/>
          </p:nvGrpSpPr>
          <p:grpSpPr bwMode="auto">
            <a:xfrm>
              <a:off x="6879785" y="4586384"/>
              <a:ext cx="611213" cy="606917"/>
              <a:chOff x="3935" y="1390"/>
              <a:chExt cx="1344" cy="987"/>
            </a:xfrm>
          </p:grpSpPr>
          <p:sp>
            <p:nvSpPr>
              <p:cNvPr id="160" name="AutoShape 29">
                <a:extLst>
                  <a:ext uri="{FF2B5EF4-FFF2-40B4-BE49-F238E27FC236}">
                    <a16:creationId xmlns:a16="http://schemas.microsoft.com/office/drawing/2014/main" xmlns="" id="{80B28003-69E7-4732-A4BA-447711528C86}"/>
                  </a:ext>
                </a:extLst>
              </p:cNvPr>
              <p:cNvSpPr>
                <a:spLocks noChangeAspect="1" noChangeArrowheads="1" noTextEdit="1"/>
              </p:cNvSpPr>
              <p:nvPr/>
            </p:nvSpPr>
            <p:spPr bwMode="auto">
              <a:xfrm>
                <a:off x="3936" y="1390"/>
                <a:ext cx="1343" cy="981"/>
              </a:xfrm>
              <a:prstGeom prst="rect">
                <a:avLst/>
              </a:prstGeom>
              <a:noFill/>
              <a:ln w="9525">
                <a:noFill/>
                <a:miter lim="800000"/>
                <a:headEnd/>
                <a:tailEnd/>
              </a:ln>
            </p:spPr>
            <p:txBody>
              <a:bodyPr/>
              <a:lstStyle/>
              <a:p>
                <a:endParaRPr lang="id-ID" sz="1300">
                  <a:latin typeface="Tahoma" pitchFamily="34" charset="0"/>
                  <a:ea typeface="Tahoma" pitchFamily="34" charset="0"/>
                  <a:cs typeface="Tahoma" pitchFamily="34" charset="0"/>
                </a:endParaRPr>
              </a:p>
            </p:txBody>
          </p:sp>
          <p:sp>
            <p:nvSpPr>
              <p:cNvPr id="161" name="Freeform 30">
                <a:extLst>
                  <a:ext uri="{FF2B5EF4-FFF2-40B4-BE49-F238E27FC236}">
                    <a16:creationId xmlns:a16="http://schemas.microsoft.com/office/drawing/2014/main" xmlns="" id="{790B5299-03FE-4FF4-AA6E-BDE3FC004DF9}"/>
                  </a:ext>
                </a:extLst>
              </p:cNvPr>
              <p:cNvSpPr>
                <a:spLocks/>
              </p:cNvSpPr>
              <p:nvPr/>
            </p:nvSpPr>
            <p:spPr bwMode="auto">
              <a:xfrm>
                <a:off x="3935" y="1409"/>
                <a:ext cx="1324" cy="968"/>
              </a:xfrm>
              <a:custGeom>
                <a:avLst/>
                <a:gdLst/>
                <a:ahLst/>
                <a:cxnLst>
                  <a:cxn ang="0">
                    <a:pos x="0" y="745"/>
                  </a:cxn>
                  <a:cxn ang="0">
                    <a:pos x="1078" y="968"/>
                  </a:cxn>
                  <a:cxn ang="0">
                    <a:pos x="1107" y="859"/>
                  </a:cxn>
                  <a:cxn ang="0">
                    <a:pos x="1220" y="889"/>
                  </a:cxn>
                  <a:cxn ang="0">
                    <a:pos x="1324" y="228"/>
                  </a:cxn>
                  <a:cxn ang="0">
                    <a:pos x="1170" y="163"/>
                  </a:cxn>
                  <a:cxn ang="0">
                    <a:pos x="1038" y="113"/>
                  </a:cxn>
                  <a:cxn ang="0">
                    <a:pos x="737" y="0"/>
                  </a:cxn>
                  <a:cxn ang="0">
                    <a:pos x="701" y="47"/>
                  </a:cxn>
                  <a:cxn ang="0">
                    <a:pos x="639" y="18"/>
                  </a:cxn>
                  <a:cxn ang="0">
                    <a:pos x="0" y="745"/>
                  </a:cxn>
                </a:cxnLst>
                <a:rect l="0" t="0" r="r" b="b"/>
                <a:pathLst>
                  <a:path w="1324" h="968">
                    <a:moveTo>
                      <a:pt x="0" y="745"/>
                    </a:moveTo>
                    <a:lnTo>
                      <a:pt x="1078" y="968"/>
                    </a:lnTo>
                    <a:lnTo>
                      <a:pt x="1107" y="859"/>
                    </a:lnTo>
                    <a:lnTo>
                      <a:pt x="1220" y="889"/>
                    </a:lnTo>
                    <a:lnTo>
                      <a:pt x="1324" y="228"/>
                    </a:lnTo>
                    <a:lnTo>
                      <a:pt x="1170" y="163"/>
                    </a:lnTo>
                    <a:lnTo>
                      <a:pt x="1038" y="113"/>
                    </a:lnTo>
                    <a:lnTo>
                      <a:pt x="737" y="0"/>
                    </a:lnTo>
                    <a:lnTo>
                      <a:pt x="701" y="47"/>
                    </a:lnTo>
                    <a:lnTo>
                      <a:pt x="639" y="18"/>
                    </a:lnTo>
                    <a:lnTo>
                      <a:pt x="0" y="745"/>
                    </a:lnTo>
                    <a:close/>
                  </a:path>
                </a:pathLst>
              </a:custGeom>
              <a:solidFill>
                <a:srgbClr val="996633"/>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62" name="Freeform 31">
                <a:extLst>
                  <a:ext uri="{FF2B5EF4-FFF2-40B4-BE49-F238E27FC236}">
                    <a16:creationId xmlns:a16="http://schemas.microsoft.com/office/drawing/2014/main" xmlns="" id="{E9ECCE4E-0934-4765-A399-1081CBF0A21F}"/>
                  </a:ext>
                </a:extLst>
              </p:cNvPr>
              <p:cNvSpPr>
                <a:spLocks/>
              </p:cNvSpPr>
              <p:nvPr/>
            </p:nvSpPr>
            <p:spPr bwMode="auto">
              <a:xfrm>
                <a:off x="3982" y="1444"/>
                <a:ext cx="1231" cy="899"/>
              </a:xfrm>
              <a:custGeom>
                <a:avLst/>
                <a:gdLst/>
                <a:ahLst/>
                <a:cxnLst>
                  <a:cxn ang="0">
                    <a:pos x="0" y="691"/>
                  </a:cxn>
                  <a:cxn ang="0">
                    <a:pos x="1002" y="899"/>
                  </a:cxn>
                  <a:cxn ang="0">
                    <a:pos x="1029" y="798"/>
                  </a:cxn>
                  <a:cxn ang="0">
                    <a:pos x="1134" y="826"/>
                  </a:cxn>
                  <a:cxn ang="0">
                    <a:pos x="1231" y="212"/>
                  </a:cxn>
                  <a:cxn ang="0">
                    <a:pos x="685" y="0"/>
                  </a:cxn>
                  <a:cxn ang="0">
                    <a:pos x="652" y="45"/>
                  </a:cxn>
                  <a:cxn ang="0">
                    <a:pos x="594" y="17"/>
                  </a:cxn>
                  <a:cxn ang="0">
                    <a:pos x="0" y="691"/>
                  </a:cxn>
                </a:cxnLst>
                <a:rect l="0" t="0" r="r" b="b"/>
                <a:pathLst>
                  <a:path w="1231" h="899">
                    <a:moveTo>
                      <a:pt x="0" y="691"/>
                    </a:moveTo>
                    <a:lnTo>
                      <a:pt x="1002" y="899"/>
                    </a:lnTo>
                    <a:lnTo>
                      <a:pt x="1029" y="798"/>
                    </a:lnTo>
                    <a:lnTo>
                      <a:pt x="1134" y="826"/>
                    </a:lnTo>
                    <a:lnTo>
                      <a:pt x="1231" y="212"/>
                    </a:lnTo>
                    <a:lnTo>
                      <a:pt x="685" y="0"/>
                    </a:lnTo>
                    <a:lnTo>
                      <a:pt x="652" y="45"/>
                    </a:lnTo>
                    <a:lnTo>
                      <a:pt x="594" y="17"/>
                    </a:lnTo>
                    <a:lnTo>
                      <a:pt x="0" y="691"/>
                    </a:lnTo>
                    <a:close/>
                  </a:path>
                </a:pathLst>
              </a:custGeom>
              <a:solidFill>
                <a:srgbClr val="000000"/>
              </a:solidFill>
              <a:ln w="0">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63" name="Freeform 32">
                <a:extLst>
                  <a:ext uri="{FF2B5EF4-FFF2-40B4-BE49-F238E27FC236}">
                    <a16:creationId xmlns:a16="http://schemas.microsoft.com/office/drawing/2014/main" xmlns="" id="{5B482C0B-456E-4060-8478-85841F7CE17E}"/>
                  </a:ext>
                </a:extLst>
              </p:cNvPr>
              <p:cNvSpPr>
                <a:spLocks/>
              </p:cNvSpPr>
              <p:nvPr/>
            </p:nvSpPr>
            <p:spPr bwMode="auto">
              <a:xfrm>
                <a:off x="4014" y="1479"/>
                <a:ext cx="956" cy="825"/>
              </a:xfrm>
              <a:custGeom>
                <a:avLst/>
                <a:gdLst/>
                <a:ahLst/>
                <a:cxnLst>
                  <a:cxn ang="0">
                    <a:pos x="0" y="1928"/>
                  </a:cxn>
                  <a:cxn ang="0">
                    <a:pos x="1699" y="0"/>
                  </a:cxn>
                  <a:cxn ang="0">
                    <a:pos x="1836" y="67"/>
                  </a:cxn>
                  <a:cxn ang="0">
                    <a:pos x="590" y="1747"/>
                  </a:cxn>
                  <a:cxn ang="0">
                    <a:pos x="2867" y="2287"/>
                  </a:cxn>
                  <a:cxn ang="0">
                    <a:pos x="2818" y="2473"/>
                  </a:cxn>
                  <a:cxn ang="0">
                    <a:pos x="0" y="1928"/>
                  </a:cxn>
                </a:cxnLst>
                <a:rect l="0" t="0" r="r" b="b"/>
                <a:pathLst>
                  <a:path w="2867" h="2473">
                    <a:moveTo>
                      <a:pt x="0" y="1928"/>
                    </a:moveTo>
                    <a:lnTo>
                      <a:pt x="1699" y="0"/>
                    </a:lnTo>
                    <a:lnTo>
                      <a:pt x="1836" y="67"/>
                    </a:lnTo>
                    <a:lnTo>
                      <a:pt x="590" y="1747"/>
                    </a:lnTo>
                    <a:lnTo>
                      <a:pt x="2867" y="2287"/>
                    </a:lnTo>
                    <a:lnTo>
                      <a:pt x="2818" y="2473"/>
                    </a:lnTo>
                    <a:lnTo>
                      <a:pt x="0" y="1928"/>
                    </a:lnTo>
                    <a:close/>
                  </a:path>
                </a:pathLst>
              </a:custGeom>
              <a:solidFill>
                <a:srgbClr val="DEDE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64" name="Freeform 33">
                <a:extLst>
                  <a:ext uri="{FF2B5EF4-FFF2-40B4-BE49-F238E27FC236}">
                    <a16:creationId xmlns:a16="http://schemas.microsoft.com/office/drawing/2014/main" xmlns="" id="{777F934B-E9FE-4A94-BBBA-37F32C90803F}"/>
                  </a:ext>
                </a:extLst>
              </p:cNvPr>
              <p:cNvSpPr>
                <a:spLocks/>
              </p:cNvSpPr>
              <p:nvPr/>
            </p:nvSpPr>
            <p:spPr bwMode="auto">
              <a:xfrm>
                <a:off x="4061" y="1498"/>
                <a:ext cx="877" cy="780"/>
              </a:xfrm>
              <a:custGeom>
                <a:avLst/>
                <a:gdLst/>
                <a:ahLst/>
                <a:cxnLst>
                  <a:cxn ang="0">
                    <a:pos x="0" y="1826"/>
                  </a:cxn>
                  <a:cxn ang="0">
                    <a:pos x="1580" y="0"/>
                  </a:cxn>
                  <a:cxn ang="0">
                    <a:pos x="1612" y="36"/>
                  </a:cxn>
                  <a:cxn ang="0">
                    <a:pos x="322" y="1742"/>
                  </a:cxn>
                  <a:cxn ang="0">
                    <a:pos x="2631" y="2253"/>
                  </a:cxn>
                  <a:cxn ang="0">
                    <a:pos x="2616" y="2338"/>
                  </a:cxn>
                  <a:cxn ang="0">
                    <a:pos x="0" y="1826"/>
                  </a:cxn>
                </a:cxnLst>
                <a:rect l="0" t="0" r="r" b="b"/>
                <a:pathLst>
                  <a:path w="2631" h="2338">
                    <a:moveTo>
                      <a:pt x="0" y="1826"/>
                    </a:moveTo>
                    <a:lnTo>
                      <a:pt x="1580" y="0"/>
                    </a:lnTo>
                    <a:lnTo>
                      <a:pt x="1612" y="36"/>
                    </a:lnTo>
                    <a:lnTo>
                      <a:pt x="322" y="1742"/>
                    </a:lnTo>
                    <a:lnTo>
                      <a:pt x="2631" y="2253"/>
                    </a:lnTo>
                    <a:lnTo>
                      <a:pt x="2616" y="2338"/>
                    </a:lnTo>
                    <a:lnTo>
                      <a:pt x="0" y="1826"/>
                    </a:lnTo>
                    <a:close/>
                  </a:path>
                </a:pathLst>
              </a:custGeom>
              <a:solidFill>
                <a:srgbClr val="CFCF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65" name="Freeform 34">
                <a:extLst>
                  <a:ext uri="{FF2B5EF4-FFF2-40B4-BE49-F238E27FC236}">
                    <a16:creationId xmlns:a16="http://schemas.microsoft.com/office/drawing/2014/main" xmlns="" id="{39B373C7-1D0F-4E5A-800A-5F712DD37651}"/>
                  </a:ext>
                </a:extLst>
              </p:cNvPr>
              <p:cNvSpPr>
                <a:spLocks/>
              </p:cNvSpPr>
              <p:nvPr/>
            </p:nvSpPr>
            <p:spPr bwMode="auto">
              <a:xfrm>
                <a:off x="4260" y="1456"/>
                <a:ext cx="945" cy="777"/>
              </a:xfrm>
              <a:custGeom>
                <a:avLst/>
                <a:gdLst/>
                <a:ahLst/>
                <a:cxnLst>
                  <a:cxn ang="0">
                    <a:pos x="411" y="0"/>
                  </a:cxn>
                  <a:cxn ang="0">
                    <a:pos x="0" y="588"/>
                  </a:cxn>
                  <a:cxn ang="0">
                    <a:pos x="838" y="777"/>
                  </a:cxn>
                  <a:cxn ang="0">
                    <a:pos x="945" y="210"/>
                  </a:cxn>
                  <a:cxn ang="0">
                    <a:pos x="825" y="156"/>
                  </a:cxn>
                  <a:cxn ang="0">
                    <a:pos x="711" y="113"/>
                  </a:cxn>
                  <a:cxn ang="0">
                    <a:pos x="411" y="0"/>
                  </a:cxn>
                </a:cxnLst>
                <a:rect l="0" t="0" r="r" b="b"/>
                <a:pathLst>
                  <a:path w="945" h="777">
                    <a:moveTo>
                      <a:pt x="411" y="0"/>
                    </a:moveTo>
                    <a:lnTo>
                      <a:pt x="0" y="588"/>
                    </a:lnTo>
                    <a:lnTo>
                      <a:pt x="838" y="777"/>
                    </a:lnTo>
                    <a:lnTo>
                      <a:pt x="945" y="210"/>
                    </a:lnTo>
                    <a:lnTo>
                      <a:pt x="825" y="156"/>
                    </a:lnTo>
                    <a:lnTo>
                      <a:pt x="711" y="113"/>
                    </a:lnTo>
                    <a:lnTo>
                      <a:pt x="411" y="0"/>
                    </a:lnTo>
                    <a:close/>
                  </a:path>
                </a:pathLst>
              </a:custGeom>
              <a:solidFill>
                <a:srgbClr val="DEDE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66" name="Freeform 35">
                <a:extLst>
                  <a:ext uri="{FF2B5EF4-FFF2-40B4-BE49-F238E27FC236}">
                    <a16:creationId xmlns:a16="http://schemas.microsoft.com/office/drawing/2014/main" xmlns="" id="{CB4BD92F-CC41-4601-93A5-1C93F373A08C}"/>
                  </a:ext>
                </a:extLst>
              </p:cNvPr>
              <p:cNvSpPr>
                <a:spLocks/>
              </p:cNvSpPr>
              <p:nvPr/>
            </p:nvSpPr>
            <p:spPr bwMode="auto">
              <a:xfrm>
                <a:off x="4317" y="1471"/>
                <a:ext cx="619" cy="638"/>
              </a:xfrm>
              <a:custGeom>
                <a:avLst/>
                <a:gdLst/>
                <a:ahLst/>
                <a:cxnLst>
                  <a:cxn ang="0">
                    <a:pos x="1074" y="0"/>
                  </a:cxn>
                  <a:cxn ang="0">
                    <a:pos x="1857" y="280"/>
                  </a:cxn>
                  <a:cxn ang="0">
                    <a:pos x="1170" y="124"/>
                  </a:cxn>
                  <a:cxn ang="0">
                    <a:pos x="1667" y="343"/>
                  </a:cxn>
                  <a:cxn ang="0">
                    <a:pos x="1142" y="237"/>
                  </a:cxn>
                  <a:cxn ang="0">
                    <a:pos x="1594" y="489"/>
                  </a:cxn>
                  <a:cxn ang="0">
                    <a:pos x="1047" y="364"/>
                  </a:cxn>
                  <a:cxn ang="0">
                    <a:pos x="1533" y="606"/>
                  </a:cxn>
                  <a:cxn ang="0">
                    <a:pos x="980" y="460"/>
                  </a:cxn>
                  <a:cxn ang="0">
                    <a:pos x="1489" y="740"/>
                  </a:cxn>
                  <a:cxn ang="0">
                    <a:pos x="917" y="606"/>
                  </a:cxn>
                  <a:cxn ang="0">
                    <a:pos x="1443" y="919"/>
                  </a:cxn>
                  <a:cxn ang="0">
                    <a:pos x="823" y="773"/>
                  </a:cxn>
                  <a:cxn ang="0">
                    <a:pos x="1387" y="1076"/>
                  </a:cxn>
                  <a:cxn ang="0">
                    <a:pos x="665" y="957"/>
                  </a:cxn>
                  <a:cxn ang="0">
                    <a:pos x="1321" y="1288"/>
                  </a:cxn>
                  <a:cxn ang="0">
                    <a:pos x="571" y="1192"/>
                  </a:cxn>
                  <a:cxn ang="0">
                    <a:pos x="1281" y="1511"/>
                  </a:cxn>
                  <a:cxn ang="0">
                    <a:pos x="1247" y="1506"/>
                  </a:cxn>
                  <a:cxn ang="0">
                    <a:pos x="1156" y="1496"/>
                  </a:cxn>
                  <a:cxn ang="0">
                    <a:pos x="1030" y="1482"/>
                  </a:cxn>
                  <a:cxn ang="0">
                    <a:pos x="889" y="1467"/>
                  </a:cxn>
                  <a:cxn ang="0">
                    <a:pos x="749" y="1450"/>
                  </a:cxn>
                  <a:cxn ang="0">
                    <a:pos x="629" y="1437"/>
                  </a:cxn>
                  <a:cxn ang="0">
                    <a:pos x="551" y="1426"/>
                  </a:cxn>
                  <a:cxn ang="0">
                    <a:pos x="532" y="1423"/>
                  </a:cxn>
                  <a:cxn ang="0">
                    <a:pos x="577" y="1443"/>
                  </a:cxn>
                  <a:cxn ang="0">
                    <a:pos x="672" y="1499"/>
                  </a:cxn>
                  <a:cxn ang="0">
                    <a:pos x="798" y="1577"/>
                  </a:cxn>
                  <a:cxn ang="0">
                    <a:pos x="940" y="1668"/>
                  </a:cxn>
                  <a:cxn ang="0">
                    <a:pos x="1078" y="1756"/>
                  </a:cxn>
                  <a:cxn ang="0">
                    <a:pos x="1199" y="1836"/>
                  </a:cxn>
                  <a:cxn ang="0">
                    <a:pos x="1282" y="1891"/>
                  </a:cxn>
                  <a:cxn ang="0">
                    <a:pos x="1316" y="1913"/>
                  </a:cxn>
                  <a:cxn ang="0">
                    <a:pos x="0" y="1650"/>
                  </a:cxn>
                  <a:cxn ang="0">
                    <a:pos x="1074" y="0"/>
                  </a:cxn>
                </a:cxnLst>
                <a:rect l="0" t="0" r="r" b="b"/>
                <a:pathLst>
                  <a:path w="1857" h="1913">
                    <a:moveTo>
                      <a:pt x="1074" y="0"/>
                    </a:moveTo>
                    <a:lnTo>
                      <a:pt x="1857" y="280"/>
                    </a:lnTo>
                    <a:lnTo>
                      <a:pt x="1170" y="124"/>
                    </a:lnTo>
                    <a:lnTo>
                      <a:pt x="1667" y="343"/>
                    </a:lnTo>
                    <a:lnTo>
                      <a:pt x="1142" y="237"/>
                    </a:lnTo>
                    <a:lnTo>
                      <a:pt x="1594" y="489"/>
                    </a:lnTo>
                    <a:lnTo>
                      <a:pt x="1047" y="364"/>
                    </a:lnTo>
                    <a:lnTo>
                      <a:pt x="1533" y="606"/>
                    </a:lnTo>
                    <a:lnTo>
                      <a:pt x="980" y="460"/>
                    </a:lnTo>
                    <a:lnTo>
                      <a:pt x="1489" y="740"/>
                    </a:lnTo>
                    <a:lnTo>
                      <a:pt x="917" y="606"/>
                    </a:lnTo>
                    <a:lnTo>
                      <a:pt x="1443" y="919"/>
                    </a:lnTo>
                    <a:lnTo>
                      <a:pt x="823" y="773"/>
                    </a:lnTo>
                    <a:lnTo>
                      <a:pt x="1387" y="1076"/>
                    </a:lnTo>
                    <a:lnTo>
                      <a:pt x="665" y="957"/>
                    </a:lnTo>
                    <a:lnTo>
                      <a:pt x="1321" y="1288"/>
                    </a:lnTo>
                    <a:lnTo>
                      <a:pt x="571" y="1192"/>
                    </a:lnTo>
                    <a:lnTo>
                      <a:pt x="1281" y="1511"/>
                    </a:lnTo>
                    <a:lnTo>
                      <a:pt x="1247" y="1506"/>
                    </a:lnTo>
                    <a:lnTo>
                      <a:pt x="1156" y="1496"/>
                    </a:lnTo>
                    <a:lnTo>
                      <a:pt x="1030" y="1482"/>
                    </a:lnTo>
                    <a:lnTo>
                      <a:pt x="889" y="1467"/>
                    </a:lnTo>
                    <a:lnTo>
                      <a:pt x="749" y="1450"/>
                    </a:lnTo>
                    <a:lnTo>
                      <a:pt x="629" y="1437"/>
                    </a:lnTo>
                    <a:lnTo>
                      <a:pt x="551" y="1426"/>
                    </a:lnTo>
                    <a:lnTo>
                      <a:pt x="532" y="1423"/>
                    </a:lnTo>
                    <a:lnTo>
                      <a:pt x="577" y="1443"/>
                    </a:lnTo>
                    <a:lnTo>
                      <a:pt x="672" y="1499"/>
                    </a:lnTo>
                    <a:lnTo>
                      <a:pt x="798" y="1577"/>
                    </a:lnTo>
                    <a:lnTo>
                      <a:pt x="940" y="1668"/>
                    </a:lnTo>
                    <a:lnTo>
                      <a:pt x="1078" y="1756"/>
                    </a:lnTo>
                    <a:lnTo>
                      <a:pt x="1199" y="1836"/>
                    </a:lnTo>
                    <a:lnTo>
                      <a:pt x="1282" y="1891"/>
                    </a:lnTo>
                    <a:lnTo>
                      <a:pt x="1316" y="1913"/>
                    </a:lnTo>
                    <a:lnTo>
                      <a:pt x="0" y="1650"/>
                    </a:lnTo>
                    <a:lnTo>
                      <a:pt x="1074" y="0"/>
                    </a:lnTo>
                    <a:close/>
                  </a:path>
                </a:pathLst>
              </a:custGeom>
              <a:solidFill>
                <a:srgbClr val="CFCF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67" name="Freeform 36">
                <a:extLst>
                  <a:ext uri="{FF2B5EF4-FFF2-40B4-BE49-F238E27FC236}">
                    <a16:creationId xmlns:a16="http://schemas.microsoft.com/office/drawing/2014/main" xmlns="" id="{49CFB1A1-0179-4D39-B5BC-1194A202061D}"/>
                  </a:ext>
                </a:extLst>
              </p:cNvPr>
              <p:cNvSpPr>
                <a:spLocks/>
              </p:cNvSpPr>
              <p:nvPr/>
            </p:nvSpPr>
            <p:spPr bwMode="auto">
              <a:xfrm>
                <a:off x="4634" y="1563"/>
                <a:ext cx="319" cy="589"/>
              </a:xfrm>
              <a:custGeom>
                <a:avLst/>
                <a:gdLst/>
                <a:ahLst/>
                <a:cxnLst>
                  <a:cxn ang="0">
                    <a:pos x="0" y="1292"/>
                  </a:cxn>
                  <a:cxn ang="0">
                    <a:pos x="545" y="1690"/>
                  </a:cxn>
                  <a:cxn ang="0">
                    <a:pos x="785" y="1768"/>
                  </a:cxn>
                  <a:cxn ang="0">
                    <a:pos x="634" y="1039"/>
                  </a:cxn>
                  <a:cxn ang="0">
                    <a:pos x="959" y="21"/>
                  </a:cxn>
                  <a:cxn ang="0">
                    <a:pos x="723" y="0"/>
                  </a:cxn>
                  <a:cxn ang="0">
                    <a:pos x="875" y="123"/>
                  </a:cxn>
                  <a:cxn ang="0">
                    <a:pos x="577" y="94"/>
                  </a:cxn>
                  <a:cxn ang="0">
                    <a:pos x="829" y="292"/>
                  </a:cxn>
                  <a:cxn ang="0">
                    <a:pos x="512" y="240"/>
                  </a:cxn>
                  <a:cxn ang="0">
                    <a:pos x="796" y="409"/>
                  </a:cxn>
                  <a:cxn ang="0">
                    <a:pos x="512" y="362"/>
                  </a:cxn>
                  <a:cxn ang="0">
                    <a:pos x="745" y="550"/>
                  </a:cxn>
                  <a:cxn ang="0">
                    <a:pos x="425" y="498"/>
                  </a:cxn>
                  <a:cxn ang="0">
                    <a:pos x="701" y="722"/>
                  </a:cxn>
                  <a:cxn ang="0">
                    <a:pos x="393" y="682"/>
                  </a:cxn>
                  <a:cxn ang="0">
                    <a:pos x="650" y="872"/>
                  </a:cxn>
                  <a:cxn ang="0">
                    <a:pos x="230" y="850"/>
                  </a:cxn>
                  <a:cxn ang="0">
                    <a:pos x="612" y="1081"/>
                  </a:cxn>
                  <a:cxn ang="0">
                    <a:pos x="103" y="1046"/>
                  </a:cxn>
                  <a:cxn ang="0">
                    <a:pos x="639" y="1321"/>
                  </a:cxn>
                  <a:cxn ang="0">
                    <a:pos x="0" y="1292"/>
                  </a:cxn>
                </a:cxnLst>
                <a:rect l="0" t="0" r="r" b="b"/>
                <a:pathLst>
                  <a:path w="959" h="1768">
                    <a:moveTo>
                      <a:pt x="0" y="1292"/>
                    </a:moveTo>
                    <a:lnTo>
                      <a:pt x="545" y="1690"/>
                    </a:lnTo>
                    <a:lnTo>
                      <a:pt x="785" y="1768"/>
                    </a:lnTo>
                    <a:lnTo>
                      <a:pt x="634" y="1039"/>
                    </a:lnTo>
                    <a:lnTo>
                      <a:pt x="959" y="21"/>
                    </a:lnTo>
                    <a:lnTo>
                      <a:pt x="723" y="0"/>
                    </a:lnTo>
                    <a:lnTo>
                      <a:pt x="875" y="123"/>
                    </a:lnTo>
                    <a:lnTo>
                      <a:pt x="577" y="94"/>
                    </a:lnTo>
                    <a:lnTo>
                      <a:pt x="829" y="292"/>
                    </a:lnTo>
                    <a:lnTo>
                      <a:pt x="512" y="240"/>
                    </a:lnTo>
                    <a:lnTo>
                      <a:pt x="796" y="409"/>
                    </a:lnTo>
                    <a:lnTo>
                      <a:pt x="512" y="362"/>
                    </a:lnTo>
                    <a:lnTo>
                      <a:pt x="745" y="550"/>
                    </a:lnTo>
                    <a:lnTo>
                      <a:pt x="425" y="498"/>
                    </a:lnTo>
                    <a:lnTo>
                      <a:pt x="701" y="722"/>
                    </a:lnTo>
                    <a:lnTo>
                      <a:pt x="393" y="682"/>
                    </a:lnTo>
                    <a:lnTo>
                      <a:pt x="650" y="872"/>
                    </a:lnTo>
                    <a:lnTo>
                      <a:pt x="230" y="850"/>
                    </a:lnTo>
                    <a:lnTo>
                      <a:pt x="612" y="1081"/>
                    </a:lnTo>
                    <a:lnTo>
                      <a:pt x="103" y="1046"/>
                    </a:lnTo>
                    <a:lnTo>
                      <a:pt x="639" y="1321"/>
                    </a:lnTo>
                    <a:lnTo>
                      <a:pt x="0" y="1292"/>
                    </a:lnTo>
                    <a:close/>
                  </a:path>
                </a:pathLst>
              </a:custGeom>
              <a:solidFill>
                <a:srgbClr val="F0F0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grpSp>
        <p:pic>
          <p:nvPicPr>
            <p:cNvPr id="29" name="Picture 37" descr="FILCABIN">
              <a:extLst>
                <a:ext uri="{FF2B5EF4-FFF2-40B4-BE49-F238E27FC236}">
                  <a16:creationId xmlns:a16="http://schemas.microsoft.com/office/drawing/2014/main" xmlns="" id="{630BD994-73D9-4085-BF54-C1A71357260B}"/>
                </a:ext>
              </a:extLst>
            </p:cNvPr>
            <p:cNvPicPr>
              <a:picLocks noChangeAspect="1" noChangeArrowheads="1"/>
            </p:cNvPicPr>
            <p:nvPr/>
          </p:nvPicPr>
          <p:blipFill>
            <a:blip r:embed="rId6" cstate="print"/>
            <a:srcRect/>
            <a:stretch>
              <a:fillRect/>
            </a:stretch>
          </p:blipFill>
          <p:spPr bwMode="auto">
            <a:xfrm>
              <a:off x="6739247" y="1913477"/>
              <a:ext cx="892281" cy="1159333"/>
            </a:xfrm>
            <a:prstGeom prst="rect">
              <a:avLst/>
            </a:prstGeom>
            <a:noFill/>
          </p:spPr>
        </p:pic>
        <p:grpSp>
          <p:nvGrpSpPr>
            <p:cNvPr id="30" name="Group 38">
              <a:extLst>
                <a:ext uri="{FF2B5EF4-FFF2-40B4-BE49-F238E27FC236}">
                  <a16:creationId xmlns:a16="http://schemas.microsoft.com/office/drawing/2014/main" xmlns="" id="{CE438F9E-6232-4E66-9F43-70CC38CE14E5}"/>
                </a:ext>
              </a:extLst>
            </p:cNvPr>
            <p:cNvGrpSpPr>
              <a:grpSpLocks/>
            </p:cNvGrpSpPr>
            <p:nvPr/>
          </p:nvGrpSpPr>
          <p:grpSpPr bwMode="auto">
            <a:xfrm>
              <a:off x="6761546" y="3102539"/>
              <a:ext cx="849900" cy="651505"/>
              <a:chOff x="-809" y="2807"/>
              <a:chExt cx="905" cy="867"/>
            </a:xfrm>
          </p:grpSpPr>
          <p:sp>
            <p:nvSpPr>
              <p:cNvPr id="137" name="Freeform 39">
                <a:extLst>
                  <a:ext uri="{FF2B5EF4-FFF2-40B4-BE49-F238E27FC236}">
                    <a16:creationId xmlns:a16="http://schemas.microsoft.com/office/drawing/2014/main" xmlns="" id="{9F49DDC8-2227-43AA-A730-34160CB2164F}"/>
                  </a:ext>
                </a:extLst>
              </p:cNvPr>
              <p:cNvSpPr>
                <a:spLocks/>
              </p:cNvSpPr>
              <p:nvPr/>
            </p:nvSpPr>
            <p:spPr bwMode="auto">
              <a:xfrm>
                <a:off x="-809" y="2807"/>
                <a:ext cx="905" cy="867"/>
              </a:xfrm>
              <a:custGeom>
                <a:avLst/>
                <a:gdLst/>
                <a:ahLst/>
                <a:cxnLst>
                  <a:cxn ang="0">
                    <a:pos x="69" y="1529"/>
                  </a:cxn>
                  <a:cxn ang="0">
                    <a:pos x="82" y="1403"/>
                  </a:cxn>
                  <a:cxn ang="0">
                    <a:pos x="95" y="1274"/>
                  </a:cxn>
                  <a:cxn ang="0">
                    <a:pos x="109" y="1130"/>
                  </a:cxn>
                  <a:cxn ang="0">
                    <a:pos x="125" y="982"/>
                  </a:cxn>
                  <a:cxn ang="0">
                    <a:pos x="120" y="828"/>
                  </a:cxn>
                  <a:cxn ang="0">
                    <a:pos x="69" y="672"/>
                  </a:cxn>
                  <a:cxn ang="0">
                    <a:pos x="17" y="507"/>
                  </a:cxn>
                  <a:cxn ang="0">
                    <a:pos x="133" y="404"/>
                  </a:cxn>
                  <a:cxn ang="0">
                    <a:pos x="335" y="335"/>
                  </a:cxn>
                  <a:cxn ang="0">
                    <a:pos x="537" y="268"/>
                  </a:cxn>
                  <a:cxn ang="0">
                    <a:pos x="736" y="198"/>
                  </a:cxn>
                  <a:cxn ang="0">
                    <a:pos x="934" y="130"/>
                  </a:cxn>
                  <a:cxn ang="0">
                    <a:pos x="1099" y="80"/>
                  </a:cxn>
                  <a:cxn ang="0">
                    <a:pos x="1199" y="64"/>
                  </a:cxn>
                  <a:cxn ang="0">
                    <a:pos x="1299" y="47"/>
                  </a:cxn>
                  <a:cxn ang="0">
                    <a:pos x="1398" y="32"/>
                  </a:cxn>
                  <a:cxn ang="0">
                    <a:pos x="1494" y="15"/>
                  </a:cxn>
                  <a:cxn ang="0">
                    <a:pos x="1592" y="0"/>
                  </a:cxn>
                  <a:cxn ang="0">
                    <a:pos x="1510" y="162"/>
                  </a:cxn>
                  <a:cxn ang="0">
                    <a:pos x="1431" y="320"/>
                  </a:cxn>
                  <a:cxn ang="0">
                    <a:pos x="1390" y="423"/>
                  </a:cxn>
                  <a:cxn ang="0">
                    <a:pos x="1424" y="423"/>
                  </a:cxn>
                  <a:cxn ang="0">
                    <a:pos x="1452" y="423"/>
                  </a:cxn>
                  <a:cxn ang="0">
                    <a:pos x="1479" y="424"/>
                  </a:cxn>
                  <a:cxn ang="0">
                    <a:pos x="1521" y="448"/>
                  </a:cxn>
                  <a:cxn ang="0">
                    <a:pos x="1530" y="524"/>
                  </a:cxn>
                  <a:cxn ang="0">
                    <a:pos x="1511" y="580"/>
                  </a:cxn>
                  <a:cxn ang="0">
                    <a:pos x="1509" y="576"/>
                  </a:cxn>
                  <a:cxn ang="0">
                    <a:pos x="1510" y="575"/>
                  </a:cxn>
                  <a:cxn ang="0">
                    <a:pos x="1512" y="593"/>
                  </a:cxn>
                  <a:cxn ang="0">
                    <a:pos x="1583" y="561"/>
                  </a:cxn>
                  <a:cxn ang="0">
                    <a:pos x="1654" y="531"/>
                  </a:cxn>
                  <a:cxn ang="0">
                    <a:pos x="1707" y="517"/>
                  </a:cxn>
                  <a:cxn ang="0">
                    <a:pos x="1722" y="536"/>
                  </a:cxn>
                  <a:cxn ang="0">
                    <a:pos x="1736" y="555"/>
                  </a:cxn>
                  <a:cxn ang="0">
                    <a:pos x="1756" y="557"/>
                  </a:cxn>
                  <a:cxn ang="0">
                    <a:pos x="1775" y="561"/>
                  </a:cxn>
                  <a:cxn ang="0">
                    <a:pos x="1790" y="586"/>
                  </a:cxn>
                  <a:cxn ang="0">
                    <a:pos x="1804" y="612"/>
                  </a:cxn>
                  <a:cxn ang="0">
                    <a:pos x="1773" y="654"/>
                  </a:cxn>
                  <a:cxn ang="0">
                    <a:pos x="1720" y="703"/>
                  </a:cxn>
                  <a:cxn ang="0">
                    <a:pos x="1669" y="754"/>
                  </a:cxn>
                  <a:cxn ang="0">
                    <a:pos x="1685" y="769"/>
                  </a:cxn>
                  <a:cxn ang="0">
                    <a:pos x="1625" y="851"/>
                  </a:cxn>
                  <a:cxn ang="0">
                    <a:pos x="1528" y="964"/>
                  </a:cxn>
                  <a:cxn ang="0">
                    <a:pos x="1434" y="1076"/>
                  </a:cxn>
                  <a:cxn ang="0">
                    <a:pos x="1344" y="1180"/>
                  </a:cxn>
                  <a:cxn ang="0">
                    <a:pos x="1257" y="1283"/>
                  </a:cxn>
                  <a:cxn ang="0">
                    <a:pos x="1152" y="1375"/>
                  </a:cxn>
                  <a:cxn ang="0">
                    <a:pos x="1006" y="1447"/>
                  </a:cxn>
                  <a:cxn ang="0">
                    <a:pos x="860" y="1520"/>
                  </a:cxn>
                  <a:cxn ang="0">
                    <a:pos x="717" y="1592"/>
                  </a:cxn>
                  <a:cxn ang="0">
                    <a:pos x="573" y="1663"/>
                  </a:cxn>
                  <a:cxn ang="0">
                    <a:pos x="431" y="1735"/>
                  </a:cxn>
                  <a:cxn ang="0">
                    <a:pos x="295" y="1689"/>
                  </a:cxn>
                  <a:cxn ang="0">
                    <a:pos x="156" y="1642"/>
                  </a:cxn>
                </a:cxnLst>
                <a:rect l="0" t="0" r="r" b="b"/>
                <a:pathLst>
                  <a:path w="1810" h="1735">
                    <a:moveTo>
                      <a:pt x="62" y="1611"/>
                    </a:moveTo>
                    <a:lnTo>
                      <a:pt x="65" y="1570"/>
                    </a:lnTo>
                    <a:lnTo>
                      <a:pt x="69" y="1529"/>
                    </a:lnTo>
                    <a:lnTo>
                      <a:pt x="73" y="1487"/>
                    </a:lnTo>
                    <a:lnTo>
                      <a:pt x="78" y="1446"/>
                    </a:lnTo>
                    <a:lnTo>
                      <a:pt x="82" y="1403"/>
                    </a:lnTo>
                    <a:lnTo>
                      <a:pt x="86" y="1361"/>
                    </a:lnTo>
                    <a:lnTo>
                      <a:pt x="90" y="1317"/>
                    </a:lnTo>
                    <a:lnTo>
                      <a:pt x="95" y="1274"/>
                    </a:lnTo>
                    <a:lnTo>
                      <a:pt x="100" y="1226"/>
                    </a:lnTo>
                    <a:lnTo>
                      <a:pt x="105" y="1179"/>
                    </a:lnTo>
                    <a:lnTo>
                      <a:pt x="109" y="1130"/>
                    </a:lnTo>
                    <a:lnTo>
                      <a:pt x="115" y="1081"/>
                    </a:lnTo>
                    <a:lnTo>
                      <a:pt x="120" y="1031"/>
                    </a:lnTo>
                    <a:lnTo>
                      <a:pt x="125" y="982"/>
                    </a:lnTo>
                    <a:lnTo>
                      <a:pt x="130" y="930"/>
                    </a:lnTo>
                    <a:lnTo>
                      <a:pt x="136" y="880"/>
                    </a:lnTo>
                    <a:lnTo>
                      <a:pt x="120" y="828"/>
                    </a:lnTo>
                    <a:lnTo>
                      <a:pt x="103" y="777"/>
                    </a:lnTo>
                    <a:lnTo>
                      <a:pt x="86" y="724"/>
                    </a:lnTo>
                    <a:lnTo>
                      <a:pt x="69" y="672"/>
                    </a:lnTo>
                    <a:lnTo>
                      <a:pt x="51" y="617"/>
                    </a:lnTo>
                    <a:lnTo>
                      <a:pt x="34" y="562"/>
                    </a:lnTo>
                    <a:lnTo>
                      <a:pt x="17" y="507"/>
                    </a:lnTo>
                    <a:lnTo>
                      <a:pt x="0" y="451"/>
                    </a:lnTo>
                    <a:lnTo>
                      <a:pt x="66" y="427"/>
                    </a:lnTo>
                    <a:lnTo>
                      <a:pt x="133" y="404"/>
                    </a:lnTo>
                    <a:lnTo>
                      <a:pt x="201" y="381"/>
                    </a:lnTo>
                    <a:lnTo>
                      <a:pt x="268" y="358"/>
                    </a:lnTo>
                    <a:lnTo>
                      <a:pt x="335" y="335"/>
                    </a:lnTo>
                    <a:lnTo>
                      <a:pt x="402" y="312"/>
                    </a:lnTo>
                    <a:lnTo>
                      <a:pt x="470" y="290"/>
                    </a:lnTo>
                    <a:lnTo>
                      <a:pt x="537" y="268"/>
                    </a:lnTo>
                    <a:lnTo>
                      <a:pt x="603" y="244"/>
                    </a:lnTo>
                    <a:lnTo>
                      <a:pt x="669" y="221"/>
                    </a:lnTo>
                    <a:lnTo>
                      <a:pt x="736" y="198"/>
                    </a:lnTo>
                    <a:lnTo>
                      <a:pt x="802" y="176"/>
                    </a:lnTo>
                    <a:lnTo>
                      <a:pt x="868" y="153"/>
                    </a:lnTo>
                    <a:lnTo>
                      <a:pt x="934" y="130"/>
                    </a:lnTo>
                    <a:lnTo>
                      <a:pt x="1000" y="108"/>
                    </a:lnTo>
                    <a:lnTo>
                      <a:pt x="1067" y="86"/>
                    </a:lnTo>
                    <a:lnTo>
                      <a:pt x="1099" y="80"/>
                    </a:lnTo>
                    <a:lnTo>
                      <a:pt x="1133" y="75"/>
                    </a:lnTo>
                    <a:lnTo>
                      <a:pt x="1165" y="69"/>
                    </a:lnTo>
                    <a:lnTo>
                      <a:pt x="1199" y="64"/>
                    </a:lnTo>
                    <a:lnTo>
                      <a:pt x="1232" y="58"/>
                    </a:lnTo>
                    <a:lnTo>
                      <a:pt x="1265" y="53"/>
                    </a:lnTo>
                    <a:lnTo>
                      <a:pt x="1299" y="47"/>
                    </a:lnTo>
                    <a:lnTo>
                      <a:pt x="1333" y="43"/>
                    </a:lnTo>
                    <a:lnTo>
                      <a:pt x="1364" y="37"/>
                    </a:lnTo>
                    <a:lnTo>
                      <a:pt x="1398" y="32"/>
                    </a:lnTo>
                    <a:lnTo>
                      <a:pt x="1429" y="26"/>
                    </a:lnTo>
                    <a:lnTo>
                      <a:pt x="1463" y="21"/>
                    </a:lnTo>
                    <a:lnTo>
                      <a:pt x="1494" y="15"/>
                    </a:lnTo>
                    <a:lnTo>
                      <a:pt x="1527" y="11"/>
                    </a:lnTo>
                    <a:lnTo>
                      <a:pt x="1560" y="4"/>
                    </a:lnTo>
                    <a:lnTo>
                      <a:pt x="1592" y="0"/>
                    </a:lnTo>
                    <a:lnTo>
                      <a:pt x="1564" y="55"/>
                    </a:lnTo>
                    <a:lnTo>
                      <a:pt x="1537" y="109"/>
                    </a:lnTo>
                    <a:lnTo>
                      <a:pt x="1510" y="162"/>
                    </a:lnTo>
                    <a:lnTo>
                      <a:pt x="1484" y="216"/>
                    </a:lnTo>
                    <a:lnTo>
                      <a:pt x="1458" y="267"/>
                    </a:lnTo>
                    <a:lnTo>
                      <a:pt x="1431" y="320"/>
                    </a:lnTo>
                    <a:lnTo>
                      <a:pt x="1406" y="371"/>
                    </a:lnTo>
                    <a:lnTo>
                      <a:pt x="1381" y="423"/>
                    </a:lnTo>
                    <a:lnTo>
                      <a:pt x="1390" y="423"/>
                    </a:lnTo>
                    <a:lnTo>
                      <a:pt x="1402" y="423"/>
                    </a:lnTo>
                    <a:lnTo>
                      <a:pt x="1412" y="423"/>
                    </a:lnTo>
                    <a:lnTo>
                      <a:pt x="1424" y="423"/>
                    </a:lnTo>
                    <a:lnTo>
                      <a:pt x="1433" y="423"/>
                    </a:lnTo>
                    <a:lnTo>
                      <a:pt x="1444" y="423"/>
                    </a:lnTo>
                    <a:lnTo>
                      <a:pt x="1452" y="423"/>
                    </a:lnTo>
                    <a:lnTo>
                      <a:pt x="1459" y="423"/>
                    </a:lnTo>
                    <a:lnTo>
                      <a:pt x="1466" y="423"/>
                    </a:lnTo>
                    <a:lnTo>
                      <a:pt x="1479" y="424"/>
                    </a:lnTo>
                    <a:lnTo>
                      <a:pt x="1492" y="428"/>
                    </a:lnTo>
                    <a:lnTo>
                      <a:pt x="1508" y="436"/>
                    </a:lnTo>
                    <a:lnTo>
                      <a:pt x="1521" y="448"/>
                    </a:lnTo>
                    <a:lnTo>
                      <a:pt x="1530" y="466"/>
                    </a:lnTo>
                    <a:lnTo>
                      <a:pt x="1533" y="491"/>
                    </a:lnTo>
                    <a:lnTo>
                      <a:pt x="1530" y="524"/>
                    </a:lnTo>
                    <a:lnTo>
                      <a:pt x="1521" y="554"/>
                    </a:lnTo>
                    <a:lnTo>
                      <a:pt x="1515" y="572"/>
                    </a:lnTo>
                    <a:lnTo>
                      <a:pt x="1511" y="580"/>
                    </a:lnTo>
                    <a:lnTo>
                      <a:pt x="1510" y="583"/>
                    </a:lnTo>
                    <a:lnTo>
                      <a:pt x="1509" y="580"/>
                    </a:lnTo>
                    <a:lnTo>
                      <a:pt x="1509" y="576"/>
                    </a:lnTo>
                    <a:lnTo>
                      <a:pt x="1509" y="571"/>
                    </a:lnTo>
                    <a:lnTo>
                      <a:pt x="1510" y="570"/>
                    </a:lnTo>
                    <a:lnTo>
                      <a:pt x="1510" y="575"/>
                    </a:lnTo>
                    <a:lnTo>
                      <a:pt x="1510" y="581"/>
                    </a:lnTo>
                    <a:lnTo>
                      <a:pt x="1511" y="586"/>
                    </a:lnTo>
                    <a:lnTo>
                      <a:pt x="1512" y="593"/>
                    </a:lnTo>
                    <a:lnTo>
                      <a:pt x="1535" y="582"/>
                    </a:lnTo>
                    <a:lnTo>
                      <a:pt x="1560" y="572"/>
                    </a:lnTo>
                    <a:lnTo>
                      <a:pt x="1583" y="561"/>
                    </a:lnTo>
                    <a:lnTo>
                      <a:pt x="1607" y="552"/>
                    </a:lnTo>
                    <a:lnTo>
                      <a:pt x="1630" y="541"/>
                    </a:lnTo>
                    <a:lnTo>
                      <a:pt x="1654" y="531"/>
                    </a:lnTo>
                    <a:lnTo>
                      <a:pt x="1678" y="520"/>
                    </a:lnTo>
                    <a:lnTo>
                      <a:pt x="1703" y="511"/>
                    </a:lnTo>
                    <a:lnTo>
                      <a:pt x="1707" y="517"/>
                    </a:lnTo>
                    <a:lnTo>
                      <a:pt x="1712" y="523"/>
                    </a:lnTo>
                    <a:lnTo>
                      <a:pt x="1716" y="530"/>
                    </a:lnTo>
                    <a:lnTo>
                      <a:pt x="1722" y="536"/>
                    </a:lnTo>
                    <a:lnTo>
                      <a:pt x="1727" y="542"/>
                    </a:lnTo>
                    <a:lnTo>
                      <a:pt x="1732" y="549"/>
                    </a:lnTo>
                    <a:lnTo>
                      <a:pt x="1736" y="555"/>
                    </a:lnTo>
                    <a:lnTo>
                      <a:pt x="1742" y="561"/>
                    </a:lnTo>
                    <a:lnTo>
                      <a:pt x="1749" y="559"/>
                    </a:lnTo>
                    <a:lnTo>
                      <a:pt x="1756" y="557"/>
                    </a:lnTo>
                    <a:lnTo>
                      <a:pt x="1763" y="555"/>
                    </a:lnTo>
                    <a:lnTo>
                      <a:pt x="1771" y="554"/>
                    </a:lnTo>
                    <a:lnTo>
                      <a:pt x="1775" y="561"/>
                    </a:lnTo>
                    <a:lnTo>
                      <a:pt x="1780" y="570"/>
                    </a:lnTo>
                    <a:lnTo>
                      <a:pt x="1784" y="578"/>
                    </a:lnTo>
                    <a:lnTo>
                      <a:pt x="1790" y="586"/>
                    </a:lnTo>
                    <a:lnTo>
                      <a:pt x="1794" y="595"/>
                    </a:lnTo>
                    <a:lnTo>
                      <a:pt x="1799" y="603"/>
                    </a:lnTo>
                    <a:lnTo>
                      <a:pt x="1804" y="612"/>
                    </a:lnTo>
                    <a:lnTo>
                      <a:pt x="1810" y="621"/>
                    </a:lnTo>
                    <a:lnTo>
                      <a:pt x="1791" y="637"/>
                    </a:lnTo>
                    <a:lnTo>
                      <a:pt x="1773" y="654"/>
                    </a:lnTo>
                    <a:lnTo>
                      <a:pt x="1755" y="671"/>
                    </a:lnTo>
                    <a:lnTo>
                      <a:pt x="1738" y="687"/>
                    </a:lnTo>
                    <a:lnTo>
                      <a:pt x="1720" y="703"/>
                    </a:lnTo>
                    <a:lnTo>
                      <a:pt x="1704" y="720"/>
                    </a:lnTo>
                    <a:lnTo>
                      <a:pt x="1686" y="737"/>
                    </a:lnTo>
                    <a:lnTo>
                      <a:pt x="1669" y="754"/>
                    </a:lnTo>
                    <a:lnTo>
                      <a:pt x="1674" y="759"/>
                    </a:lnTo>
                    <a:lnTo>
                      <a:pt x="1679" y="764"/>
                    </a:lnTo>
                    <a:lnTo>
                      <a:pt x="1685" y="769"/>
                    </a:lnTo>
                    <a:lnTo>
                      <a:pt x="1691" y="776"/>
                    </a:lnTo>
                    <a:lnTo>
                      <a:pt x="1657" y="813"/>
                    </a:lnTo>
                    <a:lnTo>
                      <a:pt x="1625" y="851"/>
                    </a:lnTo>
                    <a:lnTo>
                      <a:pt x="1592" y="889"/>
                    </a:lnTo>
                    <a:lnTo>
                      <a:pt x="1561" y="927"/>
                    </a:lnTo>
                    <a:lnTo>
                      <a:pt x="1528" y="964"/>
                    </a:lnTo>
                    <a:lnTo>
                      <a:pt x="1497" y="1001"/>
                    </a:lnTo>
                    <a:lnTo>
                      <a:pt x="1465" y="1038"/>
                    </a:lnTo>
                    <a:lnTo>
                      <a:pt x="1434" y="1076"/>
                    </a:lnTo>
                    <a:lnTo>
                      <a:pt x="1404" y="1111"/>
                    </a:lnTo>
                    <a:lnTo>
                      <a:pt x="1375" y="1145"/>
                    </a:lnTo>
                    <a:lnTo>
                      <a:pt x="1344" y="1180"/>
                    </a:lnTo>
                    <a:lnTo>
                      <a:pt x="1316" y="1215"/>
                    </a:lnTo>
                    <a:lnTo>
                      <a:pt x="1286" y="1248"/>
                    </a:lnTo>
                    <a:lnTo>
                      <a:pt x="1257" y="1283"/>
                    </a:lnTo>
                    <a:lnTo>
                      <a:pt x="1228" y="1317"/>
                    </a:lnTo>
                    <a:lnTo>
                      <a:pt x="1201" y="1350"/>
                    </a:lnTo>
                    <a:lnTo>
                      <a:pt x="1152" y="1375"/>
                    </a:lnTo>
                    <a:lnTo>
                      <a:pt x="1103" y="1399"/>
                    </a:lnTo>
                    <a:lnTo>
                      <a:pt x="1054" y="1423"/>
                    </a:lnTo>
                    <a:lnTo>
                      <a:pt x="1006" y="1447"/>
                    </a:lnTo>
                    <a:lnTo>
                      <a:pt x="956" y="1471"/>
                    </a:lnTo>
                    <a:lnTo>
                      <a:pt x="908" y="1495"/>
                    </a:lnTo>
                    <a:lnTo>
                      <a:pt x="860" y="1520"/>
                    </a:lnTo>
                    <a:lnTo>
                      <a:pt x="812" y="1545"/>
                    </a:lnTo>
                    <a:lnTo>
                      <a:pt x="764" y="1568"/>
                    </a:lnTo>
                    <a:lnTo>
                      <a:pt x="717" y="1592"/>
                    </a:lnTo>
                    <a:lnTo>
                      <a:pt x="668" y="1616"/>
                    </a:lnTo>
                    <a:lnTo>
                      <a:pt x="621" y="1640"/>
                    </a:lnTo>
                    <a:lnTo>
                      <a:pt x="573" y="1663"/>
                    </a:lnTo>
                    <a:lnTo>
                      <a:pt x="525" y="1688"/>
                    </a:lnTo>
                    <a:lnTo>
                      <a:pt x="478" y="1711"/>
                    </a:lnTo>
                    <a:lnTo>
                      <a:pt x="431" y="1735"/>
                    </a:lnTo>
                    <a:lnTo>
                      <a:pt x="386" y="1719"/>
                    </a:lnTo>
                    <a:lnTo>
                      <a:pt x="340" y="1704"/>
                    </a:lnTo>
                    <a:lnTo>
                      <a:pt x="295" y="1689"/>
                    </a:lnTo>
                    <a:lnTo>
                      <a:pt x="250" y="1674"/>
                    </a:lnTo>
                    <a:lnTo>
                      <a:pt x="203" y="1658"/>
                    </a:lnTo>
                    <a:lnTo>
                      <a:pt x="156" y="1642"/>
                    </a:lnTo>
                    <a:lnTo>
                      <a:pt x="109" y="1627"/>
                    </a:lnTo>
                    <a:lnTo>
                      <a:pt x="62" y="1611"/>
                    </a:lnTo>
                    <a:close/>
                  </a:path>
                </a:pathLst>
              </a:custGeom>
              <a:solidFill>
                <a:srgbClr val="00000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38" name="Freeform 40">
                <a:extLst>
                  <a:ext uri="{FF2B5EF4-FFF2-40B4-BE49-F238E27FC236}">
                    <a16:creationId xmlns:a16="http://schemas.microsoft.com/office/drawing/2014/main" xmlns="" id="{F3BD9D3E-7577-48E9-9FF8-95704E272840}"/>
                  </a:ext>
                </a:extLst>
              </p:cNvPr>
              <p:cNvSpPr>
                <a:spLocks/>
              </p:cNvSpPr>
              <p:nvPr/>
            </p:nvSpPr>
            <p:spPr bwMode="auto">
              <a:xfrm>
                <a:off x="-789" y="2998"/>
                <a:ext cx="258" cy="249"/>
              </a:xfrm>
              <a:custGeom>
                <a:avLst/>
                <a:gdLst/>
                <a:ahLst/>
                <a:cxnLst>
                  <a:cxn ang="0">
                    <a:pos x="0" y="86"/>
                  </a:cxn>
                  <a:cxn ang="0">
                    <a:pos x="17" y="139"/>
                  </a:cxn>
                  <a:cxn ang="0">
                    <a:pos x="34" y="193"/>
                  </a:cxn>
                  <a:cxn ang="0">
                    <a:pos x="51" y="245"/>
                  </a:cxn>
                  <a:cxn ang="0">
                    <a:pos x="69" y="298"/>
                  </a:cxn>
                  <a:cxn ang="0">
                    <a:pos x="85" y="348"/>
                  </a:cxn>
                  <a:cxn ang="0">
                    <a:pos x="102" y="399"/>
                  </a:cxn>
                  <a:cxn ang="0">
                    <a:pos x="117" y="448"/>
                  </a:cxn>
                  <a:cxn ang="0">
                    <a:pos x="134" y="498"/>
                  </a:cxn>
                  <a:cxn ang="0">
                    <a:pos x="153" y="495"/>
                  </a:cxn>
                  <a:cxn ang="0">
                    <a:pos x="172" y="492"/>
                  </a:cxn>
                  <a:cxn ang="0">
                    <a:pos x="191" y="490"/>
                  </a:cxn>
                  <a:cxn ang="0">
                    <a:pos x="211" y="488"/>
                  </a:cxn>
                  <a:cxn ang="0">
                    <a:pos x="230" y="485"/>
                  </a:cxn>
                  <a:cxn ang="0">
                    <a:pos x="249" y="483"/>
                  </a:cxn>
                  <a:cxn ang="0">
                    <a:pos x="268" y="481"/>
                  </a:cxn>
                  <a:cxn ang="0">
                    <a:pos x="288" y="480"/>
                  </a:cxn>
                  <a:cxn ang="0">
                    <a:pos x="314" y="422"/>
                  </a:cxn>
                  <a:cxn ang="0">
                    <a:pos x="341" y="364"/>
                  </a:cxn>
                  <a:cxn ang="0">
                    <a:pos x="370" y="304"/>
                  </a:cxn>
                  <a:cxn ang="0">
                    <a:pos x="398" y="245"/>
                  </a:cxn>
                  <a:cxn ang="0">
                    <a:pos x="426" y="185"/>
                  </a:cxn>
                  <a:cxn ang="0">
                    <a:pos x="456" y="124"/>
                  </a:cxn>
                  <a:cxn ang="0">
                    <a:pos x="485" y="62"/>
                  </a:cxn>
                  <a:cxn ang="0">
                    <a:pos x="516" y="0"/>
                  </a:cxn>
                  <a:cxn ang="0">
                    <a:pos x="452" y="9"/>
                  </a:cxn>
                  <a:cxn ang="0">
                    <a:pos x="388" y="21"/>
                  </a:cxn>
                  <a:cxn ang="0">
                    <a:pos x="323" y="30"/>
                  </a:cxn>
                  <a:cxn ang="0">
                    <a:pos x="259" y="42"/>
                  </a:cxn>
                  <a:cxn ang="0">
                    <a:pos x="194" y="52"/>
                  </a:cxn>
                  <a:cxn ang="0">
                    <a:pos x="129" y="64"/>
                  </a:cxn>
                  <a:cxn ang="0">
                    <a:pos x="64" y="74"/>
                  </a:cxn>
                  <a:cxn ang="0">
                    <a:pos x="0" y="86"/>
                  </a:cxn>
                </a:cxnLst>
                <a:rect l="0" t="0" r="r" b="b"/>
                <a:pathLst>
                  <a:path w="516" h="498">
                    <a:moveTo>
                      <a:pt x="0" y="86"/>
                    </a:moveTo>
                    <a:lnTo>
                      <a:pt x="17" y="139"/>
                    </a:lnTo>
                    <a:lnTo>
                      <a:pt x="34" y="193"/>
                    </a:lnTo>
                    <a:lnTo>
                      <a:pt x="51" y="245"/>
                    </a:lnTo>
                    <a:lnTo>
                      <a:pt x="69" y="298"/>
                    </a:lnTo>
                    <a:lnTo>
                      <a:pt x="85" y="348"/>
                    </a:lnTo>
                    <a:lnTo>
                      <a:pt x="102" y="399"/>
                    </a:lnTo>
                    <a:lnTo>
                      <a:pt x="117" y="448"/>
                    </a:lnTo>
                    <a:lnTo>
                      <a:pt x="134" y="498"/>
                    </a:lnTo>
                    <a:lnTo>
                      <a:pt x="153" y="495"/>
                    </a:lnTo>
                    <a:lnTo>
                      <a:pt x="172" y="492"/>
                    </a:lnTo>
                    <a:lnTo>
                      <a:pt x="191" y="490"/>
                    </a:lnTo>
                    <a:lnTo>
                      <a:pt x="211" y="488"/>
                    </a:lnTo>
                    <a:lnTo>
                      <a:pt x="230" y="485"/>
                    </a:lnTo>
                    <a:lnTo>
                      <a:pt x="249" y="483"/>
                    </a:lnTo>
                    <a:lnTo>
                      <a:pt x="268" y="481"/>
                    </a:lnTo>
                    <a:lnTo>
                      <a:pt x="288" y="480"/>
                    </a:lnTo>
                    <a:lnTo>
                      <a:pt x="314" y="422"/>
                    </a:lnTo>
                    <a:lnTo>
                      <a:pt x="341" y="364"/>
                    </a:lnTo>
                    <a:lnTo>
                      <a:pt x="370" y="304"/>
                    </a:lnTo>
                    <a:lnTo>
                      <a:pt x="398" y="245"/>
                    </a:lnTo>
                    <a:lnTo>
                      <a:pt x="426" y="185"/>
                    </a:lnTo>
                    <a:lnTo>
                      <a:pt x="456" y="124"/>
                    </a:lnTo>
                    <a:lnTo>
                      <a:pt x="485" y="62"/>
                    </a:lnTo>
                    <a:lnTo>
                      <a:pt x="516" y="0"/>
                    </a:lnTo>
                    <a:lnTo>
                      <a:pt x="452" y="9"/>
                    </a:lnTo>
                    <a:lnTo>
                      <a:pt x="388" y="21"/>
                    </a:lnTo>
                    <a:lnTo>
                      <a:pt x="323" y="30"/>
                    </a:lnTo>
                    <a:lnTo>
                      <a:pt x="259" y="42"/>
                    </a:lnTo>
                    <a:lnTo>
                      <a:pt x="194" y="52"/>
                    </a:lnTo>
                    <a:lnTo>
                      <a:pt x="129" y="64"/>
                    </a:lnTo>
                    <a:lnTo>
                      <a:pt x="64" y="74"/>
                    </a:lnTo>
                    <a:lnTo>
                      <a:pt x="0" y="86"/>
                    </a:lnTo>
                    <a:close/>
                  </a:path>
                </a:pathLst>
              </a:custGeom>
              <a:solidFill>
                <a:srgbClr val="30FF3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39" name="Freeform 41">
                <a:extLst>
                  <a:ext uri="{FF2B5EF4-FFF2-40B4-BE49-F238E27FC236}">
                    <a16:creationId xmlns:a16="http://schemas.microsoft.com/office/drawing/2014/main" xmlns="" id="{FD864E95-3866-4417-9CC9-940E342D5F2D}"/>
                  </a:ext>
                </a:extLst>
              </p:cNvPr>
              <p:cNvSpPr>
                <a:spLocks/>
              </p:cNvSpPr>
              <p:nvPr/>
            </p:nvSpPr>
            <p:spPr bwMode="auto">
              <a:xfrm>
                <a:off x="-711" y="2819"/>
                <a:ext cx="671" cy="192"/>
              </a:xfrm>
              <a:custGeom>
                <a:avLst/>
                <a:gdLst/>
                <a:ahLst/>
                <a:cxnLst>
                  <a:cxn ang="0">
                    <a:pos x="0" y="385"/>
                  </a:cxn>
                  <a:cxn ang="0">
                    <a:pos x="53" y="375"/>
                  </a:cxn>
                  <a:cxn ang="0">
                    <a:pos x="106" y="367"/>
                  </a:cxn>
                  <a:cxn ang="0">
                    <a:pos x="159" y="359"/>
                  </a:cxn>
                  <a:cxn ang="0">
                    <a:pos x="213" y="351"/>
                  </a:cxn>
                  <a:cxn ang="0">
                    <a:pos x="265" y="342"/>
                  </a:cxn>
                  <a:cxn ang="0">
                    <a:pos x="318" y="334"/>
                  </a:cxn>
                  <a:cxn ang="0">
                    <a:pos x="370" y="326"/>
                  </a:cxn>
                  <a:cxn ang="0">
                    <a:pos x="423" y="320"/>
                  </a:cxn>
                  <a:cxn ang="0">
                    <a:pos x="480" y="299"/>
                  </a:cxn>
                  <a:cxn ang="0">
                    <a:pos x="537" y="279"/>
                  </a:cxn>
                  <a:cxn ang="0">
                    <a:pos x="595" y="259"/>
                  </a:cxn>
                  <a:cxn ang="0">
                    <a:pos x="653" y="239"/>
                  </a:cxn>
                  <a:cxn ang="0">
                    <a:pos x="711" y="218"/>
                  </a:cxn>
                  <a:cxn ang="0">
                    <a:pos x="769" y="199"/>
                  </a:cxn>
                  <a:cxn ang="0">
                    <a:pos x="826" y="178"/>
                  </a:cxn>
                  <a:cxn ang="0">
                    <a:pos x="884" y="159"/>
                  </a:cxn>
                  <a:cxn ang="0">
                    <a:pos x="941" y="138"/>
                  </a:cxn>
                  <a:cxn ang="0">
                    <a:pos x="999" y="118"/>
                  </a:cxn>
                  <a:cxn ang="0">
                    <a:pos x="1056" y="98"/>
                  </a:cxn>
                  <a:cxn ang="0">
                    <a:pos x="1113" y="79"/>
                  </a:cxn>
                  <a:cxn ang="0">
                    <a:pos x="1170" y="59"/>
                  </a:cxn>
                  <a:cxn ang="0">
                    <a:pos x="1227" y="39"/>
                  </a:cxn>
                  <a:cxn ang="0">
                    <a:pos x="1284" y="19"/>
                  </a:cxn>
                  <a:cxn ang="0">
                    <a:pos x="1341" y="0"/>
                  </a:cxn>
                  <a:cxn ang="0">
                    <a:pos x="1282" y="10"/>
                  </a:cxn>
                  <a:cxn ang="0">
                    <a:pos x="1222" y="19"/>
                  </a:cxn>
                  <a:cxn ang="0">
                    <a:pos x="1162" y="30"/>
                  </a:cxn>
                  <a:cxn ang="0">
                    <a:pos x="1102" y="40"/>
                  </a:cxn>
                  <a:cxn ang="0">
                    <a:pos x="1041" y="51"/>
                  </a:cxn>
                  <a:cxn ang="0">
                    <a:pos x="981" y="61"/>
                  </a:cxn>
                  <a:cxn ang="0">
                    <a:pos x="920" y="72"/>
                  </a:cxn>
                  <a:cxn ang="0">
                    <a:pos x="859" y="83"/>
                  </a:cxn>
                  <a:cxn ang="0">
                    <a:pos x="805" y="101"/>
                  </a:cxn>
                  <a:cxn ang="0">
                    <a:pos x="752" y="120"/>
                  </a:cxn>
                  <a:cxn ang="0">
                    <a:pos x="698" y="139"/>
                  </a:cxn>
                  <a:cxn ang="0">
                    <a:pos x="646" y="158"/>
                  </a:cxn>
                  <a:cxn ang="0">
                    <a:pos x="592" y="177"/>
                  </a:cxn>
                  <a:cxn ang="0">
                    <a:pos x="538" y="196"/>
                  </a:cxn>
                  <a:cxn ang="0">
                    <a:pos x="485" y="215"/>
                  </a:cxn>
                  <a:cxn ang="0">
                    <a:pos x="432" y="234"/>
                  </a:cxn>
                  <a:cxn ang="0">
                    <a:pos x="378" y="252"/>
                  </a:cxn>
                  <a:cxn ang="0">
                    <a:pos x="324" y="271"/>
                  </a:cxn>
                  <a:cxn ang="0">
                    <a:pos x="269" y="290"/>
                  </a:cxn>
                  <a:cxn ang="0">
                    <a:pos x="216" y="309"/>
                  </a:cxn>
                  <a:cxn ang="0">
                    <a:pos x="161" y="328"/>
                  </a:cxn>
                  <a:cxn ang="0">
                    <a:pos x="108" y="347"/>
                  </a:cxn>
                  <a:cxn ang="0">
                    <a:pos x="54" y="366"/>
                  </a:cxn>
                  <a:cxn ang="0">
                    <a:pos x="0" y="385"/>
                  </a:cxn>
                </a:cxnLst>
                <a:rect l="0" t="0" r="r" b="b"/>
                <a:pathLst>
                  <a:path w="1341" h="385">
                    <a:moveTo>
                      <a:pt x="0" y="385"/>
                    </a:moveTo>
                    <a:lnTo>
                      <a:pt x="53" y="375"/>
                    </a:lnTo>
                    <a:lnTo>
                      <a:pt x="106" y="367"/>
                    </a:lnTo>
                    <a:lnTo>
                      <a:pt x="159" y="359"/>
                    </a:lnTo>
                    <a:lnTo>
                      <a:pt x="213" y="351"/>
                    </a:lnTo>
                    <a:lnTo>
                      <a:pt x="265" y="342"/>
                    </a:lnTo>
                    <a:lnTo>
                      <a:pt x="318" y="334"/>
                    </a:lnTo>
                    <a:lnTo>
                      <a:pt x="370" y="326"/>
                    </a:lnTo>
                    <a:lnTo>
                      <a:pt x="423" y="320"/>
                    </a:lnTo>
                    <a:lnTo>
                      <a:pt x="480" y="299"/>
                    </a:lnTo>
                    <a:lnTo>
                      <a:pt x="537" y="279"/>
                    </a:lnTo>
                    <a:lnTo>
                      <a:pt x="595" y="259"/>
                    </a:lnTo>
                    <a:lnTo>
                      <a:pt x="653" y="239"/>
                    </a:lnTo>
                    <a:lnTo>
                      <a:pt x="711" y="218"/>
                    </a:lnTo>
                    <a:lnTo>
                      <a:pt x="769" y="199"/>
                    </a:lnTo>
                    <a:lnTo>
                      <a:pt x="826" y="178"/>
                    </a:lnTo>
                    <a:lnTo>
                      <a:pt x="884" y="159"/>
                    </a:lnTo>
                    <a:lnTo>
                      <a:pt x="941" y="138"/>
                    </a:lnTo>
                    <a:lnTo>
                      <a:pt x="999" y="118"/>
                    </a:lnTo>
                    <a:lnTo>
                      <a:pt x="1056" y="98"/>
                    </a:lnTo>
                    <a:lnTo>
                      <a:pt x="1113" y="79"/>
                    </a:lnTo>
                    <a:lnTo>
                      <a:pt x="1170" y="59"/>
                    </a:lnTo>
                    <a:lnTo>
                      <a:pt x="1227" y="39"/>
                    </a:lnTo>
                    <a:lnTo>
                      <a:pt x="1284" y="19"/>
                    </a:lnTo>
                    <a:lnTo>
                      <a:pt x="1341" y="0"/>
                    </a:lnTo>
                    <a:lnTo>
                      <a:pt x="1282" y="10"/>
                    </a:lnTo>
                    <a:lnTo>
                      <a:pt x="1222" y="19"/>
                    </a:lnTo>
                    <a:lnTo>
                      <a:pt x="1162" y="30"/>
                    </a:lnTo>
                    <a:lnTo>
                      <a:pt x="1102" y="40"/>
                    </a:lnTo>
                    <a:lnTo>
                      <a:pt x="1041" y="51"/>
                    </a:lnTo>
                    <a:lnTo>
                      <a:pt x="981" y="61"/>
                    </a:lnTo>
                    <a:lnTo>
                      <a:pt x="920" y="72"/>
                    </a:lnTo>
                    <a:lnTo>
                      <a:pt x="859" y="83"/>
                    </a:lnTo>
                    <a:lnTo>
                      <a:pt x="805" y="101"/>
                    </a:lnTo>
                    <a:lnTo>
                      <a:pt x="752" y="120"/>
                    </a:lnTo>
                    <a:lnTo>
                      <a:pt x="698" y="139"/>
                    </a:lnTo>
                    <a:lnTo>
                      <a:pt x="646" y="158"/>
                    </a:lnTo>
                    <a:lnTo>
                      <a:pt x="592" y="177"/>
                    </a:lnTo>
                    <a:lnTo>
                      <a:pt x="538" y="196"/>
                    </a:lnTo>
                    <a:lnTo>
                      <a:pt x="485" y="215"/>
                    </a:lnTo>
                    <a:lnTo>
                      <a:pt x="432" y="234"/>
                    </a:lnTo>
                    <a:lnTo>
                      <a:pt x="378" y="252"/>
                    </a:lnTo>
                    <a:lnTo>
                      <a:pt x="324" y="271"/>
                    </a:lnTo>
                    <a:lnTo>
                      <a:pt x="269" y="290"/>
                    </a:lnTo>
                    <a:lnTo>
                      <a:pt x="216" y="309"/>
                    </a:lnTo>
                    <a:lnTo>
                      <a:pt x="161" y="328"/>
                    </a:lnTo>
                    <a:lnTo>
                      <a:pt x="108" y="347"/>
                    </a:lnTo>
                    <a:lnTo>
                      <a:pt x="54" y="366"/>
                    </a:lnTo>
                    <a:lnTo>
                      <a:pt x="0" y="385"/>
                    </a:lnTo>
                    <a:close/>
                  </a:path>
                </a:pathLst>
              </a:custGeom>
              <a:solidFill>
                <a:srgbClr val="CFF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40" name="Freeform 42">
                <a:extLst>
                  <a:ext uri="{FF2B5EF4-FFF2-40B4-BE49-F238E27FC236}">
                    <a16:creationId xmlns:a16="http://schemas.microsoft.com/office/drawing/2014/main" xmlns="" id="{B0B62532-BAEB-4B10-872B-FFFFC1AEFAA8}"/>
                  </a:ext>
                </a:extLst>
              </p:cNvPr>
              <p:cNvSpPr>
                <a:spLocks/>
              </p:cNvSpPr>
              <p:nvPr/>
            </p:nvSpPr>
            <p:spPr bwMode="auto">
              <a:xfrm>
                <a:off x="-763" y="3259"/>
                <a:ext cx="253" cy="404"/>
              </a:xfrm>
              <a:custGeom>
                <a:avLst/>
                <a:gdLst/>
                <a:ahLst/>
                <a:cxnLst>
                  <a:cxn ang="0">
                    <a:pos x="97" y="0"/>
                  </a:cxn>
                  <a:cxn ang="0">
                    <a:pos x="149" y="27"/>
                  </a:cxn>
                  <a:cxn ang="0">
                    <a:pos x="203" y="56"/>
                  </a:cxn>
                  <a:cxn ang="0">
                    <a:pos x="255" y="83"/>
                  </a:cxn>
                  <a:cxn ang="0">
                    <a:pos x="307" y="110"/>
                  </a:cxn>
                  <a:cxn ang="0">
                    <a:pos x="358" y="136"/>
                  </a:cxn>
                  <a:cxn ang="0">
                    <a:pos x="408" y="164"/>
                  </a:cxn>
                  <a:cxn ang="0">
                    <a:pos x="457" y="190"/>
                  </a:cxn>
                  <a:cxn ang="0">
                    <a:pos x="507" y="216"/>
                  </a:cxn>
                  <a:cxn ang="0">
                    <a:pos x="494" y="256"/>
                  </a:cxn>
                  <a:cxn ang="0">
                    <a:pos x="483" y="297"/>
                  </a:cxn>
                  <a:cxn ang="0">
                    <a:pos x="471" y="336"/>
                  </a:cxn>
                  <a:cxn ang="0">
                    <a:pos x="460" y="376"/>
                  </a:cxn>
                  <a:cxn ang="0">
                    <a:pos x="448" y="415"/>
                  </a:cxn>
                  <a:cxn ang="0">
                    <a:pos x="437" y="454"/>
                  </a:cxn>
                  <a:cxn ang="0">
                    <a:pos x="426" y="492"/>
                  </a:cxn>
                  <a:cxn ang="0">
                    <a:pos x="416" y="530"/>
                  </a:cxn>
                  <a:cxn ang="0">
                    <a:pos x="405" y="565"/>
                  </a:cxn>
                  <a:cxn ang="0">
                    <a:pos x="394" y="601"/>
                  </a:cxn>
                  <a:cxn ang="0">
                    <a:pos x="384" y="636"/>
                  </a:cxn>
                  <a:cxn ang="0">
                    <a:pos x="374" y="670"/>
                  </a:cxn>
                  <a:cxn ang="0">
                    <a:pos x="364" y="704"/>
                  </a:cxn>
                  <a:cxn ang="0">
                    <a:pos x="354" y="739"/>
                  </a:cxn>
                  <a:cxn ang="0">
                    <a:pos x="345" y="773"/>
                  </a:cxn>
                  <a:cxn ang="0">
                    <a:pos x="336" y="808"/>
                  </a:cxn>
                  <a:cxn ang="0">
                    <a:pos x="295" y="793"/>
                  </a:cxn>
                  <a:cxn ang="0">
                    <a:pos x="254" y="778"/>
                  </a:cxn>
                  <a:cxn ang="0">
                    <a:pos x="211" y="764"/>
                  </a:cxn>
                  <a:cxn ang="0">
                    <a:pos x="170" y="750"/>
                  </a:cxn>
                  <a:cxn ang="0">
                    <a:pos x="127" y="735"/>
                  </a:cxn>
                  <a:cxn ang="0">
                    <a:pos x="85" y="721"/>
                  </a:cxn>
                  <a:cxn ang="0">
                    <a:pos x="42" y="706"/>
                  </a:cxn>
                  <a:cxn ang="0">
                    <a:pos x="0" y="691"/>
                  </a:cxn>
                  <a:cxn ang="0">
                    <a:pos x="4" y="651"/>
                  </a:cxn>
                  <a:cxn ang="0">
                    <a:pos x="10" y="612"/>
                  </a:cxn>
                  <a:cxn ang="0">
                    <a:pos x="15" y="573"/>
                  </a:cxn>
                  <a:cxn ang="0">
                    <a:pos x="21" y="534"/>
                  </a:cxn>
                  <a:cxn ang="0">
                    <a:pos x="26" y="493"/>
                  </a:cxn>
                  <a:cxn ang="0">
                    <a:pos x="33" y="453"/>
                  </a:cxn>
                  <a:cxn ang="0">
                    <a:pos x="39" y="412"/>
                  </a:cxn>
                  <a:cxn ang="0">
                    <a:pos x="45" y="371"/>
                  </a:cxn>
                  <a:cxn ang="0">
                    <a:pos x="51" y="326"/>
                  </a:cxn>
                  <a:cxn ang="0">
                    <a:pos x="57" y="280"/>
                  </a:cxn>
                  <a:cxn ang="0">
                    <a:pos x="63" y="234"/>
                  </a:cxn>
                  <a:cxn ang="0">
                    <a:pos x="70" y="189"/>
                  </a:cxn>
                  <a:cxn ang="0">
                    <a:pos x="76" y="142"/>
                  </a:cxn>
                  <a:cxn ang="0">
                    <a:pos x="82" y="94"/>
                  </a:cxn>
                  <a:cxn ang="0">
                    <a:pos x="90" y="47"/>
                  </a:cxn>
                  <a:cxn ang="0">
                    <a:pos x="97" y="0"/>
                  </a:cxn>
                </a:cxnLst>
                <a:rect l="0" t="0" r="r" b="b"/>
                <a:pathLst>
                  <a:path w="507" h="808">
                    <a:moveTo>
                      <a:pt x="97" y="0"/>
                    </a:moveTo>
                    <a:lnTo>
                      <a:pt x="149" y="27"/>
                    </a:lnTo>
                    <a:lnTo>
                      <a:pt x="203" y="56"/>
                    </a:lnTo>
                    <a:lnTo>
                      <a:pt x="255" y="83"/>
                    </a:lnTo>
                    <a:lnTo>
                      <a:pt x="307" y="110"/>
                    </a:lnTo>
                    <a:lnTo>
                      <a:pt x="358" y="136"/>
                    </a:lnTo>
                    <a:lnTo>
                      <a:pt x="408" y="164"/>
                    </a:lnTo>
                    <a:lnTo>
                      <a:pt x="457" y="190"/>
                    </a:lnTo>
                    <a:lnTo>
                      <a:pt x="507" y="216"/>
                    </a:lnTo>
                    <a:lnTo>
                      <a:pt x="494" y="256"/>
                    </a:lnTo>
                    <a:lnTo>
                      <a:pt x="483" y="297"/>
                    </a:lnTo>
                    <a:lnTo>
                      <a:pt x="471" y="336"/>
                    </a:lnTo>
                    <a:lnTo>
                      <a:pt x="460" y="376"/>
                    </a:lnTo>
                    <a:lnTo>
                      <a:pt x="448" y="415"/>
                    </a:lnTo>
                    <a:lnTo>
                      <a:pt x="437" y="454"/>
                    </a:lnTo>
                    <a:lnTo>
                      <a:pt x="426" y="492"/>
                    </a:lnTo>
                    <a:lnTo>
                      <a:pt x="416" y="530"/>
                    </a:lnTo>
                    <a:lnTo>
                      <a:pt x="405" y="565"/>
                    </a:lnTo>
                    <a:lnTo>
                      <a:pt x="394" y="601"/>
                    </a:lnTo>
                    <a:lnTo>
                      <a:pt x="384" y="636"/>
                    </a:lnTo>
                    <a:lnTo>
                      <a:pt x="374" y="670"/>
                    </a:lnTo>
                    <a:lnTo>
                      <a:pt x="364" y="704"/>
                    </a:lnTo>
                    <a:lnTo>
                      <a:pt x="354" y="739"/>
                    </a:lnTo>
                    <a:lnTo>
                      <a:pt x="345" y="773"/>
                    </a:lnTo>
                    <a:lnTo>
                      <a:pt x="336" y="808"/>
                    </a:lnTo>
                    <a:lnTo>
                      <a:pt x="295" y="793"/>
                    </a:lnTo>
                    <a:lnTo>
                      <a:pt x="254" y="778"/>
                    </a:lnTo>
                    <a:lnTo>
                      <a:pt x="211" y="764"/>
                    </a:lnTo>
                    <a:lnTo>
                      <a:pt x="170" y="750"/>
                    </a:lnTo>
                    <a:lnTo>
                      <a:pt x="127" y="735"/>
                    </a:lnTo>
                    <a:lnTo>
                      <a:pt x="85" y="721"/>
                    </a:lnTo>
                    <a:lnTo>
                      <a:pt x="42" y="706"/>
                    </a:lnTo>
                    <a:lnTo>
                      <a:pt x="0" y="691"/>
                    </a:lnTo>
                    <a:lnTo>
                      <a:pt x="4" y="651"/>
                    </a:lnTo>
                    <a:lnTo>
                      <a:pt x="10" y="612"/>
                    </a:lnTo>
                    <a:lnTo>
                      <a:pt x="15" y="573"/>
                    </a:lnTo>
                    <a:lnTo>
                      <a:pt x="21" y="534"/>
                    </a:lnTo>
                    <a:lnTo>
                      <a:pt x="26" y="493"/>
                    </a:lnTo>
                    <a:lnTo>
                      <a:pt x="33" y="453"/>
                    </a:lnTo>
                    <a:lnTo>
                      <a:pt x="39" y="412"/>
                    </a:lnTo>
                    <a:lnTo>
                      <a:pt x="45" y="371"/>
                    </a:lnTo>
                    <a:lnTo>
                      <a:pt x="51" y="326"/>
                    </a:lnTo>
                    <a:lnTo>
                      <a:pt x="57" y="280"/>
                    </a:lnTo>
                    <a:lnTo>
                      <a:pt x="63" y="234"/>
                    </a:lnTo>
                    <a:lnTo>
                      <a:pt x="70" y="189"/>
                    </a:lnTo>
                    <a:lnTo>
                      <a:pt x="76" y="142"/>
                    </a:lnTo>
                    <a:lnTo>
                      <a:pt x="82" y="94"/>
                    </a:lnTo>
                    <a:lnTo>
                      <a:pt x="90" y="47"/>
                    </a:lnTo>
                    <a:lnTo>
                      <a:pt x="97" y="0"/>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41" name="Freeform 43">
                <a:extLst>
                  <a:ext uri="{FF2B5EF4-FFF2-40B4-BE49-F238E27FC236}">
                    <a16:creationId xmlns:a16="http://schemas.microsoft.com/office/drawing/2014/main" xmlns="" id="{270DD515-D17E-4F14-A364-946749C7C724}"/>
                  </a:ext>
                </a:extLst>
              </p:cNvPr>
              <p:cNvSpPr>
                <a:spLocks/>
              </p:cNvSpPr>
              <p:nvPr/>
            </p:nvSpPr>
            <p:spPr bwMode="auto">
              <a:xfrm>
                <a:off x="-692" y="3189"/>
                <a:ext cx="209" cy="163"/>
              </a:xfrm>
              <a:custGeom>
                <a:avLst/>
                <a:gdLst/>
                <a:ahLst/>
                <a:cxnLst>
                  <a:cxn ang="0">
                    <a:pos x="0" y="131"/>
                  </a:cxn>
                  <a:cxn ang="0">
                    <a:pos x="13" y="129"/>
                  </a:cxn>
                  <a:cxn ang="0">
                    <a:pos x="25" y="129"/>
                  </a:cxn>
                  <a:cxn ang="0">
                    <a:pos x="38" y="127"/>
                  </a:cxn>
                  <a:cxn ang="0">
                    <a:pos x="51" y="127"/>
                  </a:cxn>
                  <a:cxn ang="0">
                    <a:pos x="63" y="125"/>
                  </a:cxn>
                  <a:cxn ang="0">
                    <a:pos x="76" y="124"/>
                  </a:cxn>
                  <a:cxn ang="0">
                    <a:pos x="88" y="123"/>
                  </a:cxn>
                  <a:cxn ang="0">
                    <a:pos x="102" y="122"/>
                  </a:cxn>
                  <a:cxn ang="0">
                    <a:pos x="108" y="106"/>
                  </a:cxn>
                  <a:cxn ang="0">
                    <a:pos x="116" y="91"/>
                  </a:cxn>
                  <a:cxn ang="0">
                    <a:pos x="123" y="76"/>
                  </a:cxn>
                  <a:cxn ang="0">
                    <a:pos x="132" y="61"/>
                  </a:cxn>
                  <a:cxn ang="0">
                    <a:pos x="139" y="45"/>
                  </a:cxn>
                  <a:cxn ang="0">
                    <a:pos x="147" y="31"/>
                  </a:cxn>
                  <a:cxn ang="0">
                    <a:pos x="155" y="15"/>
                  </a:cxn>
                  <a:cxn ang="0">
                    <a:pos x="163" y="0"/>
                  </a:cxn>
                  <a:cxn ang="0">
                    <a:pos x="183" y="0"/>
                  </a:cxn>
                  <a:cxn ang="0">
                    <a:pos x="205" y="1"/>
                  </a:cxn>
                  <a:cxn ang="0">
                    <a:pos x="228" y="1"/>
                  </a:cxn>
                  <a:cxn ang="0">
                    <a:pos x="251" y="2"/>
                  </a:cxn>
                  <a:cxn ang="0">
                    <a:pos x="272" y="2"/>
                  </a:cxn>
                  <a:cxn ang="0">
                    <a:pos x="292" y="3"/>
                  </a:cxn>
                  <a:cxn ang="0">
                    <a:pos x="308" y="4"/>
                  </a:cxn>
                  <a:cxn ang="0">
                    <a:pos x="322" y="5"/>
                  </a:cxn>
                  <a:cxn ang="0">
                    <a:pos x="333" y="3"/>
                  </a:cxn>
                  <a:cxn ang="0">
                    <a:pos x="350" y="2"/>
                  </a:cxn>
                  <a:cxn ang="0">
                    <a:pos x="368" y="2"/>
                  </a:cxn>
                  <a:cxn ang="0">
                    <a:pos x="387" y="6"/>
                  </a:cxn>
                  <a:cxn ang="0">
                    <a:pos x="402" y="14"/>
                  </a:cxn>
                  <a:cxn ang="0">
                    <a:pos x="413" y="28"/>
                  </a:cxn>
                  <a:cxn ang="0">
                    <a:pos x="418" y="52"/>
                  </a:cxn>
                  <a:cxn ang="0">
                    <a:pos x="414" y="86"/>
                  </a:cxn>
                  <a:cxn ang="0">
                    <a:pos x="404" y="126"/>
                  </a:cxn>
                  <a:cxn ang="0">
                    <a:pos x="395" y="167"/>
                  </a:cxn>
                  <a:cxn ang="0">
                    <a:pos x="388" y="207"/>
                  </a:cxn>
                  <a:cxn ang="0">
                    <a:pos x="382" y="245"/>
                  </a:cxn>
                  <a:cxn ang="0">
                    <a:pos x="375" y="276"/>
                  </a:cxn>
                  <a:cxn ang="0">
                    <a:pos x="372" y="303"/>
                  </a:cxn>
                  <a:cxn ang="0">
                    <a:pos x="370" y="320"/>
                  </a:cxn>
                  <a:cxn ang="0">
                    <a:pos x="370" y="326"/>
                  </a:cxn>
                  <a:cxn ang="0">
                    <a:pos x="325" y="302"/>
                  </a:cxn>
                  <a:cxn ang="0">
                    <a:pos x="280" y="279"/>
                  </a:cxn>
                  <a:cxn ang="0">
                    <a:pos x="235" y="254"/>
                  </a:cxn>
                  <a:cxn ang="0">
                    <a:pos x="189" y="231"/>
                  </a:cxn>
                  <a:cxn ang="0">
                    <a:pos x="142" y="206"/>
                  </a:cxn>
                  <a:cxn ang="0">
                    <a:pos x="95" y="181"/>
                  </a:cxn>
                  <a:cxn ang="0">
                    <a:pos x="47" y="156"/>
                  </a:cxn>
                  <a:cxn ang="0">
                    <a:pos x="0" y="131"/>
                  </a:cxn>
                </a:cxnLst>
                <a:rect l="0" t="0" r="r" b="b"/>
                <a:pathLst>
                  <a:path w="418" h="326">
                    <a:moveTo>
                      <a:pt x="0" y="131"/>
                    </a:moveTo>
                    <a:lnTo>
                      <a:pt x="13" y="129"/>
                    </a:lnTo>
                    <a:lnTo>
                      <a:pt x="25" y="129"/>
                    </a:lnTo>
                    <a:lnTo>
                      <a:pt x="38" y="127"/>
                    </a:lnTo>
                    <a:lnTo>
                      <a:pt x="51" y="127"/>
                    </a:lnTo>
                    <a:lnTo>
                      <a:pt x="63" y="125"/>
                    </a:lnTo>
                    <a:lnTo>
                      <a:pt x="76" y="124"/>
                    </a:lnTo>
                    <a:lnTo>
                      <a:pt x="88" y="123"/>
                    </a:lnTo>
                    <a:lnTo>
                      <a:pt x="102" y="122"/>
                    </a:lnTo>
                    <a:lnTo>
                      <a:pt x="108" y="106"/>
                    </a:lnTo>
                    <a:lnTo>
                      <a:pt x="116" y="91"/>
                    </a:lnTo>
                    <a:lnTo>
                      <a:pt x="123" y="76"/>
                    </a:lnTo>
                    <a:lnTo>
                      <a:pt x="132" y="61"/>
                    </a:lnTo>
                    <a:lnTo>
                      <a:pt x="139" y="45"/>
                    </a:lnTo>
                    <a:lnTo>
                      <a:pt x="147" y="31"/>
                    </a:lnTo>
                    <a:lnTo>
                      <a:pt x="155" y="15"/>
                    </a:lnTo>
                    <a:lnTo>
                      <a:pt x="163" y="0"/>
                    </a:lnTo>
                    <a:lnTo>
                      <a:pt x="183" y="0"/>
                    </a:lnTo>
                    <a:lnTo>
                      <a:pt x="205" y="1"/>
                    </a:lnTo>
                    <a:lnTo>
                      <a:pt x="228" y="1"/>
                    </a:lnTo>
                    <a:lnTo>
                      <a:pt x="251" y="2"/>
                    </a:lnTo>
                    <a:lnTo>
                      <a:pt x="272" y="2"/>
                    </a:lnTo>
                    <a:lnTo>
                      <a:pt x="292" y="3"/>
                    </a:lnTo>
                    <a:lnTo>
                      <a:pt x="308" y="4"/>
                    </a:lnTo>
                    <a:lnTo>
                      <a:pt x="322" y="5"/>
                    </a:lnTo>
                    <a:lnTo>
                      <a:pt x="333" y="3"/>
                    </a:lnTo>
                    <a:lnTo>
                      <a:pt x="350" y="2"/>
                    </a:lnTo>
                    <a:lnTo>
                      <a:pt x="368" y="2"/>
                    </a:lnTo>
                    <a:lnTo>
                      <a:pt x="387" y="6"/>
                    </a:lnTo>
                    <a:lnTo>
                      <a:pt x="402" y="14"/>
                    </a:lnTo>
                    <a:lnTo>
                      <a:pt x="413" y="28"/>
                    </a:lnTo>
                    <a:lnTo>
                      <a:pt x="418" y="52"/>
                    </a:lnTo>
                    <a:lnTo>
                      <a:pt x="414" y="86"/>
                    </a:lnTo>
                    <a:lnTo>
                      <a:pt x="404" y="126"/>
                    </a:lnTo>
                    <a:lnTo>
                      <a:pt x="395" y="167"/>
                    </a:lnTo>
                    <a:lnTo>
                      <a:pt x="388" y="207"/>
                    </a:lnTo>
                    <a:lnTo>
                      <a:pt x="382" y="245"/>
                    </a:lnTo>
                    <a:lnTo>
                      <a:pt x="375" y="276"/>
                    </a:lnTo>
                    <a:lnTo>
                      <a:pt x="372" y="303"/>
                    </a:lnTo>
                    <a:lnTo>
                      <a:pt x="370" y="320"/>
                    </a:lnTo>
                    <a:lnTo>
                      <a:pt x="370" y="326"/>
                    </a:lnTo>
                    <a:lnTo>
                      <a:pt x="325" y="302"/>
                    </a:lnTo>
                    <a:lnTo>
                      <a:pt x="280" y="279"/>
                    </a:lnTo>
                    <a:lnTo>
                      <a:pt x="235" y="254"/>
                    </a:lnTo>
                    <a:lnTo>
                      <a:pt x="189" y="231"/>
                    </a:lnTo>
                    <a:lnTo>
                      <a:pt x="142" y="206"/>
                    </a:lnTo>
                    <a:lnTo>
                      <a:pt x="95" y="181"/>
                    </a:lnTo>
                    <a:lnTo>
                      <a:pt x="47" y="156"/>
                    </a:lnTo>
                    <a:lnTo>
                      <a:pt x="0" y="131"/>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42" name="Freeform 44">
                <a:extLst>
                  <a:ext uri="{FF2B5EF4-FFF2-40B4-BE49-F238E27FC236}">
                    <a16:creationId xmlns:a16="http://schemas.microsoft.com/office/drawing/2014/main" xmlns="" id="{78B2B508-6FE3-4BC5-BA2D-F58A69F731A8}"/>
                  </a:ext>
                </a:extLst>
              </p:cNvPr>
              <p:cNvSpPr>
                <a:spLocks/>
              </p:cNvSpPr>
              <p:nvPr/>
            </p:nvSpPr>
            <p:spPr bwMode="auto">
              <a:xfrm>
                <a:off x="-575" y="3372"/>
                <a:ext cx="209" cy="281"/>
              </a:xfrm>
              <a:custGeom>
                <a:avLst/>
                <a:gdLst/>
                <a:ahLst/>
                <a:cxnLst>
                  <a:cxn ang="0">
                    <a:pos x="0" y="561"/>
                  </a:cxn>
                  <a:cxn ang="0">
                    <a:pos x="9" y="528"/>
                  </a:cxn>
                  <a:cxn ang="0">
                    <a:pos x="18" y="496"/>
                  </a:cxn>
                  <a:cxn ang="0">
                    <a:pos x="28" y="463"/>
                  </a:cxn>
                  <a:cxn ang="0">
                    <a:pos x="38" y="431"/>
                  </a:cxn>
                  <a:cxn ang="0">
                    <a:pos x="48" y="397"/>
                  </a:cxn>
                  <a:cxn ang="0">
                    <a:pos x="58" y="363"/>
                  </a:cxn>
                  <a:cxn ang="0">
                    <a:pos x="69" y="330"/>
                  </a:cxn>
                  <a:cxn ang="0">
                    <a:pos x="79" y="296"/>
                  </a:cxn>
                  <a:cxn ang="0">
                    <a:pos x="89" y="259"/>
                  </a:cxn>
                  <a:cxn ang="0">
                    <a:pos x="100" y="224"/>
                  </a:cxn>
                  <a:cxn ang="0">
                    <a:pos x="111" y="187"/>
                  </a:cxn>
                  <a:cxn ang="0">
                    <a:pos x="123" y="151"/>
                  </a:cxn>
                  <a:cxn ang="0">
                    <a:pos x="133" y="113"/>
                  </a:cxn>
                  <a:cxn ang="0">
                    <a:pos x="146" y="75"/>
                  </a:cxn>
                  <a:cxn ang="0">
                    <a:pos x="156" y="38"/>
                  </a:cxn>
                  <a:cxn ang="0">
                    <a:pos x="169" y="0"/>
                  </a:cxn>
                  <a:cxn ang="0">
                    <a:pos x="199" y="1"/>
                  </a:cxn>
                  <a:cxn ang="0">
                    <a:pos x="231" y="3"/>
                  </a:cxn>
                  <a:cxn ang="0">
                    <a:pos x="262" y="4"/>
                  </a:cxn>
                  <a:cxn ang="0">
                    <a:pos x="294" y="6"/>
                  </a:cxn>
                  <a:cxn ang="0">
                    <a:pos x="324" y="7"/>
                  </a:cxn>
                  <a:cxn ang="0">
                    <a:pos x="355" y="9"/>
                  </a:cxn>
                  <a:cxn ang="0">
                    <a:pos x="385" y="10"/>
                  </a:cxn>
                  <a:cxn ang="0">
                    <a:pos x="417" y="12"/>
                  </a:cxn>
                  <a:cxn ang="0">
                    <a:pos x="412" y="18"/>
                  </a:cxn>
                  <a:cxn ang="0">
                    <a:pos x="397" y="37"/>
                  </a:cxn>
                  <a:cxn ang="0">
                    <a:pos x="375" y="65"/>
                  </a:cxn>
                  <a:cxn ang="0">
                    <a:pos x="346" y="103"/>
                  </a:cxn>
                  <a:cxn ang="0">
                    <a:pos x="312" y="146"/>
                  </a:cxn>
                  <a:cxn ang="0">
                    <a:pos x="275" y="194"/>
                  </a:cxn>
                  <a:cxn ang="0">
                    <a:pos x="235" y="246"/>
                  </a:cxn>
                  <a:cxn ang="0">
                    <a:pos x="196" y="299"/>
                  </a:cxn>
                  <a:cxn ang="0">
                    <a:pos x="158" y="348"/>
                  </a:cxn>
                  <a:cxn ang="0">
                    <a:pos x="121" y="396"/>
                  </a:cxn>
                  <a:cxn ang="0">
                    <a:pos x="88" y="439"/>
                  </a:cxn>
                  <a:cxn ang="0">
                    <a:pos x="58" y="480"/>
                  </a:cxn>
                  <a:cxn ang="0">
                    <a:pos x="33" y="513"/>
                  </a:cxn>
                  <a:cxn ang="0">
                    <a:pos x="14" y="538"/>
                  </a:cxn>
                  <a:cxn ang="0">
                    <a:pos x="2" y="555"/>
                  </a:cxn>
                  <a:cxn ang="0">
                    <a:pos x="0" y="561"/>
                  </a:cxn>
                </a:cxnLst>
                <a:rect l="0" t="0" r="r" b="b"/>
                <a:pathLst>
                  <a:path w="417" h="561">
                    <a:moveTo>
                      <a:pt x="0" y="561"/>
                    </a:moveTo>
                    <a:lnTo>
                      <a:pt x="9" y="528"/>
                    </a:lnTo>
                    <a:lnTo>
                      <a:pt x="18" y="496"/>
                    </a:lnTo>
                    <a:lnTo>
                      <a:pt x="28" y="463"/>
                    </a:lnTo>
                    <a:lnTo>
                      <a:pt x="38" y="431"/>
                    </a:lnTo>
                    <a:lnTo>
                      <a:pt x="48" y="397"/>
                    </a:lnTo>
                    <a:lnTo>
                      <a:pt x="58" y="363"/>
                    </a:lnTo>
                    <a:lnTo>
                      <a:pt x="69" y="330"/>
                    </a:lnTo>
                    <a:lnTo>
                      <a:pt x="79" y="296"/>
                    </a:lnTo>
                    <a:lnTo>
                      <a:pt x="89" y="259"/>
                    </a:lnTo>
                    <a:lnTo>
                      <a:pt x="100" y="224"/>
                    </a:lnTo>
                    <a:lnTo>
                      <a:pt x="111" y="187"/>
                    </a:lnTo>
                    <a:lnTo>
                      <a:pt x="123" y="151"/>
                    </a:lnTo>
                    <a:lnTo>
                      <a:pt x="133" y="113"/>
                    </a:lnTo>
                    <a:lnTo>
                      <a:pt x="146" y="75"/>
                    </a:lnTo>
                    <a:lnTo>
                      <a:pt x="156" y="38"/>
                    </a:lnTo>
                    <a:lnTo>
                      <a:pt x="169" y="0"/>
                    </a:lnTo>
                    <a:lnTo>
                      <a:pt x="199" y="1"/>
                    </a:lnTo>
                    <a:lnTo>
                      <a:pt x="231" y="3"/>
                    </a:lnTo>
                    <a:lnTo>
                      <a:pt x="262" y="4"/>
                    </a:lnTo>
                    <a:lnTo>
                      <a:pt x="294" y="6"/>
                    </a:lnTo>
                    <a:lnTo>
                      <a:pt x="324" y="7"/>
                    </a:lnTo>
                    <a:lnTo>
                      <a:pt x="355" y="9"/>
                    </a:lnTo>
                    <a:lnTo>
                      <a:pt x="385" y="10"/>
                    </a:lnTo>
                    <a:lnTo>
                      <a:pt x="417" y="12"/>
                    </a:lnTo>
                    <a:lnTo>
                      <a:pt x="412" y="18"/>
                    </a:lnTo>
                    <a:lnTo>
                      <a:pt x="397" y="37"/>
                    </a:lnTo>
                    <a:lnTo>
                      <a:pt x="375" y="65"/>
                    </a:lnTo>
                    <a:lnTo>
                      <a:pt x="346" y="103"/>
                    </a:lnTo>
                    <a:lnTo>
                      <a:pt x="312" y="146"/>
                    </a:lnTo>
                    <a:lnTo>
                      <a:pt x="275" y="194"/>
                    </a:lnTo>
                    <a:lnTo>
                      <a:pt x="235" y="246"/>
                    </a:lnTo>
                    <a:lnTo>
                      <a:pt x="196" y="299"/>
                    </a:lnTo>
                    <a:lnTo>
                      <a:pt x="158" y="348"/>
                    </a:lnTo>
                    <a:lnTo>
                      <a:pt x="121" y="396"/>
                    </a:lnTo>
                    <a:lnTo>
                      <a:pt x="88" y="439"/>
                    </a:lnTo>
                    <a:lnTo>
                      <a:pt x="58" y="480"/>
                    </a:lnTo>
                    <a:lnTo>
                      <a:pt x="33" y="513"/>
                    </a:lnTo>
                    <a:lnTo>
                      <a:pt x="14" y="538"/>
                    </a:lnTo>
                    <a:lnTo>
                      <a:pt x="2" y="555"/>
                    </a:lnTo>
                    <a:lnTo>
                      <a:pt x="0" y="561"/>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43" name="Freeform 45">
                <a:extLst>
                  <a:ext uri="{FF2B5EF4-FFF2-40B4-BE49-F238E27FC236}">
                    <a16:creationId xmlns:a16="http://schemas.microsoft.com/office/drawing/2014/main" xmlns="" id="{872F171F-4EC5-45C1-8310-D4A388D22F62}"/>
                  </a:ext>
                </a:extLst>
              </p:cNvPr>
              <p:cNvSpPr>
                <a:spLocks/>
              </p:cNvSpPr>
              <p:nvPr/>
            </p:nvSpPr>
            <p:spPr bwMode="auto">
              <a:xfrm>
                <a:off x="-547" y="3208"/>
                <a:ext cx="559" cy="432"/>
              </a:xfrm>
              <a:custGeom>
                <a:avLst/>
                <a:gdLst/>
                <a:ahLst/>
                <a:cxnLst>
                  <a:cxn ang="0">
                    <a:pos x="25" y="832"/>
                  </a:cxn>
                  <a:cxn ang="0">
                    <a:pos x="78" y="768"/>
                  </a:cxn>
                  <a:cxn ang="0">
                    <a:pos x="131" y="704"/>
                  </a:cxn>
                  <a:cxn ang="0">
                    <a:pos x="184" y="639"/>
                  </a:cxn>
                  <a:cxn ang="0">
                    <a:pos x="239" y="572"/>
                  </a:cxn>
                  <a:cxn ang="0">
                    <a:pos x="296" y="502"/>
                  </a:cxn>
                  <a:cxn ang="0">
                    <a:pos x="352" y="432"/>
                  </a:cxn>
                  <a:cxn ang="0">
                    <a:pos x="410" y="361"/>
                  </a:cxn>
                  <a:cxn ang="0">
                    <a:pos x="482" y="305"/>
                  </a:cxn>
                  <a:cxn ang="0">
                    <a:pos x="566" y="265"/>
                  </a:cxn>
                  <a:cxn ang="0">
                    <a:pos x="650" y="224"/>
                  </a:cxn>
                  <a:cxn ang="0">
                    <a:pos x="735" y="184"/>
                  </a:cxn>
                  <a:cxn ang="0">
                    <a:pos x="819" y="143"/>
                  </a:cxn>
                  <a:cxn ang="0">
                    <a:pos x="904" y="101"/>
                  </a:cxn>
                  <a:cxn ang="0">
                    <a:pos x="989" y="60"/>
                  </a:cxn>
                  <a:cxn ang="0">
                    <a:pos x="1074" y="19"/>
                  </a:cxn>
                  <a:cxn ang="0">
                    <a:pos x="1087" y="35"/>
                  </a:cxn>
                  <a:cxn ang="0">
                    <a:pos x="1027" y="104"/>
                  </a:cxn>
                  <a:cxn ang="0">
                    <a:pos x="968" y="174"/>
                  </a:cxn>
                  <a:cxn ang="0">
                    <a:pos x="910" y="243"/>
                  </a:cxn>
                  <a:cxn ang="0">
                    <a:pos x="854" y="310"/>
                  </a:cxn>
                  <a:cxn ang="0">
                    <a:pos x="799" y="374"/>
                  </a:cxn>
                  <a:cxn ang="0">
                    <a:pos x="744" y="438"/>
                  </a:cxn>
                  <a:cxn ang="0">
                    <a:pos x="691" y="501"/>
                  </a:cxn>
                  <a:cxn ang="0">
                    <a:pos x="622" y="554"/>
                  </a:cxn>
                  <a:cxn ang="0">
                    <a:pos x="538" y="596"/>
                  </a:cxn>
                  <a:cxn ang="0">
                    <a:pos x="455" y="637"/>
                  </a:cxn>
                  <a:cxn ang="0">
                    <a:pos x="372" y="679"/>
                  </a:cxn>
                  <a:cxn ang="0">
                    <a:pos x="289" y="720"/>
                  </a:cxn>
                  <a:cxn ang="0">
                    <a:pos x="206" y="761"/>
                  </a:cxn>
                  <a:cxn ang="0">
                    <a:pos x="123" y="802"/>
                  </a:cxn>
                  <a:cxn ang="0">
                    <a:pos x="41" y="844"/>
                  </a:cxn>
                </a:cxnLst>
                <a:rect l="0" t="0" r="r" b="b"/>
                <a:pathLst>
                  <a:path w="1118" h="865">
                    <a:moveTo>
                      <a:pt x="0" y="865"/>
                    </a:moveTo>
                    <a:lnTo>
                      <a:pt x="25" y="832"/>
                    </a:lnTo>
                    <a:lnTo>
                      <a:pt x="52" y="801"/>
                    </a:lnTo>
                    <a:lnTo>
                      <a:pt x="78" y="768"/>
                    </a:lnTo>
                    <a:lnTo>
                      <a:pt x="104" y="736"/>
                    </a:lnTo>
                    <a:lnTo>
                      <a:pt x="131" y="704"/>
                    </a:lnTo>
                    <a:lnTo>
                      <a:pt x="158" y="671"/>
                    </a:lnTo>
                    <a:lnTo>
                      <a:pt x="184" y="639"/>
                    </a:lnTo>
                    <a:lnTo>
                      <a:pt x="212" y="607"/>
                    </a:lnTo>
                    <a:lnTo>
                      <a:pt x="239" y="572"/>
                    </a:lnTo>
                    <a:lnTo>
                      <a:pt x="267" y="537"/>
                    </a:lnTo>
                    <a:lnTo>
                      <a:pt x="296" y="502"/>
                    </a:lnTo>
                    <a:lnTo>
                      <a:pt x="324" y="467"/>
                    </a:lnTo>
                    <a:lnTo>
                      <a:pt x="352" y="432"/>
                    </a:lnTo>
                    <a:lnTo>
                      <a:pt x="381" y="397"/>
                    </a:lnTo>
                    <a:lnTo>
                      <a:pt x="410" y="361"/>
                    </a:lnTo>
                    <a:lnTo>
                      <a:pt x="441" y="326"/>
                    </a:lnTo>
                    <a:lnTo>
                      <a:pt x="482" y="305"/>
                    </a:lnTo>
                    <a:lnTo>
                      <a:pt x="524" y="285"/>
                    </a:lnTo>
                    <a:lnTo>
                      <a:pt x="566" y="265"/>
                    </a:lnTo>
                    <a:lnTo>
                      <a:pt x="609" y="245"/>
                    </a:lnTo>
                    <a:lnTo>
                      <a:pt x="650" y="224"/>
                    </a:lnTo>
                    <a:lnTo>
                      <a:pt x="693" y="204"/>
                    </a:lnTo>
                    <a:lnTo>
                      <a:pt x="735" y="184"/>
                    </a:lnTo>
                    <a:lnTo>
                      <a:pt x="778" y="164"/>
                    </a:lnTo>
                    <a:lnTo>
                      <a:pt x="819" y="143"/>
                    </a:lnTo>
                    <a:lnTo>
                      <a:pt x="862" y="122"/>
                    </a:lnTo>
                    <a:lnTo>
                      <a:pt x="904" y="101"/>
                    </a:lnTo>
                    <a:lnTo>
                      <a:pt x="947" y="81"/>
                    </a:lnTo>
                    <a:lnTo>
                      <a:pt x="989" y="60"/>
                    </a:lnTo>
                    <a:lnTo>
                      <a:pt x="1032" y="40"/>
                    </a:lnTo>
                    <a:lnTo>
                      <a:pt x="1074" y="19"/>
                    </a:lnTo>
                    <a:lnTo>
                      <a:pt x="1118" y="0"/>
                    </a:lnTo>
                    <a:lnTo>
                      <a:pt x="1087" y="35"/>
                    </a:lnTo>
                    <a:lnTo>
                      <a:pt x="1058" y="69"/>
                    </a:lnTo>
                    <a:lnTo>
                      <a:pt x="1027" y="104"/>
                    </a:lnTo>
                    <a:lnTo>
                      <a:pt x="998" y="140"/>
                    </a:lnTo>
                    <a:lnTo>
                      <a:pt x="968" y="174"/>
                    </a:lnTo>
                    <a:lnTo>
                      <a:pt x="939" y="209"/>
                    </a:lnTo>
                    <a:lnTo>
                      <a:pt x="910" y="243"/>
                    </a:lnTo>
                    <a:lnTo>
                      <a:pt x="882" y="277"/>
                    </a:lnTo>
                    <a:lnTo>
                      <a:pt x="854" y="310"/>
                    </a:lnTo>
                    <a:lnTo>
                      <a:pt x="826" y="342"/>
                    </a:lnTo>
                    <a:lnTo>
                      <a:pt x="799" y="374"/>
                    </a:lnTo>
                    <a:lnTo>
                      <a:pt x="772" y="407"/>
                    </a:lnTo>
                    <a:lnTo>
                      <a:pt x="744" y="438"/>
                    </a:lnTo>
                    <a:lnTo>
                      <a:pt x="718" y="470"/>
                    </a:lnTo>
                    <a:lnTo>
                      <a:pt x="691" y="501"/>
                    </a:lnTo>
                    <a:lnTo>
                      <a:pt x="666" y="534"/>
                    </a:lnTo>
                    <a:lnTo>
                      <a:pt x="622" y="554"/>
                    </a:lnTo>
                    <a:lnTo>
                      <a:pt x="582" y="575"/>
                    </a:lnTo>
                    <a:lnTo>
                      <a:pt x="538" y="596"/>
                    </a:lnTo>
                    <a:lnTo>
                      <a:pt x="497" y="617"/>
                    </a:lnTo>
                    <a:lnTo>
                      <a:pt x="455" y="637"/>
                    </a:lnTo>
                    <a:lnTo>
                      <a:pt x="413" y="659"/>
                    </a:lnTo>
                    <a:lnTo>
                      <a:pt x="372" y="679"/>
                    </a:lnTo>
                    <a:lnTo>
                      <a:pt x="331" y="701"/>
                    </a:lnTo>
                    <a:lnTo>
                      <a:pt x="289" y="720"/>
                    </a:lnTo>
                    <a:lnTo>
                      <a:pt x="247" y="741"/>
                    </a:lnTo>
                    <a:lnTo>
                      <a:pt x="206" y="761"/>
                    </a:lnTo>
                    <a:lnTo>
                      <a:pt x="165" y="782"/>
                    </a:lnTo>
                    <a:lnTo>
                      <a:pt x="123" y="802"/>
                    </a:lnTo>
                    <a:lnTo>
                      <a:pt x="82" y="823"/>
                    </a:lnTo>
                    <a:lnTo>
                      <a:pt x="41" y="844"/>
                    </a:lnTo>
                    <a:lnTo>
                      <a:pt x="0" y="865"/>
                    </a:lnTo>
                    <a:close/>
                  </a:path>
                </a:pathLst>
              </a:custGeom>
              <a:solidFill>
                <a:srgbClr val="00B30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44" name="Freeform 46">
                <a:extLst>
                  <a:ext uri="{FF2B5EF4-FFF2-40B4-BE49-F238E27FC236}">
                    <a16:creationId xmlns:a16="http://schemas.microsoft.com/office/drawing/2014/main" xmlns="" id="{600A54DA-2848-4F73-813F-25517963F87C}"/>
                  </a:ext>
                </a:extLst>
              </p:cNvPr>
              <p:cNvSpPr>
                <a:spLocks/>
              </p:cNvSpPr>
              <p:nvPr/>
            </p:nvSpPr>
            <p:spPr bwMode="auto">
              <a:xfrm>
                <a:off x="-388" y="3290"/>
                <a:ext cx="79" cy="62"/>
              </a:xfrm>
              <a:custGeom>
                <a:avLst/>
                <a:gdLst/>
                <a:ahLst/>
                <a:cxnLst>
                  <a:cxn ang="0">
                    <a:pos x="0" y="107"/>
                  </a:cxn>
                  <a:cxn ang="0">
                    <a:pos x="11" y="93"/>
                  </a:cxn>
                  <a:cxn ang="0">
                    <a:pos x="24" y="80"/>
                  </a:cxn>
                  <a:cxn ang="0">
                    <a:pos x="37" y="66"/>
                  </a:cxn>
                  <a:cxn ang="0">
                    <a:pos x="49" y="53"/>
                  </a:cxn>
                  <a:cxn ang="0">
                    <a:pos x="62" y="40"/>
                  </a:cxn>
                  <a:cxn ang="0">
                    <a:pos x="74" y="26"/>
                  </a:cxn>
                  <a:cxn ang="0">
                    <a:pos x="87" y="12"/>
                  </a:cxn>
                  <a:cxn ang="0">
                    <a:pos x="101" y="0"/>
                  </a:cxn>
                  <a:cxn ang="0">
                    <a:pos x="107" y="5"/>
                  </a:cxn>
                  <a:cxn ang="0">
                    <a:pos x="114" y="10"/>
                  </a:cxn>
                  <a:cxn ang="0">
                    <a:pos x="121" y="16"/>
                  </a:cxn>
                  <a:cxn ang="0">
                    <a:pos x="128" y="21"/>
                  </a:cxn>
                  <a:cxn ang="0">
                    <a:pos x="134" y="26"/>
                  </a:cxn>
                  <a:cxn ang="0">
                    <a:pos x="142" y="31"/>
                  </a:cxn>
                  <a:cxn ang="0">
                    <a:pos x="149" y="37"/>
                  </a:cxn>
                  <a:cxn ang="0">
                    <a:pos x="156" y="43"/>
                  </a:cxn>
                  <a:cxn ang="0">
                    <a:pos x="147" y="52"/>
                  </a:cxn>
                  <a:cxn ang="0">
                    <a:pos x="138" y="63"/>
                  </a:cxn>
                  <a:cxn ang="0">
                    <a:pos x="130" y="72"/>
                  </a:cxn>
                  <a:cxn ang="0">
                    <a:pos x="122" y="83"/>
                  </a:cxn>
                  <a:cxn ang="0">
                    <a:pos x="112" y="92"/>
                  </a:cxn>
                  <a:cxn ang="0">
                    <a:pos x="104" y="103"/>
                  </a:cxn>
                  <a:cxn ang="0">
                    <a:pos x="95" y="112"/>
                  </a:cxn>
                  <a:cxn ang="0">
                    <a:pos x="88" y="123"/>
                  </a:cxn>
                  <a:cxn ang="0">
                    <a:pos x="84" y="122"/>
                  </a:cxn>
                  <a:cxn ang="0">
                    <a:pos x="73" y="121"/>
                  </a:cxn>
                  <a:cxn ang="0">
                    <a:pos x="59" y="119"/>
                  </a:cxn>
                  <a:cxn ang="0">
                    <a:pos x="43" y="118"/>
                  </a:cxn>
                  <a:cxn ang="0">
                    <a:pos x="26" y="114"/>
                  </a:cxn>
                  <a:cxn ang="0">
                    <a:pos x="12" y="112"/>
                  </a:cxn>
                  <a:cxn ang="0">
                    <a:pos x="2" y="109"/>
                  </a:cxn>
                  <a:cxn ang="0">
                    <a:pos x="0" y="107"/>
                  </a:cxn>
                </a:cxnLst>
                <a:rect l="0" t="0" r="r" b="b"/>
                <a:pathLst>
                  <a:path w="156" h="123">
                    <a:moveTo>
                      <a:pt x="0" y="107"/>
                    </a:moveTo>
                    <a:lnTo>
                      <a:pt x="11" y="93"/>
                    </a:lnTo>
                    <a:lnTo>
                      <a:pt x="24" y="80"/>
                    </a:lnTo>
                    <a:lnTo>
                      <a:pt x="37" y="66"/>
                    </a:lnTo>
                    <a:lnTo>
                      <a:pt x="49" y="53"/>
                    </a:lnTo>
                    <a:lnTo>
                      <a:pt x="62" y="40"/>
                    </a:lnTo>
                    <a:lnTo>
                      <a:pt x="74" y="26"/>
                    </a:lnTo>
                    <a:lnTo>
                      <a:pt x="87" y="12"/>
                    </a:lnTo>
                    <a:lnTo>
                      <a:pt x="101" y="0"/>
                    </a:lnTo>
                    <a:lnTo>
                      <a:pt x="107" y="5"/>
                    </a:lnTo>
                    <a:lnTo>
                      <a:pt x="114" y="10"/>
                    </a:lnTo>
                    <a:lnTo>
                      <a:pt x="121" y="16"/>
                    </a:lnTo>
                    <a:lnTo>
                      <a:pt x="128" y="21"/>
                    </a:lnTo>
                    <a:lnTo>
                      <a:pt x="134" y="26"/>
                    </a:lnTo>
                    <a:lnTo>
                      <a:pt x="142" y="31"/>
                    </a:lnTo>
                    <a:lnTo>
                      <a:pt x="149" y="37"/>
                    </a:lnTo>
                    <a:lnTo>
                      <a:pt x="156" y="43"/>
                    </a:lnTo>
                    <a:lnTo>
                      <a:pt x="147" y="52"/>
                    </a:lnTo>
                    <a:lnTo>
                      <a:pt x="138" y="63"/>
                    </a:lnTo>
                    <a:lnTo>
                      <a:pt x="130" y="72"/>
                    </a:lnTo>
                    <a:lnTo>
                      <a:pt x="122" y="83"/>
                    </a:lnTo>
                    <a:lnTo>
                      <a:pt x="112" y="92"/>
                    </a:lnTo>
                    <a:lnTo>
                      <a:pt x="104" y="103"/>
                    </a:lnTo>
                    <a:lnTo>
                      <a:pt x="95" y="112"/>
                    </a:lnTo>
                    <a:lnTo>
                      <a:pt x="88" y="123"/>
                    </a:lnTo>
                    <a:lnTo>
                      <a:pt x="84" y="122"/>
                    </a:lnTo>
                    <a:lnTo>
                      <a:pt x="73" y="121"/>
                    </a:lnTo>
                    <a:lnTo>
                      <a:pt x="59" y="119"/>
                    </a:lnTo>
                    <a:lnTo>
                      <a:pt x="43" y="118"/>
                    </a:lnTo>
                    <a:lnTo>
                      <a:pt x="26" y="114"/>
                    </a:lnTo>
                    <a:lnTo>
                      <a:pt x="12" y="112"/>
                    </a:lnTo>
                    <a:lnTo>
                      <a:pt x="2" y="109"/>
                    </a:lnTo>
                    <a:lnTo>
                      <a:pt x="0" y="107"/>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45" name="Freeform 47">
                <a:extLst>
                  <a:ext uri="{FF2B5EF4-FFF2-40B4-BE49-F238E27FC236}">
                    <a16:creationId xmlns:a16="http://schemas.microsoft.com/office/drawing/2014/main" xmlns="" id="{3E18CD5C-B9B5-4B06-A00B-FFE6E94E73BC}"/>
                  </a:ext>
                </a:extLst>
              </p:cNvPr>
              <p:cNvSpPr>
                <a:spLocks/>
              </p:cNvSpPr>
              <p:nvPr/>
            </p:nvSpPr>
            <p:spPr bwMode="auto">
              <a:xfrm>
                <a:off x="-448" y="3260"/>
                <a:ext cx="101" cy="82"/>
              </a:xfrm>
              <a:custGeom>
                <a:avLst/>
                <a:gdLst/>
                <a:ahLst/>
                <a:cxnLst>
                  <a:cxn ang="0">
                    <a:pos x="0" y="150"/>
                  </a:cxn>
                  <a:cxn ang="0">
                    <a:pos x="17" y="131"/>
                  </a:cxn>
                  <a:cxn ang="0">
                    <a:pos x="35" y="112"/>
                  </a:cxn>
                  <a:cxn ang="0">
                    <a:pos x="51" y="93"/>
                  </a:cxn>
                  <a:cxn ang="0">
                    <a:pos x="70" y="76"/>
                  </a:cxn>
                  <a:cxn ang="0">
                    <a:pos x="88" y="57"/>
                  </a:cxn>
                  <a:cxn ang="0">
                    <a:pos x="106" y="38"/>
                  </a:cxn>
                  <a:cxn ang="0">
                    <a:pos x="124" y="19"/>
                  </a:cxn>
                  <a:cxn ang="0">
                    <a:pos x="143" y="0"/>
                  </a:cxn>
                  <a:cxn ang="0">
                    <a:pos x="149" y="5"/>
                  </a:cxn>
                  <a:cxn ang="0">
                    <a:pos x="157" y="11"/>
                  </a:cxn>
                  <a:cxn ang="0">
                    <a:pos x="164" y="18"/>
                  </a:cxn>
                  <a:cxn ang="0">
                    <a:pos x="171" y="24"/>
                  </a:cxn>
                  <a:cxn ang="0">
                    <a:pos x="178" y="29"/>
                  </a:cxn>
                  <a:cxn ang="0">
                    <a:pos x="185" y="36"/>
                  </a:cxn>
                  <a:cxn ang="0">
                    <a:pos x="192" y="42"/>
                  </a:cxn>
                  <a:cxn ang="0">
                    <a:pos x="201" y="48"/>
                  </a:cxn>
                  <a:cxn ang="0">
                    <a:pos x="186" y="62"/>
                  </a:cxn>
                  <a:cxn ang="0">
                    <a:pos x="172" y="77"/>
                  </a:cxn>
                  <a:cxn ang="0">
                    <a:pos x="158" y="91"/>
                  </a:cxn>
                  <a:cxn ang="0">
                    <a:pos x="144" y="106"/>
                  </a:cxn>
                  <a:cxn ang="0">
                    <a:pos x="129" y="120"/>
                  </a:cxn>
                  <a:cxn ang="0">
                    <a:pos x="116" y="134"/>
                  </a:cxn>
                  <a:cxn ang="0">
                    <a:pos x="101" y="149"/>
                  </a:cxn>
                  <a:cxn ang="0">
                    <a:pos x="88" y="164"/>
                  </a:cxn>
                  <a:cxn ang="0">
                    <a:pos x="84" y="163"/>
                  </a:cxn>
                  <a:cxn ang="0">
                    <a:pos x="73" y="162"/>
                  </a:cxn>
                  <a:cxn ang="0">
                    <a:pos x="59" y="160"/>
                  </a:cxn>
                  <a:cxn ang="0">
                    <a:pos x="43" y="159"/>
                  </a:cxn>
                  <a:cxn ang="0">
                    <a:pos x="26" y="156"/>
                  </a:cxn>
                  <a:cxn ang="0">
                    <a:pos x="13" y="154"/>
                  </a:cxn>
                  <a:cxn ang="0">
                    <a:pos x="2" y="152"/>
                  </a:cxn>
                  <a:cxn ang="0">
                    <a:pos x="0" y="150"/>
                  </a:cxn>
                </a:cxnLst>
                <a:rect l="0" t="0" r="r" b="b"/>
                <a:pathLst>
                  <a:path w="201" h="164">
                    <a:moveTo>
                      <a:pt x="0" y="150"/>
                    </a:moveTo>
                    <a:lnTo>
                      <a:pt x="17" y="131"/>
                    </a:lnTo>
                    <a:lnTo>
                      <a:pt x="35" y="112"/>
                    </a:lnTo>
                    <a:lnTo>
                      <a:pt x="51" y="93"/>
                    </a:lnTo>
                    <a:lnTo>
                      <a:pt x="70" y="76"/>
                    </a:lnTo>
                    <a:lnTo>
                      <a:pt x="88" y="57"/>
                    </a:lnTo>
                    <a:lnTo>
                      <a:pt x="106" y="38"/>
                    </a:lnTo>
                    <a:lnTo>
                      <a:pt x="124" y="19"/>
                    </a:lnTo>
                    <a:lnTo>
                      <a:pt x="143" y="0"/>
                    </a:lnTo>
                    <a:lnTo>
                      <a:pt x="149" y="5"/>
                    </a:lnTo>
                    <a:lnTo>
                      <a:pt x="157" y="11"/>
                    </a:lnTo>
                    <a:lnTo>
                      <a:pt x="164" y="18"/>
                    </a:lnTo>
                    <a:lnTo>
                      <a:pt x="171" y="24"/>
                    </a:lnTo>
                    <a:lnTo>
                      <a:pt x="178" y="29"/>
                    </a:lnTo>
                    <a:lnTo>
                      <a:pt x="185" y="36"/>
                    </a:lnTo>
                    <a:lnTo>
                      <a:pt x="192" y="42"/>
                    </a:lnTo>
                    <a:lnTo>
                      <a:pt x="201" y="48"/>
                    </a:lnTo>
                    <a:lnTo>
                      <a:pt x="186" y="62"/>
                    </a:lnTo>
                    <a:lnTo>
                      <a:pt x="172" y="77"/>
                    </a:lnTo>
                    <a:lnTo>
                      <a:pt x="158" y="91"/>
                    </a:lnTo>
                    <a:lnTo>
                      <a:pt x="144" y="106"/>
                    </a:lnTo>
                    <a:lnTo>
                      <a:pt x="129" y="120"/>
                    </a:lnTo>
                    <a:lnTo>
                      <a:pt x="116" y="134"/>
                    </a:lnTo>
                    <a:lnTo>
                      <a:pt x="101" y="149"/>
                    </a:lnTo>
                    <a:lnTo>
                      <a:pt x="88" y="164"/>
                    </a:lnTo>
                    <a:lnTo>
                      <a:pt x="84" y="163"/>
                    </a:lnTo>
                    <a:lnTo>
                      <a:pt x="73" y="162"/>
                    </a:lnTo>
                    <a:lnTo>
                      <a:pt x="59" y="160"/>
                    </a:lnTo>
                    <a:lnTo>
                      <a:pt x="43" y="159"/>
                    </a:lnTo>
                    <a:lnTo>
                      <a:pt x="26" y="156"/>
                    </a:lnTo>
                    <a:lnTo>
                      <a:pt x="13" y="154"/>
                    </a:lnTo>
                    <a:lnTo>
                      <a:pt x="2" y="152"/>
                    </a:lnTo>
                    <a:lnTo>
                      <a:pt x="0" y="150"/>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46" name="Freeform 48">
                <a:extLst>
                  <a:ext uri="{FF2B5EF4-FFF2-40B4-BE49-F238E27FC236}">
                    <a16:creationId xmlns:a16="http://schemas.microsoft.com/office/drawing/2014/main" xmlns="" id="{931F828B-5233-49C3-8BF0-8D7A9044F469}"/>
                  </a:ext>
                </a:extLst>
              </p:cNvPr>
              <p:cNvSpPr>
                <a:spLocks/>
              </p:cNvSpPr>
              <p:nvPr/>
            </p:nvSpPr>
            <p:spPr bwMode="auto">
              <a:xfrm>
                <a:off x="-316" y="3134"/>
                <a:ext cx="385" cy="209"/>
              </a:xfrm>
              <a:custGeom>
                <a:avLst/>
                <a:gdLst/>
                <a:ahLst/>
                <a:cxnLst>
                  <a:cxn ang="0">
                    <a:pos x="0" y="418"/>
                  </a:cxn>
                  <a:cxn ang="0">
                    <a:pos x="6" y="410"/>
                  </a:cxn>
                  <a:cxn ang="0">
                    <a:pos x="13" y="402"/>
                  </a:cxn>
                  <a:cxn ang="0">
                    <a:pos x="21" y="394"/>
                  </a:cxn>
                  <a:cxn ang="0">
                    <a:pos x="28" y="386"/>
                  </a:cxn>
                  <a:cxn ang="0">
                    <a:pos x="34" y="378"/>
                  </a:cxn>
                  <a:cxn ang="0">
                    <a:pos x="42" y="371"/>
                  </a:cxn>
                  <a:cxn ang="0">
                    <a:pos x="49" y="363"/>
                  </a:cxn>
                  <a:cxn ang="0">
                    <a:pos x="56" y="356"/>
                  </a:cxn>
                  <a:cxn ang="0">
                    <a:pos x="101" y="334"/>
                  </a:cxn>
                  <a:cxn ang="0">
                    <a:pos x="145" y="312"/>
                  </a:cxn>
                  <a:cxn ang="0">
                    <a:pos x="189" y="290"/>
                  </a:cxn>
                  <a:cxn ang="0">
                    <a:pos x="233" y="268"/>
                  </a:cxn>
                  <a:cxn ang="0">
                    <a:pos x="277" y="246"/>
                  </a:cxn>
                  <a:cxn ang="0">
                    <a:pos x="321" y="224"/>
                  </a:cxn>
                  <a:cxn ang="0">
                    <a:pos x="365" y="201"/>
                  </a:cxn>
                  <a:cxn ang="0">
                    <a:pos x="411" y="179"/>
                  </a:cxn>
                  <a:cxn ang="0">
                    <a:pos x="455" y="156"/>
                  </a:cxn>
                  <a:cxn ang="0">
                    <a:pos x="500" y="134"/>
                  </a:cxn>
                  <a:cxn ang="0">
                    <a:pos x="545" y="111"/>
                  </a:cxn>
                  <a:cxn ang="0">
                    <a:pos x="590" y="89"/>
                  </a:cxn>
                  <a:cxn ang="0">
                    <a:pos x="635" y="66"/>
                  </a:cxn>
                  <a:cxn ang="0">
                    <a:pos x="680" y="44"/>
                  </a:cxn>
                  <a:cxn ang="0">
                    <a:pos x="725" y="22"/>
                  </a:cxn>
                  <a:cxn ang="0">
                    <a:pos x="770" y="0"/>
                  </a:cxn>
                  <a:cxn ang="0">
                    <a:pos x="753" y="14"/>
                  </a:cxn>
                  <a:cxn ang="0">
                    <a:pos x="736" y="29"/>
                  </a:cxn>
                  <a:cxn ang="0">
                    <a:pos x="720" y="44"/>
                  </a:cxn>
                  <a:cxn ang="0">
                    <a:pos x="704" y="59"/>
                  </a:cxn>
                  <a:cxn ang="0">
                    <a:pos x="688" y="73"/>
                  </a:cxn>
                  <a:cxn ang="0">
                    <a:pos x="672" y="88"/>
                  </a:cxn>
                  <a:cxn ang="0">
                    <a:pos x="657" y="103"/>
                  </a:cxn>
                  <a:cxn ang="0">
                    <a:pos x="642" y="118"/>
                  </a:cxn>
                  <a:cxn ang="0">
                    <a:pos x="601" y="136"/>
                  </a:cxn>
                  <a:cxn ang="0">
                    <a:pos x="560" y="155"/>
                  </a:cxn>
                  <a:cxn ang="0">
                    <a:pos x="519" y="174"/>
                  </a:cxn>
                  <a:cxn ang="0">
                    <a:pos x="479" y="193"/>
                  </a:cxn>
                  <a:cxn ang="0">
                    <a:pos x="438" y="212"/>
                  </a:cxn>
                  <a:cxn ang="0">
                    <a:pos x="398" y="231"/>
                  </a:cxn>
                  <a:cxn ang="0">
                    <a:pos x="358" y="250"/>
                  </a:cxn>
                  <a:cxn ang="0">
                    <a:pos x="318" y="269"/>
                  </a:cxn>
                  <a:cxn ang="0">
                    <a:pos x="277" y="287"/>
                  </a:cxn>
                  <a:cxn ang="0">
                    <a:pos x="238" y="306"/>
                  </a:cxn>
                  <a:cxn ang="0">
                    <a:pos x="197" y="324"/>
                  </a:cxn>
                  <a:cxn ang="0">
                    <a:pos x="158" y="343"/>
                  </a:cxn>
                  <a:cxn ang="0">
                    <a:pos x="118" y="361"/>
                  </a:cxn>
                  <a:cxn ang="0">
                    <a:pos x="79" y="380"/>
                  </a:cxn>
                  <a:cxn ang="0">
                    <a:pos x="39" y="399"/>
                  </a:cxn>
                  <a:cxn ang="0">
                    <a:pos x="0" y="418"/>
                  </a:cxn>
                </a:cxnLst>
                <a:rect l="0" t="0" r="r" b="b"/>
                <a:pathLst>
                  <a:path w="770" h="418">
                    <a:moveTo>
                      <a:pt x="0" y="418"/>
                    </a:moveTo>
                    <a:lnTo>
                      <a:pt x="6" y="410"/>
                    </a:lnTo>
                    <a:lnTo>
                      <a:pt x="13" y="402"/>
                    </a:lnTo>
                    <a:lnTo>
                      <a:pt x="21" y="394"/>
                    </a:lnTo>
                    <a:lnTo>
                      <a:pt x="28" y="386"/>
                    </a:lnTo>
                    <a:lnTo>
                      <a:pt x="34" y="378"/>
                    </a:lnTo>
                    <a:lnTo>
                      <a:pt x="42" y="371"/>
                    </a:lnTo>
                    <a:lnTo>
                      <a:pt x="49" y="363"/>
                    </a:lnTo>
                    <a:lnTo>
                      <a:pt x="56" y="356"/>
                    </a:lnTo>
                    <a:lnTo>
                      <a:pt x="101" y="334"/>
                    </a:lnTo>
                    <a:lnTo>
                      <a:pt x="145" y="312"/>
                    </a:lnTo>
                    <a:lnTo>
                      <a:pt x="189" y="290"/>
                    </a:lnTo>
                    <a:lnTo>
                      <a:pt x="233" y="268"/>
                    </a:lnTo>
                    <a:lnTo>
                      <a:pt x="277" y="246"/>
                    </a:lnTo>
                    <a:lnTo>
                      <a:pt x="321" y="224"/>
                    </a:lnTo>
                    <a:lnTo>
                      <a:pt x="365" y="201"/>
                    </a:lnTo>
                    <a:lnTo>
                      <a:pt x="411" y="179"/>
                    </a:lnTo>
                    <a:lnTo>
                      <a:pt x="455" y="156"/>
                    </a:lnTo>
                    <a:lnTo>
                      <a:pt x="500" y="134"/>
                    </a:lnTo>
                    <a:lnTo>
                      <a:pt x="545" y="111"/>
                    </a:lnTo>
                    <a:lnTo>
                      <a:pt x="590" y="89"/>
                    </a:lnTo>
                    <a:lnTo>
                      <a:pt x="635" y="66"/>
                    </a:lnTo>
                    <a:lnTo>
                      <a:pt x="680" y="44"/>
                    </a:lnTo>
                    <a:lnTo>
                      <a:pt x="725" y="22"/>
                    </a:lnTo>
                    <a:lnTo>
                      <a:pt x="770" y="0"/>
                    </a:lnTo>
                    <a:lnTo>
                      <a:pt x="753" y="14"/>
                    </a:lnTo>
                    <a:lnTo>
                      <a:pt x="736" y="29"/>
                    </a:lnTo>
                    <a:lnTo>
                      <a:pt x="720" y="44"/>
                    </a:lnTo>
                    <a:lnTo>
                      <a:pt x="704" y="59"/>
                    </a:lnTo>
                    <a:lnTo>
                      <a:pt x="688" y="73"/>
                    </a:lnTo>
                    <a:lnTo>
                      <a:pt x="672" y="88"/>
                    </a:lnTo>
                    <a:lnTo>
                      <a:pt x="657" y="103"/>
                    </a:lnTo>
                    <a:lnTo>
                      <a:pt x="642" y="118"/>
                    </a:lnTo>
                    <a:lnTo>
                      <a:pt x="601" y="136"/>
                    </a:lnTo>
                    <a:lnTo>
                      <a:pt x="560" y="155"/>
                    </a:lnTo>
                    <a:lnTo>
                      <a:pt x="519" y="174"/>
                    </a:lnTo>
                    <a:lnTo>
                      <a:pt x="479" y="193"/>
                    </a:lnTo>
                    <a:lnTo>
                      <a:pt x="438" y="212"/>
                    </a:lnTo>
                    <a:lnTo>
                      <a:pt x="398" y="231"/>
                    </a:lnTo>
                    <a:lnTo>
                      <a:pt x="358" y="250"/>
                    </a:lnTo>
                    <a:lnTo>
                      <a:pt x="318" y="269"/>
                    </a:lnTo>
                    <a:lnTo>
                      <a:pt x="277" y="287"/>
                    </a:lnTo>
                    <a:lnTo>
                      <a:pt x="238" y="306"/>
                    </a:lnTo>
                    <a:lnTo>
                      <a:pt x="197" y="324"/>
                    </a:lnTo>
                    <a:lnTo>
                      <a:pt x="158" y="343"/>
                    </a:lnTo>
                    <a:lnTo>
                      <a:pt x="118" y="361"/>
                    </a:lnTo>
                    <a:lnTo>
                      <a:pt x="79" y="380"/>
                    </a:lnTo>
                    <a:lnTo>
                      <a:pt x="39" y="399"/>
                    </a:lnTo>
                    <a:lnTo>
                      <a:pt x="0" y="418"/>
                    </a:lnTo>
                    <a:close/>
                  </a:path>
                </a:pathLst>
              </a:custGeom>
              <a:solidFill>
                <a:srgbClr val="5E5E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47" name="Freeform 49">
                <a:extLst>
                  <a:ext uri="{FF2B5EF4-FFF2-40B4-BE49-F238E27FC236}">
                    <a16:creationId xmlns:a16="http://schemas.microsoft.com/office/drawing/2014/main" xmlns="" id="{182A72CB-E006-44B5-9B95-E82284C39C6E}"/>
                  </a:ext>
                </a:extLst>
              </p:cNvPr>
              <p:cNvSpPr>
                <a:spLocks/>
              </p:cNvSpPr>
              <p:nvPr/>
            </p:nvSpPr>
            <p:spPr bwMode="auto">
              <a:xfrm>
                <a:off x="-319" y="3097"/>
                <a:ext cx="408" cy="202"/>
              </a:xfrm>
              <a:custGeom>
                <a:avLst/>
                <a:gdLst/>
                <a:ahLst/>
                <a:cxnLst>
                  <a:cxn ang="0">
                    <a:pos x="0" y="356"/>
                  </a:cxn>
                  <a:cxn ang="0">
                    <a:pos x="49" y="334"/>
                  </a:cxn>
                  <a:cxn ang="0">
                    <a:pos x="98" y="312"/>
                  </a:cxn>
                  <a:cxn ang="0">
                    <a:pos x="147" y="290"/>
                  </a:cxn>
                  <a:cxn ang="0">
                    <a:pos x="196" y="268"/>
                  </a:cxn>
                  <a:cxn ang="0">
                    <a:pos x="244" y="246"/>
                  </a:cxn>
                  <a:cxn ang="0">
                    <a:pos x="295" y="224"/>
                  </a:cxn>
                  <a:cxn ang="0">
                    <a:pos x="343" y="202"/>
                  </a:cxn>
                  <a:cxn ang="0">
                    <a:pos x="394" y="180"/>
                  </a:cxn>
                  <a:cxn ang="0">
                    <a:pos x="442" y="157"/>
                  </a:cxn>
                  <a:cxn ang="0">
                    <a:pos x="491" y="134"/>
                  </a:cxn>
                  <a:cxn ang="0">
                    <a:pos x="541" y="112"/>
                  </a:cxn>
                  <a:cxn ang="0">
                    <a:pos x="591" y="89"/>
                  </a:cxn>
                  <a:cxn ang="0">
                    <a:pos x="641" y="66"/>
                  </a:cxn>
                  <a:cxn ang="0">
                    <a:pos x="690" y="44"/>
                  </a:cxn>
                  <a:cxn ang="0">
                    <a:pos x="739" y="22"/>
                  </a:cxn>
                  <a:cxn ang="0">
                    <a:pos x="790" y="0"/>
                  </a:cxn>
                  <a:cxn ang="0">
                    <a:pos x="796" y="10"/>
                  </a:cxn>
                  <a:cxn ang="0">
                    <a:pos x="802" y="19"/>
                  </a:cxn>
                  <a:cxn ang="0">
                    <a:pos x="809" y="29"/>
                  </a:cxn>
                  <a:cxn ang="0">
                    <a:pos x="816" y="38"/>
                  </a:cxn>
                  <a:cxn ang="0">
                    <a:pos x="769" y="60"/>
                  </a:cxn>
                  <a:cxn ang="0">
                    <a:pos x="721" y="83"/>
                  </a:cxn>
                  <a:cxn ang="0">
                    <a:pos x="674" y="106"/>
                  </a:cxn>
                  <a:cxn ang="0">
                    <a:pos x="627" y="129"/>
                  </a:cxn>
                  <a:cxn ang="0">
                    <a:pos x="580" y="153"/>
                  </a:cxn>
                  <a:cxn ang="0">
                    <a:pos x="532" y="176"/>
                  </a:cxn>
                  <a:cxn ang="0">
                    <a:pos x="485" y="199"/>
                  </a:cxn>
                  <a:cxn ang="0">
                    <a:pos x="439" y="223"/>
                  </a:cxn>
                  <a:cxn ang="0">
                    <a:pos x="391" y="245"/>
                  </a:cxn>
                  <a:cxn ang="0">
                    <a:pos x="345" y="268"/>
                  </a:cxn>
                  <a:cxn ang="0">
                    <a:pos x="299" y="290"/>
                  </a:cxn>
                  <a:cxn ang="0">
                    <a:pos x="253" y="313"/>
                  </a:cxn>
                  <a:cxn ang="0">
                    <a:pos x="205" y="335"/>
                  </a:cxn>
                  <a:cxn ang="0">
                    <a:pos x="159" y="358"/>
                  </a:cxn>
                  <a:cxn ang="0">
                    <a:pos x="113" y="382"/>
                  </a:cxn>
                  <a:cxn ang="0">
                    <a:pos x="67" y="406"/>
                  </a:cxn>
                  <a:cxn ang="0">
                    <a:pos x="58" y="399"/>
                  </a:cxn>
                  <a:cxn ang="0">
                    <a:pos x="50" y="393"/>
                  </a:cxn>
                  <a:cxn ang="0">
                    <a:pos x="41" y="387"/>
                  </a:cxn>
                  <a:cxn ang="0">
                    <a:pos x="33" y="381"/>
                  </a:cxn>
                  <a:cxn ang="0">
                    <a:pos x="25" y="374"/>
                  </a:cxn>
                  <a:cxn ang="0">
                    <a:pos x="16" y="368"/>
                  </a:cxn>
                  <a:cxn ang="0">
                    <a:pos x="8" y="362"/>
                  </a:cxn>
                  <a:cxn ang="0">
                    <a:pos x="0" y="356"/>
                  </a:cxn>
                </a:cxnLst>
                <a:rect l="0" t="0" r="r" b="b"/>
                <a:pathLst>
                  <a:path w="816" h="406">
                    <a:moveTo>
                      <a:pt x="0" y="356"/>
                    </a:moveTo>
                    <a:lnTo>
                      <a:pt x="49" y="334"/>
                    </a:lnTo>
                    <a:lnTo>
                      <a:pt x="98" y="312"/>
                    </a:lnTo>
                    <a:lnTo>
                      <a:pt x="147" y="290"/>
                    </a:lnTo>
                    <a:lnTo>
                      <a:pt x="196" y="268"/>
                    </a:lnTo>
                    <a:lnTo>
                      <a:pt x="244" y="246"/>
                    </a:lnTo>
                    <a:lnTo>
                      <a:pt x="295" y="224"/>
                    </a:lnTo>
                    <a:lnTo>
                      <a:pt x="343" y="202"/>
                    </a:lnTo>
                    <a:lnTo>
                      <a:pt x="394" y="180"/>
                    </a:lnTo>
                    <a:lnTo>
                      <a:pt x="442" y="157"/>
                    </a:lnTo>
                    <a:lnTo>
                      <a:pt x="491" y="134"/>
                    </a:lnTo>
                    <a:lnTo>
                      <a:pt x="541" y="112"/>
                    </a:lnTo>
                    <a:lnTo>
                      <a:pt x="591" y="89"/>
                    </a:lnTo>
                    <a:lnTo>
                      <a:pt x="641" y="66"/>
                    </a:lnTo>
                    <a:lnTo>
                      <a:pt x="690" y="44"/>
                    </a:lnTo>
                    <a:lnTo>
                      <a:pt x="739" y="22"/>
                    </a:lnTo>
                    <a:lnTo>
                      <a:pt x="790" y="0"/>
                    </a:lnTo>
                    <a:lnTo>
                      <a:pt x="796" y="10"/>
                    </a:lnTo>
                    <a:lnTo>
                      <a:pt x="802" y="19"/>
                    </a:lnTo>
                    <a:lnTo>
                      <a:pt x="809" y="29"/>
                    </a:lnTo>
                    <a:lnTo>
                      <a:pt x="816" y="38"/>
                    </a:lnTo>
                    <a:lnTo>
                      <a:pt x="769" y="60"/>
                    </a:lnTo>
                    <a:lnTo>
                      <a:pt x="721" y="83"/>
                    </a:lnTo>
                    <a:lnTo>
                      <a:pt x="674" y="106"/>
                    </a:lnTo>
                    <a:lnTo>
                      <a:pt x="627" y="129"/>
                    </a:lnTo>
                    <a:lnTo>
                      <a:pt x="580" y="153"/>
                    </a:lnTo>
                    <a:lnTo>
                      <a:pt x="532" y="176"/>
                    </a:lnTo>
                    <a:lnTo>
                      <a:pt x="485" y="199"/>
                    </a:lnTo>
                    <a:lnTo>
                      <a:pt x="439" y="223"/>
                    </a:lnTo>
                    <a:lnTo>
                      <a:pt x="391" y="245"/>
                    </a:lnTo>
                    <a:lnTo>
                      <a:pt x="345" y="268"/>
                    </a:lnTo>
                    <a:lnTo>
                      <a:pt x="299" y="290"/>
                    </a:lnTo>
                    <a:lnTo>
                      <a:pt x="253" y="313"/>
                    </a:lnTo>
                    <a:lnTo>
                      <a:pt x="205" y="335"/>
                    </a:lnTo>
                    <a:lnTo>
                      <a:pt x="159" y="358"/>
                    </a:lnTo>
                    <a:lnTo>
                      <a:pt x="113" y="382"/>
                    </a:lnTo>
                    <a:lnTo>
                      <a:pt x="67" y="406"/>
                    </a:lnTo>
                    <a:lnTo>
                      <a:pt x="58" y="399"/>
                    </a:lnTo>
                    <a:lnTo>
                      <a:pt x="50" y="393"/>
                    </a:lnTo>
                    <a:lnTo>
                      <a:pt x="41" y="387"/>
                    </a:lnTo>
                    <a:lnTo>
                      <a:pt x="33" y="381"/>
                    </a:lnTo>
                    <a:lnTo>
                      <a:pt x="25" y="374"/>
                    </a:lnTo>
                    <a:lnTo>
                      <a:pt x="16" y="368"/>
                    </a:lnTo>
                    <a:lnTo>
                      <a:pt x="8" y="362"/>
                    </a:lnTo>
                    <a:lnTo>
                      <a:pt x="0" y="356"/>
                    </a:lnTo>
                    <a:close/>
                  </a:path>
                </a:pathLst>
              </a:custGeom>
              <a:solidFill>
                <a:srgbClr val="CFC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48" name="Freeform 50">
                <a:extLst>
                  <a:ext uri="{FF2B5EF4-FFF2-40B4-BE49-F238E27FC236}">
                    <a16:creationId xmlns:a16="http://schemas.microsoft.com/office/drawing/2014/main" xmlns="" id="{4C711657-F7DA-4DA1-9B8F-6FD05E256921}"/>
                  </a:ext>
                </a:extLst>
              </p:cNvPr>
              <p:cNvSpPr>
                <a:spLocks/>
              </p:cNvSpPr>
              <p:nvPr/>
            </p:nvSpPr>
            <p:spPr bwMode="auto">
              <a:xfrm>
                <a:off x="-358" y="3075"/>
                <a:ext cx="411" cy="197"/>
              </a:xfrm>
              <a:custGeom>
                <a:avLst/>
                <a:gdLst/>
                <a:ahLst/>
                <a:cxnLst>
                  <a:cxn ang="0">
                    <a:pos x="0" y="341"/>
                  </a:cxn>
                  <a:cxn ang="0">
                    <a:pos x="49" y="318"/>
                  </a:cxn>
                  <a:cxn ang="0">
                    <a:pos x="98" y="297"/>
                  </a:cxn>
                  <a:cxn ang="0">
                    <a:pos x="148" y="276"/>
                  </a:cxn>
                  <a:cxn ang="0">
                    <a:pos x="198" y="255"/>
                  </a:cxn>
                  <a:cxn ang="0">
                    <a:pos x="248" y="233"/>
                  </a:cxn>
                  <a:cxn ang="0">
                    <a:pos x="298" y="212"/>
                  </a:cxn>
                  <a:cxn ang="0">
                    <a:pos x="348" y="191"/>
                  </a:cxn>
                  <a:cxn ang="0">
                    <a:pos x="398" y="170"/>
                  </a:cxn>
                  <a:cxn ang="0">
                    <a:pos x="447" y="148"/>
                  </a:cxn>
                  <a:cxn ang="0">
                    <a:pos x="497" y="127"/>
                  </a:cxn>
                  <a:cxn ang="0">
                    <a:pos x="546" y="106"/>
                  </a:cxn>
                  <a:cxn ang="0">
                    <a:pos x="597" y="85"/>
                  </a:cxn>
                  <a:cxn ang="0">
                    <a:pos x="646" y="63"/>
                  </a:cxn>
                  <a:cxn ang="0">
                    <a:pos x="695" y="42"/>
                  </a:cxn>
                  <a:cxn ang="0">
                    <a:pos x="745" y="21"/>
                  </a:cxn>
                  <a:cxn ang="0">
                    <a:pos x="795" y="0"/>
                  </a:cxn>
                  <a:cxn ang="0">
                    <a:pos x="802" y="10"/>
                  </a:cxn>
                  <a:cxn ang="0">
                    <a:pos x="809" y="20"/>
                  </a:cxn>
                  <a:cxn ang="0">
                    <a:pos x="815" y="29"/>
                  </a:cxn>
                  <a:cxn ang="0">
                    <a:pos x="823" y="40"/>
                  </a:cxn>
                  <a:cxn ang="0">
                    <a:pos x="774" y="62"/>
                  </a:cxn>
                  <a:cxn ang="0">
                    <a:pos x="727" y="84"/>
                  </a:cxn>
                  <a:cxn ang="0">
                    <a:pos x="680" y="106"/>
                  </a:cxn>
                  <a:cxn ang="0">
                    <a:pos x="632" y="128"/>
                  </a:cxn>
                  <a:cxn ang="0">
                    <a:pos x="585" y="150"/>
                  </a:cxn>
                  <a:cxn ang="0">
                    <a:pos x="538" y="172"/>
                  </a:cxn>
                  <a:cxn ang="0">
                    <a:pos x="490" y="194"/>
                  </a:cxn>
                  <a:cxn ang="0">
                    <a:pos x="444" y="218"/>
                  </a:cxn>
                  <a:cxn ang="0">
                    <a:pos x="397" y="239"/>
                  </a:cxn>
                  <a:cxn ang="0">
                    <a:pos x="350" y="261"/>
                  </a:cxn>
                  <a:cxn ang="0">
                    <a:pos x="302" y="283"/>
                  </a:cxn>
                  <a:cxn ang="0">
                    <a:pos x="256" y="305"/>
                  </a:cxn>
                  <a:cxn ang="0">
                    <a:pos x="209" y="327"/>
                  </a:cxn>
                  <a:cxn ang="0">
                    <a:pos x="161" y="349"/>
                  </a:cxn>
                  <a:cxn ang="0">
                    <a:pos x="115" y="371"/>
                  </a:cxn>
                  <a:cxn ang="0">
                    <a:pos x="69" y="393"/>
                  </a:cxn>
                  <a:cxn ang="0">
                    <a:pos x="60" y="386"/>
                  </a:cxn>
                  <a:cxn ang="0">
                    <a:pos x="51" y="379"/>
                  </a:cxn>
                  <a:cxn ang="0">
                    <a:pos x="43" y="372"/>
                  </a:cxn>
                  <a:cxn ang="0">
                    <a:pos x="34" y="366"/>
                  </a:cxn>
                  <a:cxn ang="0">
                    <a:pos x="25" y="359"/>
                  </a:cxn>
                  <a:cxn ang="0">
                    <a:pos x="16" y="353"/>
                  </a:cxn>
                  <a:cxn ang="0">
                    <a:pos x="8" y="347"/>
                  </a:cxn>
                  <a:cxn ang="0">
                    <a:pos x="0" y="341"/>
                  </a:cxn>
                </a:cxnLst>
                <a:rect l="0" t="0" r="r" b="b"/>
                <a:pathLst>
                  <a:path w="823" h="393">
                    <a:moveTo>
                      <a:pt x="0" y="341"/>
                    </a:moveTo>
                    <a:lnTo>
                      <a:pt x="49" y="318"/>
                    </a:lnTo>
                    <a:lnTo>
                      <a:pt x="98" y="297"/>
                    </a:lnTo>
                    <a:lnTo>
                      <a:pt x="148" y="276"/>
                    </a:lnTo>
                    <a:lnTo>
                      <a:pt x="198" y="255"/>
                    </a:lnTo>
                    <a:lnTo>
                      <a:pt x="248" y="233"/>
                    </a:lnTo>
                    <a:lnTo>
                      <a:pt x="298" y="212"/>
                    </a:lnTo>
                    <a:lnTo>
                      <a:pt x="348" y="191"/>
                    </a:lnTo>
                    <a:lnTo>
                      <a:pt x="398" y="170"/>
                    </a:lnTo>
                    <a:lnTo>
                      <a:pt x="447" y="148"/>
                    </a:lnTo>
                    <a:lnTo>
                      <a:pt x="497" y="127"/>
                    </a:lnTo>
                    <a:lnTo>
                      <a:pt x="546" y="106"/>
                    </a:lnTo>
                    <a:lnTo>
                      <a:pt x="597" y="85"/>
                    </a:lnTo>
                    <a:lnTo>
                      <a:pt x="646" y="63"/>
                    </a:lnTo>
                    <a:lnTo>
                      <a:pt x="695" y="42"/>
                    </a:lnTo>
                    <a:lnTo>
                      <a:pt x="745" y="21"/>
                    </a:lnTo>
                    <a:lnTo>
                      <a:pt x="795" y="0"/>
                    </a:lnTo>
                    <a:lnTo>
                      <a:pt x="802" y="10"/>
                    </a:lnTo>
                    <a:lnTo>
                      <a:pt x="809" y="20"/>
                    </a:lnTo>
                    <a:lnTo>
                      <a:pt x="815" y="29"/>
                    </a:lnTo>
                    <a:lnTo>
                      <a:pt x="823" y="40"/>
                    </a:lnTo>
                    <a:lnTo>
                      <a:pt x="774" y="62"/>
                    </a:lnTo>
                    <a:lnTo>
                      <a:pt x="727" y="84"/>
                    </a:lnTo>
                    <a:lnTo>
                      <a:pt x="680" y="106"/>
                    </a:lnTo>
                    <a:lnTo>
                      <a:pt x="632" y="128"/>
                    </a:lnTo>
                    <a:lnTo>
                      <a:pt x="585" y="150"/>
                    </a:lnTo>
                    <a:lnTo>
                      <a:pt x="538" y="172"/>
                    </a:lnTo>
                    <a:lnTo>
                      <a:pt x="490" y="194"/>
                    </a:lnTo>
                    <a:lnTo>
                      <a:pt x="444" y="218"/>
                    </a:lnTo>
                    <a:lnTo>
                      <a:pt x="397" y="239"/>
                    </a:lnTo>
                    <a:lnTo>
                      <a:pt x="350" y="261"/>
                    </a:lnTo>
                    <a:lnTo>
                      <a:pt x="302" y="283"/>
                    </a:lnTo>
                    <a:lnTo>
                      <a:pt x="256" y="305"/>
                    </a:lnTo>
                    <a:lnTo>
                      <a:pt x="209" y="327"/>
                    </a:lnTo>
                    <a:lnTo>
                      <a:pt x="161" y="349"/>
                    </a:lnTo>
                    <a:lnTo>
                      <a:pt x="115" y="371"/>
                    </a:lnTo>
                    <a:lnTo>
                      <a:pt x="69" y="393"/>
                    </a:lnTo>
                    <a:lnTo>
                      <a:pt x="60" y="386"/>
                    </a:lnTo>
                    <a:lnTo>
                      <a:pt x="51" y="379"/>
                    </a:lnTo>
                    <a:lnTo>
                      <a:pt x="43" y="372"/>
                    </a:lnTo>
                    <a:lnTo>
                      <a:pt x="34" y="366"/>
                    </a:lnTo>
                    <a:lnTo>
                      <a:pt x="25" y="359"/>
                    </a:lnTo>
                    <a:lnTo>
                      <a:pt x="16" y="353"/>
                    </a:lnTo>
                    <a:lnTo>
                      <a:pt x="8" y="347"/>
                    </a:lnTo>
                    <a:lnTo>
                      <a:pt x="0" y="341"/>
                    </a:lnTo>
                    <a:close/>
                  </a:path>
                </a:pathLst>
              </a:custGeom>
              <a:solidFill>
                <a:srgbClr val="CFC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49" name="Freeform 51">
                <a:extLst>
                  <a:ext uri="{FF2B5EF4-FFF2-40B4-BE49-F238E27FC236}">
                    <a16:creationId xmlns:a16="http://schemas.microsoft.com/office/drawing/2014/main" xmlns="" id="{0AC90F4E-820D-45FF-9CC3-7DC3C00E13DF}"/>
                  </a:ext>
                </a:extLst>
              </p:cNvPr>
              <p:cNvSpPr>
                <a:spLocks/>
              </p:cNvSpPr>
              <p:nvPr/>
            </p:nvSpPr>
            <p:spPr bwMode="auto">
              <a:xfrm>
                <a:off x="-213" y="3135"/>
                <a:ext cx="222" cy="119"/>
              </a:xfrm>
              <a:custGeom>
                <a:avLst/>
                <a:gdLst/>
                <a:ahLst/>
                <a:cxnLst>
                  <a:cxn ang="0">
                    <a:pos x="0" y="190"/>
                  </a:cxn>
                  <a:cxn ang="0">
                    <a:pos x="3" y="195"/>
                  </a:cxn>
                  <a:cxn ang="0">
                    <a:pos x="8" y="201"/>
                  </a:cxn>
                  <a:cxn ang="0">
                    <a:pos x="12" y="207"/>
                  </a:cxn>
                  <a:cxn ang="0">
                    <a:pos x="18" y="213"/>
                  </a:cxn>
                  <a:cxn ang="0">
                    <a:pos x="21" y="218"/>
                  </a:cxn>
                  <a:cxn ang="0">
                    <a:pos x="26" y="224"/>
                  </a:cxn>
                  <a:cxn ang="0">
                    <a:pos x="30" y="230"/>
                  </a:cxn>
                  <a:cxn ang="0">
                    <a:pos x="35" y="236"/>
                  </a:cxn>
                  <a:cxn ang="0">
                    <a:pos x="86" y="210"/>
                  </a:cxn>
                  <a:cxn ang="0">
                    <a:pos x="136" y="185"/>
                  </a:cxn>
                  <a:cxn ang="0">
                    <a:pos x="187" y="160"/>
                  </a:cxn>
                  <a:cxn ang="0">
                    <a:pos x="238" y="134"/>
                  </a:cxn>
                  <a:cxn ang="0">
                    <a:pos x="289" y="109"/>
                  </a:cxn>
                  <a:cxn ang="0">
                    <a:pos x="340" y="84"/>
                  </a:cxn>
                  <a:cxn ang="0">
                    <a:pos x="392" y="59"/>
                  </a:cxn>
                  <a:cxn ang="0">
                    <a:pos x="444" y="34"/>
                  </a:cxn>
                  <a:cxn ang="0">
                    <a:pos x="437" y="25"/>
                  </a:cxn>
                  <a:cxn ang="0">
                    <a:pos x="430" y="17"/>
                  </a:cxn>
                  <a:cxn ang="0">
                    <a:pos x="423" y="8"/>
                  </a:cxn>
                  <a:cxn ang="0">
                    <a:pos x="417" y="0"/>
                  </a:cxn>
                  <a:cxn ang="0">
                    <a:pos x="363" y="23"/>
                  </a:cxn>
                  <a:cxn ang="0">
                    <a:pos x="312" y="47"/>
                  </a:cxn>
                  <a:cxn ang="0">
                    <a:pos x="258" y="70"/>
                  </a:cxn>
                  <a:cxn ang="0">
                    <a:pos x="207" y="94"/>
                  </a:cxn>
                  <a:cxn ang="0">
                    <a:pos x="154" y="118"/>
                  </a:cxn>
                  <a:cxn ang="0">
                    <a:pos x="103" y="142"/>
                  </a:cxn>
                  <a:cxn ang="0">
                    <a:pos x="50" y="166"/>
                  </a:cxn>
                  <a:cxn ang="0">
                    <a:pos x="0" y="190"/>
                  </a:cxn>
                </a:cxnLst>
                <a:rect l="0" t="0" r="r" b="b"/>
                <a:pathLst>
                  <a:path w="444" h="236">
                    <a:moveTo>
                      <a:pt x="0" y="190"/>
                    </a:moveTo>
                    <a:lnTo>
                      <a:pt x="3" y="195"/>
                    </a:lnTo>
                    <a:lnTo>
                      <a:pt x="8" y="201"/>
                    </a:lnTo>
                    <a:lnTo>
                      <a:pt x="12" y="207"/>
                    </a:lnTo>
                    <a:lnTo>
                      <a:pt x="18" y="213"/>
                    </a:lnTo>
                    <a:lnTo>
                      <a:pt x="21" y="218"/>
                    </a:lnTo>
                    <a:lnTo>
                      <a:pt x="26" y="224"/>
                    </a:lnTo>
                    <a:lnTo>
                      <a:pt x="30" y="230"/>
                    </a:lnTo>
                    <a:lnTo>
                      <a:pt x="35" y="236"/>
                    </a:lnTo>
                    <a:lnTo>
                      <a:pt x="86" y="210"/>
                    </a:lnTo>
                    <a:lnTo>
                      <a:pt x="136" y="185"/>
                    </a:lnTo>
                    <a:lnTo>
                      <a:pt x="187" y="160"/>
                    </a:lnTo>
                    <a:lnTo>
                      <a:pt x="238" y="134"/>
                    </a:lnTo>
                    <a:lnTo>
                      <a:pt x="289" y="109"/>
                    </a:lnTo>
                    <a:lnTo>
                      <a:pt x="340" y="84"/>
                    </a:lnTo>
                    <a:lnTo>
                      <a:pt x="392" y="59"/>
                    </a:lnTo>
                    <a:lnTo>
                      <a:pt x="444" y="34"/>
                    </a:lnTo>
                    <a:lnTo>
                      <a:pt x="437" y="25"/>
                    </a:lnTo>
                    <a:lnTo>
                      <a:pt x="430" y="17"/>
                    </a:lnTo>
                    <a:lnTo>
                      <a:pt x="423" y="8"/>
                    </a:lnTo>
                    <a:lnTo>
                      <a:pt x="417" y="0"/>
                    </a:lnTo>
                    <a:lnTo>
                      <a:pt x="363" y="23"/>
                    </a:lnTo>
                    <a:lnTo>
                      <a:pt x="312" y="47"/>
                    </a:lnTo>
                    <a:lnTo>
                      <a:pt x="258" y="70"/>
                    </a:lnTo>
                    <a:lnTo>
                      <a:pt x="207" y="94"/>
                    </a:lnTo>
                    <a:lnTo>
                      <a:pt x="154" y="118"/>
                    </a:lnTo>
                    <a:lnTo>
                      <a:pt x="103" y="142"/>
                    </a:lnTo>
                    <a:lnTo>
                      <a:pt x="50" y="166"/>
                    </a:lnTo>
                    <a:lnTo>
                      <a:pt x="0" y="190"/>
                    </a:lnTo>
                    <a:close/>
                  </a:path>
                </a:pathLst>
              </a:custGeom>
              <a:solidFill>
                <a:srgbClr val="FFFF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50" name="Freeform 52">
                <a:extLst>
                  <a:ext uri="{FF2B5EF4-FFF2-40B4-BE49-F238E27FC236}">
                    <a16:creationId xmlns:a16="http://schemas.microsoft.com/office/drawing/2014/main" xmlns="" id="{1B6E9B5A-D043-4C4D-99BF-F3A1F64AF8DB}"/>
                  </a:ext>
                </a:extLst>
              </p:cNvPr>
              <p:cNvSpPr>
                <a:spLocks/>
              </p:cNvSpPr>
              <p:nvPr/>
            </p:nvSpPr>
            <p:spPr bwMode="auto">
              <a:xfrm>
                <a:off x="-251" y="3112"/>
                <a:ext cx="223" cy="115"/>
              </a:xfrm>
              <a:custGeom>
                <a:avLst/>
                <a:gdLst/>
                <a:ahLst/>
                <a:cxnLst>
                  <a:cxn ang="0">
                    <a:pos x="0" y="181"/>
                  </a:cxn>
                  <a:cxn ang="0">
                    <a:pos x="4" y="187"/>
                  </a:cxn>
                  <a:cxn ang="0">
                    <a:pos x="9" y="193"/>
                  </a:cxn>
                  <a:cxn ang="0">
                    <a:pos x="14" y="199"/>
                  </a:cxn>
                  <a:cxn ang="0">
                    <a:pos x="19" y="206"/>
                  </a:cxn>
                  <a:cxn ang="0">
                    <a:pos x="23" y="212"/>
                  </a:cxn>
                  <a:cxn ang="0">
                    <a:pos x="28" y="218"/>
                  </a:cxn>
                  <a:cxn ang="0">
                    <a:pos x="33" y="224"/>
                  </a:cxn>
                  <a:cxn ang="0">
                    <a:pos x="38" y="231"/>
                  </a:cxn>
                  <a:cxn ang="0">
                    <a:pos x="88" y="206"/>
                  </a:cxn>
                  <a:cxn ang="0">
                    <a:pos x="139" y="181"/>
                  </a:cxn>
                  <a:cxn ang="0">
                    <a:pos x="190" y="157"/>
                  </a:cxn>
                  <a:cxn ang="0">
                    <a:pos x="242" y="133"/>
                  </a:cxn>
                  <a:cxn ang="0">
                    <a:pos x="292" y="109"/>
                  </a:cxn>
                  <a:cxn ang="0">
                    <a:pos x="344" y="85"/>
                  </a:cxn>
                  <a:cxn ang="0">
                    <a:pos x="395" y="61"/>
                  </a:cxn>
                  <a:cxn ang="0">
                    <a:pos x="447" y="36"/>
                  </a:cxn>
                  <a:cxn ang="0">
                    <a:pos x="439" y="27"/>
                  </a:cxn>
                  <a:cxn ang="0">
                    <a:pos x="433" y="17"/>
                  </a:cxn>
                  <a:cxn ang="0">
                    <a:pos x="427" y="8"/>
                  </a:cxn>
                  <a:cxn ang="0">
                    <a:pos x="420" y="0"/>
                  </a:cxn>
                  <a:cxn ang="0">
                    <a:pos x="367" y="22"/>
                  </a:cxn>
                  <a:cxn ang="0">
                    <a:pos x="314" y="45"/>
                  </a:cxn>
                  <a:cxn ang="0">
                    <a:pos x="262" y="68"/>
                  </a:cxn>
                  <a:cxn ang="0">
                    <a:pos x="209" y="91"/>
                  </a:cxn>
                  <a:cxn ang="0">
                    <a:pos x="157" y="113"/>
                  </a:cxn>
                  <a:cxn ang="0">
                    <a:pos x="104" y="136"/>
                  </a:cxn>
                  <a:cxn ang="0">
                    <a:pos x="52" y="158"/>
                  </a:cxn>
                  <a:cxn ang="0">
                    <a:pos x="0" y="181"/>
                  </a:cxn>
                </a:cxnLst>
                <a:rect l="0" t="0" r="r" b="b"/>
                <a:pathLst>
                  <a:path w="447" h="231">
                    <a:moveTo>
                      <a:pt x="0" y="181"/>
                    </a:moveTo>
                    <a:lnTo>
                      <a:pt x="4" y="187"/>
                    </a:lnTo>
                    <a:lnTo>
                      <a:pt x="9" y="193"/>
                    </a:lnTo>
                    <a:lnTo>
                      <a:pt x="14" y="199"/>
                    </a:lnTo>
                    <a:lnTo>
                      <a:pt x="19" y="206"/>
                    </a:lnTo>
                    <a:lnTo>
                      <a:pt x="23" y="212"/>
                    </a:lnTo>
                    <a:lnTo>
                      <a:pt x="28" y="218"/>
                    </a:lnTo>
                    <a:lnTo>
                      <a:pt x="33" y="224"/>
                    </a:lnTo>
                    <a:lnTo>
                      <a:pt x="38" y="231"/>
                    </a:lnTo>
                    <a:lnTo>
                      <a:pt x="88" y="206"/>
                    </a:lnTo>
                    <a:lnTo>
                      <a:pt x="139" y="181"/>
                    </a:lnTo>
                    <a:lnTo>
                      <a:pt x="190" y="157"/>
                    </a:lnTo>
                    <a:lnTo>
                      <a:pt x="242" y="133"/>
                    </a:lnTo>
                    <a:lnTo>
                      <a:pt x="292" y="109"/>
                    </a:lnTo>
                    <a:lnTo>
                      <a:pt x="344" y="85"/>
                    </a:lnTo>
                    <a:lnTo>
                      <a:pt x="395" y="61"/>
                    </a:lnTo>
                    <a:lnTo>
                      <a:pt x="447" y="36"/>
                    </a:lnTo>
                    <a:lnTo>
                      <a:pt x="439" y="27"/>
                    </a:lnTo>
                    <a:lnTo>
                      <a:pt x="433" y="17"/>
                    </a:lnTo>
                    <a:lnTo>
                      <a:pt x="427" y="8"/>
                    </a:lnTo>
                    <a:lnTo>
                      <a:pt x="420" y="0"/>
                    </a:lnTo>
                    <a:lnTo>
                      <a:pt x="367" y="22"/>
                    </a:lnTo>
                    <a:lnTo>
                      <a:pt x="314" y="45"/>
                    </a:lnTo>
                    <a:lnTo>
                      <a:pt x="262" y="68"/>
                    </a:lnTo>
                    <a:lnTo>
                      <a:pt x="209" y="91"/>
                    </a:lnTo>
                    <a:lnTo>
                      <a:pt x="157" y="113"/>
                    </a:lnTo>
                    <a:lnTo>
                      <a:pt x="104" y="136"/>
                    </a:lnTo>
                    <a:lnTo>
                      <a:pt x="52" y="158"/>
                    </a:lnTo>
                    <a:lnTo>
                      <a:pt x="0" y="181"/>
                    </a:lnTo>
                    <a:close/>
                  </a:path>
                </a:pathLst>
              </a:custGeom>
              <a:solidFill>
                <a:srgbClr val="FFFF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51" name="Freeform 53">
                <a:extLst>
                  <a:ext uri="{FF2B5EF4-FFF2-40B4-BE49-F238E27FC236}">
                    <a16:creationId xmlns:a16="http://schemas.microsoft.com/office/drawing/2014/main" xmlns="" id="{B6CB03CE-D5DD-4E13-924D-81990BA9E7C8}"/>
                  </a:ext>
                </a:extLst>
              </p:cNvPr>
              <p:cNvSpPr>
                <a:spLocks/>
              </p:cNvSpPr>
              <p:nvPr/>
            </p:nvSpPr>
            <p:spPr bwMode="auto">
              <a:xfrm>
                <a:off x="-599" y="3175"/>
                <a:ext cx="628" cy="193"/>
              </a:xfrm>
              <a:custGeom>
                <a:avLst/>
                <a:gdLst/>
                <a:ahLst/>
                <a:cxnLst>
                  <a:cxn ang="0">
                    <a:pos x="0" y="5"/>
                  </a:cxn>
                  <a:cxn ang="0">
                    <a:pos x="15" y="4"/>
                  </a:cxn>
                  <a:cxn ang="0">
                    <a:pos x="32" y="4"/>
                  </a:cxn>
                  <a:cxn ang="0">
                    <a:pos x="49" y="4"/>
                  </a:cxn>
                  <a:cxn ang="0">
                    <a:pos x="66" y="4"/>
                  </a:cxn>
                  <a:cxn ang="0">
                    <a:pos x="81" y="4"/>
                  </a:cxn>
                  <a:cxn ang="0">
                    <a:pos x="97" y="4"/>
                  </a:cxn>
                  <a:cxn ang="0">
                    <a:pos x="108" y="4"/>
                  </a:cxn>
                  <a:cxn ang="0">
                    <a:pos x="118" y="4"/>
                  </a:cxn>
                  <a:cxn ang="0">
                    <a:pos x="131" y="2"/>
                  </a:cxn>
                  <a:cxn ang="0">
                    <a:pos x="153" y="1"/>
                  </a:cxn>
                  <a:cxn ang="0">
                    <a:pos x="179" y="0"/>
                  </a:cxn>
                  <a:cxn ang="0">
                    <a:pos x="209" y="2"/>
                  </a:cxn>
                  <a:cxn ang="0">
                    <a:pos x="236" y="6"/>
                  </a:cxn>
                  <a:cxn ang="0">
                    <a:pos x="259" y="15"/>
                  </a:cxn>
                  <a:cxn ang="0">
                    <a:pos x="272" y="31"/>
                  </a:cxn>
                  <a:cxn ang="0">
                    <a:pos x="275" y="55"/>
                  </a:cxn>
                  <a:cxn ang="0">
                    <a:pos x="266" y="89"/>
                  </a:cxn>
                  <a:cxn ang="0">
                    <a:pos x="259" y="132"/>
                  </a:cxn>
                  <a:cxn ang="0">
                    <a:pos x="249" y="181"/>
                  </a:cxn>
                  <a:cxn ang="0">
                    <a:pos x="240" y="232"/>
                  </a:cxn>
                  <a:cxn ang="0">
                    <a:pos x="230" y="278"/>
                  </a:cxn>
                  <a:cxn ang="0">
                    <a:pos x="224" y="318"/>
                  </a:cxn>
                  <a:cxn ang="0">
                    <a:pos x="219" y="344"/>
                  </a:cxn>
                  <a:cxn ang="0">
                    <a:pos x="218" y="355"/>
                  </a:cxn>
                  <a:cxn ang="0">
                    <a:pos x="254" y="358"/>
                  </a:cxn>
                  <a:cxn ang="0">
                    <a:pos x="289" y="362"/>
                  </a:cxn>
                  <a:cxn ang="0">
                    <a:pos x="325" y="366"/>
                  </a:cxn>
                  <a:cxn ang="0">
                    <a:pos x="362" y="371"/>
                  </a:cxn>
                  <a:cxn ang="0">
                    <a:pos x="396" y="374"/>
                  </a:cxn>
                  <a:cxn ang="0">
                    <a:pos x="432" y="378"/>
                  </a:cxn>
                  <a:cxn ang="0">
                    <a:pos x="467" y="382"/>
                  </a:cxn>
                  <a:cxn ang="0">
                    <a:pos x="503" y="386"/>
                  </a:cxn>
                  <a:cxn ang="0">
                    <a:pos x="549" y="364"/>
                  </a:cxn>
                  <a:cxn ang="0">
                    <a:pos x="595" y="342"/>
                  </a:cxn>
                  <a:cxn ang="0">
                    <a:pos x="641" y="321"/>
                  </a:cxn>
                  <a:cxn ang="0">
                    <a:pos x="689" y="300"/>
                  </a:cxn>
                  <a:cxn ang="0">
                    <a:pos x="736" y="278"/>
                  </a:cxn>
                  <a:cxn ang="0">
                    <a:pos x="783" y="257"/>
                  </a:cxn>
                  <a:cxn ang="0">
                    <a:pos x="831" y="236"/>
                  </a:cxn>
                  <a:cxn ang="0">
                    <a:pos x="878" y="215"/>
                  </a:cxn>
                  <a:cxn ang="0">
                    <a:pos x="924" y="193"/>
                  </a:cxn>
                  <a:cxn ang="0">
                    <a:pos x="971" y="171"/>
                  </a:cxn>
                  <a:cxn ang="0">
                    <a:pos x="1019" y="150"/>
                  </a:cxn>
                  <a:cxn ang="0">
                    <a:pos x="1066" y="129"/>
                  </a:cxn>
                  <a:cxn ang="0">
                    <a:pos x="1113" y="107"/>
                  </a:cxn>
                  <a:cxn ang="0">
                    <a:pos x="1161" y="85"/>
                  </a:cxn>
                  <a:cxn ang="0">
                    <a:pos x="1208" y="64"/>
                  </a:cxn>
                  <a:cxn ang="0">
                    <a:pos x="1256" y="43"/>
                  </a:cxn>
                </a:cxnLst>
                <a:rect l="0" t="0" r="r" b="b"/>
                <a:pathLst>
                  <a:path w="1256" h="386">
                    <a:moveTo>
                      <a:pt x="0" y="5"/>
                    </a:moveTo>
                    <a:lnTo>
                      <a:pt x="15" y="4"/>
                    </a:lnTo>
                    <a:lnTo>
                      <a:pt x="32" y="4"/>
                    </a:lnTo>
                    <a:lnTo>
                      <a:pt x="49" y="4"/>
                    </a:lnTo>
                    <a:lnTo>
                      <a:pt x="66" y="4"/>
                    </a:lnTo>
                    <a:lnTo>
                      <a:pt x="81" y="4"/>
                    </a:lnTo>
                    <a:lnTo>
                      <a:pt x="97" y="4"/>
                    </a:lnTo>
                    <a:lnTo>
                      <a:pt x="108" y="4"/>
                    </a:lnTo>
                    <a:lnTo>
                      <a:pt x="118" y="4"/>
                    </a:lnTo>
                    <a:lnTo>
                      <a:pt x="131" y="2"/>
                    </a:lnTo>
                    <a:lnTo>
                      <a:pt x="153" y="1"/>
                    </a:lnTo>
                    <a:lnTo>
                      <a:pt x="179" y="0"/>
                    </a:lnTo>
                    <a:lnTo>
                      <a:pt x="209" y="2"/>
                    </a:lnTo>
                    <a:lnTo>
                      <a:pt x="236" y="6"/>
                    </a:lnTo>
                    <a:lnTo>
                      <a:pt x="259" y="15"/>
                    </a:lnTo>
                    <a:lnTo>
                      <a:pt x="272" y="31"/>
                    </a:lnTo>
                    <a:lnTo>
                      <a:pt x="275" y="55"/>
                    </a:lnTo>
                    <a:lnTo>
                      <a:pt x="266" y="89"/>
                    </a:lnTo>
                    <a:lnTo>
                      <a:pt x="259" y="132"/>
                    </a:lnTo>
                    <a:lnTo>
                      <a:pt x="249" y="181"/>
                    </a:lnTo>
                    <a:lnTo>
                      <a:pt x="240" y="232"/>
                    </a:lnTo>
                    <a:lnTo>
                      <a:pt x="230" y="278"/>
                    </a:lnTo>
                    <a:lnTo>
                      <a:pt x="224" y="318"/>
                    </a:lnTo>
                    <a:lnTo>
                      <a:pt x="219" y="344"/>
                    </a:lnTo>
                    <a:lnTo>
                      <a:pt x="218" y="355"/>
                    </a:lnTo>
                    <a:lnTo>
                      <a:pt x="254" y="358"/>
                    </a:lnTo>
                    <a:lnTo>
                      <a:pt x="289" y="362"/>
                    </a:lnTo>
                    <a:lnTo>
                      <a:pt x="325" y="366"/>
                    </a:lnTo>
                    <a:lnTo>
                      <a:pt x="362" y="371"/>
                    </a:lnTo>
                    <a:lnTo>
                      <a:pt x="396" y="374"/>
                    </a:lnTo>
                    <a:lnTo>
                      <a:pt x="432" y="378"/>
                    </a:lnTo>
                    <a:lnTo>
                      <a:pt x="467" y="382"/>
                    </a:lnTo>
                    <a:lnTo>
                      <a:pt x="503" y="386"/>
                    </a:lnTo>
                    <a:lnTo>
                      <a:pt x="549" y="364"/>
                    </a:lnTo>
                    <a:lnTo>
                      <a:pt x="595" y="342"/>
                    </a:lnTo>
                    <a:lnTo>
                      <a:pt x="641" y="321"/>
                    </a:lnTo>
                    <a:lnTo>
                      <a:pt x="689" y="300"/>
                    </a:lnTo>
                    <a:lnTo>
                      <a:pt x="736" y="278"/>
                    </a:lnTo>
                    <a:lnTo>
                      <a:pt x="783" y="257"/>
                    </a:lnTo>
                    <a:lnTo>
                      <a:pt x="831" y="236"/>
                    </a:lnTo>
                    <a:lnTo>
                      <a:pt x="878" y="215"/>
                    </a:lnTo>
                    <a:lnTo>
                      <a:pt x="924" y="193"/>
                    </a:lnTo>
                    <a:lnTo>
                      <a:pt x="971" y="171"/>
                    </a:lnTo>
                    <a:lnTo>
                      <a:pt x="1019" y="150"/>
                    </a:lnTo>
                    <a:lnTo>
                      <a:pt x="1066" y="129"/>
                    </a:lnTo>
                    <a:lnTo>
                      <a:pt x="1113" y="107"/>
                    </a:lnTo>
                    <a:lnTo>
                      <a:pt x="1161" y="85"/>
                    </a:lnTo>
                    <a:lnTo>
                      <a:pt x="1208" y="64"/>
                    </a:lnTo>
                    <a:lnTo>
                      <a:pt x="1256" y="43"/>
                    </a:lnTo>
                  </a:path>
                </a:pathLst>
              </a:custGeom>
              <a:noFill/>
              <a:ln w="23813">
                <a:solidFill>
                  <a:srgbClr val="70707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52" name="Freeform 54">
                <a:extLst>
                  <a:ext uri="{FF2B5EF4-FFF2-40B4-BE49-F238E27FC236}">
                    <a16:creationId xmlns:a16="http://schemas.microsoft.com/office/drawing/2014/main" xmlns="" id="{7F9E0F0C-669F-4F2C-8023-1D3F0428277E}"/>
                  </a:ext>
                </a:extLst>
              </p:cNvPr>
              <p:cNvSpPr>
                <a:spLocks/>
              </p:cNvSpPr>
              <p:nvPr/>
            </p:nvSpPr>
            <p:spPr bwMode="auto">
              <a:xfrm>
                <a:off x="-599" y="2826"/>
                <a:ext cx="565" cy="351"/>
              </a:xfrm>
              <a:custGeom>
                <a:avLst/>
                <a:gdLst/>
                <a:ahLst/>
                <a:cxnLst>
                  <a:cxn ang="0">
                    <a:pos x="1129" y="0"/>
                  </a:cxn>
                  <a:cxn ang="0">
                    <a:pos x="1069" y="21"/>
                  </a:cxn>
                  <a:cxn ang="0">
                    <a:pos x="1010" y="42"/>
                  </a:cxn>
                  <a:cxn ang="0">
                    <a:pos x="951" y="64"/>
                  </a:cxn>
                  <a:cxn ang="0">
                    <a:pos x="893" y="86"/>
                  </a:cxn>
                  <a:cxn ang="0">
                    <a:pos x="834" y="107"/>
                  </a:cxn>
                  <a:cxn ang="0">
                    <a:pos x="775" y="129"/>
                  </a:cxn>
                  <a:cxn ang="0">
                    <a:pos x="716" y="151"/>
                  </a:cxn>
                  <a:cxn ang="0">
                    <a:pos x="657" y="173"/>
                  </a:cxn>
                  <a:cxn ang="0">
                    <a:pos x="597" y="194"/>
                  </a:cxn>
                  <a:cxn ang="0">
                    <a:pos x="537" y="215"/>
                  </a:cxn>
                  <a:cxn ang="0">
                    <a:pos x="477" y="237"/>
                  </a:cxn>
                  <a:cxn ang="0">
                    <a:pos x="419" y="260"/>
                  </a:cxn>
                  <a:cxn ang="0">
                    <a:pos x="359" y="281"/>
                  </a:cxn>
                  <a:cxn ang="0">
                    <a:pos x="299" y="302"/>
                  </a:cxn>
                  <a:cxn ang="0">
                    <a:pos x="239" y="324"/>
                  </a:cxn>
                  <a:cxn ang="0">
                    <a:pos x="180" y="346"/>
                  </a:cxn>
                  <a:cxn ang="0">
                    <a:pos x="156" y="391"/>
                  </a:cxn>
                  <a:cxn ang="0">
                    <a:pos x="133" y="436"/>
                  </a:cxn>
                  <a:cxn ang="0">
                    <a:pos x="111" y="481"/>
                  </a:cxn>
                  <a:cxn ang="0">
                    <a:pos x="88" y="527"/>
                  </a:cxn>
                  <a:cxn ang="0">
                    <a:pos x="65" y="571"/>
                  </a:cxn>
                  <a:cxn ang="0">
                    <a:pos x="43" y="615"/>
                  </a:cxn>
                  <a:cxn ang="0">
                    <a:pos x="21" y="659"/>
                  </a:cxn>
                  <a:cxn ang="0">
                    <a:pos x="0" y="703"/>
                  </a:cxn>
                </a:cxnLst>
                <a:rect l="0" t="0" r="r" b="b"/>
                <a:pathLst>
                  <a:path w="1129" h="703">
                    <a:moveTo>
                      <a:pt x="1129" y="0"/>
                    </a:moveTo>
                    <a:lnTo>
                      <a:pt x="1069" y="21"/>
                    </a:lnTo>
                    <a:lnTo>
                      <a:pt x="1010" y="42"/>
                    </a:lnTo>
                    <a:lnTo>
                      <a:pt x="951" y="64"/>
                    </a:lnTo>
                    <a:lnTo>
                      <a:pt x="893" y="86"/>
                    </a:lnTo>
                    <a:lnTo>
                      <a:pt x="834" y="107"/>
                    </a:lnTo>
                    <a:lnTo>
                      <a:pt x="775" y="129"/>
                    </a:lnTo>
                    <a:lnTo>
                      <a:pt x="716" y="151"/>
                    </a:lnTo>
                    <a:lnTo>
                      <a:pt x="657" y="173"/>
                    </a:lnTo>
                    <a:lnTo>
                      <a:pt x="597" y="194"/>
                    </a:lnTo>
                    <a:lnTo>
                      <a:pt x="537" y="215"/>
                    </a:lnTo>
                    <a:lnTo>
                      <a:pt x="477" y="237"/>
                    </a:lnTo>
                    <a:lnTo>
                      <a:pt x="419" y="260"/>
                    </a:lnTo>
                    <a:lnTo>
                      <a:pt x="359" y="281"/>
                    </a:lnTo>
                    <a:lnTo>
                      <a:pt x="299" y="302"/>
                    </a:lnTo>
                    <a:lnTo>
                      <a:pt x="239" y="324"/>
                    </a:lnTo>
                    <a:lnTo>
                      <a:pt x="180" y="346"/>
                    </a:lnTo>
                    <a:lnTo>
                      <a:pt x="156" y="391"/>
                    </a:lnTo>
                    <a:lnTo>
                      <a:pt x="133" y="436"/>
                    </a:lnTo>
                    <a:lnTo>
                      <a:pt x="111" y="481"/>
                    </a:lnTo>
                    <a:lnTo>
                      <a:pt x="88" y="527"/>
                    </a:lnTo>
                    <a:lnTo>
                      <a:pt x="65" y="571"/>
                    </a:lnTo>
                    <a:lnTo>
                      <a:pt x="43" y="615"/>
                    </a:lnTo>
                    <a:lnTo>
                      <a:pt x="21" y="659"/>
                    </a:lnTo>
                    <a:lnTo>
                      <a:pt x="0" y="703"/>
                    </a:lnTo>
                  </a:path>
                </a:pathLst>
              </a:custGeom>
              <a:noFill/>
              <a:ln w="23813">
                <a:solidFill>
                  <a:srgbClr val="5E5E5E"/>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53" name="Freeform 55">
                <a:extLst>
                  <a:ext uri="{FF2B5EF4-FFF2-40B4-BE49-F238E27FC236}">
                    <a16:creationId xmlns:a16="http://schemas.microsoft.com/office/drawing/2014/main" xmlns="" id="{78CE6736-A47A-4890-98EE-B1006EF8161B}"/>
                  </a:ext>
                </a:extLst>
              </p:cNvPr>
              <p:cNvSpPr>
                <a:spLocks/>
              </p:cNvSpPr>
              <p:nvPr/>
            </p:nvSpPr>
            <p:spPr bwMode="auto">
              <a:xfrm>
                <a:off x="-121" y="3022"/>
                <a:ext cx="66" cy="87"/>
              </a:xfrm>
              <a:custGeom>
                <a:avLst/>
                <a:gdLst/>
                <a:ahLst/>
                <a:cxnLst>
                  <a:cxn ang="0">
                    <a:pos x="0" y="5"/>
                  </a:cxn>
                  <a:cxn ang="0">
                    <a:pos x="5" y="3"/>
                  </a:cxn>
                  <a:cxn ang="0">
                    <a:pos x="20" y="2"/>
                  </a:cxn>
                  <a:cxn ang="0">
                    <a:pos x="41" y="0"/>
                  </a:cxn>
                  <a:cxn ang="0">
                    <a:pos x="66" y="1"/>
                  </a:cxn>
                  <a:cxn ang="0">
                    <a:pos x="89" y="4"/>
                  </a:cxn>
                  <a:cxn ang="0">
                    <a:pos x="111" y="12"/>
                  </a:cxn>
                  <a:cxn ang="0">
                    <a:pos x="125" y="25"/>
                  </a:cxn>
                  <a:cxn ang="0">
                    <a:pos x="131" y="46"/>
                  </a:cxn>
                  <a:cxn ang="0">
                    <a:pos x="129" y="68"/>
                  </a:cxn>
                  <a:cxn ang="0">
                    <a:pos x="127" y="91"/>
                  </a:cxn>
                  <a:cxn ang="0">
                    <a:pos x="123" y="112"/>
                  </a:cxn>
                  <a:cxn ang="0">
                    <a:pos x="120" y="132"/>
                  </a:cxn>
                  <a:cxn ang="0">
                    <a:pos x="116" y="148"/>
                  </a:cxn>
                  <a:cxn ang="0">
                    <a:pos x="113" y="161"/>
                  </a:cxn>
                  <a:cxn ang="0">
                    <a:pos x="111" y="169"/>
                  </a:cxn>
                  <a:cxn ang="0">
                    <a:pos x="111" y="172"/>
                  </a:cxn>
                </a:cxnLst>
                <a:rect l="0" t="0" r="r" b="b"/>
                <a:pathLst>
                  <a:path w="131" h="172">
                    <a:moveTo>
                      <a:pt x="0" y="5"/>
                    </a:moveTo>
                    <a:lnTo>
                      <a:pt x="5" y="3"/>
                    </a:lnTo>
                    <a:lnTo>
                      <a:pt x="20" y="2"/>
                    </a:lnTo>
                    <a:lnTo>
                      <a:pt x="41" y="0"/>
                    </a:lnTo>
                    <a:lnTo>
                      <a:pt x="66" y="1"/>
                    </a:lnTo>
                    <a:lnTo>
                      <a:pt x="89" y="4"/>
                    </a:lnTo>
                    <a:lnTo>
                      <a:pt x="111" y="12"/>
                    </a:lnTo>
                    <a:lnTo>
                      <a:pt x="125" y="25"/>
                    </a:lnTo>
                    <a:lnTo>
                      <a:pt x="131" y="46"/>
                    </a:lnTo>
                    <a:lnTo>
                      <a:pt x="129" y="68"/>
                    </a:lnTo>
                    <a:lnTo>
                      <a:pt x="127" y="91"/>
                    </a:lnTo>
                    <a:lnTo>
                      <a:pt x="123" y="112"/>
                    </a:lnTo>
                    <a:lnTo>
                      <a:pt x="120" y="132"/>
                    </a:lnTo>
                    <a:lnTo>
                      <a:pt x="116" y="148"/>
                    </a:lnTo>
                    <a:lnTo>
                      <a:pt x="113" y="161"/>
                    </a:lnTo>
                    <a:lnTo>
                      <a:pt x="111" y="169"/>
                    </a:lnTo>
                    <a:lnTo>
                      <a:pt x="111" y="172"/>
                    </a:lnTo>
                  </a:path>
                </a:pathLst>
              </a:custGeom>
              <a:noFill/>
              <a:ln w="23813">
                <a:solidFill>
                  <a:srgbClr val="70707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54" name="Freeform 56">
                <a:extLst>
                  <a:ext uri="{FF2B5EF4-FFF2-40B4-BE49-F238E27FC236}">
                    <a16:creationId xmlns:a16="http://schemas.microsoft.com/office/drawing/2014/main" xmlns="" id="{E67C6506-8C1B-4EC1-B383-76B48DC2B87B}"/>
                  </a:ext>
                </a:extLst>
              </p:cNvPr>
              <p:cNvSpPr>
                <a:spLocks/>
              </p:cNvSpPr>
              <p:nvPr/>
            </p:nvSpPr>
            <p:spPr bwMode="auto">
              <a:xfrm>
                <a:off x="-424" y="3231"/>
                <a:ext cx="408" cy="319"/>
              </a:xfrm>
              <a:custGeom>
                <a:avLst/>
                <a:gdLst/>
                <a:ahLst/>
                <a:cxnLst>
                  <a:cxn ang="0">
                    <a:pos x="740" y="37"/>
                  </a:cxn>
                  <a:cxn ang="0">
                    <a:pos x="627" y="93"/>
                  </a:cxn>
                  <a:cxn ang="0">
                    <a:pos x="516" y="149"/>
                  </a:cxn>
                  <a:cxn ang="0">
                    <a:pos x="404" y="203"/>
                  </a:cxn>
                  <a:cxn ang="0">
                    <a:pos x="292" y="258"/>
                  </a:cxn>
                  <a:cxn ang="0">
                    <a:pos x="258" y="278"/>
                  </a:cxn>
                  <a:cxn ang="0">
                    <a:pos x="372" y="230"/>
                  </a:cxn>
                  <a:cxn ang="0">
                    <a:pos x="486" y="181"/>
                  </a:cxn>
                  <a:cxn ang="0">
                    <a:pos x="430" y="222"/>
                  </a:cxn>
                  <a:cxn ang="0">
                    <a:pos x="289" y="307"/>
                  </a:cxn>
                  <a:cxn ang="0">
                    <a:pos x="153" y="392"/>
                  </a:cxn>
                  <a:cxn ang="0">
                    <a:pos x="296" y="316"/>
                  </a:cxn>
                  <a:cxn ang="0">
                    <a:pos x="440" y="242"/>
                  </a:cxn>
                  <a:cxn ang="0">
                    <a:pos x="476" y="232"/>
                  </a:cxn>
                  <a:cxn ang="0">
                    <a:pos x="298" y="354"/>
                  </a:cxn>
                  <a:cxn ang="0">
                    <a:pos x="120" y="474"/>
                  </a:cxn>
                  <a:cxn ang="0">
                    <a:pos x="177" y="444"/>
                  </a:cxn>
                  <a:cxn ang="0">
                    <a:pos x="351" y="338"/>
                  </a:cxn>
                  <a:cxn ang="0">
                    <a:pos x="529" y="231"/>
                  </a:cxn>
                  <a:cxn ang="0">
                    <a:pos x="426" y="310"/>
                  </a:cxn>
                  <a:cxn ang="0">
                    <a:pos x="325" y="388"/>
                  </a:cxn>
                  <a:cxn ang="0">
                    <a:pos x="225" y="465"/>
                  </a:cxn>
                  <a:cxn ang="0">
                    <a:pos x="127" y="540"/>
                  </a:cxn>
                  <a:cxn ang="0">
                    <a:pos x="32" y="614"/>
                  </a:cxn>
                  <a:cxn ang="0">
                    <a:pos x="66" y="591"/>
                  </a:cxn>
                  <a:cxn ang="0">
                    <a:pos x="167" y="519"/>
                  </a:cxn>
                  <a:cxn ang="0">
                    <a:pos x="269" y="448"/>
                  </a:cxn>
                  <a:cxn ang="0">
                    <a:pos x="372" y="372"/>
                  </a:cxn>
                  <a:cxn ang="0">
                    <a:pos x="477" y="296"/>
                  </a:cxn>
                  <a:cxn ang="0">
                    <a:pos x="513" y="279"/>
                  </a:cxn>
                  <a:cxn ang="0">
                    <a:pos x="415" y="375"/>
                  </a:cxn>
                  <a:cxn ang="0">
                    <a:pos x="318" y="470"/>
                  </a:cxn>
                  <a:cxn ang="0">
                    <a:pos x="352" y="442"/>
                  </a:cxn>
                  <a:cxn ang="0">
                    <a:pos x="454" y="354"/>
                  </a:cxn>
                  <a:cxn ang="0">
                    <a:pos x="559" y="266"/>
                  </a:cxn>
                  <a:cxn ang="0">
                    <a:pos x="505" y="342"/>
                  </a:cxn>
                  <a:cxn ang="0">
                    <a:pos x="453" y="416"/>
                  </a:cxn>
                  <a:cxn ang="0">
                    <a:pos x="442" y="438"/>
                  </a:cxn>
                  <a:cxn ang="0">
                    <a:pos x="513" y="355"/>
                  </a:cxn>
                  <a:cxn ang="0">
                    <a:pos x="586" y="270"/>
                  </a:cxn>
                  <a:cxn ang="0">
                    <a:pos x="660" y="182"/>
                  </a:cxn>
                  <a:cxn ang="0">
                    <a:pos x="737" y="92"/>
                  </a:cxn>
                  <a:cxn ang="0">
                    <a:pos x="817" y="0"/>
                  </a:cxn>
                </a:cxnLst>
                <a:rect l="0" t="0" r="r" b="b"/>
                <a:pathLst>
                  <a:path w="817" h="639">
                    <a:moveTo>
                      <a:pt x="817" y="0"/>
                    </a:moveTo>
                    <a:lnTo>
                      <a:pt x="778" y="18"/>
                    </a:lnTo>
                    <a:lnTo>
                      <a:pt x="740" y="37"/>
                    </a:lnTo>
                    <a:lnTo>
                      <a:pt x="702" y="55"/>
                    </a:lnTo>
                    <a:lnTo>
                      <a:pt x="664" y="74"/>
                    </a:lnTo>
                    <a:lnTo>
                      <a:pt x="627" y="93"/>
                    </a:lnTo>
                    <a:lnTo>
                      <a:pt x="590" y="112"/>
                    </a:lnTo>
                    <a:lnTo>
                      <a:pt x="553" y="130"/>
                    </a:lnTo>
                    <a:lnTo>
                      <a:pt x="516" y="149"/>
                    </a:lnTo>
                    <a:lnTo>
                      <a:pt x="478" y="167"/>
                    </a:lnTo>
                    <a:lnTo>
                      <a:pt x="441" y="185"/>
                    </a:lnTo>
                    <a:lnTo>
                      <a:pt x="404" y="203"/>
                    </a:lnTo>
                    <a:lnTo>
                      <a:pt x="367" y="222"/>
                    </a:lnTo>
                    <a:lnTo>
                      <a:pt x="329" y="240"/>
                    </a:lnTo>
                    <a:lnTo>
                      <a:pt x="292" y="258"/>
                    </a:lnTo>
                    <a:lnTo>
                      <a:pt x="256" y="275"/>
                    </a:lnTo>
                    <a:lnTo>
                      <a:pt x="220" y="294"/>
                    </a:lnTo>
                    <a:lnTo>
                      <a:pt x="258" y="278"/>
                    </a:lnTo>
                    <a:lnTo>
                      <a:pt x="296" y="262"/>
                    </a:lnTo>
                    <a:lnTo>
                      <a:pt x="333" y="246"/>
                    </a:lnTo>
                    <a:lnTo>
                      <a:pt x="372" y="230"/>
                    </a:lnTo>
                    <a:lnTo>
                      <a:pt x="410" y="213"/>
                    </a:lnTo>
                    <a:lnTo>
                      <a:pt x="448" y="198"/>
                    </a:lnTo>
                    <a:lnTo>
                      <a:pt x="486" y="181"/>
                    </a:lnTo>
                    <a:lnTo>
                      <a:pt x="525" y="165"/>
                    </a:lnTo>
                    <a:lnTo>
                      <a:pt x="477" y="193"/>
                    </a:lnTo>
                    <a:lnTo>
                      <a:pt x="430" y="222"/>
                    </a:lnTo>
                    <a:lnTo>
                      <a:pt x="383" y="250"/>
                    </a:lnTo>
                    <a:lnTo>
                      <a:pt x="337" y="279"/>
                    </a:lnTo>
                    <a:lnTo>
                      <a:pt x="289" y="307"/>
                    </a:lnTo>
                    <a:lnTo>
                      <a:pt x="244" y="335"/>
                    </a:lnTo>
                    <a:lnTo>
                      <a:pt x="198" y="364"/>
                    </a:lnTo>
                    <a:lnTo>
                      <a:pt x="153" y="392"/>
                    </a:lnTo>
                    <a:lnTo>
                      <a:pt x="200" y="367"/>
                    </a:lnTo>
                    <a:lnTo>
                      <a:pt x="247" y="342"/>
                    </a:lnTo>
                    <a:lnTo>
                      <a:pt x="296" y="316"/>
                    </a:lnTo>
                    <a:lnTo>
                      <a:pt x="344" y="292"/>
                    </a:lnTo>
                    <a:lnTo>
                      <a:pt x="391" y="267"/>
                    </a:lnTo>
                    <a:lnTo>
                      <a:pt x="440" y="242"/>
                    </a:lnTo>
                    <a:lnTo>
                      <a:pt x="488" y="217"/>
                    </a:lnTo>
                    <a:lnTo>
                      <a:pt x="537" y="192"/>
                    </a:lnTo>
                    <a:lnTo>
                      <a:pt x="476" y="232"/>
                    </a:lnTo>
                    <a:lnTo>
                      <a:pt x="416" y="273"/>
                    </a:lnTo>
                    <a:lnTo>
                      <a:pt x="356" y="313"/>
                    </a:lnTo>
                    <a:lnTo>
                      <a:pt x="298" y="354"/>
                    </a:lnTo>
                    <a:lnTo>
                      <a:pt x="238" y="394"/>
                    </a:lnTo>
                    <a:lnTo>
                      <a:pt x="179" y="434"/>
                    </a:lnTo>
                    <a:lnTo>
                      <a:pt x="120" y="474"/>
                    </a:lnTo>
                    <a:lnTo>
                      <a:pt x="63" y="514"/>
                    </a:lnTo>
                    <a:lnTo>
                      <a:pt x="120" y="478"/>
                    </a:lnTo>
                    <a:lnTo>
                      <a:pt x="177" y="444"/>
                    </a:lnTo>
                    <a:lnTo>
                      <a:pt x="235" y="409"/>
                    </a:lnTo>
                    <a:lnTo>
                      <a:pt x="293" y="374"/>
                    </a:lnTo>
                    <a:lnTo>
                      <a:pt x="351" y="338"/>
                    </a:lnTo>
                    <a:lnTo>
                      <a:pt x="410" y="303"/>
                    </a:lnTo>
                    <a:lnTo>
                      <a:pt x="469" y="267"/>
                    </a:lnTo>
                    <a:lnTo>
                      <a:pt x="529" y="231"/>
                    </a:lnTo>
                    <a:lnTo>
                      <a:pt x="494" y="258"/>
                    </a:lnTo>
                    <a:lnTo>
                      <a:pt x="459" y="284"/>
                    </a:lnTo>
                    <a:lnTo>
                      <a:pt x="426" y="310"/>
                    </a:lnTo>
                    <a:lnTo>
                      <a:pt x="392" y="336"/>
                    </a:lnTo>
                    <a:lnTo>
                      <a:pt x="358" y="362"/>
                    </a:lnTo>
                    <a:lnTo>
                      <a:pt x="325" y="388"/>
                    </a:lnTo>
                    <a:lnTo>
                      <a:pt x="291" y="414"/>
                    </a:lnTo>
                    <a:lnTo>
                      <a:pt x="259" y="440"/>
                    </a:lnTo>
                    <a:lnTo>
                      <a:pt x="225" y="465"/>
                    </a:lnTo>
                    <a:lnTo>
                      <a:pt x="193" y="490"/>
                    </a:lnTo>
                    <a:lnTo>
                      <a:pt x="159" y="515"/>
                    </a:lnTo>
                    <a:lnTo>
                      <a:pt x="127" y="540"/>
                    </a:lnTo>
                    <a:lnTo>
                      <a:pt x="95" y="564"/>
                    </a:lnTo>
                    <a:lnTo>
                      <a:pt x="63" y="590"/>
                    </a:lnTo>
                    <a:lnTo>
                      <a:pt x="32" y="614"/>
                    </a:lnTo>
                    <a:lnTo>
                      <a:pt x="0" y="639"/>
                    </a:lnTo>
                    <a:lnTo>
                      <a:pt x="33" y="615"/>
                    </a:lnTo>
                    <a:lnTo>
                      <a:pt x="66" y="591"/>
                    </a:lnTo>
                    <a:lnTo>
                      <a:pt x="100" y="566"/>
                    </a:lnTo>
                    <a:lnTo>
                      <a:pt x="134" y="543"/>
                    </a:lnTo>
                    <a:lnTo>
                      <a:pt x="167" y="519"/>
                    </a:lnTo>
                    <a:lnTo>
                      <a:pt x="201" y="495"/>
                    </a:lnTo>
                    <a:lnTo>
                      <a:pt x="235" y="471"/>
                    </a:lnTo>
                    <a:lnTo>
                      <a:pt x="269" y="448"/>
                    </a:lnTo>
                    <a:lnTo>
                      <a:pt x="303" y="423"/>
                    </a:lnTo>
                    <a:lnTo>
                      <a:pt x="338" y="397"/>
                    </a:lnTo>
                    <a:lnTo>
                      <a:pt x="372" y="372"/>
                    </a:lnTo>
                    <a:lnTo>
                      <a:pt x="407" y="347"/>
                    </a:lnTo>
                    <a:lnTo>
                      <a:pt x="442" y="322"/>
                    </a:lnTo>
                    <a:lnTo>
                      <a:pt x="477" y="296"/>
                    </a:lnTo>
                    <a:lnTo>
                      <a:pt x="512" y="271"/>
                    </a:lnTo>
                    <a:lnTo>
                      <a:pt x="548" y="247"/>
                    </a:lnTo>
                    <a:lnTo>
                      <a:pt x="513" y="279"/>
                    </a:lnTo>
                    <a:lnTo>
                      <a:pt x="481" y="311"/>
                    </a:lnTo>
                    <a:lnTo>
                      <a:pt x="447" y="343"/>
                    </a:lnTo>
                    <a:lnTo>
                      <a:pt x="415" y="375"/>
                    </a:lnTo>
                    <a:lnTo>
                      <a:pt x="382" y="407"/>
                    </a:lnTo>
                    <a:lnTo>
                      <a:pt x="349" y="438"/>
                    </a:lnTo>
                    <a:lnTo>
                      <a:pt x="318" y="470"/>
                    </a:lnTo>
                    <a:lnTo>
                      <a:pt x="286" y="501"/>
                    </a:lnTo>
                    <a:lnTo>
                      <a:pt x="319" y="472"/>
                    </a:lnTo>
                    <a:lnTo>
                      <a:pt x="352" y="442"/>
                    </a:lnTo>
                    <a:lnTo>
                      <a:pt x="386" y="413"/>
                    </a:lnTo>
                    <a:lnTo>
                      <a:pt x="421" y="385"/>
                    </a:lnTo>
                    <a:lnTo>
                      <a:pt x="454" y="354"/>
                    </a:lnTo>
                    <a:lnTo>
                      <a:pt x="489" y="325"/>
                    </a:lnTo>
                    <a:lnTo>
                      <a:pt x="524" y="295"/>
                    </a:lnTo>
                    <a:lnTo>
                      <a:pt x="559" y="266"/>
                    </a:lnTo>
                    <a:lnTo>
                      <a:pt x="540" y="291"/>
                    </a:lnTo>
                    <a:lnTo>
                      <a:pt x="523" y="316"/>
                    </a:lnTo>
                    <a:lnTo>
                      <a:pt x="505" y="342"/>
                    </a:lnTo>
                    <a:lnTo>
                      <a:pt x="488" y="367"/>
                    </a:lnTo>
                    <a:lnTo>
                      <a:pt x="470" y="391"/>
                    </a:lnTo>
                    <a:lnTo>
                      <a:pt x="453" y="416"/>
                    </a:lnTo>
                    <a:lnTo>
                      <a:pt x="436" y="441"/>
                    </a:lnTo>
                    <a:lnTo>
                      <a:pt x="420" y="467"/>
                    </a:lnTo>
                    <a:lnTo>
                      <a:pt x="442" y="438"/>
                    </a:lnTo>
                    <a:lnTo>
                      <a:pt x="466" y="411"/>
                    </a:lnTo>
                    <a:lnTo>
                      <a:pt x="489" y="383"/>
                    </a:lnTo>
                    <a:lnTo>
                      <a:pt x="513" y="355"/>
                    </a:lnTo>
                    <a:lnTo>
                      <a:pt x="537" y="327"/>
                    </a:lnTo>
                    <a:lnTo>
                      <a:pt x="561" y="299"/>
                    </a:lnTo>
                    <a:lnTo>
                      <a:pt x="586" y="270"/>
                    </a:lnTo>
                    <a:lnTo>
                      <a:pt x="611" y="242"/>
                    </a:lnTo>
                    <a:lnTo>
                      <a:pt x="635" y="211"/>
                    </a:lnTo>
                    <a:lnTo>
                      <a:pt x="660" y="182"/>
                    </a:lnTo>
                    <a:lnTo>
                      <a:pt x="685" y="151"/>
                    </a:lnTo>
                    <a:lnTo>
                      <a:pt x="712" y="122"/>
                    </a:lnTo>
                    <a:lnTo>
                      <a:pt x="737" y="92"/>
                    </a:lnTo>
                    <a:lnTo>
                      <a:pt x="763" y="61"/>
                    </a:lnTo>
                    <a:lnTo>
                      <a:pt x="790" y="31"/>
                    </a:lnTo>
                    <a:lnTo>
                      <a:pt x="817" y="0"/>
                    </a:lnTo>
                    <a:close/>
                  </a:path>
                </a:pathLst>
              </a:custGeom>
              <a:solidFill>
                <a:srgbClr val="00800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55" name="Freeform 57">
                <a:extLst>
                  <a:ext uri="{FF2B5EF4-FFF2-40B4-BE49-F238E27FC236}">
                    <a16:creationId xmlns:a16="http://schemas.microsoft.com/office/drawing/2014/main" xmlns="" id="{FFFBC863-8801-40E6-97A9-5495FE0DC21A}"/>
                  </a:ext>
                </a:extLst>
              </p:cNvPr>
              <p:cNvSpPr>
                <a:spLocks/>
              </p:cNvSpPr>
              <p:nvPr/>
            </p:nvSpPr>
            <p:spPr bwMode="auto">
              <a:xfrm>
                <a:off x="-230" y="3169"/>
                <a:ext cx="230" cy="134"/>
              </a:xfrm>
              <a:custGeom>
                <a:avLst/>
                <a:gdLst/>
                <a:ahLst/>
                <a:cxnLst>
                  <a:cxn ang="0">
                    <a:pos x="78" y="194"/>
                  </a:cxn>
                  <a:cxn ang="0">
                    <a:pos x="67" y="203"/>
                  </a:cxn>
                  <a:cxn ang="0">
                    <a:pos x="58" y="212"/>
                  </a:cxn>
                  <a:cxn ang="0">
                    <a:pos x="47" y="222"/>
                  </a:cxn>
                  <a:cxn ang="0">
                    <a:pos x="38" y="231"/>
                  </a:cxn>
                  <a:cxn ang="0">
                    <a:pos x="28" y="240"/>
                  </a:cxn>
                  <a:cxn ang="0">
                    <a:pos x="19" y="249"/>
                  </a:cxn>
                  <a:cxn ang="0">
                    <a:pos x="9" y="259"/>
                  </a:cxn>
                  <a:cxn ang="0">
                    <a:pos x="0" y="268"/>
                  </a:cxn>
                  <a:cxn ang="0">
                    <a:pos x="47" y="244"/>
                  </a:cxn>
                  <a:cxn ang="0">
                    <a:pos x="97" y="222"/>
                  </a:cxn>
                  <a:cxn ang="0">
                    <a:pos x="145" y="198"/>
                  </a:cxn>
                  <a:cxn ang="0">
                    <a:pos x="194" y="176"/>
                  </a:cxn>
                  <a:cxn ang="0">
                    <a:pos x="243" y="151"/>
                  </a:cxn>
                  <a:cxn ang="0">
                    <a:pos x="292" y="129"/>
                  </a:cxn>
                  <a:cxn ang="0">
                    <a:pos x="341" y="105"/>
                  </a:cxn>
                  <a:cxn ang="0">
                    <a:pos x="390" y="83"/>
                  </a:cxn>
                  <a:cxn ang="0">
                    <a:pos x="398" y="72"/>
                  </a:cxn>
                  <a:cxn ang="0">
                    <a:pos x="407" y="62"/>
                  </a:cxn>
                  <a:cxn ang="0">
                    <a:pos x="416" y="51"/>
                  </a:cxn>
                  <a:cxn ang="0">
                    <a:pos x="426" y="41"/>
                  </a:cxn>
                  <a:cxn ang="0">
                    <a:pos x="434" y="31"/>
                  </a:cxn>
                  <a:cxn ang="0">
                    <a:pos x="443" y="20"/>
                  </a:cxn>
                  <a:cxn ang="0">
                    <a:pos x="452" y="10"/>
                  </a:cxn>
                  <a:cxn ang="0">
                    <a:pos x="461" y="0"/>
                  </a:cxn>
                  <a:cxn ang="0">
                    <a:pos x="413" y="23"/>
                  </a:cxn>
                  <a:cxn ang="0">
                    <a:pos x="365" y="48"/>
                  </a:cxn>
                  <a:cxn ang="0">
                    <a:pos x="316" y="72"/>
                  </a:cxn>
                  <a:cxn ang="0">
                    <a:pos x="269" y="97"/>
                  </a:cxn>
                  <a:cxn ang="0">
                    <a:pos x="221" y="121"/>
                  </a:cxn>
                  <a:cxn ang="0">
                    <a:pos x="172" y="145"/>
                  </a:cxn>
                  <a:cxn ang="0">
                    <a:pos x="125" y="169"/>
                  </a:cxn>
                  <a:cxn ang="0">
                    <a:pos x="78" y="194"/>
                  </a:cxn>
                </a:cxnLst>
                <a:rect l="0" t="0" r="r" b="b"/>
                <a:pathLst>
                  <a:path w="461" h="268">
                    <a:moveTo>
                      <a:pt x="78" y="194"/>
                    </a:moveTo>
                    <a:lnTo>
                      <a:pt x="67" y="203"/>
                    </a:lnTo>
                    <a:lnTo>
                      <a:pt x="58" y="212"/>
                    </a:lnTo>
                    <a:lnTo>
                      <a:pt x="47" y="222"/>
                    </a:lnTo>
                    <a:lnTo>
                      <a:pt x="38" y="231"/>
                    </a:lnTo>
                    <a:lnTo>
                      <a:pt x="28" y="240"/>
                    </a:lnTo>
                    <a:lnTo>
                      <a:pt x="19" y="249"/>
                    </a:lnTo>
                    <a:lnTo>
                      <a:pt x="9" y="259"/>
                    </a:lnTo>
                    <a:lnTo>
                      <a:pt x="0" y="268"/>
                    </a:lnTo>
                    <a:lnTo>
                      <a:pt x="47" y="244"/>
                    </a:lnTo>
                    <a:lnTo>
                      <a:pt x="97" y="222"/>
                    </a:lnTo>
                    <a:lnTo>
                      <a:pt x="145" y="198"/>
                    </a:lnTo>
                    <a:lnTo>
                      <a:pt x="194" y="176"/>
                    </a:lnTo>
                    <a:lnTo>
                      <a:pt x="243" y="151"/>
                    </a:lnTo>
                    <a:lnTo>
                      <a:pt x="292" y="129"/>
                    </a:lnTo>
                    <a:lnTo>
                      <a:pt x="341" y="105"/>
                    </a:lnTo>
                    <a:lnTo>
                      <a:pt x="390" y="83"/>
                    </a:lnTo>
                    <a:lnTo>
                      <a:pt x="398" y="72"/>
                    </a:lnTo>
                    <a:lnTo>
                      <a:pt x="407" y="62"/>
                    </a:lnTo>
                    <a:lnTo>
                      <a:pt x="416" y="51"/>
                    </a:lnTo>
                    <a:lnTo>
                      <a:pt x="426" y="41"/>
                    </a:lnTo>
                    <a:lnTo>
                      <a:pt x="434" y="31"/>
                    </a:lnTo>
                    <a:lnTo>
                      <a:pt x="443" y="20"/>
                    </a:lnTo>
                    <a:lnTo>
                      <a:pt x="452" y="10"/>
                    </a:lnTo>
                    <a:lnTo>
                      <a:pt x="461" y="0"/>
                    </a:lnTo>
                    <a:lnTo>
                      <a:pt x="413" y="23"/>
                    </a:lnTo>
                    <a:lnTo>
                      <a:pt x="365" y="48"/>
                    </a:lnTo>
                    <a:lnTo>
                      <a:pt x="316" y="72"/>
                    </a:lnTo>
                    <a:lnTo>
                      <a:pt x="269" y="97"/>
                    </a:lnTo>
                    <a:lnTo>
                      <a:pt x="221" y="121"/>
                    </a:lnTo>
                    <a:lnTo>
                      <a:pt x="172" y="145"/>
                    </a:lnTo>
                    <a:lnTo>
                      <a:pt x="125" y="169"/>
                    </a:lnTo>
                    <a:lnTo>
                      <a:pt x="78" y="194"/>
                    </a:lnTo>
                    <a:close/>
                  </a:path>
                </a:pathLst>
              </a:custGeom>
              <a:solidFill>
                <a:srgbClr val="BFBF0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56" name="Freeform 58">
                <a:extLst>
                  <a:ext uri="{FF2B5EF4-FFF2-40B4-BE49-F238E27FC236}">
                    <a16:creationId xmlns:a16="http://schemas.microsoft.com/office/drawing/2014/main" xmlns="" id="{50A476EE-90AF-434B-B765-67ADBBEC9B9E}"/>
                  </a:ext>
                </a:extLst>
              </p:cNvPr>
              <p:cNvSpPr>
                <a:spLocks/>
              </p:cNvSpPr>
              <p:nvPr/>
            </p:nvSpPr>
            <p:spPr bwMode="auto">
              <a:xfrm>
                <a:off x="-740" y="3286"/>
                <a:ext cx="214" cy="365"/>
              </a:xfrm>
              <a:custGeom>
                <a:avLst/>
                <a:gdLst/>
                <a:ahLst/>
                <a:cxnLst>
                  <a:cxn ang="0">
                    <a:pos x="344" y="134"/>
                  </a:cxn>
                  <a:cxn ang="0">
                    <a:pos x="219" y="68"/>
                  </a:cxn>
                  <a:cxn ang="0">
                    <a:pos x="91" y="0"/>
                  </a:cxn>
                  <a:cxn ang="0">
                    <a:pos x="177" y="82"/>
                  </a:cxn>
                  <a:cxn ang="0">
                    <a:pos x="262" y="162"/>
                  </a:cxn>
                  <a:cxn ang="0">
                    <a:pos x="288" y="207"/>
                  </a:cxn>
                  <a:cxn ang="0">
                    <a:pos x="199" y="184"/>
                  </a:cxn>
                  <a:cxn ang="0">
                    <a:pos x="108" y="161"/>
                  </a:cxn>
                  <a:cxn ang="0">
                    <a:pos x="135" y="189"/>
                  </a:cxn>
                  <a:cxn ang="0">
                    <a:pos x="220" y="239"/>
                  </a:cxn>
                  <a:cxn ang="0">
                    <a:pos x="305" y="288"/>
                  </a:cxn>
                  <a:cxn ang="0">
                    <a:pos x="214" y="275"/>
                  </a:cxn>
                  <a:cxn ang="0">
                    <a:pos x="121" y="263"/>
                  </a:cxn>
                  <a:cxn ang="0">
                    <a:pos x="88" y="268"/>
                  </a:cxn>
                  <a:cxn ang="0">
                    <a:pos x="175" y="308"/>
                  </a:cxn>
                  <a:cxn ang="0">
                    <a:pos x="260" y="348"/>
                  </a:cxn>
                  <a:cxn ang="0">
                    <a:pos x="228" y="356"/>
                  </a:cxn>
                  <a:cxn ang="0">
                    <a:pos x="135" y="348"/>
                  </a:cxn>
                  <a:cxn ang="0">
                    <a:pos x="44" y="341"/>
                  </a:cxn>
                  <a:cxn ang="0">
                    <a:pos x="131" y="377"/>
                  </a:cxn>
                  <a:cxn ang="0">
                    <a:pos x="217" y="413"/>
                  </a:cxn>
                  <a:cxn ang="0">
                    <a:pos x="243" y="434"/>
                  </a:cxn>
                  <a:cxn ang="0">
                    <a:pos x="150" y="429"/>
                  </a:cxn>
                  <a:cxn ang="0">
                    <a:pos x="55" y="422"/>
                  </a:cxn>
                  <a:cxn ang="0">
                    <a:pos x="84" y="442"/>
                  </a:cxn>
                  <a:cxn ang="0">
                    <a:pos x="171" y="473"/>
                  </a:cxn>
                  <a:cxn ang="0">
                    <a:pos x="258" y="506"/>
                  </a:cxn>
                  <a:cxn ang="0">
                    <a:pos x="170" y="506"/>
                  </a:cxn>
                  <a:cxn ang="0">
                    <a:pos x="83" y="506"/>
                  </a:cxn>
                  <a:cxn ang="0">
                    <a:pos x="50" y="514"/>
                  </a:cxn>
                  <a:cxn ang="0">
                    <a:pos x="129" y="539"/>
                  </a:cxn>
                  <a:cxn ang="0">
                    <a:pos x="207" y="564"/>
                  </a:cxn>
                  <a:cxn ang="0">
                    <a:pos x="179" y="569"/>
                  </a:cxn>
                  <a:cxn ang="0">
                    <a:pos x="98" y="564"/>
                  </a:cxn>
                  <a:cxn ang="0">
                    <a:pos x="17" y="559"/>
                  </a:cxn>
                  <a:cxn ang="0">
                    <a:pos x="84" y="591"/>
                  </a:cxn>
                  <a:cxn ang="0">
                    <a:pos x="150" y="625"/>
                  </a:cxn>
                  <a:cxn ang="0">
                    <a:pos x="169" y="645"/>
                  </a:cxn>
                  <a:cxn ang="0">
                    <a:pos x="97" y="639"/>
                  </a:cxn>
                  <a:cxn ang="0">
                    <a:pos x="24" y="634"/>
                  </a:cxn>
                  <a:cxn ang="0">
                    <a:pos x="68" y="657"/>
                  </a:cxn>
                  <a:cxn ang="0">
                    <a:pos x="170" y="694"/>
                  </a:cxn>
                  <a:cxn ang="0">
                    <a:pos x="271" y="731"/>
                  </a:cxn>
                  <a:cxn ang="0">
                    <a:pos x="296" y="634"/>
                  </a:cxn>
                  <a:cxn ang="0">
                    <a:pos x="324" y="536"/>
                  </a:cxn>
                  <a:cxn ang="0">
                    <a:pos x="354" y="434"/>
                  </a:cxn>
                  <a:cxn ang="0">
                    <a:pos x="384" y="327"/>
                  </a:cxn>
                  <a:cxn ang="0">
                    <a:pos x="415" y="215"/>
                  </a:cxn>
                </a:cxnLst>
                <a:rect l="0" t="0" r="r" b="b"/>
                <a:pathLst>
                  <a:path w="426" h="731">
                    <a:moveTo>
                      <a:pt x="426" y="178"/>
                    </a:moveTo>
                    <a:lnTo>
                      <a:pt x="385" y="156"/>
                    </a:lnTo>
                    <a:lnTo>
                      <a:pt x="344" y="134"/>
                    </a:lnTo>
                    <a:lnTo>
                      <a:pt x="303" y="112"/>
                    </a:lnTo>
                    <a:lnTo>
                      <a:pt x="262" y="91"/>
                    </a:lnTo>
                    <a:lnTo>
                      <a:pt x="219" y="68"/>
                    </a:lnTo>
                    <a:lnTo>
                      <a:pt x="177" y="46"/>
                    </a:lnTo>
                    <a:lnTo>
                      <a:pt x="134" y="23"/>
                    </a:lnTo>
                    <a:lnTo>
                      <a:pt x="91" y="0"/>
                    </a:lnTo>
                    <a:lnTo>
                      <a:pt x="119" y="28"/>
                    </a:lnTo>
                    <a:lnTo>
                      <a:pt x="149" y="55"/>
                    </a:lnTo>
                    <a:lnTo>
                      <a:pt x="177" y="82"/>
                    </a:lnTo>
                    <a:lnTo>
                      <a:pt x="207" y="110"/>
                    </a:lnTo>
                    <a:lnTo>
                      <a:pt x="234" y="136"/>
                    </a:lnTo>
                    <a:lnTo>
                      <a:pt x="262" y="162"/>
                    </a:lnTo>
                    <a:lnTo>
                      <a:pt x="290" y="189"/>
                    </a:lnTo>
                    <a:lnTo>
                      <a:pt x="318" y="216"/>
                    </a:lnTo>
                    <a:lnTo>
                      <a:pt x="288" y="207"/>
                    </a:lnTo>
                    <a:lnTo>
                      <a:pt x="258" y="200"/>
                    </a:lnTo>
                    <a:lnTo>
                      <a:pt x="229" y="192"/>
                    </a:lnTo>
                    <a:lnTo>
                      <a:pt x="199" y="184"/>
                    </a:lnTo>
                    <a:lnTo>
                      <a:pt x="169" y="176"/>
                    </a:lnTo>
                    <a:lnTo>
                      <a:pt x="138" y="170"/>
                    </a:lnTo>
                    <a:lnTo>
                      <a:pt x="108" y="161"/>
                    </a:lnTo>
                    <a:lnTo>
                      <a:pt x="77" y="155"/>
                    </a:lnTo>
                    <a:lnTo>
                      <a:pt x="106" y="172"/>
                    </a:lnTo>
                    <a:lnTo>
                      <a:pt x="135" y="189"/>
                    </a:lnTo>
                    <a:lnTo>
                      <a:pt x="163" y="205"/>
                    </a:lnTo>
                    <a:lnTo>
                      <a:pt x="193" y="223"/>
                    </a:lnTo>
                    <a:lnTo>
                      <a:pt x="220" y="239"/>
                    </a:lnTo>
                    <a:lnTo>
                      <a:pt x="249" y="256"/>
                    </a:lnTo>
                    <a:lnTo>
                      <a:pt x="277" y="272"/>
                    </a:lnTo>
                    <a:lnTo>
                      <a:pt x="305" y="288"/>
                    </a:lnTo>
                    <a:lnTo>
                      <a:pt x="275" y="283"/>
                    </a:lnTo>
                    <a:lnTo>
                      <a:pt x="244" y="280"/>
                    </a:lnTo>
                    <a:lnTo>
                      <a:pt x="214" y="275"/>
                    </a:lnTo>
                    <a:lnTo>
                      <a:pt x="183" y="272"/>
                    </a:lnTo>
                    <a:lnTo>
                      <a:pt x="152" y="267"/>
                    </a:lnTo>
                    <a:lnTo>
                      <a:pt x="121" y="263"/>
                    </a:lnTo>
                    <a:lnTo>
                      <a:pt x="90" y="259"/>
                    </a:lnTo>
                    <a:lnTo>
                      <a:pt x="59" y="256"/>
                    </a:lnTo>
                    <a:lnTo>
                      <a:pt x="88" y="268"/>
                    </a:lnTo>
                    <a:lnTo>
                      <a:pt x="117" y="282"/>
                    </a:lnTo>
                    <a:lnTo>
                      <a:pt x="146" y="295"/>
                    </a:lnTo>
                    <a:lnTo>
                      <a:pt x="175" y="308"/>
                    </a:lnTo>
                    <a:lnTo>
                      <a:pt x="203" y="321"/>
                    </a:lnTo>
                    <a:lnTo>
                      <a:pt x="232" y="335"/>
                    </a:lnTo>
                    <a:lnTo>
                      <a:pt x="260" y="348"/>
                    </a:lnTo>
                    <a:lnTo>
                      <a:pt x="289" y="362"/>
                    </a:lnTo>
                    <a:lnTo>
                      <a:pt x="257" y="359"/>
                    </a:lnTo>
                    <a:lnTo>
                      <a:pt x="228" y="356"/>
                    </a:lnTo>
                    <a:lnTo>
                      <a:pt x="196" y="354"/>
                    </a:lnTo>
                    <a:lnTo>
                      <a:pt x="167" y="351"/>
                    </a:lnTo>
                    <a:lnTo>
                      <a:pt x="135" y="348"/>
                    </a:lnTo>
                    <a:lnTo>
                      <a:pt x="105" y="345"/>
                    </a:lnTo>
                    <a:lnTo>
                      <a:pt x="74" y="343"/>
                    </a:lnTo>
                    <a:lnTo>
                      <a:pt x="44" y="341"/>
                    </a:lnTo>
                    <a:lnTo>
                      <a:pt x="72" y="352"/>
                    </a:lnTo>
                    <a:lnTo>
                      <a:pt x="101" y="365"/>
                    </a:lnTo>
                    <a:lnTo>
                      <a:pt x="131" y="377"/>
                    </a:lnTo>
                    <a:lnTo>
                      <a:pt x="160" y="389"/>
                    </a:lnTo>
                    <a:lnTo>
                      <a:pt x="189" y="401"/>
                    </a:lnTo>
                    <a:lnTo>
                      <a:pt x="217" y="413"/>
                    </a:lnTo>
                    <a:lnTo>
                      <a:pt x="245" y="425"/>
                    </a:lnTo>
                    <a:lnTo>
                      <a:pt x="275" y="438"/>
                    </a:lnTo>
                    <a:lnTo>
                      <a:pt x="243" y="434"/>
                    </a:lnTo>
                    <a:lnTo>
                      <a:pt x="212" y="433"/>
                    </a:lnTo>
                    <a:lnTo>
                      <a:pt x="180" y="430"/>
                    </a:lnTo>
                    <a:lnTo>
                      <a:pt x="150" y="429"/>
                    </a:lnTo>
                    <a:lnTo>
                      <a:pt x="118" y="426"/>
                    </a:lnTo>
                    <a:lnTo>
                      <a:pt x="87" y="425"/>
                    </a:lnTo>
                    <a:lnTo>
                      <a:pt x="55" y="422"/>
                    </a:lnTo>
                    <a:lnTo>
                      <a:pt x="25" y="421"/>
                    </a:lnTo>
                    <a:lnTo>
                      <a:pt x="54" y="431"/>
                    </a:lnTo>
                    <a:lnTo>
                      <a:pt x="84" y="442"/>
                    </a:lnTo>
                    <a:lnTo>
                      <a:pt x="113" y="452"/>
                    </a:lnTo>
                    <a:lnTo>
                      <a:pt x="142" y="464"/>
                    </a:lnTo>
                    <a:lnTo>
                      <a:pt x="171" y="473"/>
                    </a:lnTo>
                    <a:lnTo>
                      <a:pt x="200" y="485"/>
                    </a:lnTo>
                    <a:lnTo>
                      <a:pt x="229" y="494"/>
                    </a:lnTo>
                    <a:lnTo>
                      <a:pt x="258" y="506"/>
                    </a:lnTo>
                    <a:lnTo>
                      <a:pt x="229" y="506"/>
                    </a:lnTo>
                    <a:lnTo>
                      <a:pt x="199" y="506"/>
                    </a:lnTo>
                    <a:lnTo>
                      <a:pt x="170" y="506"/>
                    </a:lnTo>
                    <a:lnTo>
                      <a:pt x="141" y="506"/>
                    </a:lnTo>
                    <a:lnTo>
                      <a:pt x="112" y="506"/>
                    </a:lnTo>
                    <a:lnTo>
                      <a:pt x="83" y="506"/>
                    </a:lnTo>
                    <a:lnTo>
                      <a:pt x="53" y="506"/>
                    </a:lnTo>
                    <a:lnTo>
                      <a:pt x="24" y="507"/>
                    </a:lnTo>
                    <a:lnTo>
                      <a:pt x="50" y="514"/>
                    </a:lnTo>
                    <a:lnTo>
                      <a:pt x="76" y="523"/>
                    </a:lnTo>
                    <a:lnTo>
                      <a:pt x="103" y="531"/>
                    </a:lnTo>
                    <a:lnTo>
                      <a:pt x="129" y="539"/>
                    </a:lnTo>
                    <a:lnTo>
                      <a:pt x="154" y="547"/>
                    </a:lnTo>
                    <a:lnTo>
                      <a:pt x="180" y="555"/>
                    </a:lnTo>
                    <a:lnTo>
                      <a:pt x="207" y="564"/>
                    </a:lnTo>
                    <a:lnTo>
                      <a:pt x="233" y="572"/>
                    </a:lnTo>
                    <a:lnTo>
                      <a:pt x="206" y="570"/>
                    </a:lnTo>
                    <a:lnTo>
                      <a:pt x="179" y="569"/>
                    </a:lnTo>
                    <a:lnTo>
                      <a:pt x="152" y="567"/>
                    </a:lnTo>
                    <a:lnTo>
                      <a:pt x="126" y="566"/>
                    </a:lnTo>
                    <a:lnTo>
                      <a:pt x="98" y="564"/>
                    </a:lnTo>
                    <a:lnTo>
                      <a:pt x="71" y="563"/>
                    </a:lnTo>
                    <a:lnTo>
                      <a:pt x="44" y="561"/>
                    </a:lnTo>
                    <a:lnTo>
                      <a:pt x="17" y="559"/>
                    </a:lnTo>
                    <a:lnTo>
                      <a:pt x="39" y="570"/>
                    </a:lnTo>
                    <a:lnTo>
                      <a:pt x="62" y="580"/>
                    </a:lnTo>
                    <a:lnTo>
                      <a:pt x="84" y="591"/>
                    </a:lnTo>
                    <a:lnTo>
                      <a:pt x="106" y="603"/>
                    </a:lnTo>
                    <a:lnTo>
                      <a:pt x="128" y="613"/>
                    </a:lnTo>
                    <a:lnTo>
                      <a:pt x="150" y="625"/>
                    </a:lnTo>
                    <a:lnTo>
                      <a:pt x="172" y="635"/>
                    </a:lnTo>
                    <a:lnTo>
                      <a:pt x="194" y="647"/>
                    </a:lnTo>
                    <a:lnTo>
                      <a:pt x="169" y="645"/>
                    </a:lnTo>
                    <a:lnTo>
                      <a:pt x="146" y="642"/>
                    </a:lnTo>
                    <a:lnTo>
                      <a:pt x="120" y="640"/>
                    </a:lnTo>
                    <a:lnTo>
                      <a:pt x="97" y="639"/>
                    </a:lnTo>
                    <a:lnTo>
                      <a:pt x="72" y="637"/>
                    </a:lnTo>
                    <a:lnTo>
                      <a:pt x="48" y="636"/>
                    </a:lnTo>
                    <a:lnTo>
                      <a:pt x="24" y="634"/>
                    </a:lnTo>
                    <a:lnTo>
                      <a:pt x="0" y="633"/>
                    </a:lnTo>
                    <a:lnTo>
                      <a:pt x="33" y="645"/>
                    </a:lnTo>
                    <a:lnTo>
                      <a:pt x="68" y="657"/>
                    </a:lnTo>
                    <a:lnTo>
                      <a:pt x="103" y="670"/>
                    </a:lnTo>
                    <a:lnTo>
                      <a:pt x="137" y="682"/>
                    </a:lnTo>
                    <a:lnTo>
                      <a:pt x="170" y="694"/>
                    </a:lnTo>
                    <a:lnTo>
                      <a:pt x="203" y="707"/>
                    </a:lnTo>
                    <a:lnTo>
                      <a:pt x="237" y="718"/>
                    </a:lnTo>
                    <a:lnTo>
                      <a:pt x="271" y="731"/>
                    </a:lnTo>
                    <a:lnTo>
                      <a:pt x="279" y="698"/>
                    </a:lnTo>
                    <a:lnTo>
                      <a:pt x="288" y="667"/>
                    </a:lnTo>
                    <a:lnTo>
                      <a:pt x="296" y="634"/>
                    </a:lnTo>
                    <a:lnTo>
                      <a:pt x="305" y="603"/>
                    </a:lnTo>
                    <a:lnTo>
                      <a:pt x="315" y="569"/>
                    </a:lnTo>
                    <a:lnTo>
                      <a:pt x="324" y="536"/>
                    </a:lnTo>
                    <a:lnTo>
                      <a:pt x="334" y="503"/>
                    </a:lnTo>
                    <a:lnTo>
                      <a:pt x="344" y="470"/>
                    </a:lnTo>
                    <a:lnTo>
                      <a:pt x="354" y="434"/>
                    </a:lnTo>
                    <a:lnTo>
                      <a:pt x="363" y="399"/>
                    </a:lnTo>
                    <a:lnTo>
                      <a:pt x="374" y="363"/>
                    </a:lnTo>
                    <a:lnTo>
                      <a:pt x="384" y="327"/>
                    </a:lnTo>
                    <a:lnTo>
                      <a:pt x="394" y="289"/>
                    </a:lnTo>
                    <a:lnTo>
                      <a:pt x="404" y="253"/>
                    </a:lnTo>
                    <a:lnTo>
                      <a:pt x="415" y="215"/>
                    </a:lnTo>
                    <a:lnTo>
                      <a:pt x="426" y="178"/>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57" name="Freeform 59">
                <a:extLst>
                  <a:ext uri="{FF2B5EF4-FFF2-40B4-BE49-F238E27FC236}">
                    <a16:creationId xmlns:a16="http://schemas.microsoft.com/office/drawing/2014/main" xmlns="" id="{FAC04FBC-F1C6-4DF8-B8B0-9EF7831F5299}"/>
                  </a:ext>
                </a:extLst>
              </p:cNvPr>
              <p:cNvSpPr>
                <a:spLocks/>
              </p:cNvSpPr>
              <p:nvPr/>
            </p:nvSpPr>
            <p:spPr bwMode="auto">
              <a:xfrm>
                <a:off x="-544" y="3383"/>
                <a:ext cx="162" cy="205"/>
              </a:xfrm>
              <a:custGeom>
                <a:avLst/>
                <a:gdLst/>
                <a:ahLst/>
                <a:cxnLst>
                  <a:cxn ang="0">
                    <a:pos x="324" y="6"/>
                  </a:cxn>
                  <a:cxn ang="0">
                    <a:pos x="299" y="5"/>
                  </a:cxn>
                  <a:cxn ang="0">
                    <a:pos x="274" y="4"/>
                  </a:cxn>
                  <a:cxn ang="0">
                    <a:pos x="249" y="3"/>
                  </a:cxn>
                  <a:cxn ang="0">
                    <a:pos x="223" y="3"/>
                  </a:cxn>
                  <a:cxn ang="0">
                    <a:pos x="198" y="2"/>
                  </a:cxn>
                  <a:cxn ang="0">
                    <a:pos x="173" y="1"/>
                  </a:cxn>
                  <a:cxn ang="0">
                    <a:pos x="148" y="0"/>
                  </a:cxn>
                  <a:cxn ang="0">
                    <a:pos x="122" y="0"/>
                  </a:cxn>
                  <a:cxn ang="0">
                    <a:pos x="129" y="4"/>
                  </a:cxn>
                  <a:cxn ang="0">
                    <a:pos x="136" y="9"/>
                  </a:cxn>
                  <a:cxn ang="0">
                    <a:pos x="144" y="15"/>
                  </a:cxn>
                  <a:cxn ang="0">
                    <a:pos x="151" y="20"/>
                  </a:cxn>
                  <a:cxn ang="0">
                    <a:pos x="157" y="24"/>
                  </a:cxn>
                  <a:cxn ang="0">
                    <a:pos x="165" y="30"/>
                  </a:cxn>
                  <a:cxn ang="0">
                    <a:pos x="172" y="34"/>
                  </a:cxn>
                  <a:cxn ang="0">
                    <a:pos x="179" y="41"/>
                  </a:cxn>
                  <a:cxn ang="0">
                    <a:pos x="167" y="53"/>
                  </a:cxn>
                  <a:cxn ang="0">
                    <a:pos x="154" y="66"/>
                  </a:cxn>
                  <a:cxn ang="0">
                    <a:pos x="142" y="79"/>
                  </a:cxn>
                  <a:cxn ang="0">
                    <a:pos x="131" y="91"/>
                  </a:cxn>
                  <a:cxn ang="0">
                    <a:pos x="118" y="104"/>
                  </a:cxn>
                  <a:cxn ang="0">
                    <a:pos x="106" y="116"/>
                  </a:cxn>
                  <a:cxn ang="0">
                    <a:pos x="94" y="129"/>
                  </a:cxn>
                  <a:cxn ang="0">
                    <a:pos x="83" y="142"/>
                  </a:cxn>
                  <a:cxn ang="0">
                    <a:pos x="92" y="138"/>
                  </a:cxn>
                  <a:cxn ang="0">
                    <a:pos x="103" y="135"/>
                  </a:cxn>
                  <a:cxn ang="0">
                    <a:pos x="113" y="133"/>
                  </a:cxn>
                  <a:cxn ang="0">
                    <a:pos x="124" y="131"/>
                  </a:cxn>
                  <a:cxn ang="0">
                    <a:pos x="133" y="128"/>
                  </a:cxn>
                  <a:cxn ang="0">
                    <a:pos x="144" y="126"/>
                  </a:cxn>
                  <a:cxn ang="0">
                    <a:pos x="154" y="124"/>
                  </a:cxn>
                  <a:cxn ang="0">
                    <a:pos x="165" y="122"/>
                  </a:cxn>
                  <a:cxn ang="0">
                    <a:pos x="142" y="158"/>
                  </a:cxn>
                  <a:cxn ang="0">
                    <a:pos x="121" y="195"/>
                  </a:cxn>
                  <a:cxn ang="0">
                    <a:pos x="100" y="231"/>
                  </a:cxn>
                  <a:cxn ang="0">
                    <a:pos x="80" y="268"/>
                  </a:cxn>
                  <a:cxn ang="0">
                    <a:pos x="59" y="303"/>
                  </a:cxn>
                  <a:cxn ang="0">
                    <a:pos x="39" y="339"/>
                  </a:cxn>
                  <a:cxn ang="0">
                    <a:pos x="18" y="374"/>
                  </a:cxn>
                  <a:cxn ang="0">
                    <a:pos x="0" y="410"/>
                  </a:cxn>
                  <a:cxn ang="0">
                    <a:pos x="18" y="385"/>
                  </a:cxn>
                  <a:cxn ang="0">
                    <a:pos x="37" y="361"/>
                  </a:cxn>
                  <a:cxn ang="0">
                    <a:pos x="57" y="337"/>
                  </a:cxn>
                  <a:cxn ang="0">
                    <a:pos x="77" y="313"/>
                  </a:cxn>
                  <a:cxn ang="0">
                    <a:pos x="96" y="288"/>
                  </a:cxn>
                  <a:cxn ang="0">
                    <a:pos x="116" y="264"/>
                  </a:cxn>
                  <a:cxn ang="0">
                    <a:pos x="136" y="238"/>
                  </a:cxn>
                  <a:cxn ang="0">
                    <a:pos x="157" y="214"/>
                  </a:cxn>
                  <a:cxn ang="0">
                    <a:pos x="177" y="188"/>
                  </a:cxn>
                  <a:cxn ang="0">
                    <a:pos x="198" y="163"/>
                  </a:cxn>
                  <a:cxn ang="0">
                    <a:pos x="218" y="136"/>
                  </a:cxn>
                  <a:cxn ang="0">
                    <a:pos x="239" y="111"/>
                  </a:cxn>
                  <a:cxn ang="0">
                    <a:pos x="259" y="85"/>
                  </a:cxn>
                  <a:cxn ang="0">
                    <a:pos x="280" y="59"/>
                  </a:cxn>
                  <a:cxn ang="0">
                    <a:pos x="302" y="32"/>
                  </a:cxn>
                  <a:cxn ang="0">
                    <a:pos x="324" y="6"/>
                  </a:cxn>
                </a:cxnLst>
                <a:rect l="0" t="0" r="r" b="b"/>
                <a:pathLst>
                  <a:path w="324" h="410">
                    <a:moveTo>
                      <a:pt x="324" y="6"/>
                    </a:moveTo>
                    <a:lnTo>
                      <a:pt x="299" y="5"/>
                    </a:lnTo>
                    <a:lnTo>
                      <a:pt x="274" y="4"/>
                    </a:lnTo>
                    <a:lnTo>
                      <a:pt x="249" y="3"/>
                    </a:lnTo>
                    <a:lnTo>
                      <a:pt x="223" y="3"/>
                    </a:lnTo>
                    <a:lnTo>
                      <a:pt x="198" y="2"/>
                    </a:lnTo>
                    <a:lnTo>
                      <a:pt x="173" y="1"/>
                    </a:lnTo>
                    <a:lnTo>
                      <a:pt x="148" y="0"/>
                    </a:lnTo>
                    <a:lnTo>
                      <a:pt x="122" y="0"/>
                    </a:lnTo>
                    <a:lnTo>
                      <a:pt x="129" y="4"/>
                    </a:lnTo>
                    <a:lnTo>
                      <a:pt x="136" y="9"/>
                    </a:lnTo>
                    <a:lnTo>
                      <a:pt x="144" y="15"/>
                    </a:lnTo>
                    <a:lnTo>
                      <a:pt x="151" y="20"/>
                    </a:lnTo>
                    <a:lnTo>
                      <a:pt x="157" y="24"/>
                    </a:lnTo>
                    <a:lnTo>
                      <a:pt x="165" y="30"/>
                    </a:lnTo>
                    <a:lnTo>
                      <a:pt x="172" y="34"/>
                    </a:lnTo>
                    <a:lnTo>
                      <a:pt x="179" y="41"/>
                    </a:lnTo>
                    <a:lnTo>
                      <a:pt x="167" y="53"/>
                    </a:lnTo>
                    <a:lnTo>
                      <a:pt x="154" y="66"/>
                    </a:lnTo>
                    <a:lnTo>
                      <a:pt x="142" y="79"/>
                    </a:lnTo>
                    <a:lnTo>
                      <a:pt x="131" y="91"/>
                    </a:lnTo>
                    <a:lnTo>
                      <a:pt x="118" y="104"/>
                    </a:lnTo>
                    <a:lnTo>
                      <a:pt x="106" y="116"/>
                    </a:lnTo>
                    <a:lnTo>
                      <a:pt x="94" y="129"/>
                    </a:lnTo>
                    <a:lnTo>
                      <a:pt x="83" y="142"/>
                    </a:lnTo>
                    <a:lnTo>
                      <a:pt x="92" y="138"/>
                    </a:lnTo>
                    <a:lnTo>
                      <a:pt x="103" y="135"/>
                    </a:lnTo>
                    <a:lnTo>
                      <a:pt x="113" y="133"/>
                    </a:lnTo>
                    <a:lnTo>
                      <a:pt x="124" y="131"/>
                    </a:lnTo>
                    <a:lnTo>
                      <a:pt x="133" y="128"/>
                    </a:lnTo>
                    <a:lnTo>
                      <a:pt x="144" y="126"/>
                    </a:lnTo>
                    <a:lnTo>
                      <a:pt x="154" y="124"/>
                    </a:lnTo>
                    <a:lnTo>
                      <a:pt x="165" y="122"/>
                    </a:lnTo>
                    <a:lnTo>
                      <a:pt x="142" y="158"/>
                    </a:lnTo>
                    <a:lnTo>
                      <a:pt x="121" y="195"/>
                    </a:lnTo>
                    <a:lnTo>
                      <a:pt x="100" y="231"/>
                    </a:lnTo>
                    <a:lnTo>
                      <a:pt x="80" y="268"/>
                    </a:lnTo>
                    <a:lnTo>
                      <a:pt x="59" y="303"/>
                    </a:lnTo>
                    <a:lnTo>
                      <a:pt x="39" y="339"/>
                    </a:lnTo>
                    <a:lnTo>
                      <a:pt x="18" y="374"/>
                    </a:lnTo>
                    <a:lnTo>
                      <a:pt x="0" y="410"/>
                    </a:lnTo>
                    <a:lnTo>
                      <a:pt x="18" y="385"/>
                    </a:lnTo>
                    <a:lnTo>
                      <a:pt x="37" y="361"/>
                    </a:lnTo>
                    <a:lnTo>
                      <a:pt x="57" y="337"/>
                    </a:lnTo>
                    <a:lnTo>
                      <a:pt x="77" y="313"/>
                    </a:lnTo>
                    <a:lnTo>
                      <a:pt x="96" y="288"/>
                    </a:lnTo>
                    <a:lnTo>
                      <a:pt x="116" y="264"/>
                    </a:lnTo>
                    <a:lnTo>
                      <a:pt x="136" y="238"/>
                    </a:lnTo>
                    <a:lnTo>
                      <a:pt x="157" y="214"/>
                    </a:lnTo>
                    <a:lnTo>
                      <a:pt x="177" y="188"/>
                    </a:lnTo>
                    <a:lnTo>
                      <a:pt x="198" y="163"/>
                    </a:lnTo>
                    <a:lnTo>
                      <a:pt x="218" y="136"/>
                    </a:lnTo>
                    <a:lnTo>
                      <a:pt x="239" y="111"/>
                    </a:lnTo>
                    <a:lnTo>
                      <a:pt x="259" y="85"/>
                    </a:lnTo>
                    <a:lnTo>
                      <a:pt x="280" y="59"/>
                    </a:lnTo>
                    <a:lnTo>
                      <a:pt x="302" y="32"/>
                    </a:lnTo>
                    <a:lnTo>
                      <a:pt x="324" y="6"/>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58" name="Freeform 60">
                <a:extLst>
                  <a:ext uri="{FF2B5EF4-FFF2-40B4-BE49-F238E27FC236}">
                    <a16:creationId xmlns:a16="http://schemas.microsoft.com/office/drawing/2014/main" xmlns="" id="{64BE1B57-9FD8-4A55-B849-163A2A987E34}"/>
                  </a:ext>
                </a:extLst>
              </p:cNvPr>
              <p:cNvSpPr>
                <a:spLocks/>
              </p:cNvSpPr>
              <p:nvPr/>
            </p:nvSpPr>
            <p:spPr bwMode="auto">
              <a:xfrm>
                <a:off x="-771" y="3011"/>
                <a:ext cx="223" cy="222"/>
              </a:xfrm>
              <a:custGeom>
                <a:avLst/>
                <a:gdLst/>
                <a:ahLst/>
                <a:cxnLst>
                  <a:cxn ang="0">
                    <a:pos x="391" y="8"/>
                  </a:cxn>
                  <a:cxn ang="0">
                    <a:pos x="280" y="25"/>
                  </a:cxn>
                  <a:cxn ang="0">
                    <a:pos x="169" y="44"/>
                  </a:cxn>
                  <a:cxn ang="0">
                    <a:pos x="56" y="63"/>
                  </a:cxn>
                  <a:cxn ang="0">
                    <a:pos x="45" y="70"/>
                  </a:cxn>
                  <a:cxn ang="0">
                    <a:pos x="135" y="68"/>
                  </a:cxn>
                  <a:cxn ang="0">
                    <a:pos x="224" y="67"/>
                  </a:cxn>
                  <a:cxn ang="0">
                    <a:pos x="313" y="65"/>
                  </a:cxn>
                  <a:cxn ang="0">
                    <a:pos x="317" y="76"/>
                  </a:cxn>
                  <a:cxn ang="0">
                    <a:pos x="235" y="99"/>
                  </a:cxn>
                  <a:cxn ang="0">
                    <a:pos x="152" y="123"/>
                  </a:cxn>
                  <a:cxn ang="0">
                    <a:pos x="70" y="147"/>
                  </a:cxn>
                  <a:cxn ang="0">
                    <a:pos x="62" y="158"/>
                  </a:cxn>
                  <a:cxn ang="0">
                    <a:pos x="131" y="155"/>
                  </a:cxn>
                  <a:cxn ang="0">
                    <a:pos x="199" y="153"/>
                  </a:cxn>
                  <a:cxn ang="0">
                    <a:pos x="266" y="151"/>
                  </a:cxn>
                  <a:cxn ang="0">
                    <a:pos x="272" y="162"/>
                  </a:cxn>
                  <a:cxn ang="0">
                    <a:pos x="214" y="186"/>
                  </a:cxn>
                  <a:cxn ang="0">
                    <a:pos x="157" y="210"/>
                  </a:cxn>
                  <a:cxn ang="0">
                    <a:pos x="100" y="235"/>
                  </a:cxn>
                  <a:cxn ang="0">
                    <a:pos x="95" y="247"/>
                  </a:cxn>
                  <a:cxn ang="0">
                    <a:pos x="143" y="245"/>
                  </a:cxn>
                  <a:cxn ang="0">
                    <a:pos x="192" y="244"/>
                  </a:cxn>
                  <a:cxn ang="0">
                    <a:pos x="240" y="243"/>
                  </a:cxn>
                  <a:cxn ang="0">
                    <a:pos x="243" y="252"/>
                  </a:cxn>
                  <a:cxn ang="0">
                    <a:pos x="200" y="271"/>
                  </a:cxn>
                  <a:cxn ang="0">
                    <a:pos x="157" y="291"/>
                  </a:cxn>
                  <a:cxn ang="0">
                    <a:pos x="115" y="310"/>
                  </a:cxn>
                  <a:cxn ang="0">
                    <a:pos x="110" y="324"/>
                  </a:cxn>
                  <a:cxn ang="0">
                    <a:pos x="143" y="330"/>
                  </a:cxn>
                  <a:cxn ang="0">
                    <a:pos x="178" y="336"/>
                  </a:cxn>
                  <a:cxn ang="0">
                    <a:pos x="212" y="342"/>
                  </a:cxn>
                  <a:cxn ang="0">
                    <a:pos x="216" y="357"/>
                  </a:cxn>
                  <a:cxn ang="0">
                    <a:pos x="190" y="381"/>
                  </a:cxn>
                  <a:cxn ang="0">
                    <a:pos x="163" y="406"/>
                  </a:cxn>
                  <a:cxn ang="0">
                    <a:pos x="137" y="430"/>
                  </a:cxn>
                  <a:cxn ang="0">
                    <a:pos x="137" y="439"/>
                  </a:cxn>
                  <a:cxn ang="0">
                    <a:pos x="164" y="435"/>
                  </a:cxn>
                  <a:cxn ang="0">
                    <a:pos x="193" y="430"/>
                  </a:cxn>
                  <a:cxn ang="0">
                    <a:pos x="221" y="425"/>
                  </a:cxn>
                  <a:cxn ang="0">
                    <a:pos x="261" y="372"/>
                  </a:cxn>
                  <a:cxn ang="0">
                    <a:pos x="312" y="268"/>
                  </a:cxn>
                  <a:cxn ang="0">
                    <a:pos x="364" y="162"/>
                  </a:cxn>
                  <a:cxn ang="0">
                    <a:pos x="419" y="54"/>
                  </a:cxn>
                </a:cxnLst>
                <a:rect l="0" t="0" r="r" b="b"/>
                <a:pathLst>
                  <a:path w="447" h="442">
                    <a:moveTo>
                      <a:pt x="447" y="0"/>
                    </a:moveTo>
                    <a:lnTo>
                      <a:pt x="391" y="8"/>
                    </a:lnTo>
                    <a:lnTo>
                      <a:pt x="336" y="17"/>
                    </a:lnTo>
                    <a:lnTo>
                      <a:pt x="280" y="25"/>
                    </a:lnTo>
                    <a:lnTo>
                      <a:pt x="225" y="35"/>
                    </a:lnTo>
                    <a:lnTo>
                      <a:pt x="169" y="44"/>
                    </a:lnTo>
                    <a:lnTo>
                      <a:pt x="113" y="54"/>
                    </a:lnTo>
                    <a:lnTo>
                      <a:pt x="56" y="63"/>
                    </a:lnTo>
                    <a:lnTo>
                      <a:pt x="0" y="72"/>
                    </a:lnTo>
                    <a:lnTo>
                      <a:pt x="45" y="70"/>
                    </a:lnTo>
                    <a:lnTo>
                      <a:pt x="90" y="69"/>
                    </a:lnTo>
                    <a:lnTo>
                      <a:pt x="135" y="68"/>
                    </a:lnTo>
                    <a:lnTo>
                      <a:pt x="180" y="68"/>
                    </a:lnTo>
                    <a:lnTo>
                      <a:pt x="224" y="67"/>
                    </a:lnTo>
                    <a:lnTo>
                      <a:pt x="268" y="66"/>
                    </a:lnTo>
                    <a:lnTo>
                      <a:pt x="313" y="65"/>
                    </a:lnTo>
                    <a:lnTo>
                      <a:pt x="358" y="65"/>
                    </a:lnTo>
                    <a:lnTo>
                      <a:pt x="317" y="76"/>
                    </a:lnTo>
                    <a:lnTo>
                      <a:pt x="276" y="87"/>
                    </a:lnTo>
                    <a:lnTo>
                      <a:pt x="235" y="99"/>
                    </a:lnTo>
                    <a:lnTo>
                      <a:pt x="194" y="111"/>
                    </a:lnTo>
                    <a:lnTo>
                      <a:pt x="152" y="123"/>
                    </a:lnTo>
                    <a:lnTo>
                      <a:pt x="111" y="135"/>
                    </a:lnTo>
                    <a:lnTo>
                      <a:pt x="70" y="147"/>
                    </a:lnTo>
                    <a:lnTo>
                      <a:pt x="29" y="160"/>
                    </a:lnTo>
                    <a:lnTo>
                      <a:pt x="62" y="158"/>
                    </a:lnTo>
                    <a:lnTo>
                      <a:pt x="97" y="158"/>
                    </a:lnTo>
                    <a:lnTo>
                      <a:pt x="131" y="155"/>
                    </a:lnTo>
                    <a:lnTo>
                      <a:pt x="165" y="155"/>
                    </a:lnTo>
                    <a:lnTo>
                      <a:pt x="199" y="153"/>
                    </a:lnTo>
                    <a:lnTo>
                      <a:pt x="233" y="152"/>
                    </a:lnTo>
                    <a:lnTo>
                      <a:pt x="266" y="151"/>
                    </a:lnTo>
                    <a:lnTo>
                      <a:pt x="301" y="150"/>
                    </a:lnTo>
                    <a:lnTo>
                      <a:pt x="272" y="162"/>
                    </a:lnTo>
                    <a:lnTo>
                      <a:pt x="243" y="174"/>
                    </a:lnTo>
                    <a:lnTo>
                      <a:pt x="214" y="186"/>
                    </a:lnTo>
                    <a:lnTo>
                      <a:pt x="185" y="199"/>
                    </a:lnTo>
                    <a:lnTo>
                      <a:pt x="157" y="210"/>
                    </a:lnTo>
                    <a:lnTo>
                      <a:pt x="129" y="223"/>
                    </a:lnTo>
                    <a:lnTo>
                      <a:pt x="100" y="235"/>
                    </a:lnTo>
                    <a:lnTo>
                      <a:pt x="72" y="248"/>
                    </a:lnTo>
                    <a:lnTo>
                      <a:pt x="95" y="247"/>
                    </a:lnTo>
                    <a:lnTo>
                      <a:pt x="120" y="246"/>
                    </a:lnTo>
                    <a:lnTo>
                      <a:pt x="143" y="245"/>
                    </a:lnTo>
                    <a:lnTo>
                      <a:pt x="169" y="245"/>
                    </a:lnTo>
                    <a:lnTo>
                      <a:pt x="192" y="244"/>
                    </a:lnTo>
                    <a:lnTo>
                      <a:pt x="217" y="244"/>
                    </a:lnTo>
                    <a:lnTo>
                      <a:pt x="240" y="243"/>
                    </a:lnTo>
                    <a:lnTo>
                      <a:pt x="265" y="243"/>
                    </a:lnTo>
                    <a:lnTo>
                      <a:pt x="243" y="252"/>
                    </a:lnTo>
                    <a:lnTo>
                      <a:pt x="221" y="262"/>
                    </a:lnTo>
                    <a:lnTo>
                      <a:pt x="200" y="271"/>
                    </a:lnTo>
                    <a:lnTo>
                      <a:pt x="179" y="282"/>
                    </a:lnTo>
                    <a:lnTo>
                      <a:pt x="157" y="291"/>
                    </a:lnTo>
                    <a:lnTo>
                      <a:pt x="136" y="300"/>
                    </a:lnTo>
                    <a:lnTo>
                      <a:pt x="115" y="310"/>
                    </a:lnTo>
                    <a:lnTo>
                      <a:pt x="94" y="320"/>
                    </a:lnTo>
                    <a:lnTo>
                      <a:pt x="110" y="324"/>
                    </a:lnTo>
                    <a:lnTo>
                      <a:pt x="128" y="327"/>
                    </a:lnTo>
                    <a:lnTo>
                      <a:pt x="143" y="330"/>
                    </a:lnTo>
                    <a:lnTo>
                      <a:pt x="161" y="333"/>
                    </a:lnTo>
                    <a:lnTo>
                      <a:pt x="178" y="336"/>
                    </a:lnTo>
                    <a:lnTo>
                      <a:pt x="195" y="339"/>
                    </a:lnTo>
                    <a:lnTo>
                      <a:pt x="212" y="342"/>
                    </a:lnTo>
                    <a:lnTo>
                      <a:pt x="230" y="346"/>
                    </a:lnTo>
                    <a:lnTo>
                      <a:pt x="216" y="357"/>
                    </a:lnTo>
                    <a:lnTo>
                      <a:pt x="202" y="369"/>
                    </a:lnTo>
                    <a:lnTo>
                      <a:pt x="190" y="381"/>
                    </a:lnTo>
                    <a:lnTo>
                      <a:pt x="177" y="394"/>
                    </a:lnTo>
                    <a:lnTo>
                      <a:pt x="163" y="406"/>
                    </a:lnTo>
                    <a:lnTo>
                      <a:pt x="150" y="417"/>
                    </a:lnTo>
                    <a:lnTo>
                      <a:pt x="137" y="430"/>
                    </a:lnTo>
                    <a:lnTo>
                      <a:pt x="124" y="442"/>
                    </a:lnTo>
                    <a:lnTo>
                      <a:pt x="137" y="439"/>
                    </a:lnTo>
                    <a:lnTo>
                      <a:pt x="152" y="437"/>
                    </a:lnTo>
                    <a:lnTo>
                      <a:pt x="164" y="435"/>
                    </a:lnTo>
                    <a:lnTo>
                      <a:pt x="179" y="433"/>
                    </a:lnTo>
                    <a:lnTo>
                      <a:pt x="193" y="430"/>
                    </a:lnTo>
                    <a:lnTo>
                      <a:pt x="208" y="429"/>
                    </a:lnTo>
                    <a:lnTo>
                      <a:pt x="221" y="425"/>
                    </a:lnTo>
                    <a:lnTo>
                      <a:pt x="236" y="424"/>
                    </a:lnTo>
                    <a:lnTo>
                      <a:pt x="261" y="372"/>
                    </a:lnTo>
                    <a:lnTo>
                      <a:pt x="286" y="320"/>
                    </a:lnTo>
                    <a:lnTo>
                      <a:pt x="312" y="268"/>
                    </a:lnTo>
                    <a:lnTo>
                      <a:pt x="339" y="216"/>
                    </a:lnTo>
                    <a:lnTo>
                      <a:pt x="364" y="162"/>
                    </a:lnTo>
                    <a:lnTo>
                      <a:pt x="391" y="108"/>
                    </a:lnTo>
                    <a:lnTo>
                      <a:pt x="419" y="54"/>
                    </a:lnTo>
                    <a:lnTo>
                      <a:pt x="447" y="0"/>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59" name="Freeform 61">
                <a:extLst>
                  <a:ext uri="{FF2B5EF4-FFF2-40B4-BE49-F238E27FC236}">
                    <a16:creationId xmlns:a16="http://schemas.microsoft.com/office/drawing/2014/main" xmlns="" id="{73F50F29-279D-4567-A98E-FF2CC1072469}"/>
                  </a:ext>
                </a:extLst>
              </p:cNvPr>
              <p:cNvSpPr>
                <a:spLocks/>
              </p:cNvSpPr>
              <p:nvPr/>
            </p:nvSpPr>
            <p:spPr bwMode="auto">
              <a:xfrm>
                <a:off x="-640" y="3195"/>
                <a:ext cx="149" cy="141"/>
              </a:xfrm>
              <a:custGeom>
                <a:avLst/>
                <a:gdLst/>
                <a:ahLst/>
                <a:cxnLst>
                  <a:cxn ang="0">
                    <a:pos x="77" y="7"/>
                  </a:cxn>
                  <a:cxn ang="0">
                    <a:pos x="144" y="0"/>
                  </a:cxn>
                  <a:cxn ang="0">
                    <a:pos x="235" y="5"/>
                  </a:cxn>
                  <a:cxn ang="0">
                    <a:pos x="294" y="42"/>
                  </a:cxn>
                  <a:cxn ang="0">
                    <a:pos x="290" y="118"/>
                  </a:cxn>
                  <a:cxn ang="0">
                    <a:pos x="277" y="195"/>
                  </a:cxn>
                  <a:cxn ang="0">
                    <a:pos x="266" y="253"/>
                  </a:cxn>
                  <a:cxn ang="0">
                    <a:pos x="260" y="280"/>
                  </a:cxn>
                  <a:cxn ang="0">
                    <a:pos x="255" y="272"/>
                  </a:cxn>
                  <a:cxn ang="0">
                    <a:pos x="247" y="248"/>
                  </a:cxn>
                  <a:cxn ang="0">
                    <a:pos x="238" y="218"/>
                  </a:cxn>
                  <a:cxn ang="0">
                    <a:pos x="227" y="188"/>
                  </a:cxn>
                  <a:cxn ang="0">
                    <a:pos x="209" y="176"/>
                  </a:cxn>
                  <a:cxn ang="0">
                    <a:pos x="180" y="180"/>
                  </a:cxn>
                  <a:cxn ang="0">
                    <a:pos x="152" y="186"/>
                  </a:cxn>
                  <a:cxn ang="0">
                    <a:pos x="123" y="191"/>
                  </a:cxn>
                  <a:cxn ang="0">
                    <a:pos x="116" y="181"/>
                  </a:cxn>
                  <a:cxn ang="0">
                    <a:pos x="128" y="157"/>
                  </a:cxn>
                  <a:cxn ang="0">
                    <a:pos x="142" y="133"/>
                  </a:cxn>
                  <a:cxn ang="0">
                    <a:pos x="155" y="110"/>
                  </a:cxn>
                  <a:cxn ang="0">
                    <a:pos x="141" y="103"/>
                  </a:cxn>
                  <a:cxn ang="0">
                    <a:pos x="100" y="111"/>
                  </a:cxn>
                  <a:cxn ang="0">
                    <a:pos x="60" y="121"/>
                  </a:cxn>
                  <a:cxn ang="0">
                    <a:pos x="19" y="129"/>
                  </a:cxn>
                  <a:cxn ang="0">
                    <a:pos x="20" y="122"/>
                  </a:cxn>
                  <a:cxn ang="0">
                    <a:pos x="61" y="100"/>
                  </a:cxn>
                  <a:cxn ang="0">
                    <a:pos x="102" y="76"/>
                  </a:cxn>
                  <a:cxn ang="0">
                    <a:pos x="144" y="54"/>
                  </a:cxn>
                  <a:cxn ang="0">
                    <a:pos x="154" y="39"/>
                  </a:cxn>
                  <a:cxn ang="0">
                    <a:pos x="128" y="30"/>
                  </a:cxn>
                  <a:cxn ang="0">
                    <a:pos x="103" y="21"/>
                  </a:cxn>
                  <a:cxn ang="0">
                    <a:pos x="78" y="12"/>
                  </a:cxn>
                </a:cxnLst>
                <a:rect l="0" t="0" r="r" b="b"/>
                <a:pathLst>
                  <a:path w="300" h="280">
                    <a:moveTo>
                      <a:pt x="66" y="9"/>
                    </a:moveTo>
                    <a:lnTo>
                      <a:pt x="77" y="7"/>
                    </a:lnTo>
                    <a:lnTo>
                      <a:pt x="105" y="3"/>
                    </a:lnTo>
                    <a:lnTo>
                      <a:pt x="144" y="0"/>
                    </a:lnTo>
                    <a:lnTo>
                      <a:pt x="190" y="1"/>
                    </a:lnTo>
                    <a:lnTo>
                      <a:pt x="235" y="5"/>
                    </a:lnTo>
                    <a:lnTo>
                      <a:pt x="271" y="19"/>
                    </a:lnTo>
                    <a:lnTo>
                      <a:pt x="294" y="42"/>
                    </a:lnTo>
                    <a:lnTo>
                      <a:pt x="300" y="77"/>
                    </a:lnTo>
                    <a:lnTo>
                      <a:pt x="290" y="118"/>
                    </a:lnTo>
                    <a:lnTo>
                      <a:pt x="283" y="159"/>
                    </a:lnTo>
                    <a:lnTo>
                      <a:pt x="277" y="195"/>
                    </a:lnTo>
                    <a:lnTo>
                      <a:pt x="271" y="228"/>
                    </a:lnTo>
                    <a:lnTo>
                      <a:pt x="266" y="253"/>
                    </a:lnTo>
                    <a:lnTo>
                      <a:pt x="263" y="271"/>
                    </a:lnTo>
                    <a:lnTo>
                      <a:pt x="260" y="280"/>
                    </a:lnTo>
                    <a:lnTo>
                      <a:pt x="259" y="280"/>
                    </a:lnTo>
                    <a:lnTo>
                      <a:pt x="255" y="272"/>
                    </a:lnTo>
                    <a:lnTo>
                      <a:pt x="251" y="261"/>
                    </a:lnTo>
                    <a:lnTo>
                      <a:pt x="247" y="248"/>
                    </a:lnTo>
                    <a:lnTo>
                      <a:pt x="243" y="234"/>
                    </a:lnTo>
                    <a:lnTo>
                      <a:pt x="238" y="218"/>
                    </a:lnTo>
                    <a:lnTo>
                      <a:pt x="232" y="202"/>
                    </a:lnTo>
                    <a:lnTo>
                      <a:pt x="227" y="188"/>
                    </a:lnTo>
                    <a:lnTo>
                      <a:pt x="224" y="174"/>
                    </a:lnTo>
                    <a:lnTo>
                      <a:pt x="209" y="176"/>
                    </a:lnTo>
                    <a:lnTo>
                      <a:pt x="195" y="178"/>
                    </a:lnTo>
                    <a:lnTo>
                      <a:pt x="180" y="180"/>
                    </a:lnTo>
                    <a:lnTo>
                      <a:pt x="166" y="184"/>
                    </a:lnTo>
                    <a:lnTo>
                      <a:pt x="152" y="186"/>
                    </a:lnTo>
                    <a:lnTo>
                      <a:pt x="138" y="189"/>
                    </a:lnTo>
                    <a:lnTo>
                      <a:pt x="123" y="191"/>
                    </a:lnTo>
                    <a:lnTo>
                      <a:pt x="109" y="194"/>
                    </a:lnTo>
                    <a:lnTo>
                      <a:pt x="116" y="181"/>
                    </a:lnTo>
                    <a:lnTo>
                      <a:pt x="122" y="170"/>
                    </a:lnTo>
                    <a:lnTo>
                      <a:pt x="128" y="157"/>
                    </a:lnTo>
                    <a:lnTo>
                      <a:pt x="136" y="146"/>
                    </a:lnTo>
                    <a:lnTo>
                      <a:pt x="142" y="133"/>
                    </a:lnTo>
                    <a:lnTo>
                      <a:pt x="148" y="122"/>
                    </a:lnTo>
                    <a:lnTo>
                      <a:pt x="155" y="110"/>
                    </a:lnTo>
                    <a:lnTo>
                      <a:pt x="162" y="100"/>
                    </a:lnTo>
                    <a:lnTo>
                      <a:pt x="141" y="103"/>
                    </a:lnTo>
                    <a:lnTo>
                      <a:pt x="121" y="108"/>
                    </a:lnTo>
                    <a:lnTo>
                      <a:pt x="100" y="111"/>
                    </a:lnTo>
                    <a:lnTo>
                      <a:pt x="81" y="116"/>
                    </a:lnTo>
                    <a:lnTo>
                      <a:pt x="60" y="121"/>
                    </a:lnTo>
                    <a:lnTo>
                      <a:pt x="40" y="125"/>
                    </a:lnTo>
                    <a:lnTo>
                      <a:pt x="19" y="129"/>
                    </a:lnTo>
                    <a:lnTo>
                      <a:pt x="0" y="134"/>
                    </a:lnTo>
                    <a:lnTo>
                      <a:pt x="20" y="122"/>
                    </a:lnTo>
                    <a:lnTo>
                      <a:pt x="41" y="111"/>
                    </a:lnTo>
                    <a:lnTo>
                      <a:pt x="61" y="100"/>
                    </a:lnTo>
                    <a:lnTo>
                      <a:pt x="82" y="89"/>
                    </a:lnTo>
                    <a:lnTo>
                      <a:pt x="102" y="76"/>
                    </a:lnTo>
                    <a:lnTo>
                      <a:pt x="124" y="66"/>
                    </a:lnTo>
                    <a:lnTo>
                      <a:pt x="144" y="54"/>
                    </a:lnTo>
                    <a:lnTo>
                      <a:pt x="166" y="44"/>
                    </a:lnTo>
                    <a:lnTo>
                      <a:pt x="154" y="39"/>
                    </a:lnTo>
                    <a:lnTo>
                      <a:pt x="141" y="34"/>
                    </a:lnTo>
                    <a:lnTo>
                      <a:pt x="128" y="30"/>
                    </a:lnTo>
                    <a:lnTo>
                      <a:pt x="116" y="26"/>
                    </a:lnTo>
                    <a:lnTo>
                      <a:pt x="103" y="21"/>
                    </a:lnTo>
                    <a:lnTo>
                      <a:pt x="91" y="18"/>
                    </a:lnTo>
                    <a:lnTo>
                      <a:pt x="78" y="12"/>
                    </a:lnTo>
                    <a:lnTo>
                      <a:pt x="66" y="9"/>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grpSp>
        <p:grpSp>
          <p:nvGrpSpPr>
            <p:cNvPr id="31" name="Group 62">
              <a:extLst>
                <a:ext uri="{FF2B5EF4-FFF2-40B4-BE49-F238E27FC236}">
                  <a16:creationId xmlns:a16="http://schemas.microsoft.com/office/drawing/2014/main" xmlns="" id="{463A50D6-272E-4E0E-A5F3-AA820C609485}"/>
                </a:ext>
              </a:extLst>
            </p:cNvPr>
            <p:cNvGrpSpPr>
              <a:grpSpLocks/>
            </p:cNvGrpSpPr>
            <p:nvPr/>
          </p:nvGrpSpPr>
          <p:grpSpPr bwMode="auto">
            <a:xfrm>
              <a:off x="6873092" y="3981948"/>
              <a:ext cx="622367" cy="490487"/>
              <a:chOff x="2333" y="3025"/>
              <a:chExt cx="609" cy="386"/>
            </a:xfrm>
          </p:grpSpPr>
          <p:sp>
            <p:nvSpPr>
              <p:cNvPr id="135" name="Freeform 63">
                <a:extLst>
                  <a:ext uri="{FF2B5EF4-FFF2-40B4-BE49-F238E27FC236}">
                    <a16:creationId xmlns:a16="http://schemas.microsoft.com/office/drawing/2014/main" xmlns="" id="{06497C5E-A085-4D92-B6FE-0A17C1593A93}"/>
                  </a:ext>
                </a:extLst>
              </p:cNvPr>
              <p:cNvSpPr>
                <a:spLocks/>
              </p:cNvSpPr>
              <p:nvPr/>
            </p:nvSpPr>
            <p:spPr bwMode="auto">
              <a:xfrm>
                <a:off x="2348" y="3040"/>
                <a:ext cx="594" cy="371"/>
              </a:xfrm>
              <a:custGeom>
                <a:avLst/>
                <a:gdLst/>
                <a:ahLst/>
                <a:cxnLst>
                  <a:cxn ang="0">
                    <a:pos x="503" y="55"/>
                  </a:cxn>
                  <a:cxn ang="0">
                    <a:pos x="428" y="55"/>
                  </a:cxn>
                  <a:cxn ang="0">
                    <a:pos x="370" y="55"/>
                  </a:cxn>
                  <a:cxn ang="0">
                    <a:pos x="325" y="55"/>
                  </a:cxn>
                  <a:cxn ang="0">
                    <a:pos x="293" y="55"/>
                  </a:cxn>
                  <a:cxn ang="0">
                    <a:pos x="270" y="55"/>
                  </a:cxn>
                  <a:cxn ang="0">
                    <a:pos x="252" y="53"/>
                  </a:cxn>
                  <a:cxn ang="0">
                    <a:pos x="249" y="49"/>
                  </a:cxn>
                  <a:cxn ang="0">
                    <a:pos x="245" y="34"/>
                  </a:cxn>
                  <a:cxn ang="0">
                    <a:pos x="237" y="20"/>
                  </a:cxn>
                  <a:cxn ang="0">
                    <a:pos x="223" y="8"/>
                  </a:cxn>
                  <a:cxn ang="0">
                    <a:pos x="206" y="0"/>
                  </a:cxn>
                  <a:cxn ang="0">
                    <a:pos x="202" y="0"/>
                  </a:cxn>
                  <a:cxn ang="0">
                    <a:pos x="190" y="0"/>
                  </a:cxn>
                  <a:cxn ang="0">
                    <a:pos x="159" y="0"/>
                  </a:cxn>
                  <a:cxn ang="0">
                    <a:pos x="106" y="0"/>
                  </a:cxn>
                  <a:cxn ang="0">
                    <a:pos x="73" y="2"/>
                  </a:cxn>
                  <a:cxn ang="0">
                    <a:pos x="59" y="2"/>
                  </a:cxn>
                  <a:cxn ang="0">
                    <a:pos x="45" y="8"/>
                  </a:cxn>
                  <a:cxn ang="0">
                    <a:pos x="38" y="14"/>
                  </a:cxn>
                  <a:cxn ang="0">
                    <a:pos x="28" y="30"/>
                  </a:cxn>
                  <a:cxn ang="0">
                    <a:pos x="22" y="37"/>
                  </a:cxn>
                  <a:cxn ang="0">
                    <a:pos x="16" y="47"/>
                  </a:cxn>
                  <a:cxn ang="0">
                    <a:pos x="12" y="53"/>
                  </a:cxn>
                  <a:cxn ang="0">
                    <a:pos x="0" y="59"/>
                  </a:cxn>
                  <a:cxn ang="0">
                    <a:pos x="0" y="186"/>
                  </a:cxn>
                  <a:cxn ang="0">
                    <a:pos x="303" y="371"/>
                  </a:cxn>
                  <a:cxn ang="0">
                    <a:pos x="594" y="186"/>
                  </a:cxn>
                  <a:cxn ang="0">
                    <a:pos x="594" y="82"/>
                  </a:cxn>
                  <a:cxn ang="0">
                    <a:pos x="587" y="69"/>
                  </a:cxn>
                  <a:cxn ang="0">
                    <a:pos x="569" y="61"/>
                  </a:cxn>
                  <a:cxn ang="0">
                    <a:pos x="545" y="55"/>
                  </a:cxn>
                </a:cxnLst>
                <a:rect l="0" t="0" r="r" b="b"/>
                <a:pathLst>
                  <a:path w="594" h="371">
                    <a:moveTo>
                      <a:pt x="545" y="55"/>
                    </a:moveTo>
                    <a:lnTo>
                      <a:pt x="503" y="55"/>
                    </a:lnTo>
                    <a:lnTo>
                      <a:pt x="463" y="55"/>
                    </a:lnTo>
                    <a:lnTo>
                      <a:pt x="428" y="55"/>
                    </a:lnTo>
                    <a:lnTo>
                      <a:pt x="397" y="55"/>
                    </a:lnTo>
                    <a:lnTo>
                      <a:pt x="370" y="55"/>
                    </a:lnTo>
                    <a:lnTo>
                      <a:pt x="346" y="55"/>
                    </a:lnTo>
                    <a:lnTo>
                      <a:pt x="325" y="55"/>
                    </a:lnTo>
                    <a:lnTo>
                      <a:pt x="307" y="55"/>
                    </a:lnTo>
                    <a:lnTo>
                      <a:pt x="293" y="55"/>
                    </a:lnTo>
                    <a:lnTo>
                      <a:pt x="280" y="55"/>
                    </a:lnTo>
                    <a:lnTo>
                      <a:pt x="270" y="55"/>
                    </a:lnTo>
                    <a:lnTo>
                      <a:pt x="262" y="55"/>
                    </a:lnTo>
                    <a:lnTo>
                      <a:pt x="252" y="53"/>
                    </a:lnTo>
                    <a:lnTo>
                      <a:pt x="249" y="53"/>
                    </a:lnTo>
                    <a:lnTo>
                      <a:pt x="249" y="49"/>
                    </a:lnTo>
                    <a:lnTo>
                      <a:pt x="247" y="43"/>
                    </a:lnTo>
                    <a:lnTo>
                      <a:pt x="245" y="34"/>
                    </a:lnTo>
                    <a:lnTo>
                      <a:pt x="239" y="24"/>
                    </a:lnTo>
                    <a:lnTo>
                      <a:pt x="237" y="20"/>
                    </a:lnTo>
                    <a:lnTo>
                      <a:pt x="233" y="16"/>
                    </a:lnTo>
                    <a:lnTo>
                      <a:pt x="223" y="8"/>
                    </a:lnTo>
                    <a:lnTo>
                      <a:pt x="209" y="2"/>
                    </a:lnTo>
                    <a:lnTo>
                      <a:pt x="206" y="0"/>
                    </a:lnTo>
                    <a:lnTo>
                      <a:pt x="204" y="0"/>
                    </a:lnTo>
                    <a:lnTo>
                      <a:pt x="202" y="0"/>
                    </a:lnTo>
                    <a:lnTo>
                      <a:pt x="198" y="0"/>
                    </a:lnTo>
                    <a:lnTo>
                      <a:pt x="190" y="0"/>
                    </a:lnTo>
                    <a:lnTo>
                      <a:pt x="182" y="0"/>
                    </a:lnTo>
                    <a:lnTo>
                      <a:pt x="159" y="0"/>
                    </a:lnTo>
                    <a:lnTo>
                      <a:pt x="133" y="0"/>
                    </a:lnTo>
                    <a:lnTo>
                      <a:pt x="106" y="0"/>
                    </a:lnTo>
                    <a:lnTo>
                      <a:pt x="82" y="0"/>
                    </a:lnTo>
                    <a:lnTo>
                      <a:pt x="73" y="2"/>
                    </a:lnTo>
                    <a:lnTo>
                      <a:pt x="65" y="2"/>
                    </a:lnTo>
                    <a:lnTo>
                      <a:pt x="59" y="2"/>
                    </a:lnTo>
                    <a:lnTo>
                      <a:pt x="57" y="2"/>
                    </a:lnTo>
                    <a:lnTo>
                      <a:pt x="45" y="8"/>
                    </a:lnTo>
                    <a:lnTo>
                      <a:pt x="39" y="10"/>
                    </a:lnTo>
                    <a:lnTo>
                      <a:pt x="38" y="14"/>
                    </a:lnTo>
                    <a:lnTo>
                      <a:pt x="32" y="22"/>
                    </a:lnTo>
                    <a:lnTo>
                      <a:pt x="28" y="30"/>
                    </a:lnTo>
                    <a:lnTo>
                      <a:pt x="26" y="36"/>
                    </a:lnTo>
                    <a:lnTo>
                      <a:pt x="22" y="37"/>
                    </a:lnTo>
                    <a:lnTo>
                      <a:pt x="20" y="43"/>
                    </a:lnTo>
                    <a:lnTo>
                      <a:pt x="16" y="47"/>
                    </a:lnTo>
                    <a:lnTo>
                      <a:pt x="14" y="51"/>
                    </a:lnTo>
                    <a:lnTo>
                      <a:pt x="12" y="53"/>
                    </a:lnTo>
                    <a:lnTo>
                      <a:pt x="6" y="55"/>
                    </a:lnTo>
                    <a:lnTo>
                      <a:pt x="0" y="59"/>
                    </a:lnTo>
                    <a:lnTo>
                      <a:pt x="0" y="65"/>
                    </a:lnTo>
                    <a:lnTo>
                      <a:pt x="0" y="186"/>
                    </a:lnTo>
                    <a:lnTo>
                      <a:pt x="0" y="371"/>
                    </a:lnTo>
                    <a:lnTo>
                      <a:pt x="303" y="371"/>
                    </a:lnTo>
                    <a:lnTo>
                      <a:pt x="594" y="371"/>
                    </a:lnTo>
                    <a:lnTo>
                      <a:pt x="594" y="186"/>
                    </a:lnTo>
                    <a:lnTo>
                      <a:pt x="594" y="90"/>
                    </a:lnTo>
                    <a:lnTo>
                      <a:pt x="594" y="82"/>
                    </a:lnTo>
                    <a:lnTo>
                      <a:pt x="588" y="73"/>
                    </a:lnTo>
                    <a:lnTo>
                      <a:pt x="587" y="69"/>
                    </a:lnTo>
                    <a:lnTo>
                      <a:pt x="581" y="65"/>
                    </a:lnTo>
                    <a:lnTo>
                      <a:pt x="569" y="61"/>
                    </a:lnTo>
                    <a:lnTo>
                      <a:pt x="555" y="55"/>
                    </a:lnTo>
                    <a:lnTo>
                      <a:pt x="545" y="55"/>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36" name="Freeform 64">
                <a:extLst>
                  <a:ext uri="{FF2B5EF4-FFF2-40B4-BE49-F238E27FC236}">
                    <a16:creationId xmlns:a16="http://schemas.microsoft.com/office/drawing/2014/main" xmlns="" id="{2F87D353-D60F-49EE-A775-3799AEFB953B}"/>
                  </a:ext>
                </a:extLst>
              </p:cNvPr>
              <p:cNvSpPr>
                <a:spLocks/>
              </p:cNvSpPr>
              <p:nvPr/>
            </p:nvSpPr>
            <p:spPr bwMode="auto">
              <a:xfrm>
                <a:off x="2333" y="3025"/>
                <a:ext cx="594" cy="371"/>
              </a:xfrm>
              <a:custGeom>
                <a:avLst/>
                <a:gdLst/>
                <a:ahLst/>
                <a:cxnLst>
                  <a:cxn ang="0">
                    <a:pos x="502" y="54"/>
                  </a:cxn>
                  <a:cxn ang="0">
                    <a:pos x="428" y="54"/>
                  </a:cxn>
                  <a:cxn ang="0">
                    <a:pos x="369" y="54"/>
                  </a:cxn>
                  <a:cxn ang="0">
                    <a:pos x="324" y="54"/>
                  </a:cxn>
                  <a:cxn ang="0">
                    <a:pos x="293" y="54"/>
                  </a:cxn>
                  <a:cxn ang="0">
                    <a:pos x="269" y="54"/>
                  </a:cxn>
                  <a:cxn ang="0">
                    <a:pos x="252" y="52"/>
                  </a:cxn>
                  <a:cxn ang="0">
                    <a:pos x="248" y="49"/>
                  </a:cxn>
                  <a:cxn ang="0">
                    <a:pos x="244" y="33"/>
                  </a:cxn>
                  <a:cxn ang="0">
                    <a:pos x="236" y="19"/>
                  </a:cxn>
                  <a:cxn ang="0">
                    <a:pos x="222" y="8"/>
                  </a:cxn>
                  <a:cxn ang="0">
                    <a:pos x="205" y="0"/>
                  </a:cxn>
                  <a:cxn ang="0">
                    <a:pos x="201" y="0"/>
                  </a:cxn>
                  <a:cxn ang="0">
                    <a:pos x="189" y="0"/>
                  </a:cxn>
                  <a:cxn ang="0">
                    <a:pos x="158" y="0"/>
                  </a:cxn>
                  <a:cxn ang="0">
                    <a:pos x="105" y="0"/>
                  </a:cxn>
                  <a:cxn ang="0">
                    <a:pos x="72" y="2"/>
                  </a:cxn>
                  <a:cxn ang="0">
                    <a:pos x="58" y="2"/>
                  </a:cxn>
                  <a:cxn ang="0">
                    <a:pos x="45" y="8"/>
                  </a:cxn>
                  <a:cxn ang="0">
                    <a:pos x="37" y="13"/>
                  </a:cxn>
                  <a:cxn ang="0">
                    <a:pos x="27" y="29"/>
                  </a:cxn>
                  <a:cxn ang="0">
                    <a:pos x="21" y="37"/>
                  </a:cxn>
                  <a:cxn ang="0">
                    <a:pos x="15" y="47"/>
                  </a:cxn>
                  <a:cxn ang="0">
                    <a:pos x="11" y="52"/>
                  </a:cxn>
                  <a:cxn ang="0">
                    <a:pos x="0" y="58"/>
                  </a:cxn>
                  <a:cxn ang="0">
                    <a:pos x="0" y="185"/>
                  </a:cxn>
                  <a:cxn ang="0">
                    <a:pos x="303" y="371"/>
                  </a:cxn>
                  <a:cxn ang="0">
                    <a:pos x="594" y="185"/>
                  </a:cxn>
                  <a:cxn ang="0">
                    <a:pos x="594" y="82"/>
                  </a:cxn>
                  <a:cxn ang="0">
                    <a:pos x="586" y="68"/>
                  </a:cxn>
                  <a:cxn ang="0">
                    <a:pos x="568" y="60"/>
                  </a:cxn>
                  <a:cxn ang="0">
                    <a:pos x="545" y="54"/>
                  </a:cxn>
                </a:cxnLst>
                <a:rect l="0" t="0" r="r" b="b"/>
                <a:pathLst>
                  <a:path w="594" h="371">
                    <a:moveTo>
                      <a:pt x="545" y="54"/>
                    </a:moveTo>
                    <a:lnTo>
                      <a:pt x="502" y="54"/>
                    </a:lnTo>
                    <a:lnTo>
                      <a:pt x="463" y="54"/>
                    </a:lnTo>
                    <a:lnTo>
                      <a:pt x="428" y="54"/>
                    </a:lnTo>
                    <a:lnTo>
                      <a:pt x="396" y="54"/>
                    </a:lnTo>
                    <a:lnTo>
                      <a:pt x="369" y="54"/>
                    </a:lnTo>
                    <a:lnTo>
                      <a:pt x="346" y="54"/>
                    </a:lnTo>
                    <a:lnTo>
                      <a:pt x="324" y="54"/>
                    </a:lnTo>
                    <a:lnTo>
                      <a:pt x="307" y="54"/>
                    </a:lnTo>
                    <a:lnTo>
                      <a:pt x="293" y="54"/>
                    </a:lnTo>
                    <a:lnTo>
                      <a:pt x="279" y="54"/>
                    </a:lnTo>
                    <a:lnTo>
                      <a:pt x="269" y="54"/>
                    </a:lnTo>
                    <a:lnTo>
                      <a:pt x="262" y="54"/>
                    </a:lnTo>
                    <a:lnTo>
                      <a:pt x="252" y="52"/>
                    </a:lnTo>
                    <a:lnTo>
                      <a:pt x="248" y="52"/>
                    </a:lnTo>
                    <a:lnTo>
                      <a:pt x="248" y="49"/>
                    </a:lnTo>
                    <a:lnTo>
                      <a:pt x="246" y="43"/>
                    </a:lnTo>
                    <a:lnTo>
                      <a:pt x="244" y="33"/>
                    </a:lnTo>
                    <a:lnTo>
                      <a:pt x="238" y="23"/>
                    </a:lnTo>
                    <a:lnTo>
                      <a:pt x="236" y="19"/>
                    </a:lnTo>
                    <a:lnTo>
                      <a:pt x="232" y="15"/>
                    </a:lnTo>
                    <a:lnTo>
                      <a:pt x="222" y="8"/>
                    </a:lnTo>
                    <a:lnTo>
                      <a:pt x="209" y="2"/>
                    </a:lnTo>
                    <a:lnTo>
                      <a:pt x="205" y="0"/>
                    </a:lnTo>
                    <a:lnTo>
                      <a:pt x="203" y="0"/>
                    </a:lnTo>
                    <a:lnTo>
                      <a:pt x="201" y="0"/>
                    </a:lnTo>
                    <a:lnTo>
                      <a:pt x="197" y="0"/>
                    </a:lnTo>
                    <a:lnTo>
                      <a:pt x="189" y="0"/>
                    </a:lnTo>
                    <a:lnTo>
                      <a:pt x="181" y="0"/>
                    </a:lnTo>
                    <a:lnTo>
                      <a:pt x="158" y="0"/>
                    </a:lnTo>
                    <a:lnTo>
                      <a:pt x="133" y="0"/>
                    </a:lnTo>
                    <a:lnTo>
                      <a:pt x="105" y="0"/>
                    </a:lnTo>
                    <a:lnTo>
                      <a:pt x="82" y="0"/>
                    </a:lnTo>
                    <a:lnTo>
                      <a:pt x="72" y="2"/>
                    </a:lnTo>
                    <a:lnTo>
                      <a:pt x="64" y="2"/>
                    </a:lnTo>
                    <a:lnTo>
                      <a:pt x="58" y="2"/>
                    </a:lnTo>
                    <a:lnTo>
                      <a:pt x="56" y="2"/>
                    </a:lnTo>
                    <a:lnTo>
                      <a:pt x="45" y="8"/>
                    </a:lnTo>
                    <a:lnTo>
                      <a:pt x="39" y="10"/>
                    </a:lnTo>
                    <a:lnTo>
                      <a:pt x="37" y="13"/>
                    </a:lnTo>
                    <a:lnTo>
                      <a:pt x="31" y="21"/>
                    </a:lnTo>
                    <a:lnTo>
                      <a:pt x="27" y="29"/>
                    </a:lnTo>
                    <a:lnTo>
                      <a:pt x="25" y="35"/>
                    </a:lnTo>
                    <a:lnTo>
                      <a:pt x="21" y="37"/>
                    </a:lnTo>
                    <a:lnTo>
                      <a:pt x="19" y="43"/>
                    </a:lnTo>
                    <a:lnTo>
                      <a:pt x="15" y="47"/>
                    </a:lnTo>
                    <a:lnTo>
                      <a:pt x="13" y="51"/>
                    </a:lnTo>
                    <a:lnTo>
                      <a:pt x="11" y="52"/>
                    </a:lnTo>
                    <a:lnTo>
                      <a:pt x="6" y="54"/>
                    </a:lnTo>
                    <a:lnTo>
                      <a:pt x="0" y="58"/>
                    </a:lnTo>
                    <a:lnTo>
                      <a:pt x="0" y="64"/>
                    </a:lnTo>
                    <a:lnTo>
                      <a:pt x="0" y="185"/>
                    </a:lnTo>
                    <a:lnTo>
                      <a:pt x="0" y="371"/>
                    </a:lnTo>
                    <a:lnTo>
                      <a:pt x="303" y="371"/>
                    </a:lnTo>
                    <a:lnTo>
                      <a:pt x="594" y="371"/>
                    </a:lnTo>
                    <a:lnTo>
                      <a:pt x="594" y="185"/>
                    </a:lnTo>
                    <a:lnTo>
                      <a:pt x="594" y="90"/>
                    </a:lnTo>
                    <a:lnTo>
                      <a:pt x="594" y="82"/>
                    </a:lnTo>
                    <a:lnTo>
                      <a:pt x="588" y="72"/>
                    </a:lnTo>
                    <a:lnTo>
                      <a:pt x="586" y="68"/>
                    </a:lnTo>
                    <a:lnTo>
                      <a:pt x="580" y="64"/>
                    </a:lnTo>
                    <a:lnTo>
                      <a:pt x="568" y="60"/>
                    </a:lnTo>
                    <a:lnTo>
                      <a:pt x="555" y="54"/>
                    </a:lnTo>
                    <a:lnTo>
                      <a:pt x="545" y="54"/>
                    </a:lnTo>
                    <a:close/>
                  </a:path>
                </a:pathLst>
              </a:custGeom>
              <a:solidFill>
                <a:srgbClr val="3399FF"/>
              </a:solidFill>
              <a:ln w="3175">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grpSp>
        <p:sp>
          <p:nvSpPr>
            <p:cNvPr id="32" name="Arc 65">
              <a:extLst>
                <a:ext uri="{FF2B5EF4-FFF2-40B4-BE49-F238E27FC236}">
                  <a16:creationId xmlns:a16="http://schemas.microsoft.com/office/drawing/2014/main" xmlns="" id="{127B34A4-3026-448D-A47B-85A4280B7E95}"/>
                </a:ext>
              </a:extLst>
            </p:cNvPr>
            <p:cNvSpPr>
              <a:spLocks/>
            </p:cNvSpPr>
            <p:nvPr/>
          </p:nvSpPr>
          <p:spPr bwMode="auto">
            <a:xfrm rot="17958336" flipH="1">
              <a:off x="6403161" y="4451426"/>
              <a:ext cx="500396" cy="269915"/>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33" name="Arc 66">
              <a:extLst>
                <a:ext uri="{FF2B5EF4-FFF2-40B4-BE49-F238E27FC236}">
                  <a16:creationId xmlns:a16="http://schemas.microsoft.com/office/drawing/2014/main" xmlns="" id="{80B402ED-C017-4D08-BCD2-F5F54006F281}"/>
                </a:ext>
              </a:extLst>
            </p:cNvPr>
            <p:cNvSpPr>
              <a:spLocks/>
            </p:cNvSpPr>
            <p:nvPr/>
          </p:nvSpPr>
          <p:spPr bwMode="auto">
            <a:xfrm rot="17958336" flipH="1">
              <a:off x="6403161" y="3715695"/>
              <a:ext cx="500396" cy="269915"/>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34" name="Arc 67">
              <a:extLst>
                <a:ext uri="{FF2B5EF4-FFF2-40B4-BE49-F238E27FC236}">
                  <a16:creationId xmlns:a16="http://schemas.microsoft.com/office/drawing/2014/main" xmlns="" id="{AB0A2427-11DC-42EF-A091-6BE78907B3A6}"/>
                </a:ext>
              </a:extLst>
            </p:cNvPr>
            <p:cNvSpPr>
              <a:spLocks/>
            </p:cNvSpPr>
            <p:nvPr/>
          </p:nvSpPr>
          <p:spPr bwMode="auto">
            <a:xfrm rot="17958336" flipH="1">
              <a:off x="6403161" y="2979965"/>
              <a:ext cx="500396" cy="269915"/>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grpSp>
          <p:nvGrpSpPr>
            <p:cNvPr id="35" name="Group 69">
              <a:extLst>
                <a:ext uri="{FF2B5EF4-FFF2-40B4-BE49-F238E27FC236}">
                  <a16:creationId xmlns:a16="http://schemas.microsoft.com/office/drawing/2014/main" xmlns="" id="{A33D74AC-13ED-4799-AB35-ACBB54936ED8}"/>
                </a:ext>
              </a:extLst>
            </p:cNvPr>
            <p:cNvGrpSpPr>
              <a:grpSpLocks/>
            </p:cNvGrpSpPr>
            <p:nvPr/>
          </p:nvGrpSpPr>
          <p:grpSpPr bwMode="auto">
            <a:xfrm>
              <a:off x="8488121" y="4586384"/>
              <a:ext cx="611213" cy="606917"/>
              <a:chOff x="3935" y="1390"/>
              <a:chExt cx="1344" cy="987"/>
            </a:xfrm>
          </p:grpSpPr>
          <p:sp>
            <p:nvSpPr>
              <p:cNvPr id="127" name="AutoShape 70">
                <a:extLst>
                  <a:ext uri="{FF2B5EF4-FFF2-40B4-BE49-F238E27FC236}">
                    <a16:creationId xmlns:a16="http://schemas.microsoft.com/office/drawing/2014/main" xmlns="" id="{C021DCD9-FA67-49F3-845E-7E1DEB2FF5F3}"/>
                  </a:ext>
                </a:extLst>
              </p:cNvPr>
              <p:cNvSpPr>
                <a:spLocks noChangeAspect="1" noChangeArrowheads="1" noTextEdit="1"/>
              </p:cNvSpPr>
              <p:nvPr/>
            </p:nvSpPr>
            <p:spPr bwMode="auto">
              <a:xfrm>
                <a:off x="3936" y="1390"/>
                <a:ext cx="1343" cy="981"/>
              </a:xfrm>
              <a:prstGeom prst="rect">
                <a:avLst/>
              </a:prstGeom>
              <a:noFill/>
              <a:ln w="9525">
                <a:noFill/>
                <a:miter lim="800000"/>
                <a:headEnd/>
                <a:tailEnd/>
              </a:ln>
            </p:spPr>
            <p:txBody>
              <a:bodyPr/>
              <a:lstStyle/>
              <a:p>
                <a:endParaRPr lang="id-ID" sz="1300">
                  <a:latin typeface="Tahoma" pitchFamily="34" charset="0"/>
                  <a:ea typeface="Tahoma" pitchFamily="34" charset="0"/>
                  <a:cs typeface="Tahoma" pitchFamily="34" charset="0"/>
                </a:endParaRPr>
              </a:p>
            </p:txBody>
          </p:sp>
          <p:sp>
            <p:nvSpPr>
              <p:cNvPr id="128" name="Freeform 71">
                <a:extLst>
                  <a:ext uri="{FF2B5EF4-FFF2-40B4-BE49-F238E27FC236}">
                    <a16:creationId xmlns:a16="http://schemas.microsoft.com/office/drawing/2014/main" xmlns="" id="{354ACE4B-611A-4E25-91E3-585F05B2E07F}"/>
                  </a:ext>
                </a:extLst>
              </p:cNvPr>
              <p:cNvSpPr>
                <a:spLocks/>
              </p:cNvSpPr>
              <p:nvPr/>
            </p:nvSpPr>
            <p:spPr bwMode="auto">
              <a:xfrm>
                <a:off x="3935" y="1409"/>
                <a:ext cx="1324" cy="968"/>
              </a:xfrm>
              <a:custGeom>
                <a:avLst/>
                <a:gdLst/>
                <a:ahLst/>
                <a:cxnLst>
                  <a:cxn ang="0">
                    <a:pos x="0" y="745"/>
                  </a:cxn>
                  <a:cxn ang="0">
                    <a:pos x="1078" y="968"/>
                  </a:cxn>
                  <a:cxn ang="0">
                    <a:pos x="1107" y="859"/>
                  </a:cxn>
                  <a:cxn ang="0">
                    <a:pos x="1220" y="889"/>
                  </a:cxn>
                  <a:cxn ang="0">
                    <a:pos x="1324" y="228"/>
                  </a:cxn>
                  <a:cxn ang="0">
                    <a:pos x="1170" y="163"/>
                  </a:cxn>
                  <a:cxn ang="0">
                    <a:pos x="1038" y="113"/>
                  </a:cxn>
                  <a:cxn ang="0">
                    <a:pos x="737" y="0"/>
                  </a:cxn>
                  <a:cxn ang="0">
                    <a:pos x="701" y="47"/>
                  </a:cxn>
                  <a:cxn ang="0">
                    <a:pos x="639" y="18"/>
                  </a:cxn>
                  <a:cxn ang="0">
                    <a:pos x="0" y="745"/>
                  </a:cxn>
                </a:cxnLst>
                <a:rect l="0" t="0" r="r" b="b"/>
                <a:pathLst>
                  <a:path w="1324" h="968">
                    <a:moveTo>
                      <a:pt x="0" y="745"/>
                    </a:moveTo>
                    <a:lnTo>
                      <a:pt x="1078" y="968"/>
                    </a:lnTo>
                    <a:lnTo>
                      <a:pt x="1107" y="859"/>
                    </a:lnTo>
                    <a:lnTo>
                      <a:pt x="1220" y="889"/>
                    </a:lnTo>
                    <a:lnTo>
                      <a:pt x="1324" y="228"/>
                    </a:lnTo>
                    <a:lnTo>
                      <a:pt x="1170" y="163"/>
                    </a:lnTo>
                    <a:lnTo>
                      <a:pt x="1038" y="113"/>
                    </a:lnTo>
                    <a:lnTo>
                      <a:pt x="737" y="0"/>
                    </a:lnTo>
                    <a:lnTo>
                      <a:pt x="701" y="47"/>
                    </a:lnTo>
                    <a:lnTo>
                      <a:pt x="639" y="18"/>
                    </a:lnTo>
                    <a:lnTo>
                      <a:pt x="0" y="745"/>
                    </a:lnTo>
                    <a:close/>
                  </a:path>
                </a:pathLst>
              </a:custGeom>
              <a:solidFill>
                <a:srgbClr val="996633"/>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29" name="Freeform 72">
                <a:extLst>
                  <a:ext uri="{FF2B5EF4-FFF2-40B4-BE49-F238E27FC236}">
                    <a16:creationId xmlns:a16="http://schemas.microsoft.com/office/drawing/2014/main" xmlns="" id="{8A611E1D-0203-4C8E-A670-B8589F1D3F6F}"/>
                  </a:ext>
                </a:extLst>
              </p:cNvPr>
              <p:cNvSpPr>
                <a:spLocks/>
              </p:cNvSpPr>
              <p:nvPr/>
            </p:nvSpPr>
            <p:spPr bwMode="auto">
              <a:xfrm>
                <a:off x="3982" y="1444"/>
                <a:ext cx="1231" cy="899"/>
              </a:xfrm>
              <a:custGeom>
                <a:avLst/>
                <a:gdLst/>
                <a:ahLst/>
                <a:cxnLst>
                  <a:cxn ang="0">
                    <a:pos x="0" y="691"/>
                  </a:cxn>
                  <a:cxn ang="0">
                    <a:pos x="1002" y="899"/>
                  </a:cxn>
                  <a:cxn ang="0">
                    <a:pos x="1029" y="798"/>
                  </a:cxn>
                  <a:cxn ang="0">
                    <a:pos x="1134" y="826"/>
                  </a:cxn>
                  <a:cxn ang="0">
                    <a:pos x="1231" y="212"/>
                  </a:cxn>
                  <a:cxn ang="0">
                    <a:pos x="685" y="0"/>
                  </a:cxn>
                  <a:cxn ang="0">
                    <a:pos x="652" y="45"/>
                  </a:cxn>
                  <a:cxn ang="0">
                    <a:pos x="594" y="17"/>
                  </a:cxn>
                  <a:cxn ang="0">
                    <a:pos x="0" y="691"/>
                  </a:cxn>
                </a:cxnLst>
                <a:rect l="0" t="0" r="r" b="b"/>
                <a:pathLst>
                  <a:path w="1231" h="899">
                    <a:moveTo>
                      <a:pt x="0" y="691"/>
                    </a:moveTo>
                    <a:lnTo>
                      <a:pt x="1002" y="899"/>
                    </a:lnTo>
                    <a:lnTo>
                      <a:pt x="1029" y="798"/>
                    </a:lnTo>
                    <a:lnTo>
                      <a:pt x="1134" y="826"/>
                    </a:lnTo>
                    <a:lnTo>
                      <a:pt x="1231" y="212"/>
                    </a:lnTo>
                    <a:lnTo>
                      <a:pt x="685" y="0"/>
                    </a:lnTo>
                    <a:lnTo>
                      <a:pt x="652" y="45"/>
                    </a:lnTo>
                    <a:lnTo>
                      <a:pt x="594" y="17"/>
                    </a:lnTo>
                    <a:lnTo>
                      <a:pt x="0" y="691"/>
                    </a:lnTo>
                    <a:close/>
                  </a:path>
                </a:pathLst>
              </a:custGeom>
              <a:solidFill>
                <a:srgbClr val="000000"/>
              </a:solidFill>
              <a:ln w="0">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30" name="Freeform 73">
                <a:extLst>
                  <a:ext uri="{FF2B5EF4-FFF2-40B4-BE49-F238E27FC236}">
                    <a16:creationId xmlns:a16="http://schemas.microsoft.com/office/drawing/2014/main" xmlns="" id="{5FC4AC64-0491-4B7C-8953-0170D3DB2868}"/>
                  </a:ext>
                </a:extLst>
              </p:cNvPr>
              <p:cNvSpPr>
                <a:spLocks/>
              </p:cNvSpPr>
              <p:nvPr/>
            </p:nvSpPr>
            <p:spPr bwMode="auto">
              <a:xfrm>
                <a:off x="4014" y="1479"/>
                <a:ext cx="956" cy="825"/>
              </a:xfrm>
              <a:custGeom>
                <a:avLst/>
                <a:gdLst/>
                <a:ahLst/>
                <a:cxnLst>
                  <a:cxn ang="0">
                    <a:pos x="0" y="1928"/>
                  </a:cxn>
                  <a:cxn ang="0">
                    <a:pos x="1699" y="0"/>
                  </a:cxn>
                  <a:cxn ang="0">
                    <a:pos x="1836" y="67"/>
                  </a:cxn>
                  <a:cxn ang="0">
                    <a:pos x="590" y="1747"/>
                  </a:cxn>
                  <a:cxn ang="0">
                    <a:pos x="2867" y="2287"/>
                  </a:cxn>
                  <a:cxn ang="0">
                    <a:pos x="2818" y="2473"/>
                  </a:cxn>
                  <a:cxn ang="0">
                    <a:pos x="0" y="1928"/>
                  </a:cxn>
                </a:cxnLst>
                <a:rect l="0" t="0" r="r" b="b"/>
                <a:pathLst>
                  <a:path w="2867" h="2473">
                    <a:moveTo>
                      <a:pt x="0" y="1928"/>
                    </a:moveTo>
                    <a:lnTo>
                      <a:pt x="1699" y="0"/>
                    </a:lnTo>
                    <a:lnTo>
                      <a:pt x="1836" y="67"/>
                    </a:lnTo>
                    <a:lnTo>
                      <a:pt x="590" y="1747"/>
                    </a:lnTo>
                    <a:lnTo>
                      <a:pt x="2867" y="2287"/>
                    </a:lnTo>
                    <a:lnTo>
                      <a:pt x="2818" y="2473"/>
                    </a:lnTo>
                    <a:lnTo>
                      <a:pt x="0" y="1928"/>
                    </a:lnTo>
                    <a:close/>
                  </a:path>
                </a:pathLst>
              </a:custGeom>
              <a:solidFill>
                <a:srgbClr val="DEDE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31" name="Freeform 74">
                <a:extLst>
                  <a:ext uri="{FF2B5EF4-FFF2-40B4-BE49-F238E27FC236}">
                    <a16:creationId xmlns:a16="http://schemas.microsoft.com/office/drawing/2014/main" xmlns="" id="{07E0FC96-7BD9-4D0D-AC6C-B799ACBDB6E8}"/>
                  </a:ext>
                </a:extLst>
              </p:cNvPr>
              <p:cNvSpPr>
                <a:spLocks/>
              </p:cNvSpPr>
              <p:nvPr/>
            </p:nvSpPr>
            <p:spPr bwMode="auto">
              <a:xfrm>
                <a:off x="4061" y="1498"/>
                <a:ext cx="877" cy="780"/>
              </a:xfrm>
              <a:custGeom>
                <a:avLst/>
                <a:gdLst/>
                <a:ahLst/>
                <a:cxnLst>
                  <a:cxn ang="0">
                    <a:pos x="0" y="1826"/>
                  </a:cxn>
                  <a:cxn ang="0">
                    <a:pos x="1580" y="0"/>
                  </a:cxn>
                  <a:cxn ang="0">
                    <a:pos x="1612" y="36"/>
                  </a:cxn>
                  <a:cxn ang="0">
                    <a:pos x="322" y="1742"/>
                  </a:cxn>
                  <a:cxn ang="0">
                    <a:pos x="2631" y="2253"/>
                  </a:cxn>
                  <a:cxn ang="0">
                    <a:pos x="2616" y="2338"/>
                  </a:cxn>
                  <a:cxn ang="0">
                    <a:pos x="0" y="1826"/>
                  </a:cxn>
                </a:cxnLst>
                <a:rect l="0" t="0" r="r" b="b"/>
                <a:pathLst>
                  <a:path w="2631" h="2338">
                    <a:moveTo>
                      <a:pt x="0" y="1826"/>
                    </a:moveTo>
                    <a:lnTo>
                      <a:pt x="1580" y="0"/>
                    </a:lnTo>
                    <a:lnTo>
                      <a:pt x="1612" y="36"/>
                    </a:lnTo>
                    <a:lnTo>
                      <a:pt x="322" y="1742"/>
                    </a:lnTo>
                    <a:lnTo>
                      <a:pt x="2631" y="2253"/>
                    </a:lnTo>
                    <a:lnTo>
                      <a:pt x="2616" y="2338"/>
                    </a:lnTo>
                    <a:lnTo>
                      <a:pt x="0" y="1826"/>
                    </a:lnTo>
                    <a:close/>
                  </a:path>
                </a:pathLst>
              </a:custGeom>
              <a:solidFill>
                <a:srgbClr val="CFCF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32" name="Freeform 75">
                <a:extLst>
                  <a:ext uri="{FF2B5EF4-FFF2-40B4-BE49-F238E27FC236}">
                    <a16:creationId xmlns:a16="http://schemas.microsoft.com/office/drawing/2014/main" xmlns="" id="{2D9E6170-FADD-45D2-A4B9-3E47CC2C0BDC}"/>
                  </a:ext>
                </a:extLst>
              </p:cNvPr>
              <p:cNvSpPr>
                <a:spLocks/>
              </p:cNvSpPr>
              <p:nvPr/>
            </p:nvSpPr>
            <p:spPr bwMode="auto">
              <a:xfrm>
                <a:off x="4260" y="1456"/>
                <a:ext cx="945" cy="777"/>
              </a:xfrm>
              <a:custGeom>
                <a:avLst/>
                <a:gdLst/>
                <a:ahLst/>
                <a:cxnLst>
                  <a:cxn ang="0">
                    <a:pos x="411" y="0"/>
                  </a:cxn>
                  <a:cxn ang="0">
                    <a:pos x="0" y="588"/>
                  </a:cxn>
                  <a:cxn ang="0">
                    <a:pos x="838" y="777"/>
                  </a:cxn>
                  <a:cxn ang="0">
                    <a:pos x="945" y="210"/>
                  </a:cxn>
                  <a:cxn ang="0">
                    <a:pos x="825" y="156"/>
                  </a:cxn>
                  <a:cxn ang="0">
                    <a:pos x="711" y="113"/>
                  </a:cxn>
                  <a:cxn ang="0">
                    <a:pos x="411" y="0"/>
                  </a:cxn>
                </a:cxnLst>
                <a:rect l="0" t="0" r="r" b="b"/>
                <a:pathLst>
                  <a:path w="945" h="777">
                    <a:moveTo>
                      <a:pt x="411" y="0"/>
                    </a:moveTo>
                    <a:lnTo>
                      <a:pt x="0" y="588"/>
                    </a:lnTo>
                    <a:lnTo>
                      <a:pt x="838" y="777"/>
                    </a:lnTo>
                    <a:lnTo>
                      <a:pt x="945" y="210"/>
                    </a:lnTo>
                    <a:lnTo>
                      <a:pt x="825" y="156"/>
                    </a:lnTo>
                    <a:lnTo>
                      <a:pt x="711" y="113"/>
                    </a:lnTo>
                    <a:lnTo>
                      <a:pt x="411" y="0"/>
                    </a:lnTo>
                    <a:close/>
                  </a:path>
                </a:pathLst>
              </a:custGeom>
              <a:solidFill>
                <a:srgbClr val="DEDE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33" name="Freeform 76">
                <a:extLst>
                  <a:ext uri="{FF2B5EF4-FFF2-40B4-BE49-F238E27FC236}">
                    <a16:creationId xmlns:a16="http://schemas.microsoft.com/office/drawing/2014/main" xmlns="" id="{537F3A54-5EB3-452F-95B2-ED1045552C8D}"/>
                  </a:ext>
                </a:extLst>
              </p:cNvPr>
              <p:cNvSpPr>
                <a:spLocks/>
              </p:cNvSpPr>
              <p:nvPr/>
            </p:nvSpPr>
            <p:spPr bwMode="auto">
              <a:xfrm>
                <a:off x="4317" y="1471"/>
                <a:ext cx="619" cy="638"/>
              </a:xfrm>
              <a:custGeom>
                <a:avLst/>
                <a:gdLst/>
                <a:ahLst/>
                <a:cxnLst>
                  <a:cxn ang="0">
                    <a:pos x="1074" y="0"/>
                  </a:cxn>
                  <a:cxn ang="0">
                    <a:pos x="1857" y="280"/>
                  </a:cxn>
                  <a:cxn ang="0">
                    <a:pos x="1170" y="124"/>
                  </a:cxn>
                  <a:cxn ang="0">
                    <a:pos x="1667" y="343"/>
                  </a:cxn>
                  <a:cxn ang="0">
                    <a:pos x="1142" y="237"/>
                  </a:cxn>
                  <a:cxn ang="0">
                    <a:pos x="1594" y="489"/>
                  </a:cxn>
                  <a:cxn ang="0">
                    <a:pos x="1047" y="364"/>
                  </a:cxn>
                  <a:cxn ang="0">
                    <a:pos x="1533" y="606"/>
                  </a:cxn>
                  <a:cxn ang="0">
                    <a:pos x="980" y="460"/>
                  </a:cxn>
                  <a:cxn ang="0">
                    <a:pos x="1489" y="740"/>
                  </a:cxn>
                  <a:cxn ang="0">
                    <a:pos x="917" y="606"/>
                  </a:cxn>
                  <a:cxn ang="0">
                    <a:pos x="1443" y="919"/>
                  </a:cxn>
                  <a:cxn ang="0">
                    <a:pos x="823" y="773"/>
                  </a:cxn>
                  <a:cxn ang="0">
                    <a:pos x="1387" y="1076"/>
                  </a:cxn>
                  <a:cxn ang="0">
                    <a:pos x="665" y="957"/>
                  </a:cxn>
                  <a:cxn ang="0">
                    <a:pos x="1321" y="1288"/>
                  </a:cxn>
                  <a:cxn ang="0">
                    <a:pos x="571" y="1192"/>
                  </a:cxn>
                  <a:cxn ang="0">
                    <a:pos x="1281" y="1511"/>
                  </a:cxn>
                  <a:cxn ang="0">
                    <a:pos x="1247" y="1506"/>
                  </a:cxn>
                  <a:cxn ang="0">
                    <a:pos x="1156" y="1496"/>
                  </a:cxn>
                  <a:cxn ang="0">
                    <a:pos x="1030" y="1482"/>
                  </a:cxn>
                  <a:cxn ang="0">
                    <a:pos x="889" y="1467"/>
                  </a:cxn>
                  <a:cxn ang="0">
                    <a:pos x="749" y="1450"/>
                  </a:cxn>
                  <a:cxn ang="0">
                    <a:pos x="629" y="1437"/>
                  </a:cxn>
                  <a:cxn ang="0">
                    <a:pos x="551" y="1426"/>
                  </a:cxn>
                  <a:cxn ang="0">
                    <a:pos x="532" y="1423"/>
                  </a:cxn>
                  <a:cxn ang="0">
                    <a:pos x="577" y="1443"/>
                  </a:cxn>
                  <a:cxn ang="0">
                    <a:pos x="672" y="1499"/>
                  </a:cxn>
                  <a:cxn ang="0">
                    <a:pos x="798" y="1577"/>
                  </a:cxn>
                  <a:cxn ang="0">
                    <a:pos x="940" y="1668"/>
                  </a:cxn>
                  <a:cxn ang="0">
                    <a:pos x="1078" y="1756"/>
                  </a:cxn>
                  <a:cxn ang="0">
                    <a:pos x="1199" y="1836"/>
                  </a:cxn>
                  <a:cxn ang="0">
                    <a:pos x="1282" y="1891"/>
                  </a:cxn>
                  <a:cxn ang="0">
                    <a:pos x="1316" y="1913"/>
                  </a:cxn>
                  <a:cxn ang="0">
                    <a:pos x="0" y="1650"/>
                  </a:cxn>
                  <a:cxn ang="0">
                    <a:pos x="1074" y="0"/>
                  </a:cxn>
                </a:cxnLst>
                <a:rect l="0" t="0" r="r" b="b"/>
                <a:pathLst>
                  <a:path w="1857" h="1913">
                    <a:moveTo>
                      <a:pt x="1074" y="0"/>
                    </a:moveTo>
                    <a:lnTo>
                      <a:pt x="1857" y="280"/>
                    </a:lnTo>
                    <a:lnTo>
                      <a:pt x="1170" y="124"/>
                    </a:lnTo>
                    <a:lnTo>
                      <a:pt x="1667" y="343"/>
                    </a:lnTo>
                    <a:lnTo>
                      <a:pt x="1142" y="237"/>
                    </a:lnTo>
                    <a:lnTo>
                      <a:pt x="1594" y="489"/>
                    </a:lnTo>
                    <a:lnTo>
                      <a:pt x="1047" y="364"/>
                    </a:lnTo>
                    <a:lnTo>
                      <a:pt x="1533" y="606"/>
                    </a:lnTo>
                    <a:lnTo>
                      <a:pt x="980" y="460"/>
                    </a:lnTo>
                    <a:lnTo>
                      <a:pt x="1489" y="740"/>
                    </a:lnTo>
                    <a:lnTo>
                      <a:pt x="917" y="606"/>
                    </a:lnTo>
                    <a:lnTo>
                      <a:pt x="1443" y="919"/>
                    </a:lnTo>
                    <a:lnTo>
                      <a:pt x="823" y="773"/>
                    </a:lnTo>
                    <a:lnTo>
                      <a:pt x="1387" y="1076"/>
                    </a:lnTo>
                    <a:lnTo>
                      <a:pt x="665" y="957"/>
                    </a:lnTo>
                    <a:lnTo>
                      <a:pt x="1321" y="1288"/>
                    </a:lnTo>
                    <a:lnTo>
                      <a:pt x="571" y="1192"/>
                    </a:lnTo>
                    <a:lnTo>
                      <a:pt x="1281" y="1511"/>
                    </a:lnTo>
                    <a:lnTo>
                      <a:pt x="1247" y="1506"/>
                    </a:lnTo>
                    <a:lnTo>
                      <a:pt x="1156" y="1496"/>
                    </a:lnTo>
                    <a:lnTo>
                      <a:pt x="1030" y="1482"/>
                    </a:lnTo>
                    <a:lnTo>
                      <a:pt x="889" y="1467"/>
                    </a:lnTo>
                    <a:lnTo>
                      <a:pt x="749" y="1450"/>
                    </a:lnTo>
                    <a:lnTo>
                      <a:pt x="629" y="1437"/>
                    </a:lnTo>
                    <a:lnTo>
                      <a:pt x="551" y="1426"/>
                    </a:lnTo>
                    <a:lnTo>
                      <a:pt x="532" y="1423"/>
                    </a:lnTo>
                    <a:lnTo>
                      <a:pt x="577" y="1443"/>
                    </a:lnTo>
                    <a:lnTo>
                      <a:pt x="672" y="1499"/>
                    </a:lnTo>
                    <a:lnTo>
                      <a:pt x="798" y="1577"/>
                    </a:lnTo>
                    <a:lnTo>
                      <a:pt x="940" y="1668"/>
                    </a:lnTo>
                    <a:lnTo>
                      <a:pt x="1078" y="1756"/>
                    </a:lnTo>
                    <a:lnTo>
                      <a:pt x="1199" y="1836"/>
                    </a:lnTo>
                    <a:lnTo>
                      <a:pt x="1282" y="1891"/>
                    </a:lnTo>
                    <a:lnTo>
                      <a:pt x="1316" y="1913"/>
                    </a:lnTo>
                    <a:lnTo>
                      <a:pt x="0" y="1650"/>
                    </a:lnTo>
                    <a:lnTo>
                      <a:pt x="1074" y="0"/>
                    </a:lnTo>
                    <a:close/>
                  </a:path>
                </a:pathLst>
              </a:custGeom>
              <a:solidFill>
                <a:srgbClr val="CFCF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34" name="Freeform 77">
                <a:extLst>
                  <a:ext uri="{FF2B5EF4-FFF2-40B4-BE49-F238E27FC236}">
                    <a16:creationId xmlns:a16="http://schemas.microsoft.com/office/drawing/2014/main" xmlns="" id="{68268615-898F-44FA-BBAE-8A3FBC5A92F9}"/>
                  </a:ext>
                </a:extLst>
              </p:cNvPr>
              <p:cNvSpPr>
                <a:spLocks/>
              </p:cNvSpPr>
              <p:nvPr/>
            </p:nvSpPr>
            <p:spPr bwMode="auto">
              <a:xfrm>
                <a:off x="4634" y="1563"/>
                <a:ext cx="319" cy="589"/>
              </a:xfrm>
              <a:custGeom>
                <a:avLst/>
                <a:gdLst/>
                <a:ahLst/>
                <a:cxnLst>
                  <a:cxn ang="0">
                    <a:pos x="0" y="1292"/>
                  </a:cxn>
                  <a:cxn ang="0">
                    <a:pos x="545" y="1690"/>
                  </a:cxn>
                  <a:cxn ang="0">
                    <a:pos x="785" y="1768"/>
                  </a:cxn>
                  <a:cxn ang="0">
                    <a:pos x="634" y="1039"/>
                  </a:cxn>
                  <a:cxn ang="0">
                    <a:pos x="959" y="21"/>
                  </a:cxn>
                  <a:cxn ang="0">
                    <a:pos x="723" y="0"/>
                  </a:cxn>
                  <a:cxn ang="0">
                    <a:pos x="875" y="123"/>
                  </a:cxn>
                  <a:cxn ang="0">
                    <a:pos x="577" y="94"/>
                  </a:cxn>
                  <a:cxn ang="0">
                    <a:pos x="829" y="292"/>
                  </a:cxn>
                  <a:cxn ang="0">
                    <a:pos x="512" y="240"/>
                  </a:cxn>
                  <a:cxn ang="0">
                    <a:pos x="796" y="409"/>
                  </a:cxn>
                  <a:cxn ang="0">
                    <a:pos x="512" y="362"/>
                  </a:cxn>
                  <a:cxn ang="0">
                    <a:pos x="745" y="550"/>
                  </a:cxn>
                  <a:cxn ang="0">
                    <a:pos x="425" y="498"/>
                  </a:cxn>
                  <a:cxn ang="0">
                    <a:pos x="701" y="722"/>
                  </a:cxn>
                  <a:cxn ang="0">
                    <a:pos x="393" y="682"/>
                  </a:cxn>
                  <a:cxn ang="0">
                    <a:pos x="650" y="872"/>
                  </a:cxn>
                  <a:cxn ang="0">
                    <a:pos x="230" y="850"/>
                  </a:cxn>
                  <a:cxn ang="0">
                    <a:pos x="612" y="1081"/>
                  </a:cxn>
                  <a:cxn ang="0">
                    <a:pos x="103" y="1046"/>
                  </a:cxn>
                  <a:cxn ang="0">
                    <a:pos x="639" y="1321"/>
                  </a:cxn>
                  <a:cxn ang="0">
                    <a:pos x="0" y="1292"/>
                  </a:cxn>
                </a:cxnLst>
                <a:rect l="0" t="0" r="r" b="b"/>
                <a:pathLst>
                  <a:path w="959" h="1768">
                    <a:moveTo>
                      <a:pt x="0" y="1292"/>
                    </a:moveTo>
                    <a:lnTo>
                      <a:pt x="545" y="1690"/>
                    </a:lnTo>
                    <a:lnTo>
                      <a:pt x="785" y="1768"/>
                    </a:lnTo>
                    <a:lnTo>
                      <a:pt x="634" y="1039"/>
                    </a:lnTo>
                    <a:lnTo>
                      <a:pt x="959" y="21"/>
                    </a:lnTo>
                    <a:lnTo>
                      <a:pt x="723" y="0"/>
                    </a:lnTo>
                    <a:lnTo>
                      <a:pt x="875" y="123"/>
                    </a:lnTo>
                    <a:lnTo>
                      <a:pt x="577" y="94"/>
                    </a:lnTo>
                    <a:lnTo>
                      <a:pt x="829" y="292"/>
                    </a:lnTo>
                    <a:lnTo>
                      <a:pt x="512" y="240"/>
                    </a:lnTo>
                    <a:lnTo>
                      <a:pt x="796" y="409"/>
                    </a:lnTo>
                    <a:lnTo>
                      <a:pt x="512" y="362"/>
                    </a:lnTo>
                    <a:lnTo>
                      <a:pt x="745" y="550"/>
                    </a:lnTo>
                    <a:lnTo>
                      <a:pt x="425" y="498"/>
                    </a:lnTo>
                    <a:lnTo>
                      <a:pt x="701" y="722"/>
                    </a:lnTo>
                    <a:lnTo>
                      <a:pt x="393" y="682"/>
                    </a:lnTo>
                    <a:lnTo>
                      <a:pt x="650" y="872"/>
                    </a:lnTo>
                    <a:lnTo>
                      <a:pt x="230" y="850"/>
                    </a:lnTo>
                    <a:lnTo>
                      <a:pt x="612" y="1081"/>
                    </a:lnTo>
                    <a:lnTo>
                      <a:pt x="103" y="1046"/>
                    </a:lnTo>
                    <a:lnTo>
                      <a:pt x="639" y="1321"/>
                    </a:lnTo>
                    <a:lnTo>
                      <a:pt x="0" y="1292"/>
                    </a:lnTo>
                    <a:close/>
                  </a:path>
                </a:pathLst>
              </a:custGeom>
              <a:solidFill>
                <a:srgbClr val="F0F0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grpSp>
        <p:pic>
          <p:nvPicPr>
            <p:cNvPr id="36" name="Picture 78" descr="FILCABIN">
              <a:extLst>
                <a:ext uri="{FF2B5EF4-FFF2-40B4-BE49-F238E27FC236}">
                  <a16:creationId xmlns:a16="http://schemas.microsoft.com/office/drawing/2014/main" xmlns="" id="{8D7BC981-A1F3-4C18-9CBA-8AE97A81CB40}"/>
                </a:ext>
              </a:extLst>
            </p:cNvPr>
            <p:cNvPicPr>
              <a:picLocks noChangeAspect="1" noChangeArrowheads="1"/>
            </p:cNvPicPr>
            <p:nvPr/>
          </p:nvPicPr>
          <p:blipFill>
            <a:blip r:embed="rId6" cstate="print"/>
            <a:srcRect/>
            <a:stretch>
              <a:fillRect/>
            </a:stretch>
          </p:blipFill>
          <p:spPr bwMode="auto">
            <a:xfrm>
              <a:off x="8347586" y="1913477"/>
              <a:ext cx="892281" cy="1159333"/>
            </a:xfrm>
            <a:prstGeom prst="rect">
              <a:avLst/>
            </a:prstGeom>
            <a:noFill/>
          </p:spPr>
        </p:pic>
        <p:grpSp>
          <p:nvGrpSpPr>
            <p:cNvPr id="37" name="Group 79">
              <a:extLst>
                <a:ext uri="{FF2B5EF4-FFF2-40B4-BE49-F238E27FC236}">
                  <a16:creationId xmlns:a16="http://schemas.microsoft.com/office/drawing/2014/main" xmlns="" id="{83988E19-F28C-4743-9546-5D0FC599016E}"/>
                </a:ext>
              </a:extLst>
            </p:cNvPr>
            <p:cNvGrpSpPr>
              <a:grpSpLocks/>
            </p:cNvGrpSpPr>
            <p:nvPr/>
          </p:nvGrpSpPr>
          <p:grpSpPr bwMode="auto">
            <a:xfrm>
              <a:off x="8369894" y="3102539"/>
              <a:ext cx="849897" cy="651505"/>
              <a:chOff x="-809" y="2807"/>
              <a:chExt cx="905" cy="867"/>
            </a:xfrm>
          </p:grpSpPr>
          <p:sp>
            <p:nvSpPr>
              <p:cNvPr id="104" name="Freeform 80">
                <a:extLst>
                  <a:ext uri="{FF2B5EF4-FFF2-40B4-BE49-F238E27FC236}">
                    <a16:creationId xmlns:a16="http://schemas.microsoft.com/office/drawing/2014/main" xmlns="" id="{5591DBF5-7686-483B-885F-5AD2B4A17EA6}"/>
                  </a:ext>
                </a:extLst>
              </p:cNvPr>
              <p:cNvSpPr>
                <a:spLocks/>
              </p:cNvSpPr>
              <p:nvPr/>
            </p:nvSpPr>
            <p:spPr bwMode="auto">
              <a:xfrm>
                <a:off x="-809" y="2807"/>
                <a:ext cx="905" cy="867"/>
              </a:xfrm>
              <a:custGeom>
                <a:avLst/>
                <a:gdLst/>
                <a:ahLst/>
                <a:cxnLst>
                  <a:cxn ang="0">
                    <a:pos x="69" y="1529"/>
                  </a:cxn>
                  <a:cxn ang="0">
                    <a:pos x="82" y="1403"/>
                  </a:cxn>
                  <a:cxn ang="0">
                    <a:pos x="95" y="1274"/>
                  </a:cxn>
                  <a:cxn ang="0">
                    <a:pos x="109" y="1130"/>
                  </a:cxn>
                  <a:cxn ang="0">
                    <a:pos x="125" y="982"/>
                  </a:cxn>
                  <a:cxn ang="0">
                    <a:pos x="120" y="828"/>
                  </a:cxn>
                  <a:cxn ang="0">
                    <a:pos x="69" y="672"/>
                  </a:cxn>
                  <a:cxn ang="0">
                    <a:pos x="17" y="507"/>
                  </a:cxn>
                  <a:cxn ang="0">
                    <a:pos x="133" y="404"/>
                  </a:cxn>
                  <a:cxn ang="0">
                    <a:pos x="335" y="335"/>
                  </a:cxn>
                  <a:cxn ang="0">
                    <a:pos x="537" y="268"/>
                  </a:cxn>
                  <a:cxn ang="0">
                    <a:pos x="736" y="198"/>
                  </a:cxn>
                  <a:cxn ang="0">
                    <a:pos x="934" y="130"/>
                  </a:cxn>
                  <a:cxn ang="0">
                    <a:pos x="1099" y="80"/>
                  </a:cxn>
                  <a:cxn ang="0">
                    <a:pos x="1199" y="64"/>
                  </a:cxn>
                  <a:cxn ang="0">
                    <a:pos x="1299" y="47"/>
                  </a:cxn>
                  <a:cxn ang="0">
                    <a:pos x="1398" y="32"/>
                  </a:cxn>
                  <a:cxn ang="0">
                    <a:pos x="1494" y="15"/>
                  </a:cxn>
                  <a:cxn ang="0">
                    <a:pos x="1592" y="0"/>
                  </a:cxn>
                  <a:cxn ang="0">
                    <a:pos x="1510" y="162"/>
                  </a:cxn>
                  <a:cxn ang="0">
                    <a:pos x="1431" y="320"/>
                  </a:cxn>
                  <a:cxn ang="0">
                    <a:pos x="1390" y="423"/>
                  </a:cxn>
                  <a:cxn ang="0">
                    <a:pos x="1424" y="423"/>
                  </a:cxn>
                  <a:cxn ang="0">
                    <a:pos x="1452" y="423"/>
                  </a:cxn>
                  <a:cxn ang="0">
                    <a:pos x="1479" y="424"/>
                  </a:cxn>
                  <a:cxn ang="0">
                    <a:pos x="1521" y="448"/>
                  </a:cxn>
                  <a:cxn ang="0">
                    <a:pos x="1530" y="524"/>
                  </a:cxn>
                  <a:cxn ang="0">
                    <a:pos x="1511" y="580"/>
                  </a:cxn>
                  <a:cxn ang="0">
                    <a:pos x="1509" y="576"/>
                  </a:cxn>
                  <a:cxn ang="0">
                    <a:pos x="1510" y="575"/>
                  </a:cxn>
                  <a:cxn ang="0">
                    <a:pos x="1512" y="593"/>
                  </a:cxn>
                  <a:cxn ang="0">
                    <a:pos x="1583" y="561"/>
                  </a:cxn>
                  <a:cxn ang="0">
                    <a:pos x="1654" y="531"/>
                  </a:cxn>
                  <a:cxn ang="0">
                    <a:pos x="1707" y="517"/>
                  </a:cxn>
                  <a:cxn ang="0">
                    <a:pos x="1722" y="536"/>
                  </a:cxn>
                  <a:cxn ang="0">
                    <a:pos x="1736" y="555"/>
                  </a:cxn>
                  <a:cxn ang="0">
                    <a:pos x="1756" y="557"/>
                  </a:cxn>
                  <a:cxn ang="0">
                    <a:pos x="1775" y="561"/>
                  </a:cxn>
                  <a:cxn ang="0">
                    <a:pos x="1790" y="586"/>
                  </a:cxn>
                  <a:cxn ang="0">
                    <a:pos x="1804" y="612"/>
                  </a:cxn>
                  <a:cxn ang="0">
                    <a:pos x="1773" y="654"/>
                  </a:cxn>
                  <a:cxn ang="0">
                    <a:pos x="1720" y="703"/>
                  </a:cxn>
                  <a:cxn ang="0">
                    <a:pos x="1669" y="754"/>
                  </a:cxn>
                  <a:cxn ang="0">
                    <a:pos x="1685" y="769"/>
                  </a:cxn>
                  <a:cxn ang="0">
                    <a:pos x="1625" y="851"/>
                  </a:cxn>
                  <a:cxn ang="0">
                    <a:pos x="1528" y="964"/>
                  </a:cxn>
                  <a:cxn ang="0">
                    <a:pos x="1434" y="1076"/>
                  </a:cxn>
                  <a:cxn ang="0">
                    <a:pos x="1344" y="1180"/>
                  </a:cxn>
                  <a:cxn ang="0">
                    <a:pos x="1257" y="1283"/>
                  </a:cxn>
                  <a:cxn ang="0">
                    <a:pos x="1152" y="1375"/>
                  </a:cxn>
                  <a:cxn ang="0">
                    <a:pos x="1006" y="1447"/>
                  </a:cxn>
                  <a:cxn ang="0">
                    <a:pos x="860" y="1520"/>
                  </a:cxn>
                  <a:cxn ang="0">
                    <a:pos x="717" y="1592"/>
                  </a:cxn>
                  <a:cxn ang="0">
                    <a:pos x="573" y="1663"/>
                  </a:cxn>
                  <a:cxn ang="0">
                    <a:pos x="431" y="1735"/>
                  </a:cxn>
                  <a:cxn ang="0">
                    <a:pos x="295" y="1689"/>
                  </a:cxn>
                  <a:cxn ang="0">
                    <a:pos x="156" y="1642"/>
                  </a:cxn>
                </a:cxnLst>
                <a:rect l="0" t="0" r="r" b="b"/>
                <a:pathLst>
                  <a:path w="1810" h="1735">
                    <a:moveTo>
                      <a:pt x="62" y="1611"/>
                    </a:moveTo>
                    <a:lnTo>
                      <a:pt x="65" y="1570"/>
                    </a:lnTo>
                    <a:lnTo>
                      <a:pt x="69" y="1529"/>
                    </a:lnTo>
                    <a:lnTo>
                      <a:pt x="73" y="1487"/>
                    </a:lnTo>
                    <a:lnTo>
                      <a:pt x="78" y="1446"/>
                    </a:lnTo>
                    <a:lnTo>
                      <a:pt x="82" y="1403"/>
                    </a:lnTo>
                    <a:lnTo>
                      <a:pt x="86" y="1361"/>
                    </a:lnTo>
                    <a:lnTo>
                      <a:pt x="90" y="1317"/>
                    </a:lnTo>
                    <a:lnTo>
                      <a:pt x="95" y="1274"/>
                    </a:lnTo>
                    <a:lnTo>
                      <a:pt x="100" y="1226"/>
                    </a:lnTo>
                    <a:lnTo>
                      <a:pt x="105" y="1179"/>
                    </a:lnTo>
                    <a:lnTo>
                      <a:pt x="109" y="1130"/>
                    </a:lnTo>
                    <a:lnTo>
                      <a:pt x="115" y="1081"/>
                    </a:lnTo>
                    <a:lnTo>
                      <a:pt x="120" y="1031"/>
                    </a:lnTo>
                    <a:lnTo>
                      <a:pt x="125" y="982"/>
                    </a:lnTo>
                    <a:lnTo>
                      <a:pt x="130" y="930"/>
                    </a:lnTo>
                    <a:lnTo>
                      <a:pt x="136" y="880"/>
                    </a:lnTo>
                    <a:lnTo>
                      <a:pt x="120" y="828"/>
                    </a:lnTo>
                    <a:lnTo>
                      <a:pt x="103" y="777"/>
                    </a:lnTo>
                    <a:lnTo>
                      <a:pt x="86" y="724"/>
                    </a:lnTo>
                    <a:lnTo>
                      <a:pt x="69" y="672"/>
                    </a:lnTo>
                    <a:lnTo>
                      <a:pt x="51" y="617"/>
                    </a:lnTo>
                    <a:lnTo>
                      <a:pt x="34" y="562"/>
                    </a:lnTo>
                    <a:lnTo>
                      <a:pt x="17" y="507"/>
                    </a:lnTo>
                    <a:lnTo>
                      <a:pt x="0" y="451"/>
                    </a:lnTo>
                    <a:lnTo>
                      <a:pt x="66" y="427"/>
                    </a:lnTo>
                    <a:lnTo>
                      <a:pt x="133" y="404"/>
                    </a:lnTo>
                    <a:lnTo>
                      <a:pt x="201" y="381"/>
                    </a:lnTo>
                    <a:lnTo>
                      <a:pt x="268" y="358"/>
                    </a:lnTo>
                    <a:lnTo>
                      <a:pt x="335" y="335"/>
                    </a:lnTo>
                    <a:lnTo>
                      <a:pt x="402" y="312"/>
                    </a:lnTo>
                    <a:lnTo>
                      <a:pt x="470" y="290"/>
                    </a:lnTo>
                    <a:lnTo>
                      <a:pt x="537" y="268"/>
                    </a:lnTo>
                    <a:lnTo>
                      <a:pt x="603" y="244"/>
                    </a:lnTo>
                    <a:lnTo>
                      <a:pt x="669" y="221"/>
                    </a:lnTo>
                    <a:lnTo>
                      <a:pt x="736" y="198"/>
                    </a:lnTo>
                    <a:lnTo>
                      <a:pt x="802" y="176"/>
                    </a:lnTo>
                    <a:lnTo>
                      <a:pt x="868" y="153"/>
                    </a:lnTo>
                    <a:lnTo>
                      <a:pt x="934" y="130"/>
                    </a:lnTo>
                    <a:lnTo>
                      <a:pt x="1000" y="108"/>
                    </a:lnTo>
                    <a:lnTo>
                      <a:pt x="1067" y="86"/>
                    </a:lnTo>
                    <a:lnTo>
                      <a:pt x="1099" y="80"/>
                    </a:lnTo>
                    <a:lnTo>
                      <a:pt x="1133" y="75"/>
                    </a:lnTo>
                    <a:lnTo>
                      <a:pt x="1165" y="69"/>
                    </a:lnTo>
                    <a:lnTo>
                      <a:pt x="1199" y="64"/>
                    </a:lnTo>
                    <a:lnTo>
                      <a:pt x="1232" y="58"/>
                    </a:lnTo>
                    <a:lnTo>
                      <a:pt x="1265" y="53"/>
                    </a:lnTo>
                    <a:lnTo>
                      <a:pt x="1299" y="47"/>
                    </a:lnTo>
                    <a:lnTo>
                      <a:pt x="1333" y="43"/>
                    </a:lnTo>
                    <a:lnTo>
                      <a:pt x="1364" y="37"/>
                    </a:lnTo>
                    <a:lnTo>
                      <a:pt x="1398" y="32"/>
                    </a:lnTo>
                    <a:lnTo>
                      <a:pt x="1429" y="26"/>
                    </a:lnTo>
                    <a:lnTo>
                      <a:pt x="1463" y="21"/>
                    </a:lnTo>
                    <a:lnTo>
                      <a:pt x="1494" y="15"/>
                    </a:lnTo>
                    <a:lnTo>
                      <a:pt x="1527" y="11"/>
                    </a:lnTo>
                    <a:lnTo>
                      <a:pt x="1560" y="4"/>
                    </a:lnTo>
                    <a:lnTo>
                      <a:pt x="1592" y="0"/>
                    </a:lnTo>
                    <a:lnTo>
                      <a:pt x="1564" y="55"/>
                    </a:lnTo>
                    <a:lnTo>
                      <a:pt x="1537" y="109"/>
                    </a:lnTo>
                    <a:lnTo>
                      <a:pt x="1510" y="162"/>
                    </a:lnTo>
                    <a:lnTo>
                      <a:pt x="1484" y="216"/>
                    </a:lnTo>
                    <a:lnTo>
                      <a:pt x="1458" y="267"/>
                    </a:lnTo>
                    <a:lnTo>
                      <a:pt x="1431" y="320"/>
                    </a:lnTo>
                    <a:lnTo>
                      <a:pt x="1406" y="371"/>
                    </a:lnTo>
                    <a:lnTo>
                      <a:pt x="1381" y="423"/>
                    </a:lnTo>
                    <a:lnTo>
                      <a:pt x="1390" y="423"/>
                    </a:lnTo>
                    <a:lnTo>
                      <a:pt x="1402" y="423"/>
                    </a:lnTo>
                    <a:lnTo>
                      <a:pt x="1412" y="423"/>
                    </a:lnTo>
                    <a:lnTo>
                      <a:pt x="1424" y="423"/>
                    </a:lnTo>
                    <a:lnTo>
                      <a:pt x="1433" y="423"/>
                    </a:lnTo>
                    <a:lnTo>
                      <a:pt x="1444" y="423"/>
                    </a:lnTo>
                    <a:lnTo>
                      <a:pt x="1452" y="423"/>
                    </a:lnTo>
                    <a:lnTo>
                      <a:pt x="1459" y="423"/>
                    </a:lnTo>
                    <a:lnTo>
                      <a:pt x="1466" y="423"/>
                    </a:lnTo>
                    <a:lnTo>
                      <a:pt x="1479" y="424"/>
                    </a:lnTo>
                    <a:lnTo>
                      <a:pt x="1492" y="428"/>
                    </a:lnTo>
                    <a:lnTo>
                      <a:pt x="1508" y="436"/>
                    </a:lnTo>
                    <a:lnTo>
                      <a:pt x="1521" y="448"/>
                    </a:lnTo>
                    <a:lnTo>
                      <a:pt x="1530" y="466"/>
                    </a:lnTo>
                    <a:lnTo>
                      <a:pt x="1533" y="491"/>
                    </a:lnTo>
                    <a:lnTo>
                      <a:pt x="1530" y="524"/>
                    </a:lnTo>
                    <a:lnTo>
                      <a:pt x="1521" y="554"/>
                    </a:lnTo>
                    <a:lnTo>
                      <a:pt x="1515" y="572"/>
                    </a:lnTo>
                    <a:lnTo>
                      <a:pt x="1511" y="580"/>
                    </a:lnTo>
                    <a:lnTo>
                      <a:pt x="1510" y="583"/>
                    </a:lnTo>
                    <a:lnTo>
                      <a:pt x="1509" y="580"/>
                    </a:lnTo>
                    <a:lnTo>
                      <a:pt x="1509" y="576"/>
                    </a:lnTo>
                    <a:lnTo>
                      <a:pt x="1509" y="571"/>
                    </a:lnTo>
                    <a:lnTo>
                      <a:pt x="1510" y="570"/>
                    </a:lnTo>
                    <a:lnTo>
                      <a:pt x="1510" y="575"/>
                    </a:lnTo>
                    <a:lnTo>
                      <a:pt x="1510" y="581"/>
                    </a:lnTo>
                    <a:lnTo>
                      <a:pt x="1511" y="586"/>
                    </a:lnTo>
                    <a:lnTo>
                      <a:pt x="1512" y="593"/>
                    </a:lnTo>
                    <a:lnTo>
                      <a:pt x="1535" y="582"/>
                    </a:lnTo>
                    <a:lnTo>
                      <a:pt x="1560" y="572"/>
                    </a:lnTo>
                    <a:lnTo>
                      <a:pt x="1583" y="561"/>
                    </a:lnTo>
                    <a:lnTo>
                      <a:pt x="1607" y="552"/>
                    </a:lnTo>
                    <a:lnTo>
                      <a:pt x="1630" y="541"/>
                    </a:lnTo>
                    <a:lnTo>
                      <a:pt x="1654" y="531"/>
                    </a:lnTo>
                    <a:lnTo>
                      <a:pt x="1678" y="520"/>
                    </a:lnTo>
                    <a:lnTo>
                      <a:pt x="1703" y="511"/>
                    </a:lnTo>
                    <a:lnTo>
                      <a:pt x="1707" y="517"/>
                    </a:lnTo>
                    <a:lnTo>
                      <a:pt x="1712" y="523"/>
                    </a:lnTo>
                    <a:lnTo>
                      <a:pt x="1716" y="530"/>
                    </a:lnTo>
                    <a:lnTo>
                      <a:pt x="1722" y="536"/>
                    </a:lnTo>
                    <a:lnTo>
                      <a:pt x="1727" y="542"/>
                    </a:lnTo>
                    <a:lnTo>
                      <a:pt x="1732" y="549"/>
                    </a:lnTo>
                    <a:lnTo>
                      <a:pt x="1736" y="555"/>
                    </a:lnTo>
                    <a:lnTo>
                      <a:pt x="1742" y="561"/>
                    </a:lnTo>
                    <a:lnTo>
                      <a:pt x="1749" y="559"/>
                    </a:lnTo>
                    <a:lnTo>
                      <a:pt x="1756" y="557"/>
                    </a:lnTo>
                    <a:lnTo>
                      <a:pt x="1763" y="555"/>
                    </a:lnTo>
                    <a:lnTo>
                      <a:pt x="1771" y="554"/>
                    </a:lnTo>
                    <a:lnTo>
                      <a:pt x="1775" y="561"/>
                    </a:lnTo>
                    <a:lnTo>
                      <a:pt x="1780" y="570"/>
                    </a:lnTo>
                    <a:lnTo>
                      <a:pt x="1784" y="578"/>
                    </a:lnTo>
                    <a:lnTo>
                      <a:pt x="1790" y="586"/>
                    </a:lnTo>
                    <a:lnTo>
                      <a:pt x="1794" y="595"/>
                    </a:lnTo>
                    <a:lnTo>
                      <a:pt x="1799" y="603"/>
                    </a:lnTo>
                    <a:lnTo>
                      <a:pt x="1804" y="612"/>
                    </a:lnTo>
                    <a:lnTo>
                      <a:pt x="1810" y="621"/>
                    </a:lnTo>
                    <a:lnTo>
                      <a:pt x="1791" y="637"/>
                    </a:lnTo>
                    <a:lnTo>
                      <a:pt x="1773" y="654"/>
                    </a:lnTo>
                    <a:lnTo>
                      <a:pt x="1755" y="671"/>
                    </a:lnTo>
                    <a:lnTo>
                      <a:pt x="1738" y="687"/>
                    </a:lnTo>
                    <a:lnTo>
                      <a:pt x="1720" y="703"/>
                    </a:lnTo>
                    <a:lnTo>
                      <a:pt x="1704" y="720"/>
                    </a:lnTo>
                    <a:lnTo>
                      <a:pt x="1686" y="737"/>
                    </a:lnTo>
                    <a:lnTo>
                      <a:pt x="1669" y="754"/>
                    </a:lnTo>
                    <a:lnTo>
                      <a:pt x="1674" y="759"/>
                    </a:lnTo>
                    <a:lnTo>
                      <a:pt x="1679" y="764"/>
                    </a:lnTo>
                    <a:lnTo>
                      <a:pt x="1685" y="769"/>
                    </a:lnTo>
                    <a:lnTo>
                      <a:pt x="1691" y="776"/>
                    </a:lnTo>
                    <a:lnTo>
                      <a:pt x="1657" y="813"/>
                    </a:lnTo>
                    <a:lnTo>
                      <a:pt x="1625" y="851"/>
                    </a:lnTo>
                    <a:lnTo>
                      <a:pt x="1592" y="889"/>
                    </a:lnTo>
                    <a:lnTo>
                      <a:pt x="1561" y="927"/>
                    </a:lnTo>
                    <a:lnTo>
                      <a:pt x="1528" y="964"/>
                    </a:lnTo>
                    <a:lnTo>
                      <a:pt x="1497" y="1001"/>
                    </a:lnTo>
                    <a:lnTo>
                      <a:pt x="1465" y="1038"/>
                    </a:lnTo>
                    <a:lnTo>
                      <a:pt x="1434" y="1076"/>
                    </a:lnTo>
                    <a:lnTo>
                      <a:pt x="1404" y="1111"/>
                    </a:lnTo>
                    <a:lnTo>
                      <a:pt x="1375" y="1145"/>
                    </a:lnTo>
                    <a:lnTo>
                      <a:pt x="1344" y="1180"/>
                    </a:lnTo>
                    <a:lnTo>
                      <a:pt x="1316" y="1215"/>
                    </a:lnTo>
                    <a:lnTo>
                      <a:pt x="1286" y="1248"/>
                    </a:lnTo>
                    <a:lnTo>
                      <a:pt x="1257" y="1283"/>
                    </a:lnTo>
                    <a:lnTo>
                      <a:pt x="1228" y="1317"/>
                    </a:lnTo>
                    <a:lnTo>
                      <a:pt x="1201" y="1350"/>
                    </a:lnTo>
                    <a:lnTo>
                      <a:pt x="1152" y="1375"/>
                    </a:lnTo>
                    <a:lnTo>
                      <a:pt x="1103" y="1399"/>
                    </a:lnTo>
                    <a:lnTo>
                      <a:pt x="1054" y="1423"/>
                    </a:lnTo>
                    <a:lnTo>
                      <a:pt x="1006" y="1447"/>
                    </a:lnTo>
                    <a:lnTo>
                      <a:pt x="956" y="1471"/>
                    </a:lnTo>
                    <a:lnTo>
                      <a:pt x="908" y="1495"/>
                    </a:lnTo>
                    <a:lnTo>
                      <a:pt x="860" y="1520"/>
                    </a:lnTo>
                    <a:lnTo>
                      <a:pt x="812" y="1545"/>
                    </a:lnTo>
                    <a:lnTo>
                      <a:pt x="764" y="1568"/>
                    </a:lnTo>
                    <a:lnTo>
                      <a:pt x="717" y="1592"/>
                    </a:lnTo>
                    <a:lnTo>
                      <a:pt x="668" y="1616"/>
                    </a:lnTo>
                    <a:lnTo>
                      <a:pt x="621" y="1640"/>
                    </a:lnTo>
                    <a:lnTo>
                      <a:pt x="573" y="1663"/>
                    </a:lnTo>
                    <a:lnTo>
                      <a:pt x="525" y="1688"/>
                    </a:lnTo>
                    <a:lnTo>
                      <a:pt x="478" y="1711"/>
                    </a:lnTo>
                    <a:lnTo>
                      <a:pt x="431" y="1735"/>
                    </a:lnTo>
                    <a:lnTo>
                      <a:pt x="386" y="1719"/>
                    </a:lnTo>
                    <a:lnTo>
                      <a:pt x="340" y="1704"/>
                    </a:lnTo>
                    <a:lnTo>
                      <a:pt x="295" y="1689"/>
                    </a:lnTo>
                    <a:lnTo>
                      <a:pt x="250" y="1674"/>
                    </a:lnTo>
                    <a:lnTo>
                      <a:pt x="203" y="1658"/>
                    </a:lnTo>
                    <a:lnTo>
                      <a:pt x="156" y="1642"/>
                    </a:lnTo>
                    <a:lnTo>
                      <a:pt x="109" y="1627"/>
                    </a:lnTo>
                    <a:lnTo>
                      <a:pt x="62" y="1611"/>
                    </a:lnTo>
                    <a:close/>
                  </a:path>
                </a:pathLst>
              </a:custGeom>
              <a:solidFill>
                <a:srgbClr val="00000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05" name="Freeform 81">
                <a:extLst>
                  <a:ext uri="{FF2B5EF4-FFF2-40B4-BE49-F238E27FC236}">
                    <a16:creationId xmlns:a16="http://schemas.microsoft.com/office/drawing/2014/main" xmlns="" id="{797BCB3D-25CB-4D80-9C20-0964ABADE5DA}"/>
                  </a:ext>
                </a:extLst>
              </p:cNvPr>
              <p:cNvSpPr>
                <a:spLocks/>
              </p:cNvSpPr>
              <p:nvPr/>
            </p:nvSpPr>
            <p:spPr bwMode="auto">
              <a:xfrm>
                <a:off x="-789" y="2998"/>
                <a:ext cx="258" cy="249"/>
              </a:xfrm>
              <a:custGeom>
                <a:avLst/>
                <a:gdLst/>
                <a:ahLst/>
                <a:cxnLst>
                  <a:cxn ang="0">
                    <a:pos x="0" y="86"/>
                  </a:cxn>
                  <a:cxn ang="0">
                    <a:pos x="17" y="139"/>
                  </a:cxn>
                  <a:cxn ang="0">
                    <a:pos x="34" y="193"/>
                  </a:cxn>
                  <a:cxn ang="0">
                    <a:pos x="51" y="245"/>
                  </a:cxn>
                  <a:cxn ang="0">
                    <a:pos x="69" y="298"/>
                  </a:cxn>
                  <a:cxn ang="0">
                    <a:pos x="85" y="348"/>
                  </a:cxn>
                  <a:cxn ang="0">
                    <a:pos x="102" y="399"/>
                  </a:cxn>
                  <a:cxn ang="0">
                    <a:pos x="117" y="448"/>
                  </a:cxn>
                  <a:cxn ang="0">
                    <a:pos x="134" y="498"/>
                  </a:cxn>
                  <a:cxn ang="0">
                    <a:pos x="153" y="495"/>
                  </a:cxn>
                  <a:cxn ang="0">
                    <a:pos x="172" y="492"/>
                  </a:cxn>
                  <a:cxn ang="0">
                    <a:pos x="191" y="490"/>
                  </a:cxn>
                  <a:cxn ang="0">
                    <a:pos x="211" y="488"/>
                  </a:cxn>
                  <a:cxn ang="0">
                    <a:pos x="230" y="485"/>
                  </a:cxn>
                  <a:cxn ang="0">
                    <a:pos x="249" y="483"/>
                  </a:cxn>
                  <a:cxn ang="0">
                    <a:pos x="268" y="481"/>
                  </a:cxn>
                  <a:cxn ang="0">
                    <a:pos x="288" y="480"/>
                  </a:cxn>
                  <a:cxn ang="0">
                    <a:pos x="314" y="422"/>
                  </a:cxn>
                  <a:cxn ang="0">
                    <a:pos x="341" y="364"/>
                  </a:cxn>
                  <a:cxn ang="0">
                    <a:pos x="370" y="304"/>
                  </a:cxn>
                  <a:cxn ang="0">
                    <a:pos x="398" y="245"/>
                  </a:cxn>
                  <a:cxn ang="0">
                    <a:pos x="426" y="185"/>
                  </a:cxn>
                  <a:cxn ang="0">
                    <a:pos x="456" y="124"/>
                  </a:cxn>
                  <a:cxn ang="0">
                    <a:pos x="485" y="62"/>
                  </a:cxn>
                  <a:cxn ang="0">
                    <a:pos x="516" y="0"/>
                  </a:cxn>
                  <a:cxn ang="0">
                    <a:pos x="452" y="9"/>
                  </a:cxn>
                  <a:cxn ang="0">
                    <a:pos x="388" y="21"/>
                  </a:cxn>
                  <a:cxn ang="0">
                    <a:pos x="323" y="30"/>
                  </a:cxn>
                  <a:cxn ang="0">
                    <a:pos x="259" y="42"/>
                  </a:cxn>
                  <a:cxn ang="0">
                    <a:pos x="194" y="52"/>
                  </a:cxn>
                  <a:cxn ang="0">
                    <a:pos x="129" y="64"/>
                  </a:cxn>
                  <a:cxn ang="0">
                    <a:pos x="64" y="74"/>
                  </a:cxn>
                  <a:cxn ang="0">
                    <a:pos x="0" y="86"/>
                  </a:cxn>
                </a:cxnLst>
                <a:rect l="0" t="0" r="r" b="b"/>
                <a:pathLst>
                  <a:path w="516" h="498">
                    <a:moveTo>
                      <a:pt x="0" y="86"/>
                    </a:moveTo>
                    <a:lnTo>
                      <a:pt x="17" y="139"/>
                    </a:lnTo>
                    <a:lnTo>
                      <a:pt x="34" y="193"/>
                    </a:lnTo>
                    <a:lnTo>
                      <a:pt x="51" y="245"/>
                    </a:lnTo>
                    <a:lnTo>
                      <a:pt x="69" y="298"/>
                    </a:lnTo>
                    <a:lnTo>
                      <a:pt x="85" y="348"/>
                    </a:lnTo>
                    <a:lnTo>
                      <a:pt x="102" y="399"/>
                    </a:lnTo>
                    <a:lnTo>
                      <a:pt x="117" y="448"/>
                    </a:lnTo>
                    <a:lnTo>
                      <a:pt x="134" y="498"/>
                    </a:lnTo>
                    <a:lnTo>
                      <a:pt x="153" y="495"/>
                    </a:lnTo>
                    <a:lnTo>
                      <a:pt x="172" y="492"/>
                    </a:lnTo>
                    <a:lnTo>
                      <a:pt x="191" y="490"/>
                    </a:lnTo>
                    <a:lnTo>
                      <a:pt x="211" y="488"/>
                    </a:lnTo>
                    <a:lnTo>
                      <a:pt x="230" y="485"/>
                    </a:lnTo>
                    <a:lnTo>
                      <a:pt x="249" y="483"/>
                    </a:lnTo>
                    <a:lnTo>
                      <a:pt x="268" y="481"/>
                    </a:lnTo>
                    <a:lnTo>
                      <a:pt x="288" y="480"/>
                    </a:lnTo>
                    <a:lnTo>
                      <a:pt x="314" y="422"/>
                    </a:lnTo>
                    <a:lnTo>
                      <a:pt x="341" y="364"/>
                    </a:lnTo>
                    <a:lnTo>
                      <a:pt x="370" y="304"/>
                    </a:lnTo>
                    <a:lnTo>
                      <a:pt x="398" y="245"/>
                    </a:lnTo>
                    <a:lnTo>
                      <a:pt x="426" y="185"/>
                    </a:lnTo>
                    <a:lnTo>
                      <a:pt x="456" y="124"/>
                    </a:lnTo>
                    <a:lnTo>
                      <a:pt x="485" y="62"/>
                    </a:lnTo>
                    <a:lnTo>
                      <a:pt x="516" y="0"/>
                    </a:lnTo>
                    <a:lnTo>
                      <a:pt x="452" y="9"/>
                    </a:lnTo>
                    <a:lnTo>
                      <a:pt x="388" y="21"/>
                    </a:lnTo>
                    <a:lnTo>
                      <a:pt x="323" y="30"/>
                    </a:lnTo>
                    <a:lnTo>
                      <a:pt x="259" y="42"/>
                    </a:lnTo>
                    <a:lnTo>
                      <a:pt x="194" y="52"/>
                    </a:lnTo>
                    <a:lnTo>
                      <a:pt x="129" y="64"/>
                    </a:lnTo>
                    <a:lnTo>
                      <a:pt x="64" y="74"/>
                    </a:lnTo>
                    <a:lnTo>
                      <a:pt x="0" y="86"/>
                    </a:lnTo>
                    <a:close/>
                  </a:path>
                </a:pathLst>
              </a:custGeom>
              <a:solidFill>
                <a:srgbClr val="30FF3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06" name="Freeform 82">
                <a:extLst>
                  <a:ext uri="{FF2B5EF4-FFF2-40B4-BE49-F238E27FC236}">
                    <a16:creationId xmlns:a16="http://schemas.microsoft.com/office/drawing/2014/main" xmlns="" id="{B1D479F8-DEA4-40C7-8A8E-EAC61B1864B1}"/>
                  </a:ext>
                </a:extLst>
              </p:cNvPr>
              <p:cNvSpPr>
                <a:spLocks/>
              </p:cNvSpPr>
              <p:nvPr/>
            </p:nvSpPr>
            <p:spPr bwMode="auto">
              <a:xfrm>
                <a:off x="-711" y="2819"/>
                <a:ext cx="671" cy="192"/>
              </a:xfrm>
              <a:custGeom>
                <a:avLst/>
                <a:gdLst/>
                <a:ahLst/>
                <a:cxnLst>
                  <a:cxn ang="0">
                    <a:pos x="0" y="385"/>
                  </a:cxn>
                  <a:cxn ang="0">
                    <a:pos x="53" y="375"/>
                  </a:cxn>
                  <a:cxn ang="0">
                    <a:pos x="106" y="367"/>
                  </a:cxn>
                  <a:cxn ang="0">
                    <a:pos x="159" y="359"/>
                  </a:cxn>
                  <a:cxn ang="0">
                    <a:pos x="213" y="351"/>
                  </a:cxn>
                  <a:cxn ang="0">
                    <a:pos x="265" y="342"/>
                  </a:cxn>
                  <a:cxn ang="0">
                    <a:pos x="318" y="334"/>
                  </a:cxn>
                  <a:cxn ang="0">
                    <a:pos x="370" y="326"/>
                  </a:cxn>
                  <a:cxn ang="0">
                    <a:pos x="423" y="320"/>
                  </a:cxn>
                  <a:cxn ang="0">
                    <a:pos x="480" y="299"/>
                  </a:cxn>
                  <a:cxn ang="0">
                    <a:pos x="537" y="279"/>
                  </a:cxn>
                  <a:cxn ang="0">
                    <a:pos x="595" y="259"/>
                  </a:cxn>
                  <a:cxn ang="0">
                    <a:pos x="653" y="239"/>
                  </a:cxn>
                  <a:cxn ang="0">
                    <a:pos x="711" y="218"/>
                  </a:cxn>
                  <a:cxn ang="0">
                    <a:pos x="769" y="199"/>
                  </a:cxn>
                  <a:cxn ang="0">
                    <a:pos x="826" y="178"/>
                  </a:cxn>
                  <a:cxn ang="0">
                    <a:pos x="884" y="159"/>
                  </a:cxn>
                  <a:cxn ang="0">
                    <a:pos x="941" y="138"/>
                  </a:cxn>
                  <a:cxn ang="0">
                    <a:pos x="999" y="118"/>
                  </a:cxn>
                  <a:cxn ang="0">
                    <a:pos x="1056" y="98"/>
                  </a:cxn>
                  <a:cxn ang="0">
                    <a:pos x="1113" y="79"/>
                  </a:cxn>
                  <a:cxn ang="0">
                    <a:pos x="1170" y="59"/>
                  </a:cxn>
                  <a:cxn ang="0">
                    <a:pos x="1227" y="39"/>
                  </a:cxn>
                  <a:cxn ang="0">
                    <a:pos x="1284" y="19"/>
                  </a:cxn>
                  <a:cxn ang="0">
                    <a:pos x="1341" y="0"/>
                  </a:cxn>
                  <a:cxn ang="0">
                    <a:pos x="1282" y="10"/>
                  </a:cxn>
                  <a:cxn ang="0">
                    <a:pos x="1222" y="19"/>
                  </a:cxn>
                  <a:cxn ang="0">
                    <a:pos x="1162" y="30"/>
                  </a:cxn>
                  <a:cxn ang="0">
                    <a:pos x="1102" y="40"/>
                  </a:cxn>
                  <a:cxn ang="0">
                    <a:pos x="1041" y="51"/>
                  </a:cxn>
                  <a:cxn ang="0">
                    <a:pos x="981" y="61"/>
                  </a:cxn>
                  <a:cxn ang="0">
                    <a:pos x="920" y="72"/>
                  </a:cxn>
                  <a:cxn ang="0">
                    <a:pos x="859" y="83"/>
                  </a:cxn>
                  <a:cxn ang="0">
                    <a:pos x="805" y="101"/>
                  </a:cxn>
                  <a:cxn ang="0">
                    <a:pos x="752" y="120"/>
                  </a:cxn>
                  <a:cxn ang="0">
                    <a:pos x="698" y="139"/>
                  </a:cxn>
                  <a:cxn ang="0">
                    <a:pos x="646" y="158"/>
                  </a:cxn>
                  <a:cxn ang="0">
                    <a:pos x="592" y="177"/>
                  </a:cxn>
                  <a:cxn ang="0">
                    <a:pos x="538" y="196"/>
                  </a:cxn>
                  <a:cxn ang="0">
                    <a:pos x="485" y="215"/>
                  </a:cxn>
                  <a:cxn ang="0">
                    <a:pos x="432" y="234"/>
                  </a:cxn>
                  <a:cxn ang="0">
                    <a:pos x="378" y="252"/>
                  </a:cxn>
                  <a:cxn ang="0">
                    <a:pos x="324" y="271"/>
                  </a:cxn>
                  <a:cxn ang="0">
                    <a:pos x="269" y="290"/>
                  </a:cxn>
                  <a:cxn ang="0">
                    <a:pos x="216" y="309"/>
                  </a:cxn>
                  <a:cxn ang="0">
                    <a:pos x="161" y="328"/>
                  </a:cxn>
                  <a:cxn ang="0">
                    <a:pos x="108" y="347"/>
                  </a:cxn>
                  <a:cxn ang="0">
                    <a:pos x="54" y="366"/>
                  </a:cxn>
                  <a:cxn ang="0">
                    <a:pos x="0" y="385"/>
                  </a:cxn>
                </a:cxnLst>
                <a:rect l="0" t="0" r="r" b="b"/>
                <a:pathLst>
                  <a:path w="1341" h="385">
                    <a:moveTo>
                      <a:pt x="0" y="385"/>
                    </a:moveTo>
                    <a:lnTo>
                      <a:pt x="53" y="375"/>
                    </a:lnTo>
                    <a:lnTo>
                      <a:pt x="106" y="367"/>
                    </a:lnTo>
                    <a:lnTo>
                      <a:pt x="159" y="359"/>
                    </a:lnTo>
                    <a:lnTo>
                      <a:pt x="213" y="351"/>
                    </a:lnTo>
                    <a:lnTo>
                      <a:pt x="265" y="342"/>
                    </a:lnTo>
                    <a:lnTo>
                      <a:pt x="318" y="334"/>
                    </a:lnTo>
                    <a:lnTo>
                      <a:pt x="370" y="326"/>
                    </a:lnTo>
                    <a:lnTo>
                      <a:pt x="423" y="320"/>
                    </a:lnTo>
                    <a:lnTo>
                      <a:pt x="480" y="299"/>
                    </a:lnTo>
                    <a:lnTo>
                      <a:pt x="537" y="279"/>
                    </a:lnTo>
                    <a:lnTo>
                      <a:pt x="595" y="259"/>
                    </a:lnTo>
                    <a:lnTo>
                      <a:pt x="653" y="239"/>
                    </a:lnTo>
                    <a:lnTo>
                      <a:pt x="711" y="218"/>
                    </a:lnTo>
                    <a:lnTo>
                      <a:pt x="769" y="199"/>
                    </a:lnTo>
                    <a:lnTo>
                      <a:pt x="826" y="178"/>
                    </a:lnTo>
                    <a:lnTo>
                      <a:pt x="884" y="159"/>
                    </a:lnTo>
                    <a:lnTo>
                      <a:pt x="941" y="138"/>
                    </a:lnTo>
                    <a:lnTo>
                      <a:pt x="999" y="118"/>
                    </a:lnTo>
                    <a:lnTo>
                      <a:pt x="1056" y="98"/>
                    </a:lnTo>
                    <a:lnTo>
                      <a:pt x="1113" y="79"/>
                    </a:lnTo>
                    <a:lnTo>
                      <a:pt x="1170" y="59"/>
                    </a:lnTo>
                    <a:lnTo>
                      <a:pt x="1227" y="39"/>
                    </a:lnTo>
                    <a:lnTo>
                      <a:pt x="1284" y="19"/>
                    </a:lnTo>
                    <a:lnTo>
                      <a:pt x="1341" y="0"/>
                    </a:lnTo>
                    <a:lnTo>
                      <a:pt x="1282" y="10"/>
                    </a:lnTo>
                    <a:lnTo>
                      <a:pt x="1222" y="19"/>
                    </a:lnTo>
                    <a:lnTo>
                      <a:pt x="1162" y="30"/>
                    </a:lnTo>
                    <a:lnTo>
                      <a:pt x="1102" y="40"/>
                    </a:lnTo>
                    <a:lnTo>
                      <a:pt x="1041" y="51"/>
                    </a:lnTo>
                    <a:lnTo>
                      <a:pt x="981" y="61"/>
                    </a:lnTo>
                    <a:lnTo>
                      <a:pt x="920" y="72"/>
                    </a:lnTo>
                    <a:lnTo>
                      <a:pt x="859" y="83"/>
                    </a:lnTo>
                    <a:lnTo>
                      <a:pt x="805" y="101"/>
                    </a:lnTo>
                    <a:lnTo>
                      <a:pt x="752" y="120"/>
                    </a:lnTo>
                    <a:lnTo>
                      <a:pt x="698" y="139"/>
                    </a:lnTo>
                    <a:lnTo>
                      <a:pt x="646" y="158"/>
                    </a:lnTo>
                    <a:lnTo>
                      <a:pt x="592" y="177"/>
                    </a:lnTo>
                    <a:lnTo>
                      <a:pt x="538" y="196"/>
                    </a:lnTo>
                    <a:lnTo>
                      <a:pt x="485" y="215"/>
                    </a:lnTo>
                    <a:lnTo>
                      <a:pt x="432" y="234"/>
                    </a:lnTo>
                    <a:lnTo>
                      <a:pt x="378" y="252"/>
                    </a:lnTo>
                    <a:lnTo>
                      <a:pt x="324" y="271"/>
                    </a:lnTo>
                    <a:lnTo>
                      <a:pt x="269" y="290"/>
                    </a:lnTo>
                    <a:lnTo>
                      <a:pt x="216" y="309"/>
                    </a:lnTo>
                    <a:lnTo>
                      <a:pt x="161" y="328"/>
                    </a:lnTo>
                    <a:lnTo>
                      <a:pt x="108" y="347"/>
                    </a:lnTo>
                    <a:lnTo>
                      <a:pt x="54" y="366"/>
                    </a:lnTo>
                    <a:lnTo>
                      <a:pt x="0" y="385"/>
                    </a:lnTo>
                    <a:close/>
                  </a:path>
                </a:pathLst>
              </a:custGeom>
              <a:solidFill>
                <a:srgbClr val="CFF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07" name="Freeform 83">
                <a:extLst>
                  <a:ext uri="{FF2B5EF4-FFF2-40B4-BE49-F238E27FC236}">
                    <a16:creationId xmlns:a16="http://schemas.microsoft.com/office/drawing/2014/main" xmlns="" id="{0EEEE7FC-EB29-4CE3-A66A-BEDE8BC892C8}"/>
                  </a:ext>
                </a:extLst>
              </p:cNvPr>
              <p:cNvSpPr>
                <a:spLocks/>
              </p:cNvSpPr>
              <p:nvPr/>
            </p:nvSpPr>
            <p:spPr bwMode="auto">
              <a:xfrm>
                <a:off x="-763" y="3259"/>
                <a:ext cx="253" cy="404"/>
              </a:xfrm>
              <a:custGeom>
                <a:avLst/>
                <a:gdLst/>
                <a:ahLst/>
                <a:cxnLst>
                  <a:cxn ang="0">
                    <a:pos x="97" y="0"/>
                  </a:cxn>
                  <a:cxn ang="0">
                    <a:pos x="149" y="27"/>
                  </a:cxn>
                  <a:cxn ang="0">
                    <a:pos x="203" y="56"/>
                  </a:cxn>
                  <a:cxn ang="0">
                    <a:pos x="255" y="83"/>
                  </a:cxn>
                  <a:cxn ang="0">
                    <a:pos x="307" y="110"/>
                  </a:cxn>
                  <a:cxn ang="0">
                    <a:pos x="358" y="136"/>
                  </a:cxn>
                  <a:cxn ang="0">
                    <a:pos x="408" y="164"/>
                  </a:cxn>
                  <a:cxn ang="0">
                    <a:pos x="457" y="190"/>
                  </a:cxn>
                  <a:cxn ang="0">
                    <a:pos x="507" y="216"/>
                  </a:cxn>
                  <a:cxn ang="0">
                    <a:pos x="494" y="256"/>
                  </a:cxn>
                  <a:cxn ang="0">
                    <a:pos x="483" y="297"/>
                  </a:cxn>
                  <a:cxn ang="0">
                    <a:pos x="471" y="336"/>
                  </a:cxn>
                  <a:cxn ang="0">
                    <a:pos x="460" y="376"/>
                  </a:cxn>
                  <a:cxn ang="0">
                    <a:pos x="448" y="415"/>
                  </a:cxn>
                  <a:cxn ang="0">
                    <a:pos x="437" y="454"/>
                  </a:cxn>
                  <a:cxn ang="0">
                    <a:pos x="426" y="492"/>
                  </a:cxn>
                  <a:cxn ang="0">
                    <a:pos x="416" y="530"/>
                  </a:cxn>
                  <a:cxn ang="0">
                    <a:pos x="405" y="565"/>
                  </a:cxn>
                  <a:cxn ang="0">
                    <a:pos x="394" y="601"/>
                  </a:cxn>
                  <a:cxn ang="0">
                    <a:pos x="384" y="636"/>
                  </a:cxn>
                  <a:cxn ang="0">
                    <a:pos x="374" y="670"/>
                  </a:cxn>
                  <a:cxn ang="0">
                    <a:pos x="364" y="704"/>
                  </a:cxn>
                  <a:cxn ang="0">
                    <a:pos x="354" y="739"/>
                  </a:cxn>
                  <a:cxn ang="0">
                    <a:pos x="345" y="773"/>
                  </a:cxn>
                  <a:cxn ang="0">
                    <a:pos x="336" y="808"/>
                  </a:cxn>
                  <a:cxn ang="0">
                    <a:pos x="295" y="793"/>
                  </a:cxn>
                  <a:cxn ang="0">
                    <a:pos x="254" y="778"/>
                  </a:cxn>
                  <a:cxn ang="0">
                    <a:pos x="211" y="764"/>
                  </a:cxn>
                  <a:cxn ang="0">
                    <a:pos x="170" y="750"/>
                  </a:cxn>
                  <a:cxn ang="0">
                    <a:pos x="127" y="735"/>
                  </a:cxn>
                  <a:cxn ang="0">
                    <a:pos x="85" y="721"/>
                  </a:cxn>
                  <a:cxn ang="0">
                    <a:pos x="42" y="706"/>
                  </a:cxn>
                  <a:cxn ang="0">
                    <a:pos x="0" y="691"/>
                  </a:cxn>
                  <a:cxn ang="0">
                    <a:pos x="4" y="651"/>
                  </a:cxn>
                  <a:cxn ang="0">
                    <a:pos x="10" y="612"/>
                  </a:cxn>
                  <a:cxn ang="0">
                    <a:pos x="15" y="573"/>
                  </a:cxn>
                  <a:cxn ang="0">
                    <a:pos x="21" y="534"/>
                  </a:cxn>
                  <a:cxn ang="0">
                    <a:pos x="26" y="493"/>
                  </a:cxn>
                  <a:cxn ang="0">
                    <a:pos x="33" y="453"/>
                  </a:cxn>
                  <a:cxn ang="0">
                    <a:pos x="39" y="412"/>
                  </a:cxn>
                  <a:cxn ang="0">
                    <a:pos x="45" y="371"/>
                  </a:cxn>
                  <a:cxn ang="0">
                    <a:pos x="51" y="326"/>
                  </a:cxn>
                  <a:cxn ang="0">
                    <a:pos x="57" y="280"/>
                  </a:cxn>
                  <a:cxn ang="0">
                    <a:pos x="63" y="234"/>
                  </a:cxn>
                  <a:cxn ang="0">
                    <a:pos x="70" y="189"/>
                  </a:cxn>
                  <a:cxn ang="0">
                    <a:pos x="76" y="142"/>
                  </a:cxn>
                  <a:cxn ang="0">
                    <a:pos x="82" y="94"/>
                  </a:cxn>
                  <a:cxn ang="0">
                    <a:pos x="90" y="47"/>
                  </a:cxn>
                  <a:cxn ang="0">
                    <a:pos x="97" y="0"/>
                  </a:cxn>
                </a:cxnLst>
                <a:rect l="0" t="0" r="r" b="b"/>
                <a:pathLst>
                  <a:path w="507" h="808">
                    <a:moveTo>
                      <a:pt x="97" y="0"/>
                    </a:moveTo>
                    <a:lnTo>
                      <a:pt x="149" y="27"/>
                    </a:lnTo>
                    <a:lnTo>
                      <a:pt x="203" y="56"/>
                    </a:lnTo>
                    <a:lnTo>
                      <a:pt x="255" y="83"/>
                    </a:lnTo>
                    <a:lnTo>
                      <a:pt x="307" y="110"/>
                    </a:lnTo>
                    <a:lnTo>
                      <a:pt x="358" y="136"/>
                    </a:lnTo>
                    <a:lnTo>
                      <a:pt x="408" y="164"/>
                    </a:lnTo>
                    <a:lnTo>
                      <a:pt x="457" y="190"/>
                    </a:lnTo>
                    <a:lnTo>
                      <a:pt x="507" y="216"/>
                    </a:lnTo>
                    <a:lnTo>
                      <a:pt x="494" y="256"/>
                    </a:lnTo>
                    <a:lnTo>
                      <a:pt x="483" y="297"/>
                    </a:lnTo>
                    <a:lnTo>
                      <a:pt x="471" y="336"/>
                    </a:lnTo>
                    <a:lnTo>
                      <a:pt x="460" y="376"/>
                    </a:lnTo>
                    <a:lnTo>
                      <a:pt x="448" y="415"/>
                    </a:lnTo>
                    <a:lnTo>
                      <a:pt x="437" y="454"/>
                    </a:lnTo>
                    <a:lnTo>
                      <a:pt x="426" y="492"/>
                    </a:lnTo>
                    <a:lnTo>
                      <a:pt x="416" y="530"/>
                    </a:lnTo>
                    <a:lnTo>
                      <a:pt x="405" y="565"/>
                    </a:lnTo>
                    <a:lnTo>
                      <a:pt x="394" y="601"/>
                    </a:lnTo>
                    <a:lnTo>
                      <a:pt x="384" y="636"/>
                    </a:lnTo>
                    <a:lnTo>
                      <a:pt x="374" y="670"/>
                    </a:lnTo>
                    <a:lnTo>
                      <a:pt x="364" y="704"/>
                    </a:lnTo>
                    <a:lnTo>
                      <a:pt x="354" y="739"/>
                    </a:lnTo>
                    <a:lnTo>
                      <a:pt x="345" y="773"/>
                    </a:lnTo>
                    <a:lnTo>
                      <a:pt x="336" y="808"/>
                    </a:lnTo>
                    <a:lnTo>
                      <a:pt x="295" y="793"/>
                    </a:lnTo>
                    <a:lnTo>
                      <a:pt x="254" y="778"/>
                    </a:lnTo>
                    <a:lnTo>
                      <a:pt x="211" y="764"/>
                    </a:lnTo>
                    <a:lnTo>
                      <a:pt x="170" y="750"/>
                    </a:lnTo>
                    <a:lnTo>
                      <a:pt x="127" y="735"/>
                    </a:lnTo>
                    <a:lnTo>
                      <a:pt x="85" y="721"/>
                    </a:lnTo>
                    <a:lnTo>
                      <a:pt x="42" y="706"/>
                    </a:lnTo>
                    <a:lnTo>
                      <a:pt x="0" y="691"/>
                    </a:lnTo>
                    <a:lnTo>
                      <a:pt x="4" y="651"/>
                    </a:lnTo>
                    <a:lnTo>
                      <a:pt x="10" y="612"/>
                    </a:lnTo>
                    <a:lnTo>
                      <a:pt x="15" y="573"/>
                    </a:lnTo>
                    <a:lnTo>
                      <a:pt x="21" y="534"/>
                    </a:lnTo>
                    <a:lnTo>
                      <a:pt x="26" y="493"/>
                    </a:lnTo>
                    <a:lnTo>
                      <a:pt x="33" y="453"/>
                    </a:lnTo>
                    <a:lnTo>
                      <a:pt x="39" y="412"/>
                    </a:lnTo>
                    <a:lnTo>
                      <a:pt x="45" y="371"/>
                    </a:lnTo>
                    <a:lnTo>
                      <a:pt x="51" y="326"/>
                    </a:lnTo>
                    <a:lnTo>
                      <a:pt x="57" y="280"/>
                    </a:lnTo>
                    <a:lnTo>
                      <a:pt x="63" y="234"/>
                    </a:lnTo>
                    <a:lnTo>
                      <a:pt x="70" y="189"/>
                    </a:lnTo>
                    <a:lnTo>
                      <a:pt x="76" y="142"/>
                    </a:lnTo>
                    <a:lnTo>
                      <a:pt x="82" y="94"/>
                    </a:lnTo>
                    <a:lnTo>
                      <a:pt x="90" y="47"/>
                    </a:lnTo>
                    <a:lnTo>
                      <a:pt x="97" y="0"/>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08" name="Freeform 84">
                <a:extLst>
                  <a:ext uri="{FF2B5EF4-FFF2-40B4-BE49-F238E27FC236}">
                    <a16:creationId xmlns:a16="http://schemas.microsoft.com/office/drawing/2014/main" xmlns="" id="{37FB9696-BACC-4B22-9D2E-38320D47107B}"/>
                  </a:ext>
                </a:extLst>
              </p:cNvPr>
              <p:cNvSpPr>
                <a:spLocks/>
              </p:cNvSpPr>
              <p:nvPr/>
            </p:nvSpPr>
            <p:spPr bwMode="auto">
              <a:xfrm>
                <a:off x="-692" y="3189"/>
                <a:ext cx="209" cy="163"/>
              </a:xfrm>
              <a:custGeom>
                <a:avLst/>
                <a:gdLst/>
                <a:ahLst/>
                <a:cxnLst>
                  <a:cxn ang="0">
                    <a:pos x="0" y="131"/>
                  </a:cxn>
                  <a:cxn ang="0">
                    <a:pos x="13" y="129"/>
                  </a:cxn>
                  <a:cxn ang="0">
                    <a:pos x="25" y="129"/>
                  </a:cxn>
                  <a:cxn ang="0">
                    <a:pos x="38" y="127"/>
                  </a:cxn>
                  <a:cxn ang="0">
                    <a:pos x="51" y="127"/>
                  </a:cxn>
                  <a:cxn ang="0">
                    <a:pos x="63" y="125"/>
                  </a:cxn>
                  <a:cxn ang="0">
                    <a:pos x="76" y="124"/>
                  </a:cxn>
                  <a:cxn ang="0">
                    <a:pos x="88" y="123"/>
                  </a:cxn>
                  <a:cxn ang="0">
                    <a:pos x="102" y="122"/>
                  </a:cxn>
                  <a:cxn ang="0">
                    <a:pos x="108" y="106"/>
                  </a:cxn>
                  <a:cxn ang="0">
                    <a:pos x="116" y="91"/>
                  </a:cxn>
                  <a:cxn ang="0">
                    <a:pos x="123" y="76"/>
                  </a:cxn>
                  <a:cxn ang="0">
                    <a:pos x="132" y="61"/>
                  </a:cxn>
                  <a:cxn ang="0">
                    <a:pos x="139" y="45"/>
                  </a:cxn>
                  <a:cxn ang="0">
                    <a:pos x="147" y="31"/>
                  </a:cxn>
                  <a:cxn ang="0">
                    <a:pos x="155" y="15"/>
                  </a:cxn>
                  <a:cxn ang="0">
                    <a:pos x="163" y="0"/>
                  </a:cxn>
                  <a:cxn ang="0">
                    <a:pos x="183" y="0"/>
                  </a:cxn>
                  <a:cxn ang="0">
                    <a:pos x="205" y="1"/>
                  </a:cxn>
                  <a:cxn ang="0">
                    <a:pos x="228" y="1"/>
                  </a:cxn>
                  <a:cxn ang="0">
                    <a:pos x="251" y="2"/>
                  </a:cxn>
                  <a:cxn ang="0">
                    <a:pos x="272" y="2"/>
                  </a:cxn>
                  <a:cxn ang="0">
                    <a:pos x="292" y="3"/>
                  </a:cxn>
                  <a:cxn ang="0">
                    <a:pos x="308" y="4"/>
                  </a:cxn>
                  <a:cxn ang="0">
                    <a:pos x="322" y="5"/>
                  </a:cxn>
                  <a:cxn ang="0">
                    <a:pos x="333" y="3"/>
                  </a:cxn>
                  <a:cxn ang="0">
                    <a:pos x="350" y="2"/>
                  </a:cxn>
                  <a:cxn ang="0">
                    <a:pos x="368" y="2"/>
                  </a:cxn>
                  <a:cxn ang="0">
                    <a:pos x="387" y="6"/>
                  </a:cxn>
                  <a:cxn ang="0">
                    <a:pos x="402" y="14"/>
                  </a:cxn>
                  <a:cxn ang="0">
                    <a:pos x="413" y="28"/>
                  </a:cxn>
                  <a:cxn ang="0">
                    <a:pos x="418" y="52"/>
                  </a:cxn>
                  <a:cxn ang="0">
                    <a:pos x="414" y="86"/>
                  </a:cxn>
                  <a:cxn ang="0">
                    <a:pos x="404" y="126"/>
                  </a:cxn>
                  <a:cxn ang="0">
                    <a:pos x="395" y="167"/>
                  </a:cxn>
                  <a:cxn ang="0">
                    <a:pos x="388" y="207"/>
                  </a:cxn>
                  <a:cxn ang="0">
                    <a:pos x="382" y="245"/>
                  </a:cxn>
                  <a:cxn ang="0">
                    <a:pos x="375" y="276"/>
                  </a:cxn>
                  <a:cxn ang="0">
                    <a:pos x="372" y="303"/>
                  </a:cxn>
                  <a:cxn ang="0">
                    <a:pos x="370" y="320"/>
                  </a:cxn>
                  <a:cxn ang="0">
                    <a:pos x="370" y="326"/>
                  </a:cxn>
                  <a:cxn ang="0">
                    <a:pos x="325" y="302"/>
                  </a:cxn>
                  <a:cxn ang="0">
                    <a:pos x="280" y="279"/>
                  </a:cxn>
                  <a:cxn ang="0">
                    <a:pos x="235" y="254"/>
                  </a:cxn>
                  <a:cxn ang="0">
                    <a:pos x="189" y="231"/>
                  </a:cxn>
                  <a:cxn ang="0">
                    <a:pos x="142" y="206"/>
                  </a:cxn>
                  <a:cxn ang="0">
                    <a:pos x="95" y="181"/>
                  </a:cxn>
                  <a:cxn ang="0">
                    <a:pos x="47" y="156"/>
                  </a:cxn>
                  <a:cxn ang="0">
                    <a:pos x="0" y="131"/>
                  </a:cxn>
                </a:cxnLst>
                <a:rect l="0" t="0" r="r" b="b"/>
                <a:pathLst>
                  <a:path w="418" h="326">
                    <a:moveTo>
                      <a:pt x="0" y="131"/>
                    </a:moveTo>
                    <a:lnTo>
                      <a:pt x="13" y="129"/>
                    </a:lnTo>
                    <a:lnTo>
                      <a:pt x="25" y="129"/>
                    </a:lnTo>
                    <a:lnTo>
                      <a:pt x="38" y="127"/>
                    </a:lnTo>
                    <a:lnTo>
                      <a:pt x="51" y="127"/>
                    </a:lnTo>
                    <a:lnTo>
                      <a:pt x="63" y="125"/>
                    </a:lnTo>
                    <a:lnTo>
                      <a:pt x="76" y="124"/>
                    </a:lnTo>
                    <a:lnTo>
                      <a:pt x="88" y="123"/>
                    </a:lnTo>
                    <a:lnTo>
                      <a:pt x="102" y="122"/>
                    </a:lnTo>
                    <a:lnTo>
                      <a:pt x="108" y="106"/>
                    </a:lnTo>
                    <a:lnTo>
                      <a:pt x="116" y="91"/>
                    </a:lnTo>
                    <a:lnTo>
                      <a:pt x="123" y="76"/>
                    </a:lnTo>
                    <a:lnTo>
                      <a:pt x="132" y="61"/>
                    </a:lnTo>
                    <a:lnTo>
                      <a:pt x="139" y="45"/>
                    </a:lnTo>
                    <a:lnTo>
                      <a:pt x="147" y="31"/>
                    </a:lnTo>
                    <a:lnTo>
                      <a:pt x="155" y="15"/>
                    </a:lnTo>
                    <a:lnTo>
                      <a:pt x="163" y="0"/>
                    </a:lnTo>
                    <a:lnTo>
                      <a:pt x="183" y="0"/>
                    </a:lnTo>
                    <a:lnTo>
                      <a:pt x="205" y="1"/>
                    </a:lnTo>
                    <a:lnTo>
                      <a:pt x="228" y="1"/>
                    </a:lnTo>
                    <a:lnTo>
                      <a:pt x="251" y="2"/>
                    </a:lnTo>
                    <a:lnTo>
                      <a:pt x="272" y="2"/>
                    </a:lnTo>
                    <a:lnTo>
                      <a:pt x="292" y="3"/>
                    </a:lnTo>
                    <a:lnTo>
                      <a:pt x="308" y="4"/>
                    </a:lnTo>
                    <a:lnTo>
                      <a:pt x="322" y="5"/>
                    </a:lnTo>
                    <a:lnTo>
                      <a:pt x="333" y="3"/>
                    </a:lnTo>
                    <a:lnTo>
                      <a:pt x="350" y="2"/>
                    </a:lnTo>
                    <a:lnTo>
                      <a:pt x="368" y="2"/>
                    </a:lnTo>
                    <a:lnTo>
                      <a:pt x="387" y="6"/>
                    </a:lnTo>
                    <a:lnTo>
                      <a:pt x="402" y="14"/>
                    </a:lnTo>
                    <a:lnTo>
                      <a:pt x="413" y="28"/>
                    </a:lnTo>
                    <a:lnTo>
                      <a:pt x="418" y="52"/>
                    </a:lnTo>
                    <a:lnTo>
                      <a:pt x="414" y="86"/>
                    </a:lnTo>
                    <a:lnTo>
                      <a:pt x="404" y="126"/>
                    </a:lnTo>
                    <a:lnTo>
                      <a:pt x="395" y="167"/>
                    </a:lnTo>
                    <a:lnTo>
                      <a:pt x="388" y="207"/>
                    </a:lnTo>
                    <a:lnTo>
                      <a:pt x="382" y="245"/>
                    </a:lnTo>
                    <a:lnTo>
                      <a:pt x="375" y="276"/>
                    </a:lnTo>
                    <a:lnTo>
                      <a:pt x="372" y="303"/>
                    </a:lnTo>
                    <a:lnTo>
                      <a:pt x="370" y="320"/>
                    </a:lnTo>
                    <a:lnTo>
                      <a:pt x="370" y="326"/>
                    </a:lnTo>
                    <a:lnTo>
                      <a:pt x="325" y="302"/>
                    </a:lnTo>
                    <a:lnTo>
                      <a:pt x="280" y="279"/>
                    </a:lnTo>
                    <a:lnTo>
                      <a:pt x="235" y="254"/>
                    </a:lnTo>
                    <a:lnTo>
                      <a:pt x="189" y="231"/>
                    </a:lnTo>
                    <a:lnTo>
                      <a:pt x="142" y="206"/>
                    </a:lnTo>
                    <a:lnTo>
                      <a:pt x="95" y="181"/>
                    </a:lnTo>
                    <a:lnTo>
                      <a:pt x="47" y="156"/>
                    </a:lnTo>
                    <a:lnTo>
                      <a:pt x="0" y="131"/>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09" name="Freeform 85">
                <a:extLst>
                  <a:ext uri="{FF2B5EF4-FFF2-40B4-BE49-F238E27FC236}">
                    <a16:creationId xmlns:a16="http://schemas.microsoft.com/office/drawing/2014/main" xmlns="" id="{9F5A7F66-8FCD-4744-8A01-D675D4DE625F}"/>
                  </a:ext>
                </a:extLst>
              </p:cNvPr>
              <p:cNvSpPr>
                <a:spLocks/>
              </p:cNvSpPr>
              <p:nvPr/>
            </p:nvSpPr>
            <p:spPr bwMode="auto">
              <a:xfrm>
                <a:off x="-575" y="3372"/>
                <a:ext cx="209" cy="281"/>
              </a:xfrm>
              <a:custGeom>
                <a:avLst/>
                <a:gdLst/>
                <a:ahLst/>
                <a:cxnLst>
                  <a:cxn ang="0">
                    <a:pos x="0" y="561"/>
                  </a:cxn>
                  <a:cxn ang="0">
                    <a:pos x="9" y="528"/>
                  </a:cxn>
                  <a:cxn ang="0">
                    <a:pos x="18" y="496"/>
                  </a:cxn>
                  <a:cxn ang="0">
                    <a:pos x="28" y="463"/>
                  </a:cxn>
                  <a:cxn ang="0">
                    <a:pos x="38" y="431"/>
                  </a:cxn>
                  <a:cxn ang="0">
                    <a:pos x="48" y="397"/>
                  </a:cxn>
                  <a:cxn ang="0">
                    <a:pos x="58" y="363"/>
                  </a:cxn>
                  <a:cxn ang="0">
                    <a:pos x="69" y="330"/>
                  </a:cxn>
                  <a:cxn ang="0">
                    <a:pos x="79" y="296"/>
                  </a:cxn>
                  <a:cxn ang="0">
                    <a:pos x="89" y="259"/>
                  </a:cxn>
                  <a:cxn ang="0">
                    <a:pos x="100" y="224"/>
                  </a:cxn>
                  <a:cxn ang="0">
                    <a:pos x="111" y="187"/>
                  </a:cxn>
                  <a:cxn ang="0">
                    <a:pos x="123" y="151"/>
                  </a:cxn>
                  <a:cxn ang="0">
                    <a:pos x="133" y="113"/>
                  </a:cxn>
                  <a:cxn ang="0">
                    <a:pos x="146" y="75"/>
                  </a:cxn>
                  <a:cxn ang="0">
                    <a:pos x="156" y="38"/>
                  </a:cxn>
                  <a:cxn ang="0">
                    <a:pos x="169" y="0"/>
                  </a:cxn>
                  <a:cxn ang="0">
                    <a:pos x="199" y="1"/>
                  </a:cxn>
                  <a:cxn ang="0">
                    <a:pos x="231" y="3"/>
                  </a:cxn>
                  <a:cxn ang="0">
                    <a:pos x="262" y="4"/>
                  </a:cxn>
                  <a:cxn ang="0">
                    <a:pos x="294" y="6"/>
                  </a:cxn>
                  <a:cxn ang="0">
                    <a:pos x="324" y="7"/>
                  </a:cxn>
                  <a:cxn ang="0">
                    <a:pos x="355" y="9"/>
                  </a:cxn>
                  <a:cxn ang="0">
                    <a:pos x="385" y="10"/>
                  </a:cxn>
                  <a:cxn ang="0">
                    <a:pos x="417" y="12"/>
                  </a:cxn>
                  <a:cxn ang="0">
                    <a:pos x="412" y="18"/>
                  </a:cxn>
                  <a:cxn ang="0">
                    <a:pos x="397" y="37"/>
                  </a:cxn>
                  <a:cxn ang="0">
                    <a:pos x="375" y="65"/>
                  </a:cxn>
                  <a:cxn ang="0">
                    <a:pos x="346" y="103"/>
                  </a:cxn>
                  <a:cxn ang="0">
                    <a:pos x="312" y="146"/>
                  </a:cxn>
                  <a:cxn ang="0">
                    <a:pos x="275" y="194"/>
                  </a:cxn>
                  <a:cxn ang="0">
                    <a:pos x="235" y="246"/>
                  </a:cxn>
                  <a:cxn ang="0">
                    <a:pos x="196" y="299"/>
                  </a:cxn>
                  <a:cxn ang="0">
                    <a:pos x="158" y="348"/>
                  </a:cxn>
                  <a:cxn ang="0">
                    <a:pos x="121" y="396"/>
                  </a:cxn>
                  <a:cxn ang="0">
                    <a:pos x="88" y="439"/>
                  </a:cxn>
                  <a:cxn ang="0">
                    <a:pos x="58" y="480"/>
                  </a:cxn>
                  <a:cxn ang="0">
                    <a:pos x="33" y="513"/>
                  </a:cxn>
                  <a:cxn ang="0">
                    <a:pos x="14" y="538"/>
                  </a:cxn>
                  <a:cxn ang="0">
                    <a:pos x="2" y="555"/>
                  </a:cxn>
                  <a:cxn ang="0">
                    <a:pos x="0" y="561"/>
                  </a:cxn>
                </a:cxnLst>
                <a:rect l="0" t="0" r="r" b="b"/>
                <a:pathLst>
                  <a:path w="417" h="561">
                    <a:moveTo>
                      <a:pt x="0" y="561"/>
                    </a:moveTo>
                    <a:lnTo>
                      <a:pt x="9" y="528"/>
                    </a:lnTo>
                    <a:lnTo>
                      <a:pt x="18" y="496"/>
                    </a:lnTo>
                    <a:lnTo>
                      <a:pt x="28" y="463"/>
                    </a:lnTo>
                    <a:lnTo>
                      <a:pt x="38" y="431"/>
                    </a:lnTo>
                    <a:lnTo>
                      <a:pt x="48" y="397"/>
                    </a:lnTo>
                    <a:lnTo>
                      <a:pt x="58" y="363"/>
                    </a:lnTo>
                    <a:lnTo>
                      <a:pt x="69" y="330"/>
                    </a:lnTo>
                    <a:lnTo>
                      <a:pt x="79" y="296"/>
                    </a:lnTo>
                    <a:lnTo>
                      <a:pt x="89" y="259"/>
                    </a:lnTo>
                    <a:lnTo>
                      <a:pt x="100" y="224"/>
                    </a:lnTo>
                    <a:lnTo>
                      <a:pt x="111" y="187"/>
                    </a:lnTo>
                    <a:lnTo>
                      <a:pt x="123" y="151"/>
                    </a:lnTo>
                    <a:lnTo>
                      <a:pt x="133" y="113"/>
                    </a:lnTo>
                    <a:lnTo>
                      <a:pt x="146" y="75"/>
                    </a:lnTo>
                    <a:lnTo>
                      <a:pt x="156" y="38"/>
                    </a:lnTo>
                    <a:lnTo>
                      <a:pt x="169" y="0"/>
                    </a:lnTo>
                    <a:lnTo>
                      <a:pt x="199" y="1"/>
                    </a:lnTo>
                    <a:lnTo>
                      <a:pt x="231" y="3"/>
                    </a:lnTo>
                    <a:lnTo>
                      <a:pt x="262" y="4"/>
                    </a:lnTo>
                    <a:lnTo>
                      <a:pt x="294" y="6"/>
                    </a:lnTo>
                    <a:lnTo>
                      <a:pt x="324" y="7"/>
                    </a:lnTo>
                    <a:lnTo>
                      <a:pt x="355" y="9"/>
                    </a:lnTo>
                    <a:lnTo>
                      <a:pt x="385" y="10"/>
                    </a:lnTo>
                    <a:lnTo>
                      <a:pt x="417" y="12"/>
                    </a:lnTo>
                    <a:lnTo>
                      <a:pt x="412" y="18"/>
                    </a:lnTo>
                    <a:lnTo>
                      <a:pt x="397" y="37"/>
                    </a:lnTo>
                    <a:lnTo>
                      <a:pt x="375" y="65"/>
                    </a:lnTo>
                    <a:lnTo>
                      <a:pt x="346" y="103"/>
                    </a:lnTo>
                    <a:lnTo>
                      <a:pt x="312" y="146"/>
                    </a:lnTo>
                    <a:lnTo>
                      <a:pt x="275" y="194"/>
                    </a:lnTo>
                    <a:lnTo>
                      <a:pt x="235" y="246"/>
                    </a:lnTo>
                    <a:lnTo>
                      <a:pt x="196" y="299"/>
                    </a:lnTo>
                    <a:lnTo>
                      <a:pt x="158" y="348"/>
                    </a:lnTo>
                    <a:lnTo>
                      <a:pt x="121" y="396"/>
                    </a:lnTo>
                    <a:lnTo>
                      <a:pt x="88" y="439"/>
                    </a:lnTo>
                    <a:lnTo>
                      <a:pt x="58" y="480"/>
                    </a:lnTo>
                    <a:lnTo>
                      <a:pt x="33" y="513"/>
                    </a:lnTo>
                    <a:lnTo>
                      <a:pt x="14" y="538"/>
                    </a:lnTo>
                    <a:lnTo>
                      <a:pt x="2" y="555"/>
                    </a:lnTo>
                    <a:lnTo>
                      <a:pt x="0" y="561"/>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10" name="Freeform 86">
                <a:extLst>
                  <a:ext uri="{FF2B5EF4-FFF2-40B4-BE49-F238E27FC236}">
                    <a16:creationId xmlns:a16="http://schemas.microsoft.com/office/drawing/2014/main" xmlns="" id="{45D249F4-6798-4B30-924B-DF0B59E7B0A3}"/>
                  </a:ext>
                </a:extLst>
              </p:cNvPr>
              <p:cNvSpPr>
                <a:spLocks/>
              </p:cNvSpPr>
              <p:nvPr/>
            </p:nvSpPr>
            <p:spPr bwMode="auto">
              <a:xfrm>
                <a:off x="-547" y="3208"/>
                <a:ext cx="559" cy="432"/>
              </a:xfrm>
              <a:custGeom>
                <a:avLst/>
                <a:gdLst/>
                <a:ahLst/>
                <a:cxnLst>
                  <a:cxn ang="0">
                    <a:pos x="25" y="832"/>
                  </a:cxn>
                  <a:cxn ang="0">
                    <a:pos x="78" y="768"/>
                  </a:cxn>
                  <a:cxn ang="0">
                    <a:pos x="131" y="704"/>
                  </a:cxn>
                  <a:cxn ang="0">
                    <a:pos x="184" y="639"/>
                  </a:cxn>
                  <a:cxn ang="0">
                    <a:pos x="239" y="572"/>
                  </a:cxn>
                  <a:cxn ang="0">
                    <a:pos x="296" y="502"/>
                  </a:cxn>
                  <a:cxn ang="0">
                    <a:pos x="352" y="432"/>
                  </a:cxn>
                  <a:cxn ang="0">
                    <a:pos x="410" y="361"/>
                  </a:cxn>
                  <a:cxn ang="0">
                    <a:pos x="482" y="305"/>
                  </a:cxn>
                  <a:cxn ang="0">
                    <a:pos x="566" y="265"/>
                  </a:cxn>
                  <a:cxn ang="0">
                    <a:pos x="650" y="224"/>
                  </a:cxn>
                  <a:cxn ang="0">
                    <a:pos x="735" y="184"/>
                  </a:cxn>
                  <a:cxn ang="0">
                    <a:pos x="819" y="143"/>
                  </a:cxn>
                  <a:cxn ang="0">
                    <a:pos x="904" y="101"/>
                  </a:cxn>
                  <a:cxn ang="0">
                    <a:pos x="989" y="60"/>
                  </a:cxn>
                  <a:cxn ang="0">
                    <a:pos x="1074" y="19"/>
                  </a:cxn>
                  <a:cxn ang="0">
                    <a:pos x="1087" y="35"/>
                  </a:cxn>
                  <a:cxn ang="0">
                    <a:pos x="1027" y="104"/>
                  </a:cxn>
                  <a:cxn ang="0">
                    <a:pos x="968" y="174"/>
                  </a:cxn>
                  <a:cxn ang="0">
                    <a:pos x="910" y="243"/>
                  </a:cxn>
                  <a:cxn ang="0">
                    <a:pos x="854" y="310"/>
                  </a:cxn>
                  <a:cxn ang="0">
                    <a:pos x="799" y="374"/>
                  </a:cxn>
                  <a:cxn ang="0">
                    <a:pos x="744" y="438"/>
                  </a:cxn>
                  <a:cxn ang="0">
                    <a:pos x="691" y="501"/>
                  </a:cxn>
                  <a:cxn ang="0">
                    <a:pos x="622" y="554"/>
                  </a:cxn>
                  <a:cxn ang="0">
                    <a:pos x="538" y="596"/>
                  </a:cxn>
                  <a:cxn ang="0">
                    <a:pos x="455" y="637"/>
                  </a:cxn>
                  <a:cxn ang="0">
                    <a:pos x="372" y="679"/>
                  </a:cxn>
                  <a:cxn ang="0">
                    <a:pos x="289" y="720"/>
                  </a:cxn>
                  <a:cxn ang="0">
                    <a:pos x="206" y="761"/>
                  </a:cxn>
                  <a:cxn ang="0">
                    <a:pos x="123" y="802"/>
                  </a:cxn>
                  <a:cxn ang="0">
                    <a:pos x="41" y="844"/>
                  </a:cxn>
                </a:cxnLst>
                <a:rect l="0" t="0" r="r" b="b"/>
                <a:pathLst>
                  <a:path w="1118" h="865">
                    <a:moveTo>
                      <a:pt x="0" y="865"/>
                    </a:moveTo>
                    <a:lnTo>
                      <a:pt x="25" y="832"/>
                    </a:lnTo>
                    <a:lnTo>
                      <a:pt x="52" y="801"/>
                    </a:lnTo>
                    <a:lnTo>
                      <a:pt x="78" y="768"/>
                    </a:lnTo>
                    <a:lnTo>
                      <a:pt x="104" y="736"/>
                    </a:lnTo>
                    <a:lnTo>
                      <a:pt x="131" y="704"/>
                    </a:lnTo>
                    <a:lnTo>
                      <a:pt x="158" y="671"/>
                    </a:lnTo>
                    <a:lnTo>
                      <a:pt x="184" y="639"/>
                    </a:lnTo>
                    <a:lnTo>
                      <a:pt x="212" y="607"/>
                    </a:lnTo>
                    <a:lnTo>
                      <a:pt x="239" y="572"/>
                    </a:lnTo>
                    <a:lnTo>
                      <a:pt x="267" y="537"/>
                    </a:lnTo>
                    <a:lnTo>
                      <a:pt x="296" y="502"/>
                    </a:lnTo>
                    <a:lnTo>
                      <a:pt x="324" y="467"/>
                    </a:lnTo>
                    <a:lnTo>
                      <a:pt x="352" y="432"/>
                    </a:lnTo>
                    <a:lnTo>
                      <a:pt x="381" y="397"/>
                    </a:lnTo>
                    <a:lnTo>
                      <a:pt x="410" y="361"/>
                    </a:lnTo>
                    <a:lnTo>
                      <a:pt x="441" y="326"/>
                    </a:lnTo>
                    <a:lnTo>
                      <a:pt x="482" y="305"/>
                    </a:lnTo>
                    <a:lnTo>
                      <a:pt x="524" y="285"/>
                    </a:lnTo>
                    <a:lnTo>
                      <a:pt x="566" y="265"/>
                    </a:lnTo>
                    <a:lnTo>
                      <a:pt x="609" y="245"/>
                    </a:lnTo>
                    <a:lnTo>
                      <a:pt x="650" y="224"/>
                    </a:lnTo>
                    <a:lnTo>
                      <a:pt x="693" y="204"/>
                    </a:lnTo>
                    <a:lnTo>
                      <a:pt x="735" y="184"/>
                    </a:lnTo>
                    <a:lnTo>
                      <a:pt x="778" y="164"/>
                    </a:lnTo>
                    <a:lnTo>
                      <a:pt x="819" y="143"/>
                    </a:lnTo>
                    <a:lnTo>
                      <a:pt x="862" y="122"/>
                    </a:lnTo>
                    <a:lnTo>
                      <a:pt x="904" y="101"/>
                    </a:lnTo>
                    <a:lnTo>
                      <a:pt x="947" y="81"/>
                    </a:lnTo>
                    <a:lnTo>
                      <a:pt x="989" y="60"/>
                    </a:lnTo>
                    <a:lnTo>
                      <a:pt x="1032" y="40"/>
                    </a:lnTo>
                    <a:lnTo>
                      <a:pt x="1074" y="19"/>
                    </a:lnTo>
                    <a:lnTo>
                      <a:pt x="1118" y="0"/>
                    </a:lnTo>
                    <a:lnTo>
                      <a:pt x="1087" y="35"/>
                    </a:lnTo>
                    <a:lnTo>
                      <a:pt x="1058" y="69"/>
                    </a:lnTo>
                    <a:lnTo>
                      <a:pt x="1027" y="104"/>
                    </a:lnTo>
                    <a:lnTo>
                      <a:pt x="998" y="140"/>
                    </a:lnTo>
                    <a:lnTo>
                      <a:pt x="968" y="174"/>
                    </a:lnTo>
                    <a:lnTo>
                      <a:pt x="939" y="209"/>
                    </a:lnTo>
                    <a:lnTo>
                      <a:pt x="910" y="243"/>
                    </a:lnTo>
                    <a:lnTo>
                      <a:pt x="882" y="277"/>
                    </a:lnTo>
                    <a:lnTo>
                      <a:pt x="854" y="310"/>
                    </a:lnTo>
                    <a:lnTo>
                      <a:pt x="826" y="342"/>
                    </a:lnTo>
                    <a:lnTo>
                      <a:pt x="799" y="374"/>
                    </a:lnTo>
                    <a:lnTo>
                      <a:pt x="772" y="407"/>
                    </a:lnTo>
                    <a:lnTo>
                      <a:pt x="744" y="438"/>
                    </a:lnTo>
                    <a:lnTo>
                      <a:pt x="718" y="470"/>
                    </a:lnTo>
                    <a:lnTo>
                      <a:pt x="691" y="501"/>
                    </a:lnTo>
                    <a:lnTo>
                      <a:pt x="666" y="534"/>
                    </a:lnTo>
                    <a:lnTo>
                      <a:pt x="622" y="554"/>
                    </a:lnTo>
                    <a:lnTo>
                      <a:pt x="582" y="575"/>
                    </a:lnTo>
                    <a:lnTo>
                      <a:pt x="538" y="596"/>
                    </a:lnTo>
                    <a:lnTo>
                      <a:pt x="497" y="617"/>
                    </a:lnTo>
                    <a:lnTo>
                      <a:pt x="455" y="637"/>
                    </a:lnTo>
                    <a:lnTo>
                      <a:pt x="413" y="659"/>
                    </a:lnTo>
                    <a:lnTo>
                      <a:pt x="372" y="679"/>
                    </a:lnTo>
                    <a:lnTo>
                      <a:pt x="331" y="701"/>
                    </a:lnTo>
                    <a:lnTo>
                      <a:pt x="289" y="720"/>
                    </a:lnTo>
                    <a:lnTo>
                      <a:pt x="247" y="741"/>
                    </a:lnTo>
                    <a:lnTo>
                      <a:pt x="206" y="761"/>
                    </a:lnTo>
                    <a:lnTo>
                      <a:pt x="165" y="782"/>
                    </a:lnTo>
                    <a:lnTo>
                      <a:pt x="123" y="802"/>
                    </a:lnTo>
                    <a:lnTo>
                      <a:pt x="82" y="823"/>
                    </a:lnTo>
                    <a:lnTo>
                      <a:pt x="41" y="844"/>
                    </a:lnTo>
                    <a:lnTo>
                      <a:pt x="0" y="865"/>
                    </a:lnTo>
                    <a:close/>
                  </a:path>
                </a:pathLst>
              </a:custGeom>
              <a:solidFill>
                <a:srgbClr val="00B30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11" name="Freeform 87">
                <a:extLst>
                  <a:ext uri="{FF2B5EF4-FFF2-40B4-BE49-F238E27FC236}">
                    <a16:creationId xmlns:a16="http://schemas.microsoft.com/office/drawing/2014/main" xmlns="" id="{D38A3388-26D5-43E8-B57A-402764316453}"/>
                  </a:ext>
                </a:extLst>
              </p:cNvPr>
              <p:cNvSpPr>
                <a:spLocks/>
              </p:cNvSpPr>
              <p:nvPr/>
            </p:nvSpPr>
            <p:spPr bwMode="auto">
              <a:xfrm>
                <a:off x="-388" y="3290"/>
                <a:ext cx="79" cy="62"/>
              </a:xfrm>
              <a:custGeom>
                <a:avLst/>
                <a:gdLst/>
                <a:ahLst/>
                <a:cxnLst>
                  <a:cxn ang="0">
                    <a:pos x="0" y="107"/>
                  </a:cxn>
                  <a:cxn ang="0">
                    <a:pos x="11" y="93"/>
                  </a:cxn>
                  <a:cxn ang="0">
                    <a:pos x="24" y="80"/>
                  </a:cxn>
                  <a:cxn ang="0">
                    <a:pos x="37" y="66"/>
                  </a:cxn>
                  <a:cxn ang="0">
                    <a:pos x="49" y="53"/>
                  </a:cxn>
                  <a:cxn ang="0">
                    <a:pos x="62" y="40"/>
                  </a:cxn>
                  <a:cxn ang="0">
                    <a:pos x="74" y="26"/>
                  </a:cxn>
                  <a:cxn ang="0">
                    <a:pos x="87" y="12"/>
                  </a:cxn>
                  <a:cxn ang="0">
                    <a:pos x="101" y="0"/>
                  </a:cxn>
                  <a:cxn ang="0">
                    <a:pos x="107" y="5"/>
                  </a:cxn>
                  <a:cxn ang="0">
                    <a:pos x="114" y="10"/>
                  </a:cxn>
                  <a:cxn ang="0">
                    <a:pos x="121" y="16"/>
                  </a:cxn>
                  <a:cxn ang="0">
                    <a:pos x="128" y="21"/>
                  </a:cxn>
                  <a:cxn ang="0">
                    <a:pos x="134" y="26"/>
                  </a:cxn>
                  <a:cxn ang="0">
                    <a:pos x="142" y="31"/>
                  </a:cxn>
                  <a:cxn ang="0">
                    <a:pos x="149" y="37"/>
                  </a:cxn>
                  <a:cxn ang="0">
                    <a:pos x="156" y="43"/>
                  </a:cxn>
                  <a:cxn ang="0">
                    <a:pos x="147" y="52"/>
                  </a:cxn>
                  <a:cxn ang="0">
                    <a:pos x="138" y="63"/>
                  </a:cxn>
                  <a:cxn ang="0">
                    <a:pos x="130" y="72"/>
                  </a:cxn>
                  <a:cxn ang="0">
                    <a:pos x="122" y="83"/>
                  </a:cxn>
                  <a:cxn ang="0">
                    <a:pos x="112" y="92"/>
                  </a:cxn>
                  <a:cxn ang="0">
                    <a:pos x="104" y="103"/>
                  </a:cxn>
                  <a:cxn ang="0">
                    <a:pos x="95" y="112"/>
                  </a:cxn>
                  <a:cxn ang="0">
                    <a:pos x="88" y="123"/>
                  </a:cxn>
                  <a:cxn ang="0">
                    <a:pos x="84" y="122"/>
                  </a:cxn>
                  <a:cxn ang="0">
                    <a:pos x="73" y="121"/>
                  </a:cxn>
                  <a:cxn ang="0">
                    <a:pos x="59" y="119"/>
                  </a:cxn>
                  <a:cxn ang="0">
                    <a:pos x="43" y="118"/>
                  </a:cxn>
                  <a:cxn ang="0">
                    <a:pos x="26" y="114"/>
                  </a:cxn>
                  <a:cxn ang="0">
                    <a:pos x="12" y="112"/>
                  </a:cxn>
                  <a:cxn ang="0">
                    <a:pos x="2" y="109"/>
                  </a:cxn>
                  <a:cxn ang="0">
                    <a:pos x="0" y="107"/>
                  </a:cxn>
                </a:cxnLst>
                <a:rect l="0" t="0" r="r" b="b"/>
                <a:pathLst>
                  <a:path w="156" h="123">
                    <a:moveTo>
                      <a:pt x="0" y="107"/>
                    </a:moveTo>
                    <a:lnTo>
                      <a:pt x="11" y="93"/>
                    </a:lnTo>
                    <a:lnTo>
                      <a:pt x="24" y="80"/>
                    </a:lnTo>
                    <a:lnTo>
                      <a:pt x="37" y="66"/>
                    </a:lnTo>
                    <a:lnTo>
                      <a:pt x="49" y="53"/>
                    </a:lnTo>
                    <a:lnTo>
                      <a:pt x="62" y="40"/>
                    </a:lnTo>
                    <a:lnTo>
                      <a:pt x="74" y="26"/>
                    </a:lnTo>
                    <a:lnTo>
                      <a:pt x="87" y="12"/>
                    </a:lnTo>
                    <a:lnTo>
                      <a:pt x="101" y="0"/>
                    </a:lnTo>
                    <a:lnTo>
                      <a:pt x="107" y="5"/>
                    </a:lnTo>
                    <a:lnTo>
                      <a:pt x="114" y="10"/>
                    </a:lnTo>
                    <a:lnTo>
                      <a:pt x="121" y="16"/>
                    </a:lnTo>
                    <a:lnTo>
                      <a:pt x="128" y="21"/>
                    </a:lnTo>
                    <a:lnTo>
                      <a:pt x="134" y="26"/>
                    </a:lnTo>
                    <a:lnTo>
                      <a:pt x="142" y="31"/>
                    </a:lnTo>
                    <a:lnTo>
                      <a:pt x="149" y="37"/>
                    </a:lnTo>
                    <a:lnTo>
                      <a:pt x="156" y="43"/>
                    </a:lnTo>
                    <a:lnTo>
                      <a:pt x="147" y="52"/>
                    </a:lnTo>
                    <a:lnTo>
                      <a:pt x="138" y="63"/>
                    </a:lnTo>
                    <a:lnTo>
                      <a:pt x="130" y="72"/>
                    </a:lnTo>
                    <a:lnTo>
                      <a:pt x="122" y="83"/>
                    </a:lnTo>
                    <a:lnTo>
                      <a:pt x="112" y="92"/>
                    </a:lnTo>
                    <a:lnTo>
                      <a:pt x="104" y="103"/>
                    </a:lnTo>
                    <a:lnTo>
                      <a:pt x="95" y="112"/>
                    </a:lnTo>
                    <a:lnTo>
                      <a:pt x="88" y="123"/>
                    </a:lnTo>
                    <a:lnTo>
                      <a:pt x="84" y="122"/>
                    </a:lnTo>
                    <a:lnTo>
                      <a:pt x="73" y="121"/>
                    </a:lnTo>
                    <a:lnTo>
                      <a:pt x="59" y="119"/>
                    </a:lnTo>
                    <a:lnTo>
                      <a:pt x="43" y="118"/>
                    </a:lnTo>
                    <a:lnTo>
                      <a:pt x="26" y="114"/>
                    </a:lnTo>
                    <a:lnTo>
                      <a:pt x="12" y="112"/>
                    </a:lnTo>
                    <a:lnTo>
                      <a:pt x="2" y="109"/>
                    </a:lnTo>
                    <a:lnTo>
                      <a:pt x="0" y="107"/>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12" name="Freeform 88">
                <a:extLst>
                  <a:ext uri="{FF2B5EF4-FFF2-40B4-BE49-F238E27FC236}">
                    <a16:creationId xmlns:a16="http://schemas.microsoft.com/office/drawing/2014/main" xmlns="" id="{B8B9E313-32FF-4D56-A9AF-18DEBA60F78B}"/>
                  </a:ext>
                </a:extLst>
              </p:cNvPr>
              <p:cNvSpPr>
                <a:spLocks/>
              </p:cNvSpPr>
              <p:nvPr/>
            </p:nvSpPr>
            <p:spPr bwMode="auto">
              <a:xfrm>
                <a:off x="-448" y="3260"/>
                <a:ext cx="101" cy="82"/>
              </a:xfrm>
              <a:custGeom>
                <a:avLst/>
                <a:gdLst/>
                <a:ahLst/>
                <a:cxnLst>
                  <a:cxn ang="0">
                    <a:pos x="0" y="150"/>
                  </a:cxn>
                  <a:cxn ang="0">
                    <a:pos x="17" y="131"/>
                  </a:cxn>
                  <a:cxn ang="0">
                    <a:pos x="35" y="112"/>
                  </a:cxn>
                  <a:cxn ang="0">
                    <a:pos x="51" y="93"/>
                  </a:cxn>
                  <a:cxn ang="0">
                    <a:pos x="70" y="76"/>
                  </a:cxn>
                  <a:cxn ang="0">
                    <a:pos x="88" y="57"/>
                  </a:cxn>
                  <a:cxn ang="0">
                    <a:pos x="106" y="38"/>
                  </a:cxn>
                  <a:cxn ang="0">
                    <a:pos x="124" y="19"/>
                  </a:cxn>
                  <a:cxn ang="0">
                    <a:pos x="143" y="0"/>
                  </a:cxn>
                  <a:cxn ang="0">
                    <a:pos x="149" y="5"/>
                  </a:cxn>
                  <a:cxn ang="0">
                    <a:pos x="157" y="11"/>
                  </a:cxn>
                  <a:cxn ang="0">
                    <a:pos x="164" y="18"/>
                  </a:cxn>
                  <a:cxn ang="0">
                    <a:pos x="171" y="24"/>
                  </a:cxn>
                  <a:cxn ang="0">
                    <a:pos x="178" y="29"/>
                  </a:cxn>
                  <a:cxn ang="0">
                    <a:pos x="185" y="36"/>
                  </a:cxn>
                  <a:cxn ang="0">
                    <a:pos x="192" y="42"/>
                  </a:cxn>
                  <a:cxn ang="0">
                    <a:pos x="201" y="48"/>
                  </a:cxn>
                  <a:cxn ang="0">
                    <a:pos x="186" y="62"/>
                  </a:cxn>
                  <a:cxn ang="0">
                    <a:pos x="172" y="77"/>
                  </a:cxn>
                  <a:cxn ang="0">
                    <a:pos x="158" y="91"/>
                  </a:cxn>
                  <a:cxn ang="0">
                    <a:pos x="144" y="106"/>
                  </a:cxn>
                  <a:cxn ang="0">
                    <a:pos x="129" y="120"/>
                  </a:cxn>
                  <a:cxn ang="0">
                    <a:pos x="116" y="134"/>
                  </a:cxn>
                  <a:cxn ang="0">
                    <a:pos x="101" y="149"/>
                  </a:cxn>
                  <a:cxn ang="0">
                    <a:pos x="88" y="164"/>
                  </a:cxn>
                  <a:cxn ang="0">
                    <a:pos x="84" y="163"/>
                  </a:cxn>
                  <a:cxn ang="0">
                    <a:pos x="73" y="162"/>
                  </a:cxn>
                  <a:cxn ang="0">
                    <a:pos x="59" y="160"/>
                  </a:cxn>
                  <a:cxn ang="0">
                    <a:pos x="43" y="159"/>
                  </a:cxn>
                  <a:cxn ang="0">
                    <a:pos x="26" y="156"/>
                  </a:cxn>
                  <a:cxn ang="0">
                    <a:pos x="13" y="154"/>
                  </a:cxn>
                  <a:cxn ang="0">
                    <a:pos x="2" y="152"/>
                  </a:cxn>
                  <a:cxn ang="0">
                    <a:pos x="0" y="150"/>
                  </a:cxn>
                </a:cxnLst>
                <a:rect l="0" t="0" r="r" b="b"/>
                <a:pathLst>
                  <a:path w="201" h="164">
                    <a:moveTo>
                      <a:pt x="0" y="150"/>
                    </a:moveTo>
                    <a:lnTo>
                      <a:pt x="17" y="131"/>
                    </a:lnTo>
                    <a:lnTo>
                      <a:pt x="35" y="112"/>
                    </a:lnTo>
                    <a:lnTo>
                      <a:pt x="51" y="93"/>
                    </a:lnTo>
                    <a:lnTo>
                      <a:pt x="70" y="76"/>
                    </a:lnTo>
                    <a:lnTo>
                      <a:pt x="88" y="57"/>
                    </a:lnTo>
                    <a:lnTo>
                      <a:pt x="106" y="38"/>
                    </a:lnTo>
                    <a:lnTo>
                      <a:pt x="124" y="19"/>
                    </a:lnTo>
                    <a:lnTo>
                      <a:pt x="143" y="0"/>
                    </a:lnTo>
                    <a:lnTo>
                      <a:pt x="149" y="5"/>
                    </a:lnTo>
                    <a:lnTo>
                      <a:pt x="157" y="11"/>
                    </a:lnTo>
                    <a:lnTo>
                      <a:pt x="164" y="18"/>
                    </a:lnTo>
                    <a:lnTo>
                      <a:pt x="171" y="24"/>
                    </a:lnTo>
                    <a:lnTo>
                      <a:pt x="178" y="29"/>
                    </a:lnTo>
                    <a:lnTo>
                      <a:pt x="185" y="36"/>
                    </a:lnTo>
                    <a:lnTo>
                      <a:pt x="192" y="42"/>
                    </a:lnTo>
                    <a:lnTo>
                      <a:pt x="201" y="48"/>
                    </a:lnTo>
                    <a:lnTo>
                      <a:pt x="186" y="62"/>
                    </a:lnTo>
                    <a:lnTo>
                      <a:pt x="172" y="77"/>
                    </a:lnTo>
                    <a:lnTo>
                      <a:pt x="158" y="91"/>
                    </a:lnTo>
                    <a:lnTo>
                      <a:pt x="144" y="106"/>
                    </a:lnTo>
                    <a:lnTo>
                      <a:pt x="129" y="120"/>
                    </a:lnTo>
                    <a:lnTo>
                      <a:pt x="116" y="134"/>
                    </a:lnTo>
                    <a:lnTo>
                      <a:pt x="101" y="149"/>
                    </a:lnTo>
                    <a:lnTo>
                      <a:pt x="88" y="164"/>
                    </a:lnTo>
                    <a:lnTo>
                      <a:pt x="84" y="163"/>
                    </a:lnTo>
                    <a:lnTo>
                      <a:pt x="73" y="162"/>
                    </a:lnTo>
                    <a:lnTo>
                      <a:pt x="59" y="160"/>
                    </a:lnTo>
                    <a:lnTo>
                      <a:pt x="43" y="159"/>
                    </a:lnTo>
                    <a:lnTo>
                      <a:pt x="26" y="156"/>
                    </a:lnTo>
                    <a:lnTo>
                      <a:pt x="13" y="154"/>
                    </a:lnTo>
                    <a:lnTo>
                      <a:pt x="2" y="152"/>
                    </a:lnTo>
                    <a:lnTo>
                      <a:pt x="0" y="150"/>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13" name="Freeform 89">
                <a:extLst>
                  <a:ext uri="{FF2B5EF4-FFF2-40B4-BE49-F238E27FC236}">
                    <a16:creationId xmlns:a16="http://schemas.microsoft.com/office/drawing/2014/main" xmlns="" id="{8FF25F43-28C2-42D7-A916-89C3227D733D}"/>
                  </a:ext>
                </a:extLst>
              </p:cNvPr>
              <p:cNvSpPr>
                <a:spLocks/>
              </p:cNvSpPr>
              <p:nvPr/>
            </p:nvSpPr>
            <p:spPr bwMode="auto">
              <a:xfrm>
                <a:off x="-316" y="3134"/>
                <a:ext cx="385" cy="209"/>
              </a:xfrm>
              <a:custGeom>
                <a:avLst/>
                <a:gdLst/>
                <a:ahLst/>
                <a:cxnLst>
                  <a:cxn ang="0">
                    <a:pos x="0" y="418"/>
                  </a:cxn>
                  <a:cxn ang="0">
                    <a:pos x="6" y="410"/>
                  </a:cxn>
                  <a:cxn ang="0">
                    <a:pos x="13" y="402"/>
                  </a:cxn>
                  <a:cxn ang="0">
                    <a:pos x="21" y="394"/>
                  </a:cxn>
                  <a:cxn ang="0">
                    <a:pos x="28" y="386"/>
                  </a:cxn>
                  <a:cxn ang="0">
                    <a:pos x="34" y="378"/>
                  </a:cxn>
                  <a:cxn ang="0">
                    <a:pos x="42" y="371"/>
                  </a:cxn>
                  <a:cxn ang="0">
                    <a:pos x="49" y="363"/>
                  </a:cxn>
                  <a:cxn ang="0">
                    <a:pos x="56" y="356"/>
                  </a:cxn>
                  <a:cxn ang="0">
                    <a:pos x="101" y="334"/>
                  </a:cxn>
                  <a:cxn ang="0">
                    <a:pos x="145" y="312"/>
                  </a:cxn>
                  <a:cxn ang="0">
                    <a:pos x="189" y="290"/>
                  </a:cxn>
                  <a:cxn ang="0">
                    <a:pos x="233" y="268"/>
                  </a:cxn>
                  <a:cxn ang="0">
                    <a:pos x="277" y="246"/>
                  </a:cxn>
                  <a:cxn ang="0">
                    <a:pos x="321" y="224"/>
                  </a:cxn>
                  <a:cxn ang="0">
                    <a:pos x="365" y="201"/>
                  </a:cxn>
                  <a:cxn ang="0">
                    <a:pos x="411" y="179"/>
                  </a:cxn>
                  <a:cxn ang="0">
                    <a:pos x="455" y="156"/>
                  </a:cxn>
                  <a:cxn ang="0">
                    <a:pos x="500" y="134"/>
                  </a:cxn>
                  <a:cxn ang="0">
                    <a:pos x="545" y="111"/>
                  </a:cxn>
                  <a:cxn ang="0">
                    <a:pos x="590" y="89"/>
                  </a:cxn>
                  <a:cxn ang="0">
                    <a:pos x="635" y="66"/>
                  </a:cxn>
                  <a:cxn ang="0">
                    <a:pos x="680" y="44"/>
                  </a:cxn>
                  <a:cxn ang="0">
                    <a:pos x="725" y="22"/>
                  </a:cxn>
                  <a:cxn ang="0">
                    <a:pos x="770" y="0"/>
                  </a:cxn>
                  <a:cxn ang="0">
                    <a:pos x="753" y="14"/>
                  </a:cxn>
                  <a:cxn ang="0">
                    <a:pos x="736" y="29"/>
                  </a:cxn>
                  <a:cxn ang="0">
                    <a:pos x="720" y="44"/>
                  </a:cxn>
                  <a:cxn ang="0">
                    <a:pos x="704" y="59"/>
                  </a:cxn>
                  <a:cxn ang="0">
                    <a:pos x="688" y="73"/>
                  </a:cxn>
                  <a:cxn ang="0">
                    <a:pos x="672" y="88"/>
                  </a:cxn>
                  <a:cxn ang="0">
                    <a:pos x="657" y="103"/>
                  </a:cxn>
                  <a:cxn ang="0">
                    <a:pos x="642" y="118"/>
                  </a:cxn>
                  <a:cxn ang="0">
                    <a:pos x="601" y="136"/>
                  </a:cxn>
                  <a:cxn ang="0">
                    <a:pos x="560" y="155"/>
                  </a:cxn>
                  <a:cxn ang="0">
                    <a:pos x="519" y="174"/>
                  </a:cxn>
                  <a:cxn ang="0">
                    <a:pos x="479" y="193"/>
                  </a:cxn>
                  <a:cxn ang="0">
                    <a:pos x="438" y="212"/>
                  </a:cxn>
                  <a:cxn ang="0">
                    <a:pos x="398" y="231"/>
                  </a:cxn>
                  <a:cxn ang="0">
                    <a:pos x="358" y="250"/>
                  </a:cxn>
                  <a:cxn ang="0">
                    <a:pos x="318" y="269"/>
                  </a:cxn>
                  <a:cxn ang="0">
                    <a:pos x="277" y="287"/>
                  </a:cxn>
                  <a:cxn ang="0">
                    <a:pos x="238" y="306"/>
                  </a:cxn>
                  <a:cxn ang="0">
                    <a:pos x="197" y="324"/>
                  </a:cxn>
                  <a:cxn ang="0">
                    <a:pos x="158" y="343"/>
                  </a:cxn>
                  <a:cxn ang="0">
                    <a:pos x="118" y="361"/>
                  </a:cxn>
                  <a:cxn ang="0">
                    <a:pos x="79" y="380"/>
                  </a:cxn>
                  <a:cxn ang="0">
                    <a:pos x="39" y="399"/>
                  </a:cxn>
                  <a:cxn ang="0">
                    <a:pos x="0" y="418"/>
                  </a:cxn>
                </a:cxnLst>
                <a:rect l="0" t="0" r="r" b="b"/>
                <a:pathLst>
                  <a:path w="770" h="418">
                    <a:moveTo>
                      <a:pt x="0" y="418"/>
                    </a:moveTo>
                    <a:lnTo>
                      <a:pt x="6" y="410"/>
                    </a:lnTo>
                    <a:lnTo>
                      <a:pt x="13" y="402"/>
                    </a:lnTo>
                    <a:lnTo>
                      <a:pt x="21" y="394"/>
                    </a:lnTo>
                    <a:lnTo>
                      <a:pt x="28" y="386"/>
                    </a:lnTo>
                    <a:lnTo>
                      <a:pt x="34" y="378"/>
                    </a:lnTo>
                    <a:lnTo>
                      <a:pt x="42" y="371"/>
                    </a:lnTo>
                    <a:lnTo>
                      <a:pt x="49" y="363"/>
                    </a:lnTo>
                    <a:lnTo>
                      <a:pt x="56" y="356"/>
                    </a:lnTo>
                    <a:lnTo>
                      <a:pt x="101" y="334"/>
                    </a:lnTo>
                    <a:lnTo>
                      <a:pt x="145" y="312"/>
                    </a:lnTo>
                    <a:lnTo>
                      <a:pt x="189" y="290"/>
                    </a:lnTo>
                    <a:lnTo>
                      <a:pt x="233" y="268"/>
                    </a:lnTo>
                    <a:lnTo>
                      <a:pt x="277" y="246"/>
                    </a:lnTo>
                    <a:lnTo>
                      <a:pt x="321" y="224"/>
                    </a:lnTo>
                    <a:lnTo>
                      <a:pt x="365" y="201"/>
                    </a:lnTo>
                    <a:lnTo>
                      <a:pt x="411" y="179"/>
                    </a:lnTo>
                    <a:lnTo>
                      <a:pt x="455" y="156"/>
                    </a:lnTo>
                    <a:lnTo>
                      <a:pt x="500" y="134"/>
                    </a:lnTo>
                    <a:lnTo>
                      <a:pt x="545" y="111"/>
                    </a:lnTo>
                    <a:lnTo>
                      <a:pt x="590" y="89"/>
                    </a:lnTo>
                    <a:lnTo>
                      <a:pt x="635" y="66"/>
                    </a:lnTo>
                    <a:lnTo>
                      <a:pt x="680" y="44"/>
                    </a:lnTo>
                    <a:lnTo>
                      <a:pt x="725" y="22"/>
                    </a:lnTo>
                    <a:lnTo>
                      <a:pt x="770" y="0"/>
                    </a:lnTo>
                    <a:lnTo>
                      <a:pt x="753" y="14"/>
                    </a:lnTo>
                    <a:lnTo>
                      <a:pt x="736" y="29"/>
                    </a:lnTo>
                    <a:lnTo>
                      <a:pt x="720" y="44"/>
                    </a:lnTo>
                    <a:lnTo>
                      <a:pt x="704" y="59"/>
                    </a:lnTo>
                    <a:lnTo>
                      <a:pt x="688" y="73"/>
                    </a:lnTo>
                    <a:lnTo>
                      <a:pt x="672" y="88"/>
                    </a:lnTo>
                    <a:lnTo>
                      <a:pt x="657" y="103"/>
                    </a:lnTo>
                    <a:lnTo>
                      <a:pt x="642" y="118"/>
                    </a:lnTo>
                    <a:lnTo>
                      <a:pt x="601" y="136"/>
                    </a:lnTo>
                    <a:lnTo>
                      <a:pt x="560" y="155"/>
                    </a:lnTo>
                    <a:lnTo>
                      <a:pt x="519" y="174"/>
                    </a:lnTo>
                    <a:lnTo>
                      <a:pt x="479" y="193"/>
                    </a:lnTo>
                    <a:lnTo>
                      <a:pt x="438" y="212"/>
                    </a:lnTo>
                    <a:lnTo>
                      <a:pt x="398" y="231"/>
                    </a:lnTo>
                    <a:lnTo>
                      <a:pt x="358" y="250"/>
                    </a:lnTo>
                    <a:lnTo>
                      <a:pt x="318" y="269"/>
                    </a:lnTo>
                    <a:lnTo>
                      <a:pt x="277" y="287"/>
                    </a:lnTo>
                    <a:lnTo>
                      <a:pt x="238" y="306"/>
                    </a:lnTo>
                    <a:lnTo>
                      <a:pt x="197" y="324"/>
                    </a:lnTo>
                    <a:lnTo>
                      <a:pt x="158" y="343"/>
                    </a:lnTo>
                    <a:lnTo>
                      <a:pt x="118" y="361"/>
                    </a:lnTo>
                    <a:lnTo>
                      <a:pt x="79" y="380"/>
                    </a:lnTo>
                    <a:lnTo>
                      <a:pt x="39" y="399"/>
                    </a:lnTo>
                    <a:lnTo>
                      <a:pt x="0" y="418"/>
                    </a:lnTo>
                    <a:close/>
                  </a:path>
                </a:pathLst>
              </a:custGeom>
              <a:solidFill>
                <a:srgbClr val="5E5E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14" name="Freeform 90">
                <a:extLst>
                  <a:ext uri="{FF2B5EF4-FFF2-40B4-BE49-F238E27FC236}">
                    <a16:creationId xmlns:a16="http://schemas.microsoft.com/office/drawing/2014/main" xmlns="" id="{A6A0C374-E147-442F-B1F0-2ECC707FD138}"/>
                  </a:ext>
                </a:extLst>
              </p:cNvPr>
              <p:cNvSpPr>
                <a:spLocks/>
              </p:cNvSpPr>
              <p:nvPr/>
            </p:nvSpPr>
            <p:spPr bwMode="auto">
              <a:xfrm>
                <a:off x="-319" y="3097"/>
                <a:ext cx="408" cy="202"/>
              </a:xfrm>
              <a:custGeom>
                <a:avLst/>
                <a:gdLst/>
                <a:ahLst/>
                <a:cxnLst>
                  <a:cxn ang="0">
                    <a:pos x="0" y="356"/>
                  </a:cxn>
                  <a:cxn ang="0">
                    <a:pos x="49" y="334"/>
                  </a:cxn>
                  <a:cxn ang="0">
                    <a:pos x="98" y="312"/>
                  </a:cxn>
                  <a:cxn ang="0">
                    <a:pos x="147" y="290"/>
                  </a:cxn>
                  <a:cxn ang="0">
                    <a:pos x="196" y="268"/>
                  </a:cxn>
                  <a:cxn ang="0">
                    <a:pos x="244" y="246"/>
                  </a:cxn>
                  <a:cxn ang="0">
                    <a:pos x="295" y="224"/>
                  </a:cxn>
                  <a:cxn ang="0">
                    <a:pos x="343" y="202"/>
                  </a:cxn>
                  <a:cxn ang="0">
                    <a:pos x="394" y="180"/>
                  </a:cxn>
                  <a:cxn ang="0">
                    <a:pos x="442" y="157"/>
                  </a:cxn>
                  <a:cxn ang="0">
                    <a:pos x="491" y="134"/>
                  </a:cxn>
                  <a:cxn ang="0">
                    <a:pos x="541" y="112"/>
                  </a:cxn>
                  <a:cxn ang="0">
                    <a:pos x="591" y="89"/>
                  </a:cxn>
                  <a:cxn ang="0">
                    <a:pos x="641" y="66"/>
                  </a:cxn>
                  <a:cxn ang="0">
                    <a:pos x="690" y="44"/>
                  </a:cxn>
                  <a:cxn ang="0">
                    <a:pos x="739" y="22"/>
                  </a:cxn>
                  <a:cxn ang="0">
                    <a:pos x="790" y="0"/>
                  </a:cxn>
                  <a:cxn ang="0">
                    <a:pos x="796" y="10"/>
                  </a:cxn>
                  <a:cxn ang="0">
                    <a:pos x="802" y="19"/>
                  </a:cxn>
                  <a:cxn ang="0">
                    <a:pos x="809" y="29"/>
                  </a:cxn>
                  <a:cxn ang="0">
                    <a:pos x="816" y="38"/>
                  </a:cxn>
                  <a:cxn ang="0">
                    <a:pos x="769" y="60"/>
                  </a:cxn>
                  <a:cxn ang="0">
                    <a:pos x="721" y="83"/>
                  </a:cxn>
                  <a:cxn ang="0">
                    <a:pos x="674" y="106"/>
                  </a:cxn>
                  <a:cxn ang="0">
                    <a:pos x="627" y="129"/>
                  </a:cxn>
                  <a:cxn ang="0">
                    <a:pos x="580" y="153"/>
                  </a:cxn>
                  <a:cxn ang="0">
                    <a:pos x="532" y="176"/>
                  </a:cxn>
                  <a:cxn ang="0">
                    <a:pos x="485" y="199"/>
                  </a:cxn>
                  <a:cxn ang="0">
                    <a:pos x="439" y="223"/>
                  </a:cxn>
                  <a:cxn ang="0">
                    <a:pos x="391" y="245"/>
                  </a:cxn>
                  <a:cxn ang="0">
                    <a:pos x="345" y="268"/>
                  </a:cxn>
                  <a:cxn ang="0">
                    <a:pos x="299" y="290"/>
                  </a:cxn>
                  <a:cxn ang="0">
                    <a:pos x="253" y="313"/>
                  </a:cxn>
                  <a:cxn ang="0">
                    <a:pos x="205" y="335"/>
                  </a:cxn>
                  <a:cxn ang="0">
                    <a:pos x="159" y="358"/>
                  </a:cxn>
                  <a:cxn ang="0">
                    <a:pos x="113" y="382"/>
                  </a:cxn>
                  <a:cxn ang="0">
                    <a:pos x="67" y="406"/>
                  </a:cxn>
                  <a:cxn ang="0">
                    <a:pos x="58" y="399"/>
                  </a:cxn>
                  <a:cxn ang="0">
                    <a:pos x="50" y="393"/>
                  </a:cxn>
                  <a:cxn ang="0">
                    <a:pos x="41" y="387"/>
                  </a:cxn>
                  <a:cxn ang="0">
                    <a:pos x="33" y="381"/>
                  </a:cxn>
                  <a:cxn ang="0">
                    <a:pos x="25" y="374"/>
                  </a:cxn>
                  <a:cxn ang="0">
                    <a:pos x="16" y="368"/>
                  </a:cxn>
                  <a:cxn ang="0">
                    <a:pos x="8" y="362"/>
                  </a:cxn>
                  <a:cxn ang="0">
                    <a:pos x="0" y="356"/>
                  </a:cxn>
                </a:cxnLst>
                <a:rect l="0" t="0" r="r" b="b"/>
                <a:pathLst>
                  <a:path w="816" h="406">
                    <a:moveTo>
                      <a:pt x="0" y="356"/>
                    </a:moveTo>
                    <a:lnTo>
                      <a:pt x="49" y="334"/>
                    </a:lnTo>
                    <a:lnTo>
                      <a:pt x="98" y="312"/>
                    </a:lnTo>
                    <a:lnTo>
                      <a:pt x="147" y="290"/>
                    </a:lnTo>
                    <a:lnTo>
                      <a:pt x="196" y="268"/>
                    </a:lnTo>
                    <a:lnTo>
                      <a:pt x="244" y="246"/>
                    </a:lnTo>
                    <a:lnTo>
                      <a:pt x="295" y="224"/>
                    </a:lnTo>
                    <a:lnTo>
                      <a:pt x="343" y="202"/>
                    </a:lnTo>
                    <a:lnTo>
                      <a:pt x="394" y="180"/>
                    </a:lnTo>
                    <a:lnTo>
                      <a:pt x="442" y="157"/>
                    </a:lnTo>
                    <a:lnTo>
                      <a:pt x="491" y="134"/>
                    </a:lnTo>
                    <a:lnTo>
                      <a:pt x="541" y="112"/>
                    </a:lnTo>
                    <a:lnTo>
                      <a:pt x="591" y="89"/>
                    </a:lnTo>
                    <a:lnTo>
                      <a:pt x="641" y="66"/>
                    </a:lnTo>
                    <a:lnTo>
                      <a:pt x="690" y="44"/>
                    </a:lnTo>
                    <a:lnTo>
                      <a:pt x="739" y="22"/>
                    </a:lnTo>
                    <a:lnTo>
                      <a:pt x="790" y="0"/>
                    </a:lnTo>
                    <a:lnTo>
                      <a:pt x="796" y="10"/>
                    </a:lnTo>
                    <a:lnTo>
                      <a:pt x="802" y="19"/>
                    </a:lnTo>
                    <a:lnTo>
                      <a:pt x="809" y="29"/>
                    </a:lnTo>
                    <a:lnTo>
                      <a:pt x="816" y="38"/>
                    </a:lnTo>
                    <a:lnTo>
                      <a:pt x="769" y="60"/>
                    </a:lnTo>
                    <a:lnTo>
                      <a:pt x="721" y="83"/>
                    </a:lnTo>
                    <a:lnTo>
                      <a:pt x="674" y="106"/>
                    </a:lnTo>
                    <a:lnTo>
                      <a:pt x="627" y="129"/>
                    </a:lnTo>
                    <a:lnTo>
                      <a:pt x="580" y="153"/>
                    </a:lnTo>
                    <a:lnTo>
                      <a:pt x="532" y="176"/>
                    </a:lnTo>
                    <a:lnTo>
                      <a:pt x="485" y="199"/>
                    </a:lnTo>
                    <a:lnTo>
                      <a:pt x="439" y="223"/>
                    </a:lnTo>
                    <a:lnTo>
                      <a:pt x="391" y="245"/>
                    </a:lnTo>
                    <a:lnTo>
                      <a:pt x="345" y="268"/>
                    </a:lnTo>
                    <a:lnTo>
                      <a:pt x="299" y="290"/>
                    </a:lnTo>
                    <a:lnTo>
                      <a:pt x="253" y="313"/>
                    </a:lnTo>
                    <a:lnTo>
                      <a:pt x="205" y="335"/>
                    </a:lnTo>
                    <a:lnTo>
                      <a:pt x="159" y="358"/>
                    </a:lnTo>
                    <a:lnTo>
                      <a:pt x="113" y="382"/>
                    </a:lnTo>
                    <a:lnTo>
                      <a:pt x="67" y="406"/>
                    </a:lnTo>
                    <a:lnTo>
                      <a:pt x="58" y="399"/>
                    </a:lnTo>
                    <a:lnTo>
                      <a:pt x="50" y="393"/>
                    </a:lnTo>
                    <a:lnTo>
                      <a:pt x="41" y="387"/>
                    </a:lnTo>
                    <a:lnTo>
                      <a:pt x="33" y="381"/>
                    </a:lnTo>
                    <a:lnTo>
                      <a:pt x="25" y="374"/>
                    </a:lnTo>
                    <a:lnTo>
                      <a:pt x="16" y="368"/>
                    </a:lnTo>
                    <a:lnTo>
                      <a:pt x="8" y="362"/>
                    </a:lnTo>
                    <a:lnTo>
                      <a:pt x="0" y="356"/>
                    </a:lnTo>
                    <a:close/>
                  </a:path>
                </a:pathLst>
              </a:custGeom>
              <a:solidFill>
                <a:srgbClr val="CFC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15" name="Freeform 91">
                <a:extLst>
                  <a:ext uri="{FF2B5EF4-FFF2-40B4-BE49-F238E27FC236}">
                    <a16:creationId xmlns:a16="http://schemas.microsoft.com/office/drawing/2014/main" xmlns="" id="{51D01B31-923B-4184-826E-426A1029F582}"/>
                  </a:ext>
                </a:extLst>
              </p:cNvPr>
              <p:cNvSpPr>
                <a:spLocks/>
              </p:cNvSpPr>
              <p:nvPr/>
            </p:nvSpPr>
            <p:spPr bwMode="auto">
              <a:xfrm>
                <a:off x="-358" y="3075"/>
                <a:ext cx="411" cy="197"/>
              </a:xfrm>
              <a:custGeom>
                <a:avLst/>
                <a:gdLst/>
                <a:ahLst/>
                <a:cxnLst>
                  <a:cxn ang="0">
                    <a:pos x="0" y="341"/>
                  </a:cxn>
                  <a:cxn ang="0">
                    <a:pos x="49" y="318"/>
                  </a:cxn>
                  <a:cxn ang="0">
                    <a:pos x="98" y="297"/>
                  </a:cxn>
                  <a:cxn ang="0">
                    <a:pos x="148" y="276"/>
                  </a:cxn>
                  <a:cxn ang="0">
                    <a:pos x="198" y="255"/>
                  </a:cxn>
                  <a:cxn ang="0">
                    <a:pos x="248" y="233"/>
                  </a:cxn>
                  <a:cxn ang="0">
                    <a:pos x="298" y="212"/>
                  </a:cxn>
                  <a:cxn ang="0">
                    <a:pos x="348" y="191"/>
                  </a:cxn>
                  <a:cxn ang="0">
                    <a:pos x="398" y="170"/>
                  </a:cxn>
                  <a:cxn ang="0">
                    <a:pos x="447" y="148"/>
                  </a:cxn>
                  <a:cxn ang="0">
                    <a:pos x="497" y="127"/>
                  </a:cxn>
                  <a:cxn ang="0">
                    <a:pos x="546" y="106"/>
                  </a:cxn>
                  <a:cxn ang="0">
                    <a:pos x="597" y="85"/>
                  </a:cxn>
                  <a:cxn ang="0">
                    <a:pos x="646" y="63"/>
                  </a:cxn>
                  <a:cxn ang="0">
                    <a:pos x="695" y="42"/>
                  </a:cxn>
                  <a:cxn ang="0">
                    <a:pos x="745" y="21"/>
                  </a:cxn>
                  <a:cxn ang="0">
                    <a:pos x="795" y="0"/>
                  </a:cxn>
                  <a:cxn ang="0">
                    <a:pos x="802" y="10"/>
                  </a:cxn>
                  <a:cxn ang="0">
                    <a:pos x="809" y="20"/>
                  </a:cxn>
                  <a:cxn ang="0">
                    <a:pos x="815" y="29"/>
                  </a:cxn>
                  <a:cxn ang="0">
                    <a:pos x="823" y="40"/>
                  </a:cxn>
                  <a:cxn ang="0">
                    <a:pos x="774" y="62"/>
                  </a:cxn>
                  <a:cxn ang="0">
                    <a:pos x="727" y="84"/>
                  </a:cxn>
                  <a:cxn ang="0">
                    <a:pos x="680" y="106"/>
                  </a:cxn>
                  <a:cxn ang="0">
                    <a:pos x="632" y="128"/>
                  </a:cxn>
                  <a:cxn ang="0">
                    <a:pos x="585" y="150"/>
                  </a:cxn>
                  <a:cxn ang="0">
                    <a:pos x="538" y="172"/>
                  </a:cxn>
                  <a:cxn ang="0">
                    <a:pos x="490" y="194"/>
                  </a:cxn>
                  <a:cxn ang="0">
                    <a:pos x="444" y="218"/>
                  </a:cxn>
                  <a:cxn ang="0">
                    <a:pos x="397" y="239"/>
                  </a:cxn>
                  <a:cxn ang="0">
                    <a:pos x="350" y="261"/>
                  </a:cxn>
                  <a:cxn ang="0">
                    <a:pos x="302" y="283"/>
                  </a:cxn>
                  <a:cxn ang="0">
                    <a:pos x="256" y="305"/>
                  </a:cxn>
                  <a:cxn ang="0">
                    <a:pos x="209" y="327"/>
                  </a:cxn>
                  <a:cxn ang="0">
                    <a:pos x="161" y="349"/>
                  </a:cxn>
                  <a:cxn ang="0">
                    <a:pos x="115" y="371"/>
                  </a:cxn>
                  <a:cxn ang="0">
                    <a:pos x="69" y="393"/>
                  </a:cxn>
                  <a:cxn ang="0">
                    <a:pos x="60" y="386"/>
                  </a:cxn>
                  <a:cxn ang="0">
                    <a:pos x="51" y="379"/>
                  </a:cxn>
                  <a:cxn ang="0">
                    <a:pos x="43" y="372"/>
                  </a:cxn>
                  <a:cxn ang="0">
                    <a:pos x="34" y="366"/>
                  </a:cxn>
                  <a:cxn ang="0">
                    <a:pos x="25" y="359"/>
                  </a:cxn>
                  <a:cxn ang="0">
                    <a:pos x="16" y="353"/>
                  </a:cxn>
                  <a:cxn ang="0">
                    <a:pos x="8" y="347"/>
                  </a:cxn>
                  <a:cxn ang="0">
                    <a:pos x="0" y="341"/>
                  </a:cxn>
                </a:cxnLst>
                <a:rect l="0" t="0" r="r" b="b"/>
                <a:pathLst>
                  <a:path w="823" h="393">
                    <a:moveTo>
                      <a:pt x="0" y="341"/>
                    </a:moveTo>
                    <a:lnTo>
                      <a:pt x="49" y="318"/>
                    </a:lnTo>
                    <a:lnTo>
                      <a:pt x="98" y="297"/>
                    </a:lnTo>
                    <a:lnTo>
                      <a:pt x="148" y="276"/>
                    </a:lnTo>
                    <a:lnTo>
                      <a:pt x="198" y="255"/>
                    </a:lnTo>
                    <a:lnTo>
                      <a:pt x="248" y="233"/>
                    </a:lnTo>
                    <a:lnTo>
                      <a:pt x="298" y="212"/>
                    </a:lnTo>
                    <a:lnTo>
                      <a:pt x="348" y="191"/>
                    </a:lnTo>
                    <a:lnTo>
                      <a:pt x="398" y="170"/>
                    </a:lnTo>
                    <a:lnTo>
                      <a:pt x="447" y="148"/>
                    </a:lnTo>
                    <a:lnTo>
                      <a:pt x="497" y="127"/>
                    </a:lnTo>
                    <a:lnTo>
                      <a:pt x="546" y="106"/>
                    </a:lnTo>
                    <a:lnTo>
                      <a:pt x="597" y="85"/>
                    </a:lnTo>
                    <a:lnTo>
                      <a:pt x="646" y="63"/>
                    </a:lnTo>
                    <a:lnTo>
                      <a:pt x="695" y="42"/>
                    </a:lnTo>
                    <a:lnTo>
                      <a:pt x="745" y="21"/>
                    </a:lnTo>
                    <a:lnTo>
                      <a:pt x="795" y="0"/>
                    </a:lnTo>
                    <a:lnTo>
                      <a:pt x="802" y="10"/>
                    </a:lnTo>
                    <a:lnTo>
                      <a:pt x="809" y="20"/>
                    </a:lnTo>
                    <a:lnTo>
                      <a:pt x="815" y="29"/>
                    </a:lnTo>
                    <a:lnTo>
                      <a:pt x="823" y="40"/>
                    </a:lnTo>
                    <a:lnTo>
                      <a:pt x="774" y="62"/>
                    </a:lnTo>
                    <a:lnTo>
                      <a:pt x="727" y="84"/>
                    </a:lnTo>
                    <a:lnTo>
                      <a:pt x="680" y="106"/>
                    </a:lnTo>
                    <a:lnTo>
                      <a:pt x="632" y="128"/>
                    </a:lnTo>
                    <a:lnTo>
                      <a:pt x="585" y="150"/>
                    </a:lnTo>
                    <a:lnTo>
                      <a:pt x="538" y="172"/>
                    </a:lnTo>
                    <a:lnTo>
                      <a:pt x="490" y="194"/>
                    </a:lnTo>
                    <a:lnTo>
                      <a:pt x="444" y="218"/>
                    </a:lnTo>
                    <a:lnTo>
                      <a:pt x="397" y="239"/>
                    </a:lnTo>
                    <a:lnTo>
                      <a:pt x="350" y="261"/>
                    </a:lnTo>
                    <a:lnTo>
                      <a:pt x="302" y="283"/>
                    </a:lnTo>
                    <a:lnTo>
                      <a:pt x="256" y="305"/>
                    </a:lnTo>
                    <a:lnTo>
                      <a:pt x="209" y="327"/>
                    </a:lnTo>
                    <a:lnTo>
                      <a:pt x="161" y="349"/>
                    </a:lnTo>
                    <a:lnTo>
                      <a:pt x="115" y="371"/>
                    </a:lnTo>
                    <a:lnTo>
                      <a:pt x="69" y="393"/>
                    </a:lnTo>
                    <a:lnTo>
                      <a:pt x="60" y="386"/>
                    </a:lnTo>
                    <a:lnTo>
                      <a:pt x="51" y="379"/>
                    </a:lnTo>
                    <a:lnTo>
                      <a:pt x="43" y="372"/>
                    </a:lnTo>
                    <a:lnTo>
                      <a:pt x="34" y="366"/>
                    </a:lnTo>
                    <a:lnTo>
                      <a:pt x="25" y="359"/>
                    </a:lnTo>
                    <a:lnTo>
                      <a:pt x="16" y="353"/>
                    </a:lnTo>
                    <a:lnTo>
                      <a:pt x="8" y="347"/>
                    </a:lnTo>
                    <a:lnTo>
                      <a:pt x="0" y="341"/>
                    </a:lnTo>
                    <a:close/>
                  </a:path>
                </a:pathLst>
              </a:custGeom>
              <a:solidFill>
                <a:srgbClr val="CFC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16" name="Freeform 92">
                <a:extLst>
                  <a:ext uri="{FF2B5EF4-FFF2-40B4-BE49-F238E27FC236}">
                    <a16:creationId xmlns:a16="http://schemas.microsoft.com/office/drawing/2014/main" xmlns="" id="{9EE3DAD9-E45D-47DF-9E91-C301FDB73F34}"/>
                  </a:ext>
                </a:extLst>
              </p:cNvPr>
              <p:cNvSpPr>
                <a:spLocks/>
              </p:cNvSpPr>
              <p:nvPr/>
            </p:nvSpPr>
            <p:spPr bwMode="auto">
              <a:xfrm>
                <a:off x="-213" y="3135"/>
                <a:ext cx="222" cy="119"/>
              </a:xfrm>
              <a:custGeom>
                <a:avLst/>
                <a:gdLst/>
                <a:ahLst/>
                <a:cxnLst>
                  <a:cxn ang="0">
                    <a:pos x="0" y="190"/>
                  </a:cxn>
                  <a:cxn ang="0">
                    <a:pos x="3" y="195"/>
                  </a:cxn>
                  <a:cxn ang="0">
                    <a:pos x="8" y="201"/>
                  </a:cxn>
                  <a:cxn ang="0">
                    <a:pos x="12" y="207"/>
                  </a:cxn>
                  <a:cxn ang="0">
                    <a:pos x="18" y="213"/>
                  </a:cxn>
                  <a:cxn ang="0">
                    <a:pos x="21" y="218"/>
                  </a:cxn>
                  <a:cxn ang="0">
                    <a:pos x="26" y="224"/>
                  </a:cxn>
                  <a:cxn ang="0">
                    <a:pos x="30" y="230"/>
                  </a:cxn>
                  <a:cxn ang="0">
                    <a:pos x="35" y="236"/>
                  </a:cxn>
                  <a:cxn ang="0">
                    <a:pos x="86" y="210"/>
                  </a:cxn>
                  <a:cxn ang="0">
                    <a:pos x="136" y="185"/>
                  </a:cxn>
                  <a:cxn ang="0">
                    <a:pos x="187" y="160"/>
                  </a:cxn>
                  <a:cxn ang="0">
                    <a:pos x="238" y="134"/>
                  </a:cxn>
                  <a:cxn ang="0">
                    <a:pos x="289" y="109"/>
                  </a:cxn>
                  <a:cxn ang="0">
                    <a:pos x="340" y="84"/>
                  </a:cxn>
                  <a:cxn ang="0">
                    <a:pos x="392" y="59"/>
                  </a:cxn>
                  <a:cxn ang="0">
                    <a:pos x="444" y="34"/>
                  </a:cxn>
                  <a:cxn ang="0">
                    <a:pos x="437" y="25"/>
                  </a:cxn>
                  <a:cxn ang="0">
                    <a:pos x="430" y="17"/>
                  </a:cxn>
                  <a:cxn ang="0">
                    <a:pos x="423" y="8"/>
                  </a:cxn>
                  <a:cxn ang="0">
                    <a:pos x="417" y="0"/>
                  </a:cxn>
                  <a:cxn ang="0">
                    <a:pos x="363" y="23"/>
                  </a:cxn>
                  <a:cxn ang="0">
                    <a:pos x="312" y="47"/>
                  </a:cxn>
                  <a:cxn ang="0">
                    <a:pos x="258" y="70"/>
                  </a:cxn>
                  <a:cxn ang="0">
                    <a:pos x="207" y="94"/>
                  </a:cxn>
                  <a:cxn ang="0">
                    <a:pos x="154" y="118"/>
                  </a:cxn>
                  <a:cxn ang="0">
                    <a:pos x="103" y="142"/>
                  </a:cxn>
                  <a:cxn ang="0">
                    <a:pos x="50" y="166"/>
                  </a:cxn>
                  <a:cxn ang="0">
                    <a:pos x="0" y="190"/>
                  </a:cxn>
                </a:cxnLst>
                <a:rect l="0" t="0" r="r" b="b"/>
                <a:pathLst>
                  <a:path w="444" h="236">
                    <a:moveTo>
                      <a:pt x="0" y="190"/>
                    </a:moveTo>
                    <a:lnTo>
                      <a:pt x="3" y="195"/>
                    </a:lnTo>
                    <a:lnTo>
                      <a:pt x="8" y="201"/>
                    </a:lnTo>
                    <a:lnTo>
                      <a:pt x="12" y="207"/>
                    </a:lnTo>
                    <a:lnTo>
                      <a:pt x="18" y="213"/>
                    </a:lnTo>
                    <a:lnTo>
                      <a:pt x="21" y="218"/>
                    </a:lnTo>
                    <a:lnTo>
                      <a:pt x="26" y="224"/>
                    </a:lnTo>
                    <a:lnTo>
                      <a:pt x="30" y="230"/>
                    </a:lnTo>
                    <a:lnTo>
                      <a:pt x="35" y="236"/>
                    </a:lnTo>
                    <a:lnTo>
                      <a:pt x="86" y="210"/>
                    </a:lnTo>
                    <a:lnTo>
                      <a:pt x="136" y="185"/>
                    </a:lnTo>
                    <a:lnTo>
                      <a:pt x="187" y="160"/>
                    </a:lnTo>
                    <a:lnTo>
                      <a:pt x="238" y="134"/>
                    </a:lnTo>
                    <a:lnTo>
                      <a:pt x="289" y="109"/>
                    </a:lnTo>
                    <a:lnTo>
                      <a:pt x="340" y="84"/>
                    </a:lnTo>
                    <a:lnTo>
                      <a:pt x="392" y="59"/>
                    </a:lnTo>
                    <a:lnTo>
                      <a:pt x="444" y="34"/>
                    </a:lnTo>
                    <a:lnTo>
                      <a:pt x="437" y="25"/>
                    </a:lnTo>
                    <a:lnTo>
                      <a:pt x="430" y="17"/>
                    </a:lnTo>
                    <a:lnTo>
                      <a:pt x="423" y="8"/>
                    </a:lnTo>
                    <a:lnTo>
                      <a:pt x="417" y="0"/>
                    </a:lnTo>
                    <a:lnTo>
                      <a:pt x="363" y="23"/>
                    </a:lnTo>
                    <a:lnTo>
                      <a:pt x="312" y="47"/>
                    </a:lnTo>
                    <a:lnTo>
                      <a:pt x="258" y="70"/>
                    </a:lnTo>
                    <a:lnTo>
                      <a:pt x="207" y="94"/>
                    </a:lnTo>
                    <a:lnTo>
                      <a:pt x="154" y="118"/>
                    </a:lnTo>
                    <a:lnTo>
                      <a:pt x="103" y="142"/>
                    </a:lnTo>
                    <a:lnTo>
                      <a:pt x="50" y="166"/>
                    </a:lnTo>
                    <a:lnTo>
                      <a:pt x="0" y="190"/>
                    </a:lnTo>
                    <a:close/>
                  </a:path>
                </a:pathLst>
              </a:custGeom>
              <a:solidFill>
                <a:srgbClr val="FFFF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17" name="Freeform 93">
                <a:extLst>
                  <a:ext uri="{FF2B5EF4-FFF2-40B4-BE49-F238E27FC236}">
                    <a16:creationId xmlns:a16="http://schemas.microsoft.com/office/drawing/2014/main" xmlns="" id="{CE485FE2-3875-46F8-9463-D07E5CE733F7}"/>
                  </a:ext>
                </a:extLst>
              </p:cNvPr>
              <p:cNvSpPr>
                <a:spLocks/>
              </p:cNvSpPr>
              <p:nvPr/>
            </p:nvSpPr>
            <p:spPr bwMode="auto">
              <a:xfrm>
                <a:off x="-251" y="3112"/>
                <a:ext cx="223" cy="115"/>
              </a:xfrm>
              <a:custGeom>
                <a:avLst/>
                <a:gdLst/>
                <a:ahLst/>
                <a:cxnLst>
                  <a:cxn ang="0">
                    <a:pos x="0" y="181"/>
                  </a:cxn>
                  <a:cxn ang="0">
                    <a:pos x="4" y="187"/>
                  </a:cxn>
                  <a:cxn ang="0">
                    <a:pos x="9" y="193"/>
                  </a:cxn>
                  <a:cxn ang="0">
                    <a:pos x="14" y="199"/>
                  </a:cxn>
                  <a:cxn ang="0">
                    <a:pos x="19" y="206"/>
                  </a:cxn>
                  <a:cxn ang="0">
                    <a:pos x="23" y="212"/>
                  </a:cxn>
                  <a:cxn ang="0">
                    <a:pos x="28" y="218"/>
                  </a:cxn>
                  <a:cxn ang="0">
                    <a:pos x="33" y="224"/>
                  </a:cxn>
                  <a:cxn ang="0">
                    <a:pos x="38" y="231"/>
                  </a:cxn>
                  <a:cxn ang="0">
                    <a:pos x="88" y="206"/>
                  </a:cxn>
                  <a:cxn ang="0">
                    <a:pos x="139" y="181"/>
                  </a:cxn>
                  <a:cxn ang="0">
                    <a:pos x="190" y="157"/>
                  </a:cxn>
                  <a:cxn ang="0">
                    <a:pos x="242" y="133"/>
                  </a:cxn>
                  <a:cxn ang="0">
                    <a:pos x="292" y="109"/>
                  </a:cxn>
                  <a:cxn ang="0">
                    <a:pos x="344" y="85"/>
                  </a:cxn>
                  <a:cxn ang="0">
                    <a:pos x="395" y="61"/>
                  </a:cxn>
                  <a:cxn ang="0">
                    <a:pos x="447" y="36"/>
                  </a:cxn>
                  <a:cxn ang="0">
                    <a:pos x="439" y="27"/>
                  </a:cxn>
                  <a:cxn ang="0">
                    <a:pos x="433" y="17"/>
                  </a:cxn>
                  <a:cxn ang="0">
                    <a:pos x="427" y="8"/>
                  </a:cxn>
                  <a:cxn ang="0">
                    <a:pos x="420" y="0"/>
                  </a:cxn>
                  <a:cxn ang="0">
                    <a:pos x="367" y="22"/>
                  </a:cxn>
                  <a:cxn ang="0">
                    <a:pos x="314" y="45"/>
                  </a:cxn>
                  <a:cxn ang="0">
                    <a:pos x="262" y="68"/>
                  </a:cxn>
                  <a:cxn ang="0">
                    <a:pos x="209" y="91"/>
                  </a:cxn>
                  <a:cxn ang="0">
                    <a:pos x="157" y="113"/>
                  </a:cxn>
                  <a:cxn ang="0">
                    <a:pos x="104" y="136"/>
                  </a:cxn>
                  <a:cxn ang="0">
                    <a:pos x="52" y="158"/>
                  </a:cxn>
                  <a:cxn ang="0">
                    <a:pos x="0" y="181"/>
                  </a:cxn>
                </a:cxnLst>
                <a:rect l="0" t="0" r="r" b="b"/>
                <a:pathLst>
                  <a:path w="447" h="231">
                    <a:moveTo>
                      <a:pt x="0" y="181"/>
                    </a:moveTo>
                    <a:lnTo>
                      <a:pt x="4" y="187"/>
                    </a:lnTo>
                    <a:lnTo>
                      <a:pt x="9" y="193"/>
                    </a:lnTo>
                    <a:lnTo>
                      <a:pt x="14" y="199"/>
                    </a:lnTo>
                    <a:lnTo>
                      <a:pt x="19" y="206"/>
                    </a:lnTo>
                    <a:lnTo>
                      <a:pt x="23" y="212"/>
                    </a:lnTo>
                    <a:lnTo>
                      <a:pt x="28" y="218"/>
                    </a:lnTo>
                    <a:lnTo>
                      <a:pt x="33" y="224"/>
                    </a:lnTo>
                    <a:lnTo>
                      <a:pt x="38" y="231"/>
                    </a:lnTo>
                    <a:lnTo>
                      <a:pt x="88" y="206"/>
                    </a:lnTo>
                    <a:lnTo>
                      <a:pt x="139" y="181"/>
                    </a:lnTo>
                    <a:lnTo>
                      <a:pt x="190" y="157"/>
                    </a:lnTo>
                    <a:lnTo>
                      <a:pt x="242" y="133"/>
                    </a:lnTo>
                    <a:lnTo>
                      <a:pt x="292" y="109"/>
                    </a:lnTo>
                    <a:lnTo>
                      <a:pt x="344" y="85"/>
                    </a:lnTo>
                    <a:lnTo>
                      <a:pt x="395" y="61"/>
                    </a:lnTo>
                    <a:lnTo>
                      <a:pt x="447" y="36"/>
                    </a:lnTo>
                    <a:lnTo>
                      <a:pt x="439" y="27"/>
                    </a:lnTo>
                    <a:lnTo>
                      <a:pt x="433" y="17"/>
                    </a:lnTo>
                    <a:lnTo>
                      <a:pt x="427" y="8"/>
                    </a:lnTo>
                    <a:lnTo>
                      <a:pt x="420" y="0"/>
                    </a:lnTo>
                    <a:lnTo>
                      <a:pt x="367" y="22"/>
                    </a:lnTo>
                    <a:lnTo>
                      <a:pt x="314" y="45"/>
                    </a:lnTo>
                    <a:lnTo>
                      <a:pt x="262" y="68"/>
                    </a:lnTo>
                    <a:lnTo>
                      <a:pt x="209" y="91"/>
                    </a:lnTo>
                    <a:lnTo>
                      <a:pt x="157" y="113"/>
                    </a:lnTo>
                    <a:lnTo>
                      <a:pt x="104" y="136"/>
                    </a:lnTo>
                    <a:lnTo>
                      <a:pt x="52" y="158"/>
                    </a:lnTo>
                    <a:lnTo>
                      <a:pt x="0" y="181"/>
                    </a:lnTo>
                    <a:close/>
                  </a:path>
                </a:pathLst>
              </a:custGeom>
              <a:solidFill>
                <a:srgbClr val="FFFF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18" name="Freeform 94">
                <a:extLst>
                  <a:ext uri="{FF2B5EF4-FFF2-40B4-BE49-F238E27FC236}">
                    <a16:creationId xmlns:a16="http://schemas.microsoft.com/office/drawing/2014/main" xmlns="" id="{7DF907D9-40BF-4CC2-9EA6-D8D4CABC0208}"/>
                  </a:ext>
                </a:extLst>
              </p:cNvPr>
              <p:cNvSpPr>
                <a:spLocks/>
              </p:cNvSpPr>
              <p:nvPr/>
            </p:nvSpPr>
            <p:spPr bwMode="auto">
              <a:xfrm>
                <a:off x="-599" y="3175"/>
                <a:ext cx="628" cy="193"/>
              </a:xfrm>
              <a:custGeom>
                <a:avLst/>
                <a:gdLst/>
                <a:ahLst/>
                <a:cxnLst>
                  <a:cxn ang="0">
                    <a:pos x="0" y="5"/>
                  </a:cxn>
                  <a:cxn ang="0">
                    <a:pos x="15" y="4"/>
                  </a:cxn>
                  <a:cxn ang="0">
                    <a:pos x="32" y="4"/>
                  </a:cxn>
                  <a:cxn ang="0">
                    <a:pos x="49" y="4"/>
                  </a:cxn>
                  <a:cxn ang="0">
                    <a:pos x="66" y="4"/>
                  </a:cxn>
                  <a:cxn ang="0">
                    <a:pos x="81" y="4"/>
                  </a:cxn>
                  <a:cxn ang="0">
                    <a:pos x="97" y="4"/>
                  </a:cxn>
                  <a:cxn ang="0">
                    <a:pos x="108" y="4"/>
                  </a:cxn>
                  <a:cxn ang="0">
                    <a:pos x="118" y="4"/>
                  </a:cxn>
                  <a:cxn ang="0">
                    <a:pos x="131" y="2"/>
                  </a:cxn>
                  <a:cxn ang="0">
                    <a:pos x="153" y="1"/>
                  </a:cxn>
                  <a:cxn ang="0">
                    <a:pos x="179" y="0"/>
                  </a:cxn>
                  <a:cxn ang="0">
                    <a:pos x="209" y="2"/>
                  </a:cxn>
                  <a:cxn ang="0">
                    <a:pos x="236" y="6"/>
                  </a:cxn>
                  <a:cxn ang="0">
                    <a:pos x="259" y="15"/>
                  </a:cxn>
                  <a:cxn ang="0">
                    <a:pos x="272" y="31"/>
                  </a:cxn>
                  <a:cxn ang="0">
                    <a:pos x="275" y="55"/>
                  </a:cxn>
                  <a:cxn ang="0">
                    <a:pos x="266" y="89"/>
                  </a:cxn>
                  <a:cxn ang="0">
                    <a:pos x="259" y="132"/>
                  </a:cxn>
                  <a:cxn ang="0">
                    <a:pos x="249" y="181"/>
                  </a:cxn>
                  <a:cxn ang="0">
                    <a:pos x="240" y="232"/>
                  </a:cxn>
                  <a:cxn ang="0">
                    <a:pos x="230" y="278"/>
                  </a:cxn>
                  <a:cxn ang="0">
                    <a:pos x="224" y="318"/>
                  </a:cxn>
                  <a:cxn ang="0">
                    <a:pos x="219" y="344"/>
                  </a:cxn>
                  <a:cxn ang="0">
                    <a:pos x="218" y="355"/>
                  </a:cxn>
                  <a:cxn ang="0">
                    <a:pos x="254" y="358"/>
                  </a:cxn>
                  <a:cxn ang="0">
                    <a:pos x="289" y="362"/>
                  </a:cxn>
                  <a:cxn ang="0">
                    <a:pos x="325" y="366"/>
                  </a:cxn>
                  <a:cxn ang="0">
                    <a:pos x="362" y="371"/>
                  </a:cxn>
                  <a:cxn ang="0">
                    <a:pos x="396" y="374"/>
                  </a:cxn>
                  <a:cxn ang="0">
                    <a:pos x="432" y="378"/>
                  </a:cxn>
                  <a:cxn ang="0">
                    <a:pos x="467" y="382"/>
                  </a:cxn>
                  <a:cxn ang="0">
                    <a:pos x="503" y="386"/>
                  </a:cxn>
                  <a:cxn ang="0">
                    <a:pos x="549" y="364"/>
                  </a:cxn>
                  <a:cxn ang="0">
                    <a:pos x="595" y="342"/>
                  </a:cxn>
                  <a:cxn ang="0">
                    <a:pos x="641" y="321"/>
                  </a:cxn>
                  <a:cxn ang="0">
                    <a:pos x="689" y="300"/>
                  </a:cxn>
                  <a:cxn ang="0">
                    <a:pos x="736" y="278"/>
                  </a:cxn>
                  <a:cxn ang="0">
                    <a:pos x="783" y="257"/>
                  </a:cxn>
                  <a:cxn ang="0">
                    <a:pos x="831" y="236"/>
                  </a:cxn>
                  <a:cxn ang="0">
                    <a:pos x="878" y="215"/>
                  </a:cxn>
                  <a:cxn ang="0">
                    <a:pos x="924" y="193"/>
                  </a:cxn>
                  <a:cxn ang="0">
                    <a:pos x="971" y="171"/>
                  </a:cxn>
                  <a:cxn ang="0">
                    <a:pos x="1019" y="150"/>
                  </a:cxn>
                  <a:cxn ang="0">
                    <a:pos x="1066" y="129"/>
                  </a:cxn>
                  <a:cxn ang="0">
                    <a:pos x="1113" y="107"/>
                  </a:cxn>
                  <a:cxn ang="0">
                    <a:pos x="1161" y="85"/>
                  </a:cxn>
                  <a:cxn ang="0">
                    <a:pos x="1208" y="64"/>
                  </a:cxn>
                  <a:cxn ang="0">
                    <a:pos x="1256" y="43"/>
                  </a:cxn>
                </a:cxnLst>
                <a:rect l="0" t="0" r="r" b="b"/>
                <a:pathLst>
                  <a:path w="1256" h="386">
                    <a:moveTo>
                      <a:pt x="0" y="5"/>
                    </a:moveTo>
                    <a:lnTo>
                      <a:pt x="15" y="4"/>
                    </a:lnTo>
                    <a:lnTo>
                      <a:pt x="32" y="4"/>
                    </a:lnTo>
                    <a:lnTo>
                      <a:pt x="49" y="4"/>
                    </a:lnTo>
                    <a:lnTo>
                      <a:pt x="66" y="4"/>
                    </a:lnTo>
                    <a:lnTo>
                      <a:pt x="81" y="4"/>
                    </a:lnTo>
                    <a:lnTo>
                      <a:pt x="97" y="4"/>
                    </a:lnTo>
                    <a:lnTo>
                      <a:pt x="108" y="4"/>
                    </a:lnTo>
                    <a:lnTo>
                      <a:pt x="118" y="4"/>
                    </a:lnTo>
                    <a:lnTo>
                      <a:pt x="131" y="2"/>
                    </a:lnTo>
                    <a:lnTo>
                      <a:pt x="153" y="1"/>
                    </a:lnTo>
                    <a:lnTo>
                      <a:pt x="179" y="0"/>
                    </a:lnTo>
                    <a:lnTo>
                      <a:pt x="209" y="2"/>
                    </a:lnTo>
                    <a:lnTo>
                      <a:pt x="236" y="6"/>
                    </a:lnTo>
                    <a:lnTo>
                      <a:pt x="259" y="15"/>
                    </a:lnTo>
                    <a:lnTo>
                      <a:pt x="272" y="31"/>
                    </a:lnTo>
                    <a:lnTo>
                      <a:pt x="275" y="55"/>
                    </a:lnTo>
                    <a:lnTo>
                      <a:pt x="266" y="89"/>
                    </a:lnTo>
                    <a:lnTo>
                      <a:pt x="259" y="132"/>
                    </a:lnTo>
                    <a:lnTo>
                      <a:pt x="249" y="181"/>
                    </a:lnTo>
                    <a:lnTo>
                      <a:pt x="240" y="232"/>
                    </a:lnTo>
                    <a:lnTo>
                      <a:pt x="230" y="278"/>
                    </a:lnTo>
                    <a:lnTo>
                      <a:pt x="224" y="318"/>
                    </a:lnTo>
                    <a:lnTo>
                      <a:pt x="219" y="344"/>
                    </a:lnTo>
                    <a:lnTo>
                      <a:pt x="218" y="355"/>
                    </a:lnTo>
                    <a:lnTo>
                      <a:pt x="254" y="358"/>
                    </a:lnTo>
                    <a:lnTo>
                      <a:pt x="289" y="362"/>
                    </a:lnTo>
                    <a:lnTo>
                      <a:pt x="325" y="366"/>
                    </a:lnTo>
                    <a:lnTo>
                      <a:pt x="362" y="371"/>
                    </a:lnTo>
                    <a:lnTo>
                      <a:pt x="396" y="374"/>
                    </a:lnTo>
                    <a:lnTo>
                      <a:pt x="432" y="378"/>
                    </a:lnTo>
                    <a:lnTo>
                      <a:pt x="467" y="382"/>
                    </a:lnTo>
                    <a:lnTo>
                      <a:pt x="503" y="386"/>
                    </a:lnTo>
                    <a:lnTo>
                      <a:pt x="549" y="364"/>
                    </a:lnTo>
                    <a:lnTo>
                      <a:pt x="595" y="342"/>
                    </a:lnTo>
                    <a:lnTo>
                      <a:pt x="641" y="321"/>
                    </a:lnTo>
                    <a:lnTo>
                      <a:pt x="689" y="300"/>
                    </a:lnTo>
                    <a:lnTo>
                      <a:pt x="736" y="278"/>
                    </a:lnTo>
                    <a:lnTo>
                      <a:pt x="783" y="257"/>
                    </a:lnTo>
                    <a:lnTo>
                      <a:pt x="831" y="236"/>
                    </a:lnTo>
                    <a:lnTo>
                      <a:pt x="878" y="215"/>
                    </a:lnTo>
                    <a:lnTo>
                      <a:pt x="924" y="193"/>
                    </a:lnTo>
                    <a:lnTo>
                      <a:pt x="971" y="171"/>
                    </a:lnTo>
                    <a:lnTo>
                      <a:pt x="1019" y="150"/>
                    </a:lnTo>
                    <a:lnTo>
                      <a:pt x="1066" y="129"/>
                    </a:lnTo>
                    <a:lnTo>
                      <a:pt x="1113" y="107"/>
                    </a:lnTo>
                    <a:lnTo>
                      <a:pt x="1161" y="85"/>
                    </a:lnTo>
                    <a:lnTo>
                      <a:pt x="1208" y="64"/>
                    </a:lnTo>
                    <a:lnTo>
                      <a:pt x="1256" y="43"/>
                    </a:lnTo>
                  </a:path>
                </a:pathLst>
              </a:custGeom>
              <a:noFill/>
              <a:ln w="23813">
                <a:solidFill>
                  <a:srgbClr val="70707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19" name="Freeform 95">
                <a:extLst>
                  <a:ext uri="{FF2B5EF4-FFF2-40B4-BE49-F238E27FC236}">
                    <a16:creationId xmlns:a16="http://schemas.microsoft.com/office/drawing/2014/main" xmlns="" id="{BA75F3F0-BF24-43DC-9DBE-31F772293204}"/>
                  </a:ext>
                </a:extLst>
              </p:cNvPr>
              <p:cNvSpPr>
                <a:spLocks/>
              </p:cNvSpPr>
              <p:nvPr/>
            </p:nvSpPr>
            <p:spPr bwMode="auto">
              <a:xfrm>
                <a:off x="-599" y="2826"/>
                <a:ext cx="565" cy="351"/>
              </a:xfrm>
              <a:custGeom>
                <a:avLst/>
                <a:gdLst/>
                <a:ahLst/>
                <a:cxnLst>
                  <a:cxn ang="0">
                    <a:pos x="1129" y="0"/>
                  </a:cxn>
                  <a:cxn ang="0">
                    <a:pos x="1069" y="21"/>
                  </a:cxn>
                  <a:cxn ang="0">
                    <a:pos x="1010" y="42"/>
                  </a:cxn>
                  <a:cxn ang="0">
                    <a:pos x="951" y="64"/>
                  </a:cxn>
                  <a:cxn ang="0">
                    <a:pos x="893" y="86"/>
                  </a:cxn>
                  <a:cxn ang="0">
                    <a:pos x="834" y="107"/>
                  </a:cxn>
                  <a:cxn ang="0">
                    <a:pos x="775" y="129"/>
                  </a:cxn>
                  <a:cxn ang="0">
                    <a:pos x="716" y="151"/>
                  </a:cxn>
                  <a:cxn ang="0">
                    <a:pos x="657" y="173"/>
                  </a:cxn>
                  <a:cxn ang="0">
                    <a:pos x="597" y="194"/>
                  </a:cxn>
                  <a:cxn ang="0">
                    <a:pos x="537" y="215"/>
                  </a:cxn>
                  <a:cxn ang="0">
                    <a:pos x="477" y="237"/>
                  </a:cxn>
                  <a:cxn ang="0">
                    <a:pos x="419" y="260"/>
                  </a:cxn>
                  <a:cxn ang="0">
                    <a:pos x="359" y="281"/>
                  </a:cxn>
                  <a:cxn ang="0">
                    <a:pos x="299" y="302"/>
                  </a:cxn>
                  <a:cxn ang="0">
                    <a:pos x="239" y="324"/>
                  </a:cxn>
                  <a:cxn ang="0">
                    <a:pos x="180" y="346"/>
                  </a:cxn>
                  <a:cxn ang="0">
                    <a:pos x="156" y="391"/>
                  </a:cxn>
                  <a:cxn ang="0">
                    <a:pos x="133" y="436"/>
                  </a:cxn>
                  <a:cxn ang="0">
                    <a:pos x="111" y="481"/>
                  </a:cxn>
                  <a:cxn ang="0">
                    <a:pos x="88" y="527"/>
                  </a:cxn>
                  <a:cxn ang="0">
                    <a:pos x="65" y="571"/>
                  </a:cxn>
                  <a:cxn ang="0">
                    <a:pos x="43" y="615"/>
                  </a:cxn>
                  <a:cxn ang="0">
                    <a:pos x="21" y="659"/>
                  </a:cxn>
                  <a:cxn ang="0">
                    <a:pos x="0" y="703"/>
                  </a:cxn>
                </a:cxnLst>
                <a:rect l="0" t="0" r="r" b="b"/>
                <a:pathLst>
                  <a:path w="1129" h="703">
                    <a:moveTo>
                      <a:pt x="1129" y="0"/>
                    </a:moveTo>
                    <a:lnTo>
                      <a:pt x="1069" y="21"/>
                    </a:lnTo>
                    <a:lnTo>
                      <a:pt x="1010" y="42"/>
                    </a:lnTo>
                    <a:lnTo>
                      <a:pt x="951" y="64"/>
                    </a:lnTo>
                    <a:lnTo>
                      <a:pt x="893" y="86"/>
                    </a:lnTo>
                    <a:lnTo>
                      <a:pt x="834" y="107"/>
                    </a:lnTo>
                    <a:lnTo>
                      <a:pt x="775" y="129"/>
                    </a:lnTo>
                    <a:lnTo>
                      <a:pt x="716" y="151"/>
                    </a:lnTo>
                    <a:lnTo>
                      <a:pt x="657" y="173"/>
                    </a:lnTo>
                    <a:lnTo>
                      <a:pt x="597" y="194"/>
                    </a:lnTo>
                    <a:lnTo>
                      <a:pt x="537" y="215"/>
                    </a:lnTo>
                    <a:lnTo>
                      <a:pt x="477" y="237"/>
                    </a:lnTo>
                    <a:lnTo>
                      <a:pt x="419" y="260"/>
                    </a:lnTo>
                    <a:lnTo>
                      <a:pt x="359" y="281"/>
                    </a:lnTo>
                    <a:lnTo>
                      <a:pt x="299" y="302"/>
                    </a:lnTo>
                    <a:lnTo>
                      <a:pt x="239" y="324"/>
                    </a:lnTo>
                    <a:lnTo>
                      <a:pt x="180" y="346"/>
                    </a:lnTo>
                    <a:lnTo>
                      <a:pt x="156" y="391"/>
                    </a:lnTo>
                    <a:lnTo>
                      <a:pt x="133" y="436"/>
                    </a:lnTo>
                    <a:lnTo>
                      <a:pt x="111" y="481"/>
                    </a:lnTo>
                    <a:lnTo>
                      <a:pt x="88" y="527"/>
                    </a:lnTo>
                    <a:lnTo>
                      <a:pt x="65" y="571"/>
                    </a:lnTo>
                    <a:lnTo>
                      <a:pt x="43" y="615"/>
                    </a:lnTo>
                    <a:lnTo>
                      <a:pt x="21" y="659"/>
                    </a:lnTo>
                    <a:lnTo>
                      <a:pt x="0" y="703"/>
                    </a:lnTo>
                  </a:path>
                </a:pathLst>
              </a:custGeom>
              <a:noFill/>
              <a:ln w="23813">
                <a:solidFill>
                  <a:srgbClr val="5E5E5E"/>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20" name="Freeform 96">
                <a:extLst>
                  <a:ext uri="{FF2B5EF4-FFF2-40B4-BE49-F238E27FC236}">
                    <a16:creationId xmlns:a16="http://schemas.microsoft.com/office/drawing/2014/main" xmlns="" id="{6F444A61-303D-4E49-B71D-4D06186D55AB}"/>
                  </a:ext>
                </a:extLst>
              </p:cNvPr>
              <p:cNvSpPr>
                <a:spLocks/>
              </p:cNvSpPr>
              <p:nvPr/>
            </p:nvSpPr>
            <p:spPr bwMode="auto">
              <a:xfrm>
                <a:off x="-121" y="3022"/>
                <a:ext cx="66" cy="87"/>
              </a:xfrm>
              <a:custGeom>
                <a:avLst/>
                <a:gdLst/>
                <a:ahLst/>
                <a:cxnLst>
                  <a:cxn ang="0">
                    <a:pos x="0" y="5"/>
                  </a:cxn>
                  <a:cxn ang="0">
                    <a:pos x="5" y="3"/>
                  </a:cxn>
                  <a:cxn ang="0">
                    <a:pos x="20" y="2"/>
                  </a:cxn>
                  <a:cxn ang="0">
                    <a:pos x="41" y="0"/>
                  </a:cxn>
                  <a:cxn ang="0">
                    <a:pos x="66" y="1"/>
                  </a:cxn>
                  <a:cxn ang="0">
                    <a:pos x="89" y="4"/>
                  </a:cxn>
                  <a:cxn ang="0">
                    <a:pos x="111" y="12"/>
                  </a:cxn>
                  <a:cxn ang="0">
                    <a:pos x="125" y="25"/>
                  </a:cxn>
                  <a:cxn ang="0">
                    <a:pos x="131" y="46"/>
                  </a:cxn>
                  <a:cxn ang="0">
                    <a:pos x="129" y="68"/>
                  </a:cxn>
                  <a:cxn ang="0">
                    <a:pos x="127" y="91"/>
                  </a:cxn>
                  <a:cxn ang="0">
                    <a:pos x="123" y="112"/>
                  </a:cxn>
                  <a:cxn ang="0">
                    <a:pos x="120" y="132"/>
                  </a:cxn>
                  <a:cxn ang="0">
                    <a:pos x="116" y="148"/>
                  </a:cxn>
                  <a:cxn ang="0">
                    <a:pos x="113" y="161"/>
                  </a:cxn>
                  <a:cxn ang="0">
                    <a:pos x="111" y="169"/>
                  </a:cxn>
                  <a:cxn ang="0">
                    <a:pos x="111" y="172"/>
                  </a:cxn>
                </a:cxnLst>
                <a:rect l="0" t="0" r="r" b="b"/>
                <a:pathLst>
                  <a:path w="131" h="172">
                    <a:moveTo>
                      <a:pt x="0" y="5"/>
                    </a:moveTo>
                    <a:lnTo>
                      <a:pt x="5" y="3"/>
                    </a:lnTo>
                    <a:lnTo>
                      <a:pt x="20" y="2"/>
                    </a:lnTo>
                    <a:lnTo>
                      <a:pt x="41" y="0"/>
                    </a:lnTo>
                    <a:lnTo>
                      <a:pt x="66" y="1"/>
                    </a:lnTo>
                    <a:lnTo>
                      <a:pt x="89" y="4"/>
                    </a:lnTo>
                    <a:lnTo>
                      <a:pt x="111" y="12"/>
                    </a:lnTo>
                    <a:lnTo>
                      <a:pt x="125" y="25"/>
                    </a:lnTo>
                    <a:lnTo>
                      <a:pt x="131" y="46"/>
                    </a:lnTo>
                    <a:lnTo>
                      <a:pt x="129" y="68"/>
                    </a:lnTo>
                    <a:lnTo>
                      <a:pt x="127" y="91"/>
                    </a:lnTo>
                    <a:lnTo>
                      <a:pt x="123" y="112"/>
                    </a:lnTo>
                    <a:lnTo>
                      <a:pt x="120" y="132"/>
                    </a:lnTo>
                    <a:lnTo>
                      <a:pt x="116" y="148"/>
                    </a:lnTo>
                    <a:lnTo>
                      <a:pt x="113" y="161"/>
                    </a:lnTo>
                    <a:lnTo>
                      <a:pt x="111" y="169"/>
                    </a:lnTo>
                    <a:lnTo>
                      <a:pt x="111" y="172"/>
                    </a:lnTo>
                  </a:path>
                </a:pathLst>
              </a:custGeom>
              <a:noFill/>
              <a:ln w="23813">
                <a:solidFill>
                  <a:srgbClr val="70707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121" name="Freeform 97">
                <a:extLst>
                  <a:ext uri="{FF2B5EF4-FFF2-40B4-BE49-F238E27FC236}">
                    <a16:creationId xmlns:a16="http://schemas.microsoft.com/office/drawing/2014/main" xmlns="" id="{56F5CBE9-C91E-42BE-B82B-CDCAECE173C0}"/>
                  </a:ext>
                </a:extLst>
              </p:cNvPr>
              <p:cNvSpPr>
                <a:spLocks/>
              </p:cNvSpPr>
              <p:nvPr/>
            </p:nvSpPr>
            <p:spPr bwMode="auto">
              <a:xfrm>
                <a:off x="-424" y="3231"/>
                <a:ext cx="408" cy="319"/>
              </a:xfrm>
              <a:custGeom>
                <a:avLst/>
                <a:gdLst/>
                <a:ahLst/>
                <a:cxnLst>
                  <a:cxn ang="0">
                    <a:pos x="740" y="37"/>
                  </a:cxn>
                  <a:cxn ang="0">
                    <a:pos x="627" y="93"/>
                  </a:cxn>
                  <a:cxn ang="0">
                    <a:pos x="516" y="149"/>
                  </a:cxn>
                  <a:cxn ang="0">
                    <a:pos x="404" y="203"/>
                  </a:cxn>
                  <a:cxn ang="0">
                    <a:pos x="292" y="258"/>
                  </a:cxn>
                  <a:cxn ang="0">
                    <a:pos x="258" y="278"/>
                  </a:cxn>
                  <a:cxn ang="0">
                    <a:pos x="372" y="230"/>
                  </a:cxn>
                  <a:cxn ang="0">
                    <a:pos x="486" y="181"/>
                  </a:cxn>
                  <a:cxn ang="0">
                    <a:pos x="430" y="222"/>
                  </a:cxn>
                  <a:cxn ang="0">
                    <a:pos x="289" y="307"/>
                  </a:cxn>
                  <a:cxn ang="0">
                    <a:pos x="153" y="392"/>
                  </a:cxn>
                  <a:cxn ang="0">
                    <a:pos x="296" y="316"/>
                  </a:cxn>
                  <a:cxn ang="0">
                    <a:pos x="440" y="242"/>
                  </a:cxn>
                  <a:cxn ang="0">
                    <a:pos x="476" y="232"/>
                  </a:cxn>
                  <a:cxn ang="0">
                    <a:pos x="298" y="354"/>
                  </a:cxn>
                  <a:cxn ang="0">
                    <a:pos x="120" y="474"/>
                  </a:cxn>
                  <a:cxn ang="0">
                    <a:pos x="177" y="444"/>
                  </a:cxn>
                  <a:cxn ang="0">
                    <a:pos x="351" y="338"/>
                  </a:cxn>
                  <a:cxn ang="0">
                    <a:pos x="529" y="231"/>
                  </a:cxn>
                  <a:cxn ang="0">
                    <a:pos x="426" y="310"/>
                  </a:cxn>
                  <a:cxn ang="0">
                    <a:pos x="325" y="388"/>
                  </a:cxn>
                  <a:cxn ang="0">
                    <a:pos x="225" y="465"/>
                  </a:cxn>
                  <a:cxn ang="0">
                    <a:pos x="127" y="540"/>
                  </a:cxn>
                  <a:cxn ang="0">
                    <a:pos x="32" y="614"/>
                  </a:cxn>
                  <a:cxn ang="0">
                    <a:pos x="66" y="591"/>
                  </a:cxn>
                  <a:cxn ang="0">
                    <a:pos x="167" y="519"/>
                  </a:cxn>
                  <a:cxn ang="0">
                    <a:pos x="269" y="448"/>
                  </a:cxn>
                  <a:cxn ang="0">
                    <a:pos x="372" y="372"/>
                  </a:cxn>
                  <a:cxn ang="0">
                    <a:pos x="477" y="296"/>
                  </a:cxn>
                  <a:cxn ang="0">
                    <a:pos x="513" y="279"/>
                  </a:cxn>
                  <a:cxn ang="0">
                    <a:pos x="415" y="375"/>
                  </a:cxn>
                  <a:cxn ang="0">
                    <a:pos x="318" y="470"/>
                  </a:cxn>
                  <a:cxn ang="0">
                    <a:pos x="352" y="442"/>
                  </a:cxn>
                  <a:cxn ang="0">
                    <a:pos x="454" y="354"/>
                  </a:cxn>
                  <a:cxn ang="0">
                    <a:pos x="559" y="266"/>
                  </a:cxn>
                  <a:cxn ang="0">
                    <a:pos x="505" y="342"/>
                  </a:cxn>
                  <a:cxn ang="0">
                    <a:pos x="453" y="416"/>
                  </a:cxn>
                  <a:cxn ang="0">
                    <a:pos x="442" y="438"/>
                  </a:cxn>
                  <a:cxn ang="0">
                    <a:pos x="513" y="355"/>
                  </a:cxn>
                  <a:cxn ang="0">
                    <a:pos x="586" y="270"/>
                  </a:cxn>
                  <a:cxn ang="0">
                    <a:pos x="660" y="182"/>
                  </a:cxn>
                  <a:cxn ang="0">
                    <a:pos x="737" y="92"/>
                  </a:cxn>
                  <a:cxn ang="0">
                    <a:pos x="817" y="0"/>
                  </a:cxn>
                </a:cxnLst>
                <a:rect l="0" t="0" r="r" b="b"/>
                <a:pathLst>
                  <a:path w="817" h="639">
                    <a:moveTo>
                      <a:pt x="817" y="0"/>
                    </a:moveTo>
                    <a:lnTo>
                      <a:pt x="778" y="18"/>
                    </a:lnTo>
                    <a:lnTo>
                      <a:pt x="740" y="37"/>
                    </a:lnTo>
                    <a:lnTo>
                      <a:pt x="702" y="55"/>
                    </a:lnTo>
                    <a:lnTo>
                      <a:pt x="664" y="74"/>
                    </a:lnTo>
                    <a:lnTo>
                      <a:pt x="627" y="93"/>
                    </a:lnTo>
                    <a:lnTo>
                      <a:pt x="590" y="112"/>
                    </a:lnTo>
                    <a:lnTo>
                      <a:pt x="553" y="130"/>
                    </a:lnTo>
                    <a:lnTo>
                      <a:pt x="516" y="149"/>
                    </a:lnTo>
                    <a:lnTo>
                      <a:pt x="478" y="167"/>
                    </a:lnTo>
                    <a:lnTo>
                      <a:pt x="441" y="185"/>
                    </a:lnTo>
                    <a:lnTo>
                      <a:pt x="404" y="203"/>
                    </a:lnTo>
                    <a:lnTo>
                      <a:pt x="367" y="222"/>
                    </a:lnTo>
                    <a:lnTo>
                      <a:pt x="329" y="240"/>
                    </a:lnTo>
                    <a:lnTo>
                      <a:pt x="292" y="258"/>
                    </a:lnTo>
                    <a:lnTo>
                      <a:pt x="256" y="275"/>
                    </a:lnTo>
                    <a:lnTo>
                      <a:pt x="220" y="294"/>
                    </a:lnTo>
                    <a:lnTo>
                      <a:pt x="258" y="278"/>
                    </a:lnTo>
                    <a:lnTo>
                      <a:pt x="296" y="262"/>
                    </a:lnTo>
                    <a:lnTo>
                      <a:pt x="333" y="246"/>
                    </a:lnTo>
                    <a:lnTo>
                      <a:pt x="372" y="230"/>
                    </a:lnTo>
                    <a:lnTo>
                      <a:pt x="410" y="213"/>
                    </a:lnTo>
                    <a:lnTo>
                      <a:pt x="448" y="198"/>
                    </a:lnTo>
                    <a:lnTo>
                      <a:pt x="486" y="181"/>
                    </a:lnTo>
                    <a:lnTo>
                      <a:pt x="525" y="165"/>
                    </a:lnTo>
                    <a:lnTo>
                      <a:pt x="477" y="193"/>
                    </a:lnTo>
                    <a:lnTo>
                      <a:pt x="430" y="222"/>
                    </a:lnTo>
                    <a:lnTo>
                      <a:pt x="383" y="250"/>
                    </a:lnTo>
                    <a:lnTo>
                      <a:pt x="337" y="279"/>
                    </a:lnTo>
                    <a:lnTo>
                      <a:pt x="289" y="307"/>
                    </a:lnTo>
                    <a:lnTo>
                      <a:pt x="244" y="335"/>
                    </a:lnTo>
                    <a:lnTo>
                      <a:pt x="198" y="364"/>
                    </a:lnTo>
                    <a:lnTo>
                      <a:pt x="153" y="392"/>
                    </a:lnTo>
                    <a:lnTo>
                      <a:pt x="200" y="367"/>
                    </a:lnTo>
                    <a:lnTo>
                      <a:pt x="247" y="342"/>
                    </a:lnTo>
                    <a:lnTo>
                      <a:pt x="296" y="316"/>
                    </a:lnTo>
                    <a:lnTo>
                      <a:pt x="344" y="292"/>
                    </a:lnTo>
                    <a:lnTo>
                      <a:pt x="391" y="267"/>
                    </a:lnTo>
                    <a:lnTo>
                      <a:pt x="440" y="242"/>
                    </a:lnTo>
                    <a:lnTo>
                      <a:pt x="488" y="217"/>
                    </a:lnTo>
                    <a:lnTo>
                      <a:pt x="537" y="192"/>
                    </a:lnTo>
                    <a:lnTo>
                      <a:pt x="476" y="232"/>
                    </a:lnTo>
                    <a:lnTo>
                      <a:pt x="416" y="273"/>
                    </a:lnTo>
                    <a:lnTo>
                      <a:pt x="356" y="313"/>
                    </a:lnTo>
                    <a:lnTo>
                      <a:pt x="298" y="354"/>
                    </a:lnTo>
                    <a:lnTo>
                      <a:pt x="238" y="394"/>
                    </a:lnTo>
                    <a:lnTo>
                      <a:pt x="179" y="434"/>
                    </a:lnTo>
                    <a:lnTo>
                      <a:pt x="120" y="474"/>
                    </a:lnTo>
                    <a:lnTo>
                      <a:pt x="63" y="514"/>
                    </a:lnTo>
                    <a:lnTo>
                      <a:pt x="120" y="478"/>
                    </a:lnTo>
                    <a:lnTo>
                      <a:pt x="177" y="444"/>
                    </a:lnTo>
                    <a:lnTo>
                      <a:pt x="235" y="409"/>
                    </a:lnTo>
                    <a:lnTo>
                      <a:pt x="293" y="374"/>
                    </a:lnTo>
                    <a:lnTo>
                      <a:pt x="351" y="338"/>
                    </a:lnTo>
                    <a:lnTo>
                      <a:pt x="410" y="303"/>
                    </a:lnTo>
                    <a:lnTo>
                      <a:pt x="469" y="267"/>
                    </a:lnTo>
                    <a:lnTo>
                      <a:pt x="529" y="231"/>
                    </a:lnTo>
                    <a:lnTo>
                      <a:pt x="494" y="258"/>
                    </a:lnTo>
                    <a:lnTo>
                      <a:pt x="459" y="284"/>
                    </a:lnTo>
                    <a:lnTo>
                      <a:pt x="426" y="310"/>
                    </a:lnTo>
                    <a:lnTo>
                      <a:pt x="392" y="336"/>
                    </a:lnTo>
                    <a:lnTo>
                      <a:pt x="358" y="362"/>
                    </a:lnTo>
                    <a:lnTo>
                      <a:pt x="325" y="388"/>
                    </a:lnTo>
                    <a:lnTo>
                      <a:pt x="291" y="414"/>
                    </a:lnTo>
                    <a:lnTo>
                      <a:pt x="259" y="440"/>
                    </a:lnTo>
                    <a:lnTo>
                      <a:pt x="225" y="465"/>
                    </a:lnTo>
                    <a:lnTo>
                      <a:pt x="193" y="490"/>
                    </a:lnTo>
                    <a:lnTo>
                      <a:pt x="159" y="515"/>
                    </a:lnTo>
                    <a:lnTo>
                      <a:pt x="127" y="540"/>
                    </a:lnTo>
                    <a:lnTo>
                      <a:pt x="95" y="564"/>
                    </a:lnTo>
                    <a:lnTo>
                      <a:pt x="63" y="590"/>
                    </a:lnTo>
                    <a:lnTo>
                      <a:pt x="32" y="614"/>
                    </a:lnTo>
                    <a:lnTo>
                      <a:pt x="0" y="639"/>
                    </a:lnTo>
                    <a:lnTo>
                      <a:pt x="33" y="615"/>
                    </a:lnTo>
                    <a:lnTo>
                      <a:pt x="66" y="591"/>
                    </a:lnTo>
                    <a:lnTo>
                      <a:pt x="100" y="566"/>
                    </a:lnTo>
                    <a:lnTo>
                      <a:pt x="134" y="543"/>
                    </a:lnTo>
                    <a:lnTo>
                      <a:pt x="167" y="519"/>
                    </a:lnTo>
                    <a:lnTo>
                      <a:pt x="201" y="495"/>
                    </a:lnTo>
                    <a:lnTo>
                      <a:pt x="235" y="471"/>
                    </a:lnTo>
                    <a:lnTo>
                      <a:pt x="269" y="448"/>
                    </a:lnTo>
                    <a:lnTo>
                      <a:pt x="303" y="423"/>
                    </a:lnTo>
                    <a:lnTo>
                      <a:pt x="338" y="397"/>
                    </a:lnTo>
                    <a:lnTo>
                      <a:pt x="372" y="372"/>
                    </a:lnTo>
                    <a:lnTo>
                      <a:pt x="407" y="347"/>
                    </a:lnTo>
                    <a:lnTo>
                      <a:pt x="442" y="322"/>
                    </a:lnTo>
                    <a:lnTo>
                      <a:pt x="477" y="296"/>
                    </a:lnTo>
                    <a:lnTo>
                      <a:pt x="512" y="271"/>
                    </a:lnTo>
                    <a:lnTo>
                      <a:pt x="548" y="247"/>
                    </a:lnTo>
                    <a:lnTo>
                      <a:pt x="513" y="279"/>
                    </a:lnTo>
                    <a:lnTo>
                      <a:pt x="481" y="311"/>
                    </a:lnTo>
                    <a:lnTo>
                      <a:pt x="447" y="343"/>
                    </a:lnTo>
                    <a:lnTo>
                      <a:pt x="415" y="375"/>
                    </a:lnTo>
                    <a:lnTo>
                      <a:pt x="382" y="407"/>
                    </a:lnTo>
                    <a:lnTo>
                      <a:pt x="349" y="438"/>
                    </a:lnTo>
                    <a:lnTo>
                      <a:pt x="318" y="470"/>
                    </a:lnTo>
                    <a:lnTo>
                      <a:pt x="286" y="501"/>
                    </a:lnTo>
                    <a:lnTo>
                      <a:pt x="319" y="472"/>
                    </a:lnTo>
                    <a:lnTo>
                      <a:pt x="352" y="442"/>
                    </a:lnTo>
                    <a:lnTo>
                      <a:pt x="386" y="413"/>
                    </a:lnTo>
                    <a:lnTo>
                      <a:pt x="421" y="385"/>
                    </a:lnTo>
                    <a:lnTo>
                      <a:pt x="454" y="354"/>
                    </a:lnTo>
                    <a:lnTo>
                      <a:pt x="489" y="325"/>
                    </a:lnTo>
                    <a:lnTo>
                      <a:pt x="524" y="295"/>
                    </a:lnTo>
                    <a:lnTo>
                      <a:pt x="559" y="266"/>
                    </a:lnTo>
                    <a:lnTo>
                      <a:pt x="540" y="291"/>
                    </a:lnTo>
                    <a:lnTo>
                      <a:pt x="523" y="316"/>
                    </a:lnTo>
                    <a:lnTo>
                      <a:pt x="505" y="342"/>
                    </a:lnTo>
                    <a:lnTo>
                      <a:pt x="488" y="367"/>
                    </a:lnTo>
                    <a:lnTo>
                      <a:pt x="470" y="391"/>
                    </a:lnTo>
                    <a:lnTo>
                      <a:pt x="453" y="416"/>
                    </a:lnTo>
                    <a:lnTo>
                      <a:pt x="436" y="441"/>
                    </a:lnTo>
                    <a:lnTo>
                      <a:pt x="420" y="467"/>
                    </a:lnTo>
                    <a:lnTo>
                      <a:pt x="442" y="438"/>
                    </a:lnTo>
                    <a:lnTo>
                      <a:pt x="466" y="411"/>
                    </a:lnTo>
                    <a:lnTo>
                      <a:pt x="489" y="383"/>
                    </a:lnTo>
                    <a:lnTo>
                      <a:pt x="513" y="355"/>
                    </a:lnTo>
                    <a:lnTo>
                      <a:pt x="537" y="327"/>
                    </a:lnTo>
                    <a:lnTo>
                      <a:pt x="561" y="299"/>
                    </a:lnTo>
                    <a:lnTo>
                      <a:pt x="586" y="270"/>
                    </a:lnTo>
                    <a:lnTo>
                      <a:pt x="611" y="242"/>
                    </a:lnTo>
                    <a:lnTo>
                      <a:pt x="635" y="211"/>
                    </a:lnTo>
                    <a:lnTo>
                      <a:pt x="660" y="182"/>
                    </a:lnTo>
                    <a:lnTo>
                      <a:pt x="685" y="151"/>
                    </a:lnTo>
                    <a:lnTo>
                      <a:pt x="712" y="122"/>
                    </a:lnTo>
                    <a:lnTo>
                      <a:pt x="737" y="92"/>
                    </a:lnTo>
                    <a:lnTo>
                      <a:pt x="763" y="61"/>
                    </a:lnTo>
                    <a:lnTo>
                      <a:pt x="790" y="31"/>
                    </a:lnTo>
                    <a:lnTo>
                      <a:pt x="817" y="0"/>
                    </a:lnTo>
                    <a:close/>
                  </a:path>
                </a:pathLst>
              </a:custGeom>
              <a:solidFill>
                <a:srgbClr val="00800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22" name="Freeform 98">
                <a:extLst>
                  <a:ext uri="{FF2B5EF4-FFF2-40B4-BE49-F238E27FC236}">
                    <a16:creationId xmlns:a16="http://schemas.microsoft.com/office/drawing/2014/main" xmlns="" id="{F2B84678-7615-4AA2-838E-80C4B076CE98}"/>
                  </a:ext>
                </a:extLst>
              </p:cNvPr>
              <p:cNvSpPr>
                <a:spLocks/>
              </p:cNvSpPr>
              <p:nvPr/>
            </p:nvSpPr>
            <p:spPr bwMode="auto">
              <a:xfrm>
                <a:off x="-230" y="3169"/>
                <a:ext cx="230" cy="134"/>
              </a:xfrm>
              <a:custGeom>
                <a:avLst/>
                <a:gdLst/>
                <a:ahLst/>
                <a:cxnLst>
                  <a:cxn ang="0">
                    <a:pos x="78" y="194"/>
                  </a:cxn>
                  <a:cxn ang="0">
                    <a:pos x="67" y="203"/>
                  </a:cxn>
                  <a:cxn ang="0">
                    <a:pos x="58" y="212"/>
                  </a:cxn>
                  <a:cxn ang="0">
                    <a:pos x="47" y="222"/>
                  </a:cxn>
                  <a:cxn ang="0">
                    <a:pos x="38" y="231"/>
                  </a:cxn>
                  <a:cxn ang="0">
                    <a:pos x="28" y="240"/>
                  </a:cxn>
                  <a:cxn ang="0">
                    <a:pos x="19" y="249"/>
                  </a:cxn>
                  <a:cxn ang="0">
                    <a:pos x="9" y="259"/>
                  </a:cxn>
                  <a:cxn ang="0">
                    <a:pos x="0" y="268"/>
                  </a:cxn>
                  <a:cxn ang="0">
                    <a:pos x="47" y="244"/>
                  </a:cxn>
                  <a:cxn ang="0">
                    <a:pos x="97" y="222"/>
                  </a:cxn>
                  <a:cxn ang="0">
                    <a:pos x="145" y="198"/>
                  </a:cxn>
                  <a:cxn ang="0">
                    <a:pos x="194" y="176"/>
                  </a:cxn>
                  <a:cxn ang="0">
                    <a:pos x="243" y="151"/>
                  </a:cxn>
                  <a:cxn ang="0">
                    <a:pos x="292" y="129"/>
                  </a:cxn>
                  <a:cxn ang="0">
                    <a:pos x="341" y="105"/>
                  </a:cxn>
                  <a:cxn ang="0">
                    <a:pos x="390" y="83"/>
                  </a:cxn>
                  <a:cxn ang="0">
                    <a:pos x="398" y="72"/>
                  </a:cxn>
                  <a:cxn ang="0">
                    <a:pos x="407" y="62"/>
                  </a:cxn>
                  <a:cxn ang="0">
                    <a:pos x="416" y="51"/>
                  </a:cxn>
                  <a:cxn ang="0">
                    <a:pos x="426" y="41"/>
                  </a:cxn>
                  <a:cxn ang="0">
                    <a:pos x="434" y="31"/>
                  </a:cxn>
                  <a:cxn ang="0">
                    <a:pos x="443" y="20"/>
                  </a:cxn>
                  <a:cxn ang="0">
                    <a:pos x="452" y="10"/>
                  </a:cxn>
                  <a:cxn ang="0">
                    <a:pos x="461" y="0"/>
                  </a:cxn>
                  <a:cxn ang="0">
                    <a:pos x="413" y="23"/>
                  </a:cxn>
                  <a:cxn ang="0">
                    <a:pos x="365" y="48"/>
                  </a:cxn>
                  <a:cxn ang="0">
                    <a:pos x="316" y="72"/>
                  </a:cxn>
                  <a:cxn ang="0">
                    <a:pos x="269" y="97"/>
                  </a:cxn>
                  <a:cxn ang="0">
                    <a:pos x="221" y="121"/>
                  </a:cxn>
                  <a:cxn ang="0">
                    <a:pos x="172" y="145"/>
                  </a:cxn>
                  <a:cxn ang="0">
                    <a:pos x="125" y="169"/>
                  </a:cxn>
                  <a:cxn ang="0">
                    <a:pos x="78" y="194"/>
                  </a:cxn>
                </a:cxnLst>
                <a:rect l="0" t="0" r="r" b="b"/>
                <a:pathLst>
                  <a:path w="461" h="268">
                    <a:moveTo>
                      <a:pt x="78" y="194"/>
                    </a:moveTo>
                    <a:lnTo>
                      <a:pt x="67" y="203"/>
                    </a:lnTo>
                    <a:lnTo>
                      <a:pt x="58" y="212"/>
                    </a:lnTo>
                    <a:lnTo>
                      <a:pt x="47" y="222"/>
                    </a:lnTo>
                    <a:lnTo>
                      <a:pt x="38" y="231"/>
                    </a:lnTo>
                    <a:lnTo>
                      <a:pt x="28" y="240"/>
                    </a:lnTo>
                    <a:lnTo>
                      <a:pt x="19" y="249"/>
                    </a:lnTo>
                    <a:lnTo>
                      <a:pt x="9" y="259"/>
                    </a:lnTo>
                    <a:lnTo>
                      <a:pt x="0" y="268"/>
                    </a:lnTo>
                    <a:lnTo>
                      <a:pt x="47" y="244"/>
                    </a:lnTo>
                    <a:lnTo>
                      <a:pt x="97" y="222"/>
                    </a:lnTo>
                    <a:lnTo>
                      <a:pt x="145" y="198"/>
                    </a:lnTo>
                    <a:lnTo>
                      <a:pt x="194" y="176"/>
                    </a:lnTo>
                    <a:lnTo>
                      <a:pt x="243" y="151"/>
                    </a:lnTo>
                    <a:lnTo>
                      <a:pt x="292" y="129"/>
                    </a:lnTo>
                    <a:lnTo>
                      <a:pt x="341" y="105"/>
                    </a:lnTo>
                    <a:lnTo>
                      <a:pt x="390" y="83"/>
                    </a:lnTo>
                    <a:lnTo>
                      <a:pt x="398" y="72"/>
                    </a:lnTo>
                    <a:lnTo>
                      <a:pt x="407" y="62"/>
                    </a:lnTo>
                    <a:lnTo>
                      <a:pt x="416" y="51"/>
                    </a:lnTo>
                    <a:lnTo>
                      <a:pt x="426" y="41"/>
                    </a:lnTo>
                    <a:lnTo>
                      <a:pt x="434" y="31"/>
                    </a:lnTo>
                    <a:lnTo>
                      <a:pt x="443" y="20"/>
                    </a:lnTo>
                    <a:lnTo>
                      <a:pt x="452" y="10"/>
                    </a:lnTo>
                    <a:lnTo>
                      <a:pt x="461" y="0"/>
                    </a:lnTo>
                    <a:lnTo>
                      <a:pt x="413" y="23"/>
                    </a:lnTo>
                    <a:lnTo>
                      <a:pt x="365" y="48"/>
                    </a:lnTo>
                    <a:lnTo>
                      <a:pt x="316" y="72"/>
                    </a:lnTo>
                    <a:lnTo>
                      <a:pt x="269" y="97"/>
                    </a:lnTo>
                    <a:lnTo>
                      <a:pt x="221" y="121"/>
                    </a:lnTo>
                    <a:lnTo>
                      <a:pt x="172" y="145"/>
                    </a:lnTo>
                    <a:lnTo>
                      <a:pt x="125" y="169"/>
                    </a:lnTo>
                    <a:lnTo>
                      <a:pt x="78" y="194"/>
                    </a:lnTo>
                    <a:close/>
                  </a:path>
                </a:pathLst>
              </a:custGeom>
              <a:solidFill>
                <a:srgbClr val="BFBF0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23" name="Freeform 99">
                <a:extLst>
                  <a:ext uri="{FF2B5EF4-FFF2-40B4-BE49-F238E27FC236}">
                    <a16:creationId xmlns:a16="http://schemas.microsoft.com/office/drawing/2014/main" xmlns="" id="{01F52BEF-1D91-40D2-B7E9-8DBF9AA48768}"/>
                  </a:ext>
                </a:extLst>
              </p:cNvPr>
              <p:cNvSpPr>
                <a:spLocks/>
              </p:cNvSpPr>
              <p:nvPr/>
            </p:nvSpPr>
            <p:spPr bwMode="auto">
              <a:xfrm>
                <a:off x="-740" y="3286"/>
                <a:ext cx="214" cy="365"/>
              </a:xfrm>
              <a:custGeom>
                <a:avLst/>
                <a:gdLst/>
                <a:ahLst/>
                <a:cxnLst>
                  <a:cxn ang="0">
                    <a:pos x="344" y="134"/>
                  </a:cxn>
                  <a:cxn ang="0">
                    <a:pos x="219" y="68"/>
                  </a:cxn>
                  <a:cxn ang="0">
                    <a:pos x="91" y="0"/>
                  </a:cxn>
                  <a:cxn ang="0">
                    <a:pos x="177" y="82"/>
                  </a:cxn>
                  <a:cxn ang="0">
                    <a:pos x="262" y="162"/>
                  </a:cxn>
                  <a:cxn ang="0">
                    <a:pos x="288" y="207"/>
                  </a:cxn>
                  <a:cxn ang="0">
                    <a:pos x="199" y="184"/>
                  </a:cxn>
                  <a:cxn ang="0">
                    <a:pos x="108" y="161"/>
                  </a:cxn>
                  <a:cxn ang="0">
                    <a:pos x="135" y="189"/>
                  </a:cxn>
                  <a:cxn ang="0">
                    <a:pos x="220" y="239"/>
                  </a:cxn>
                  <a:cxn ang="0">
                    <a:pos x="305" y="288"/>
                  </a:cxn>
                  <a:cxn ang="0">
                    <a:pos x="214" y="275"/>
                  </a:cxn>
                  <a:cxn ang="0">
                    <a:pos x="121" y="263"/>
                  </a:cxn>
                  <a:cxn ang="0">
                    <a:pos x="88" y="268"/>
                  </a:cxn>
                  <a:cxn ang="0">
                    <a:pos x="175" y="308"/>
                  </a:cxn>
                  <a:cxn ang="0">
                    <a:pos x="260" y="348"/>
                  </a:cxn>
                  <a:cxn ang="0">
                    <a:pos x="228" y="356"/>
                  </a:cxn>
                  <a:cxn ang="0">
                    <a:pos x="135" y="348"/>
                  </a:cxn>
                  <a:cxn ang="0">
                    <a:pos x="44" y="341"/>
                  </a:cxn>
                  <a:cxn ang="0">
                    <a:pos x="131" y="377"/>
                  </a:cxn>
                  <a:cxn ang="0">
                    <a:pos x="217" y="413"/>
                  </a:cxn>
                  <a:cxn ang="0">
                    <a:pos x="243" y="434"/>
                  </a:cxn>
                  <a:cxn ang="0">
                    <a:pos x="150" y="429"/>
                  </a:cxn>
                  <a:cxn ang="0">
                    <a:pos x="55" y="422"/>
                  </a:cxn>
                  <a:cxn ang="0">
                    <a:pos x="84" y="442"/>
                  </a:cxn>
                  <a:cxn ang="0">
                    <a:pos x="171" y="473"/>
                  </a:cxn>
                  <a:cxn ang="0">
                    <a:pos x="258" y="506"/>
                  </a:cxn>
                  <a:cxn ang="0">
                    <a:pos x="170" y="506"/>
                  </a:cxn>
                  <a:cxn ang="0">
                    <a:pos x="83" y="506"/>
                  </a:cxn>
                  <a:cxn ang="0">
                    <a:pos x="50" y="514"/>
                  </a:cxn>
                  <a:cxn ang="0">
                    <a:pos x="129" y="539"/>
                  </a:cxn>
                  <a:cxn ang="0">
                    <a:pos x="207" y="564"/>
                  </a:cxn>
                  <a:cxn ang="0">
                    <a:pos x="179" y="569"/>
                  </a:cxn>
                  <a:cxn ang="0">
                    <a:pos x="98" y="564"/>
                  </a:cxn>
                  <a:cxn ang="0">
                    <a:pos x="17" y="559"/>
                  </a:cxn>
                  <a:cxn ang="0">
                    <a:pos x="84" y="591"/>
                  </a:cxn>
                  <a:cxn ang="0">
                    <a:pos x="150" y="625"/>
                  </a:cxn>
                  <a:cxn ang="0">
                    <a:pos x="169" y="645"/>
                  </a:cxn>
                  <a:cxn ang="0">
                    <a:pos x="97" y="639"/>
                  </a:cxn>
                  <a:cxn ang="0">
                    <a:pos x="24" y="634"/>
                  </a:cxn>
                  <a:cxn ang="0">
                    <a:pos x="68" y="657"/>
                  </a:cxn>
                  <a:cxn ang="0">
                    <a:pos x="170" y="694"/>
                  </a:cxn>
                  <a:cxn ang="0">
                    <a:pos x="271" y="731"/>
                  </a:cxn>
                  <a:cxn ang="0">
                    <a:pos x="296" y="634"/>
                  </a:cxn>
                  <a:cxn ang="0">
                    <a:pos x="324" y="536"/>
                  </a:cxn>
                  <a:cxn ang="0">
                    <a:pos x="354" y="434"/>
                  </a:cxn>
                  <a:cxn ang="0">
                    <a:pos x="384" y="327"/>
                  </a:cxn>
                  <a:cxn ang="0">
                    <a:pos x="415" y="215"/>
                  </a:cxn>
                </a:cxnLst>
                <a:rect l="0" t="0" r="r" b="b"/>
                <a:pathLst>
                  <a:path w="426" h="731">
                    <a:moveTo>
                      <a:pt x="426" y="178"/>
                    </a:moveTo>
                    <a:lnTo>
                      <a:pt x="385" y="156"/>
                    </a:lnTo>
                    <a:lnTo>
                      <a:pt x="344" y="134"/>
                    </a:lnTo>
                    <a:lnTo>
                      <a:pt x="303" y="112"/>
                    </a:lnTo>
                    <a:lnTo>
                      <a:pt x="262" y="91"/>
                    </a:lnTo>
                    <a:lnTo>
                      <a:pt x="219" y="68"/>
                    </a:lnTo>
                    <a:lnTo>
                      <a:pt x="177" y="46"/>
                    </a:lnTo>
                    <a:lnTo>
                      <a:pt x="134" y="23"/>
                    </a:lnTo>
                    <a:lnTo>
                      <a:pt x="91" y="0"/>
                    </a:lnTo>
                    <a:lnTo>
                      <a:pt x="119" y="28"/>
                    </a:lnTo>
                    <a:lnTo>
                      <a:pt x="149" y="55"/>
                    </a:lnTo>
                    <a:lnTo>
                      <a:pt x="177" y="82"/>
                    </a:lnTo>
                    <a:lnTo>
                      <a:pt x="207" y="110"/>
                    </a:lnTo>
                    <a:lnTo>
                      <a:pt x="234" y="136"/>
                    </a:lnTo>
                    <a:lnTo>
                      <a:pt x="262" y="162"/>
                    </a:lnTo>
                    <a:lnTo>
                      <a:pt x="290" y="189"/>
                    </a:lnTo>
                    <a:lnTo>
                      <a:pt x="318" y="216"/>
                    </a:lnTo>
                    <a:lnTo>
                      <a:pt x="288" y="207"/>
                    </a:lnTo>
                    <a:lnTo>
                      <a:pt x="258" y="200"/>
                    </a:lnTo>
                    <a:lnTo>
                      <a:pt x="229" y="192"/>
                    </a:lnTo>
                    <a:lnTo>
                      <a:pt x="199" y="184"/>
                    </a:lnTo>
                    <a:lnTo>
                      <a:pt x="169" y="176"/>
                    </a:lnTo>
                    <a:lnTo>
                      <a:pt x="138" y="170"/>
                    </a:lnTo>
                    <a:lnTo>
                      <a:pt x="108" y="161"/>
                    </a:lnTo>
                    <a:lnTo>
                      <a:pt x="77" y="155"/>
                    </a:lnTo>
                    <a:lnTo>
                      <a:pt x="106" y="172"/>
                    </a:lnTo>
                    <a:lnTo>
                      <a:pt x="135" y="189"/>
                    </a:lnTo>
                    <a:lnTo>
                      <a:pt x="163" y="205"/>
                    </a:lnTo>
                    <a:lnTo>
                      <a:pt x="193" y="223"/>
                    </a:lnTo>
                    <a:lnTo>
                      <a:pt x="220" y="239"/>
                    </a:lnTo>
                    <a:lnTo>
                      <a:pt x="249" y="256"/>
                    </a:lnTo>
                    <a:lnTo>
                      <a:pt x="277" y="272"/>
                    </a:lnTo>
                    <a:lnTo>
                      <a:pt x="305" y="288"/>
                    </a:lnTo>
                    <a:lnTo>
                      <a:pt x="275" y="283"/>
                    </a:lnTo>
                    <a:lnTo>
                      <a:pt x="244" y="280"/>
                    </a:lnTo>
                    <a:lnTo>
                      <a:pt x="214" y="275"/>
                    </a:lnTo>
                    <a:lnTo>
                      <a:pt x="183" y="272"/>
                    </a:lnTo>
                    <a:lnTo>
                      <a:pt x="152" y="267"/>
                    </a:lnTo>
                    <a:lnTo>
                      <a:pt x="121" y="263"/>
                    </a:lnTo>
                    <a:lnTo>
                      <a:pt x="90" y="259"/>
                    </a:lnTo>
                    <a:lnTo>
                      <a:pt x="59" y="256"/>
                    </a:lnTo>
                    <a:lnTo>
                      <a:pt x="88" y="268"/>
                    </a:lnTo>
                    <a:lnTo>
                      <a:pt x="117" y="282"/>
                    </a:lnTo>
                    <a:lnTo>
                      <a:pt x="146" y="295"/>
                    </a:lnTo>
                    <a:lnTo>
                      <a:pt x="175" y="308"/>
                    </a:lnTo>
                    <a:lnTo>
                      <a:pt x="203" y="321"/>
                    </a:lnTo>
                    <a:lnTo>
                      <a:pt x="232" y="335"/>
                    </a:lnTo>
                    <a:lnTo>
                      <a:pt x="260" y="348"/>
                    </a:lnTo>
                    <a:lnTo>
                      <a:pt x="289" y="362"/>
                    </a:lnTo>
                    <a:lnTo>
                      <a:pt x="257" y="359"/>
                    </a:lnTo>
                    <a:lnTo>
                      <a:pt x="228" y="356"/>
                    </a:lnTo>
                    <a:lnTo>
                      <a:pt x="196" y="354"/>
                    </a:lnTo>
                    <a:lnTo>
                      <a:pt x="167" y="351"/>
                    </a:lnTo>
                    <a:lnTo>
                      <a:pt x="135" y="348"/>
                    </a:lnTo>
                    <a:lnTo>
                      <a:pt x="105" y="345"/>
                    </a:lnTo>
                    <a:lnTo>
                      <a:pt x="74" y="343"/>
                    </a:lnTo>
                    <a:lnTo>
                      <a:pt x="44" y="341"/>
                    </a:lnTo>
                    <a:lnTo>
                      <a:pt x="72" y="352"/>
                    </a:lnTo>
                    <a:lnTo>
                      <a:pt x="101" y="365"/>
                    </a:lnTo>
                    <a:lnTo>
                      <a:pt x="131" y="377"/>
                    </a:lnTo>
                    <a:lnTo>
                      <a:pt x="160" y="389"/>
                    </a:lnTo>
                    <a:lnTo>
                      <a:pt x="189" y="401"/>
                    </a:lnTo>
                    <a:lnTo>
                      <a:pt x="217" y="413"/>
                    </a:lnTo>
                    <a:lnTo>
                      <a:pt x="245" y="425"/>
                    </a:lnTo>
                    <a:lnTo>
                      <a:pt x="275" y="438"/>
                    </a:lnTo>
                    <a:lnTo>
                      <a:pt x="243" y="434"/>
                    </a:lnTo>
                    <a:lnTo>
                      <a:pt x="212" y="433"/>
                    </a:lnTo>
                    <a:lnTo>
                      <a:pt x="180" y="430"/>
                    </a:lnTo>
                    <a:lnTo>
                      <a:pt x="150" y="429"/>
                    </a:lnTo>
                    <a:lnTo>
                      <a:pt x="118" y="426"/>
                    </a:lnTo>
                    <a:lnTo>
                      <a:pt x="87" y="425"/>
                    </a:lnTo>
                    <a:lnTo>
                      <a:pt x="55" y="422"/>
                    </a:lnTo>
                    <a:lnTo>
                      <a:pt x="25" y="421"/>
                    </a:lnTo>
                    <a:lnTo>
                      <a:pt x="54" y="431"/>
                    </a:lnTo>
                    <a:lnTo>
                      <a:pt x="84" y="442"/>
                    </a:lnTo>
                    <a:lnTo>
                      <a:pt x="113" y="452"/>
                    </a:lnTo>
                    <a:lnTo>
                      <a:pt x="142" y="464"/>
                    </a:lnTo>
                    <a:lnTo>
                      <a:pt x="171" y="473"/>
                    </a:lnTo>
                    <a:lnTo>
                      <a:pt x="200" y="485"/>
                    </a:lnTo>
                    <a:lnTo>
                      <a:pt x="229" y="494"/>
                    </a:lnTo>
                    <a:lnTo>
                      <a:pt x="258" y="506"/>
                    </a:lnTo>
                    <a:lnTo>
                      <a:pt x="229" y="506"/>
                    </a:lnTo>
                    <a:lnTo>
                      <a:pt x="199" y="506"/>
                    </a:lnTo>
                    <a:lnTo>
                      <a:pt x="170" y="506"/>
                    </a:lnTo>
                    <a:lnTo>
                      <a:pt x="141" y="506"/>
                    </a:lnTo>
                    <a:lnTo>
                      <a:pt x="112" y="506"/>
                    </a:lnTo>
                    <a:lnTo>
                      <a:pt x="83" y="506"/>
                    </a:lnTo>
                    <a:lnTo>
                      <a:pt x="53" y="506"/>
                    </a:lnTo>
                    <a:lnTo>
                      <a:pt x="24" y="507"/>
                    </a:lnTo>
                    <a:lnTo>
                      <a:pt x="50" y="514"/>
                    </a:lnTo>
                    <a:lnTo>
                      <a:pt x="76" y="523"/>
                    </a:lnTo>
                    <a:lnTo>
                      <a:pt x="103" y="531"/>
                    </a:lnTo>
                    <a:lnTo>
                      <a:pt x="129" y="539"/>
                    </a:lnTo>
                    <a:lnTo>
                      <a:pt x="154" y="547"/>
                    </a:lnTo>
                    <a:lnTo>
                      <a:pt x="180" y="555"/>
                    </a:lnTo>
                    <a:lnTo>
                      <a:pt x="207" y="564"/>
                    </a:lnTo>
                    <a:lnTo>
                      <a:pt x="233" y="572"/>
                    </a:lnTo>
                    <a:lnTo>
                      <a:pt x="206" y="570"/>
                    </a:lnTo>
                    <a:lnTo>
                      <a:pt x="179" y="569"/>
                    </a:lnTo>
                    <a:lnTo>
                      <a:pt x="152" y="567"/>
                    </a:lnTo>
                    <a:lnTo>
                      <a:pt x="126" y="566"/>
                    </a:lnTo>
                    <a:lnTo>
                      <a:pt x="98" y="564"/>
                    </a:lnTo>
                    <a:lnTo>
                      <a:pt x="71" y="563"/>
                    </a:lnTo>
                    <a:lnTo>
                      <a:pt x="44" y="561"/>
                    </a:lnTo>
                    <a:lnTo>
                      <a:pt x="17" y="559"/>
                    </a:lnTo>
                    <a:lnTo>
                      <a:pt x="39" y="570"/>
                    </a:lnTo>
                    <a:lnTo>
                      <a:pt x="62" y="580"/>
                    </a:lnTo>
                    <a:lnTo>
                      <a:pt x="84" y="591"/>
                    </a:lnTo>
                    <a:lnTo>
                      <a:pt x="106" y="603"/>
                    </a:lnTo>
                    <a:lnTo>
                      <a:pt x="128" y="613"/>
                    </a:lnTo>
                    <a:lnTo>
                      <a:pt x="150" y="625"/>
                    </a:lnTo>
                    <a:lnTo>
                      <a:pt x="172" y="635"/>
                    </a:lnTo>
                    <a:lnTo>
                      <a:pt x="194" y="647"/>
                    </a:lnTo>
                    <a:lnTo>
                      <a:pt x="169" y="645"/>
                    </a:lnTo>
                    <a:lnTo>
                      <a:pt x="146" y="642"/>
                    </a:lnTo>
                    <a:lnTo>
                      <a:pt x="120" y="640"/>
                    </a:lnTo>
                    <a:lnTo>
                      <a:pt x="97" y="639"/>
                    </a:lnTo>
                    <a:lnTo>
                      <a:pt x="72" y="637"/>
                    </a:lnTo>
                    <a:lnTo>
                      <a:pt x="48" y="636"/>
                    </a:lnTo>
                    <a:lnTo>
                      <a:pt x="24" y="634"/>
                    </a:lnTo>
                    <a:lnTo>
                      <a:pt x="0" y="633"/>
                    </a:lnTo>
                    <a:lnTo>
                      <a:pt x="33" y="645"/>
                    </a:lnTo>
                    <a:lnTo>
                      <a:pt x="68" y="657"/>
                    </a:lnTo>
                    <a:lnTo>
                      <a:pt x="103" y="670"/>
                    </a:lnTo>
                    <a:lnTo>
                      <a:pt x="137" y="682"/>
                    </a:lnTo>
                    <a:lnTo>
                      <a:pt x="170" y="694"/>
                    </a:lnTo>
                    <a:lnTo>
                      <a:pt x="203" y="707"/>
                    </a:lnTo>
                    <a:lnTo>
                      <a:pt x="237" y="718"/>
                    </a:lnTo>
                    <a:lnTo>
                      <a:pt x="271" y="731"/>
                    </a:lnTo>
                    <a:lnTo>
                      <a:pt x="279" y="698"/>
                    </a:lnTo>
                    <a:lnTo>
                      <a:pt x="288" y="667"/>
                    </a:lnTo>
                    <a:lnTo>
                      <a:pt x="296" y="634"/>
                    </a:lnTo>
                    <a:lnTo>
                      <a:pt x="305" y="603"/>
                    </a:lnTo>
                    <a:lnTo>
                      <a:pt x="315" y="569"/>
                    </a:lnTo>
                    <a:lnTo>
                      <a:pt x="324" y="536"/>
                    </a:lnTo>
                    <a:lnTo>
                      <a:pt x="334" y="503"/>
                    </a:lnTo>
                    <a:lnTo>
                      <a:pt x="344" y="470"/>
                    </a:lnTo>
                    <a:lnTo>
                      <a:pt x="354" y="434"/>
                    </a:lnTo>
                    <a:lnTo>
                      <a:pt x="363" y="399"/>
                    </a:lnTo>
                    <a:lnTo>
                      <a:pt x="374" y="363"/>
                    </a:lnTo>
                    <a:lnTo>
                      <a:pt x="384" y="327"/>
                    </a:lnTo>
                    <a:lnTo>
                      <a:pt x="394" y="289"/>
                    </a:lnTo>
                    <a:lnTo>
                      <a:pt x="404" y="253"/>
                    </a:lnTo>
                    <a:lnTo>
                      <a:pt x="415" y="215"/>
                    </a:lnTo>
                    <a:lnTo>
                      <a:pt x="426" y="178"/>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24" name="Freeform 100">
                <a:extLst>
                  <a:ext uri="{FF2B5EF4-FFF2-40B4-BE49-F238E27FC236}">
                    <a16:creationId xmlns:a16="http://schemas.microsoft.com/office/drawing/2014/main" xmlns="" id="{D6FDBF44-4837-46E2-B580-FDC195FAA712}"/>
                  </a:ext>
                </a:extLst>
              </p:cNvPr>
              <p:cNvSpPr>
                <a:spLocks/>
              </p:cNvSpPr>
              <p:nvPr/>
            </p:nvSpPr>
            <p:spPr bwMode="auto">
              <a:xfrm>
                <a:off x="-544" y="3383"/>
                <a:ext cx="162" cy="205"/>
              </a:xfrm>
              <a:custGeom>
                <a:avLst/>
                <a:gdLst/>
                <a:ahLst/>
                <a:cxnLst>
                  <a:cxn ang="0">
                    <a:pos x="324" y="6"/>
                  </a:cxn>
                  <a:cxn ang="0">
                    <a:pos x="299" y="5"/>
                  </a:cxn>
                  <a:cxn ang="0">
                    <a:pos x="274" y="4"/>
                  </a:cxn>
                  <a:cxn ang="0">
                    <a:pos x="249" y="3"/>
                  </a:cxn>
                  <a:cxn ang="0">
                    <a:pos x="223" y="3"/>
                  </a:cxn>
                  <a:cxn ang="0">
                    <a:pos x="198" y="2"/>
                  </a:cxn>
                  <a:cxn ang="0">
                    <a:pos x="173" y="1"/>
                  </a:cxn>
                  <a:cxn ang="0">
                    <a:pos x="148" y="0"/>
                  </a:cxn>
                  <a:cxn ang="0">
                    <a:pos x="122" y="0"/>
                  </a:cxn>
                  <a:cxn ang="0">
                    <a:pos x="129" y="4"/>
                  </a:cxn>
                  <a:cxn ang="0">
                    <a:pos x="136" y="9"/>
                  </a:cxn>
                  <a:cxn ang="0">
                    <a:pos x="144" y="15"/>
                  </a:cxn>
                  <a:cxn ang="0">
                    <a:pos x="151" y="20"/>
                  </a:cxn>
                  <a:cxn ang="0">
                    <a:pos x="157" y="24"/>
                  </a:cxn>
                  <a:cxn ang="0">
                    <a:pos x="165" y="30"/>
                  </a:cxn>
                  <a:cxn ang="0">
                    <a:pos x="172" y="34"/>
                  </a:cxn>
                  <a:cxn ang="0">
                    <a:pos x="179" y="41"/>
                  </a:cxn>
                  <a:cxn ang="0">
                    <a:pos x="167" y="53"/>
                  </a:cxn>
                  <a:cxn ang="0">
                    <a:pos x="154" y="66"/>
                  </a:cxn>
                  <a:cxn ang="0">
                    <a:pos x="142" y="79"/>
                  </a:cxn>
                  <a:cxn ang="0">
                    <a:pos x="131" y="91"/>
                  </a:cxn>
                  <a:cxn ang="0">
                    <a:pos x="118" y="104"/>
                  </a:cxn>
                  <a:cxn ang="0">
                    <a:pos x="106" y="116"/>
                  </a:cxn>
                  <a:cxn ang="0">
                    <a:pos x="94" y="129"/>
                  </a:cxn>
                  <a:cxn ang="0">
                    <a:pos x="83" y="142"/>
                  </a:cxn>
                  <a:cxn ang="0">
                    <a:pos x="92" y="138"/>
                  </a:cxn>
                  <a:cxn ang="0">
                    <a:pos x="103" y="135"/>
                  </a:cxn>
                  <a:cxn ang="0">
                    <a:pos x="113" y="133"/>
                  </a:cxn>
                  <a:cxn ang="0">
                    <a:pos x="124" y="131"/>
                  </a:cxn>
                  <a:cxn ang="0">
                    <a:pos x="133" y="128"/>
                  </a:cxn>
                  <a:cxn ang="0">
                    <a:pos x="144" y="126"/>
                  </a:cxn>
                  <a:cxn ang="0">
                    <a:pos x="154" y="124"/>
                  </a:cxn>
                  <a:cxn ang="0">
                    <a:pos x="165" y="122"/>
                  </a:cxn>
                  <a:cxn ang="0">
                    <a:pos x="142" y="158"/>
                  </a:cxn>
                  <a:cxn ang="0">
                    <a:pos x="121" y="195"/>
                  </a:cxn>
                  <a:cxn ang="0">
                    <a:pos x="100" y="231"/>
                  </a:cxn>
                  <a:cxn ang="0">
                    <a:pos x="80" y="268"/>
                  </a:cxn>
                  <a:cxn ang="0">
                    <a:pos x="59" y="303"/>
                  </a:cxn>
                  <a:cxn ang="0">
                    <a:pos x="39" y="339"/>
                  </a:cxn>
                  <a:cxn ang="0">
                    <a:pos x="18" y="374"/>
                  </a:cxn>
                  <a:cxn ang="0">
                    <a:pos x="0" y="410"/>
                  </a:cxn>
                  <a:cxn ang="0">
                    <a:pos x="18" y="385"/>
                  </a:cxn>
                  <a:cxn ang="0">
                    <a:pos x="37" y="361"/>
                  </a:cxn>
                  <a:cxn ang="0">
                    <a:pos x="57" y="337"/>
                  </a:cxn>
                  <a:cxn ang="0">
                    <a:pos x="77" y="313"/>
                  </a:cxn>
                  <a:cxn ang="0">
                    <a:pos x="96" y="288"/>
                  </a:cxn>
                  <a:cxn ang="0">
                    <a:pos x="116" y="264"/>
                  </a:cxn>
                  <a:cxn ang="0">
                    <a:pos x="136" y="238"/>
                  </a:cxn>
                  <a:cxn ang="0">
                    <a:pos x="157" y="214"/>
                  </a:cxn>
                  <a:cxn ang="0">
                    <a:pos x="177" y="188"/>
                  </a:cxn>
                  <a:cxn ang="0">
                    <a:pos x="198" y="163"/>
                  </a:cxn>
                  <a:cxn ang="0">
                    <a:pos x="218" y="136"/>
                  </a:cxn>
                  <a:cxn ang="0">
                    <a:pos x="239" y="111"/>
                  </a:cxn>
                  <a:cxn ang="0">
                    <a:pos x="259" y="85"/>
                  </a:cxn>
                  <a:cxn ang="0">
                    <a:pos x="280" y="59"/>
                  </a:cxn>
                  <a:cxn ang="0">
                    <a:pos x="302" y="32"/>
                  </a:cxn>
                  <a:cxn ang="0">
                    <a:pos x="324" y="6"/>
                  </a:cxn>
                </a:cxnLst>
                <a:rect l="0" t="0" r="r" b="b"/>
                <a:pathLst>
                  <a:path w="324" h="410">
                    <a:moveTo>
                      <a:pt x="324" y="6"/>
                    </a:moveTo>
                    <a:lnTo>
                      <a:pt x="299" y="5"/>
                    </a:lnTo>
                    <a:lnTo>
                      <a:pt x="274" y="4"/>
                    </a:lnTo>
                    <a:lnTo>
                      <a:pt x="249" y="3"/>
                    </a:lnTo>
                    <a:lnTo>
                      <a:pt x="223" y="3"/>
                    </a:lnTo>
                    <a:lnTo>
                      <a:pt x="198" y="2"/>
                    </a:lnTo>
                    <a:lnTo>
                      <a:pt x="173" y="1"/>
                    </a:lnTo>
                    <a:lnTo>
                      <a:pt x="148" y="0"/>
                    </a:lnTo>
                    <a:lnTo>
                      <a:pt x="122" y="0"/>
                    </a:lnTo>
                    <a:lnTo>
                      <a:pt x="129" y="4"/>
                    </a:lnTo>
                    <a:lnTo>
                      <a:pt x="136" y="9"/>
                    </a:lnTo>
                    <a:lnTo>
                      <a:pt x="144" y="15"/>
                    </a:lnTo>
                    <a:lnTo>
                      <a:pt x="151" y="20"/>
                    </a:lnTo>
                    <a:lnTo>
                      <a:pt x="157" y="24"/>
                    </a:lnTo>
                    <a:lnTo>
                      <a:pt x="165" y="30"/>
                    </a:lnTo>
                    <a:lnTo>
                      <a:pt x="172" y="34"/>
                    </a:lnTo>
                    <a:lnTo>
                      <a:pt x="179" y="41"/>
                    </a:lnTo>
                    <a:lnTo>
                      <a:pt x="167" y="53"/>
                    </a:lnTo>
                    <a:lnTo>
                      <a:pt x="154" y="66"/>
                    </a:lnTo>
                    <a:lnTo>
                      <a:pt x="142" y="79"/>
                    </a:lnTo>
                    <a:lnTo>
                      <a:pt x="131" y="91"/>
                    </a:lnTo>
                    <a:lnTo>
                      <a:pt x="118" y="104"/>
                    </a:lnTo>
                    <a:lnTo>
                      <a:pt x="106" y="116"/>
                    </a:lnTo>
                    <a:lnTo>
                      <a:pt x="94" y="129"/>
                    </a:lnTo>
                    <a:lnTo>
                      <a:pt x="83" y="142"/>
                    </a:lnTo>
                    <a:lnTo>
                      <a:pt x="92" y="138"/>
                    </a:lnTo>
                    <a:lnTo>
                      <a:pt x="103" y="135"/>
                    </a:lnTo>
                    <a:lnTo>
                      <a:pt x="113" y="133"/>
                    </a:lnTo>
                    <a:lnTo>
                      <a:pt x="124" y="131"/>
                    </a:lnTo>
                    <a:lnTo>
                      <a:pt x="133" y="128"/>
                    </a:lnTo>
                    <a:lnTo>
                      <a:pt x="144" y="126"/>
                    </a:lnTo>
                    <a:lnTo>
                      <a:pt x="154" y="124"/>
                    </a:lnTo>
                    <a:lnTo>
                      <a:pt x="165" y="122"/>
                    </a:lnTo>
                    <a:lnTo>
                      <a:pt x="142" y="158"/>
                    </a:lnTo>
                    <a:lnTo>
                      <a:pt x="121" y="195"/>
                    </a:lnTo>
                    <a:lnTo>
                      <a:pt x="100" y="231"/>
                    </a:lnTo>
                    <a:lnTo>
                      <a:pt x="80" y="268"/>
                    </a:lnTo>
                    <a:lnTo>
                      <a:pt x="59" y="303"/>
                    </a:lnTo>
                    <a:lnTo>
                      <a:pt x="39" y="339"/>
                    </a:lnTo>
                    <a:lnTo>
                      <a:pt x="18" y="374"/>
                    </a:lnTo>
                    <a:lnTo>
                      <a:pt x="0" y="410"/>
                    </a:lnTo>
                    <a:lnTo>
                      <a:pt x="18" y="385"/>
                    </a:lnTo>
                    <a:lnTo>
                      <a:pt x="37" y="361"/>
                    </a:lnTo>
                    <a:lnTo>
                      <a:pt x="57" y="337"/>
                    </a:lnTo>
                    <a:lnTo>
                      <a:pt x="77" y="313"/>
                    </a:lnTo>
                    <a:lnTo>
                      <a:pt x="96" y="288"/>
                    </a:lnTo>
                    <a:lnTo>
                      <a:pt x="116" y="264"/>
                    </a:lnTo>
                    <a:lnTo>
                      <a:pt x="136" y="238"/>
                    </a:lnTo>
                    <a:lnTo>
                      <a:pt x="157" y="214"/>
                    </a:lnTo>
                    <a:lnTo>
                      <a:pt x="177" y="188"/>
                    </a:lnTo>
                    <a:lnTo>
                      <a:pt x="198" y="163"/>
                    </a:lnTo>
                    <a:lnTo>
                      <a:pt x="218" y="136"/>
                    </a:lnTo>
                    <a:lnTo>
                      <a:pt x="239" y="111"/>
                    </a:lnTo>
                    <a:lnTo>
                      <a:pt x="259" y="85"/>
                    </a:lnTo>
                    <a:lnTo>
                      <a:pt x="280" y="59"/>
                    </a:lnTo>
                    <a:lnTo>
                      <a:pt x="302" y="32"/>
                    </a:lnTo>
                    <a:lnTo>
                      <a:pt x="324" y="6"/>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25" name="Freeform 101">
                <a:extLst>
                  <a:ext uri="{FF2B5EF4-FFF2-40B4-BE49-F238E27FC236}">
                    <a16:creationId xmlns:a16="http://schemas.microsoft.com/office/drawing/2014/main" xmlns="" id="{C5ABB445-05F6-4612-B32E-77FADBB8FF04}"/>
                  </a:ext>
                </a:extLst>
              </p:cNvPr>
              <p:cNvSpPr>
                <a:spLocks/>
              </p:cNvSpPr>
              <p:nvPr/>
            </p:nvSpPr>
            <p:spPr bwMode="auto">
              <a:xfrm>
                <a:off x="-771" y="3011"/>
                <a:ext cx="223" cy="222"/>
              </a:xfrm>
              <a:custGeom>
                <a:avLst/>
                <a:gdLst/>
                <a:ahLst/>
                <a:cxnLst>
                  <a:cxn ang="0">
                    <a:pos x="391" y="8"/>
                  </a:cxn>
                  <a:cxn ang="0">
                    <a:pos x="280" y="25"/>
                  </a:cxn>
                  <a:cxn ang="0">
                    <a:pos x="169" y="44"/>
                  </a:cxn>
                  <a:cxn ang="0">
                    <a:pos x="56" y="63"/>
                  </a:cxn>
                  <a:cxn ang="0">
                    <a:pos x="45" y="70"/>
                  </a:cxn>
                  <a:cxn ang="0">
                    <a:pos x="135" y="68"/>
                  </a:cxn>
                  <a:cxn ang="0">
                    <a:pos x="224" y="67"/>
                  </a:cxn>
                  <a:cxn ang="0">
                    <a:pos x="313" y="65"/>
                  </a:cxn>
                  <a:cxn ang="0">
                    <a:pos x="317" y="76"/>
                  </a:cxn>
                  <a:cxn ang="0">
                    <a:pos x="235" y="99"/>
                  </a:cxn>
                  <a:cxn ang="0">
                    <a:pos x="152" y="123"/>
                  </a:cxn>
                  <a:cxn ang="0">
                    <a:pos x="70" y="147"/>
                  </a:cxn>
                  <a:cxn ang="0">
                    <a:pos x="62" y="158"/>
                  </a:cxn>
                  <a:cxn ang="0">
                    <a:pos x="131" y="155"/>
                  </a:cxn>
                  <a:cxn ang="0">
                    <a:pos x="199" y="153"/>
                  </a:cxn>
                  <a:cxn ang="0">
                    <a:pos x="266" y="151"/>
                  </a:cxn>
                  <a:cxn ang="0">
                    <a:pos x="272" y="162"/>
                  </a:cxn>
                  <a:cxn ang="0">
                    <a:pos x="214" y="186"/>
                  </a:cxn>
                  <a:cxn ang="0">
                    <a:pos x="157" y="210"/>
                  </a:cxn>
                  <a:cxn ang="0">
                    <a:pos x="100" y="235"/>
                  </a:cxn>
                  <a:cxn ang="0">
                    <a:pos x="95" y="247"/>
                  </a:cxn>
                  <a:cxn ang="0">
                    <a:pos x="143" y="245"/>
                  </a:cxn>
                  <a:cxn ang="0">
                    <a:pos x="192" y="244"/>
                  </a:cxn>
                  <a:cxn ang="0">
                    <a:pos x="240" y="243"/>
                  </a:cxn>
                  <a:cxn ang="0">
                    <a:pos x="243" y="252"/>
                  </a:cxn>
                  <a:cxn ang="0">
                    <a:pos x="200" y="271"/>
                  </a:cxn>
                  <a:cxn ang="0">
                    <a:pos x="157" y="291"/>
                  </a:cxn>
                  <a:cxn ang="0">
                    <a:pos x="115" y="310"/>
                  </a:cxn>
                  <a:cxn ang="0">
                    <a:pos x="110" y="324"/>
                  </a:cxn>
                  <a:cxn ang="0">
                    <a:pos x="143" y="330"/>
                  </a:cxn>
                  <a:cxn ang="0">
                    <a:pos x="178" y="336"/>
                  </a:cxn>
                  <a:cxn ang="0">
                    <a:pos x="212" y="342"/>
                  </a:cxn>
                  <a:cxn ang="0">
                    <a:pos x="216" y="357"/>
                  </a:cxn>
                  <a:cxn ang="0">
                    <a:pos x="190" y="381"/>
                  </a:cxn>
                  <a:cxn ang="0">
                    <a:pos x="163" y="406"/>
                  </a:cxn>
                  <a:cxn ang="0">
                    <a:pos x="137" y="430"/>
                  </a:cxn>
                  <a:cxn ang="0">
                    <a:pos x="137" y="439"/>
                  </a:cxn>
                  <a:cxn ang="0">
                    <a:pos x="164" y="435"/>
                  </a:cxn>
                  <a:cxn ang="0">
                    <a:pos x="193" y="430"/>
                  </a:cxn>
                  <a:cxn ang="0">
                    <a:pos x="221" y="425"/>
                  </a:cxn>
                  <a:cxn ang="0">
                    <a:pos x="261" y="372"/>
                  </a:cxn>
                  <a:cxn ang="0">
                    <a:pos x="312" y="268"/>
                  </a:cxn>
                  <a:cxn ang="0">
                    <a:pos x="364" y="162"/>
                  </a:cxn>
                  <a:cxn ang="0">
                    <a:pos x="419" y="54"/>
                  </a:cxn>
                </a:cxnLst>
                <a:rect l="0" t="0" r="r" b="b"/>
                <a:pathLst>
                  <a:path w="447" h="442">
                    <a:moveTo>
                      <a:pt x="447" y="0"/>
                    </a:moveTo>
                    <a:lnTo>
                      <a:pt x="391" y="8"/>
                    </a:lnTo>
                    <a:lnTo>
                      <a:pt x="336" y="17"/>
                    </a:lnTo>
                    <a:lnTo>
                      <a:pt x="280" y="25"/>
                    </a:lnTo>
                    <a:lnTo>
                      <a:pt x="225" y="35"/>
                    </a:lnTo>
                    <a:lnTo>
                      <a:pt x="169" y="44"/>
                    </a:lnTo>
                    <a:lnTo>
                      <a:pt x="113" y="54"/>
                    </a:lnTo>
                    <a:lnTo>
                      <a:pt x="56" y="63"/>
                    </a:lnTo>
                    <a:lnTo>
                      <a:pt x="0" y="72"/>
                    </a:lnTo>
                    <a:lnTo>
                      <a:pt x="45" y="70"/>
                    </a:lnTo>
                    <a:lnTo>
                      <a:pt x="90" y="69"/>
                    </a:lnTo>
                    <a:lnTo>
                      <a:pt x="135" y="68"/>
                    </a:lnTo>
                    <a:lnTo>
                      <a:pt x="180" y="68"/>
                    </a:lnTo>
                    <a:lnTo>
                      <a:pt x="224" y="67"/>
                    </a:lnTo>
                    <a:lnTo>
                      <a:pt x="268" y="66"/>
                    </a:lnTo>
                    <a:lnTo>
                      <a:pt x="313" y="65"/>
                    </a:lnTo>
                    <a:lnTo>
                      <a:pt x="358" y="65"/>
                    </a:lnTo>
                    <a:lnTo>
                      <a:pt x="317" y="76"/>
                    </a:lnTo>
                    <a:lnTo>
                      <a:pt x="276" y="87"/>
                    </a:lnTo>
                    <a:lnTo>
                      <a:pt x="235" y="99"/>
                    </a:lnTo>
                    <a:lnTo>
                      <a:pt x="194" y="111"/>
                    </a:lnTo>
                    <a:lnTo>
                      <a:pt x="152" y="123"/>
                    </a:lnTo>
                    <a:lnTo>
                      <a:pt x="111" y="135"/>
                    </a:lnTo>
                    <a:lnTo>
                      <a:pt x="70" y="147"/>
                    </a:lnTo>
                    <a:lnTo>
                      <a:pt x="29" y="160"/>
                    </a:lnTo>
                    <a:lnTo>
                      <a:pt x="62" y="158"/>
                    </a:lnTo>
                    <a:lnTo>
                      <a:pt x="97" y="158"/>
                    </a:lnTo>
                    <a:lnTo>
                      <a:pt x="131" y="155"/>
                    </a:lnTo>
                    <a:lnTo>
                      <a:pt x="165" y="155"/>
                    </a:lnTo>
                    <a:lnTo>
                      <a:pt x="199" y="153"/>
                    </a:lnTo>
                    <a:lnTo>
                      <a:pt x="233" y="152"/>
                    </a:lnTo>
                    <a:lnTo>
                      <a:pt x="266" y="151"/>
                    </a:lnTo>
                    <a:lnTo>
                      <a:pt x="301" y="150"/>
                    </a:lnTo>
                    <a:lnTo>
                      <a:pt x="272" y="162"/>
                    </a:lnTo>
                    <a:lnTo>
                      <a:pt x="243" y="174"/>
                    </a:lnTo>
                    <a:lnTo>
                      <a:pt x="214" y="186"/>
                    </a:lnTo>
                    <a:lnTo>
                      <a:pt x="185" y="199"/>
                    </a:lnTo>
                    <a:lnTo>
                      <a:pt x="157" y="210"/>
                    </a:lnTo>
                    <a:lnTo>
                      <a:pt x="129" y="223"/>
                    </a:lnTo>
                    <a:lnTo>
                      <a:pt x="100" y="235"/>
                    </a:lnTo>
                    <a:lnTo>
                      <a:pt x="72" y="248"/>
                    </a:lnTo>
                    <a:lnTo>
                      <a:pt x="95" y="247"/>
                    </a:lnTo>
                    <a:lnTo>
                      <a:pt x="120" y="246"/>
                    </a:lnTo>
                    <a:lnTo>
                      <a:pt x="143" y="245"/>
                    </a:lnTo>
                    <a:lnTo>
                      <a:pt x="169" y="245"/>
                    </a:lnTo>
                    <a:lnTo>
                      <a:pt x="192" y="244"/>
                    </a:lnTo>
                    <a:lnTo>
                      <a:pt x="217" y="244"/>
                    </a:lnTo>
                    <a:lnTo>
                      <a:pt x="240" y="243"/>
                    </a:lnTo>
                    <a:lnTo>
                      <a:pt x="265" y="243"/>
                    </a:lnTo>
                    <a:lnTo>
                      <a:pt x="243" y="252"/>
                    </a:lnTo>
                    <a:lnTo>
                      <a:pt x="221" y="262"/>
                    </a:lnTo>
                    <a:lnTo>
                      <a:pt x="200" y="271"/>
                    </a:lnTo>
                    <a:lnTo>
                      <a:pt x="179" y="282"/>
                    </a:lnTo>
                    <a:lnTo>
                      <a:pt x="157" y="291"/>
                    </a:lnTo>
                    <a:lnTo>
                      <a:pt x="136" y="300"/>
                    </a:lnTo>
                    <a:lnTo>
                      <a:pt x="115" y="310"/>
                    </a:lnTo>
                    <a:lnTo>
                      <a:pt x="94" y="320"/>
                    </a:lnTo>
                    <a:lnTo>
                      <a:pt x="110" y="324"/>
                    </a:lnTo>
                    <a:lnTo>
                      <a:pt x="128" y="327"/>
                    </a:lnTo>
                    <a:lnTo>
                      <a:pt x="143" y="330"/>
                    </a:lnTo>
                    <a:lnTo>
                      <a:pt x="161" y="333"/>
                    </a:lnTo>
                    <a:lnTo>
                      <a:pt x="178" y="336"/>
                    </a:lnTo>
                    <a:lnTo>
                      <a:pt x="195" y="339"/>
                    </a:lnTo>
                    <a:lnTo>
                      <a:pt x="212" y="342"/>
                    </a:lnTo>
                    <a:lnTo>
                      <a:pt x="230" y="346"/>
                    </a:lnTo>
                    <a:lnTo>
                      <a:pt x="216" y="357"/>
                    </a:lnTo>
                    <a:lnTo>
                      <a:pt x="202" y="369"/>
                    </a:lnTo>
                    <a:lnTo>
                      <a:pt x="190" y="381"/>
                    </a:lnTo>
                    <a:lnTo>
                      <a:pt x="177" y="394"/>
                    </a:lnTo>
                    <a:lnTo>
                      <a:pt x="163" y="406"/>
                    </a:lnTo>
                    <a:lnTo>
                      <a:pt x="150" y="417"/>
                    </a:lnTo>
                    <a:lnTo>
                      <a:pt x="137" y="430"/>
                    </a:lnTo>
                    <a:lnTo>
                      <a:pt x="124" y="442"/>
                    </a:lnTo>
                    <a:lnTo>
                      <a:pt x="137" y="439"/>
                    </a:lnTo>
                    <a:lnTo>
                      <a:pt x="152" y="437"/>
                    </a:lnTo>
                    <a:lnTo>
                      <a:pt x="164" y="435"/>
                    </a:lnTo>
                    <a:lnTo>
                      <a:pt x="179" y="433"/>
                    </a:lnTo>
                    <a:lnTo>
                      <a:pt x="193" y="430"/>
                    </a:lnTo>
                    <a:lnTo>
                      <a:pt x="208" y="429"/>
                    </a:lnTo>
                    <a:lnTo>
                      <a:pt x="221" y="425"/>
                    </a:lnTo>
                    <a:lnTo>
                      <a:pt x="236" y="424"/>
                    </a:lnTo>
                    <a:lnTo>
                      <a:pt x="261" y="372"/>
                    </a:lnTo>
                    <a:lnTo>
                      <a:pt x="286" y="320"/>
                    </a:lnTo>
                    <a:lnTo>
                      <a:pt x="312" y="268"/>
                    </a:lnTo>
                    <a:lnTo>
                      <a:pt x="339" y="216"/>
                    </a:lnTo>
                    <a:lnTo>
                      <a:pt x="364" y="162"/>
                    </a:lnTo>
                    <a:lnTo>
                      <a:pt x="391" y="108"/>
                    </a:lnTo>
                    <a:lnTo>
                      <a:pt x="419" y="54"/>
                    </a:lnTo>
                    <a:lnTo>
                      <a:pt x="447" y="0"/>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26" name="Freeform 102">
                <a:extLst>
                  <a:ext uri="{FF2B5EF4-FFF2-40B4-BE49-F238E27FC236}">
                    <a16:creationId xmlns:a16="http://schemas.microsoft.com/office/drawing/2014/main" xmlns="" id="{05A076BB-E475-4F13-B567-217DEE84D183}"/>
                  </a:ext>
                </a:extLst>
              </p:cNvPr>
              <p:cNvSpPr>
                <a:spLocks/>
              </p:cNvSpPr>
              <p:nvPr/>
            </p:nvSpPr>
            <p:spPr bwMode="auto">
              <a:xfrm>
                <a:off x="-640" y="3195"/>
                <a:ext cx="149" cy="141"/>
              </a:xfrm>
              <a:custGeom>
                <a:avLst/>
                <a:gdLst/>
                <a:ahLst/>
                <a:cxnLst>
                  <a:cxn ang="0">
                    <a:pos x="77" y="7"/>
                  </a:cxn>
                  <a:cxn ang="0">
                    <a:pos x="144" y="0"/>
                  </a:cxn>
                  <a:cxn ang="0">
                    <a:pos x="235" y="5"/>
                  </a:cxn>
                  <a:cxn ang="0">
                    <a:pos x="294" y="42"/>
                  </a:cxn>
                  <a:cxn ang="0">
                    <a:pos x="290" y="118"/>
                  </a:cxn>
                  <a:cxn ang="0">
                    <a:pos x="277" y="195"/>
                  </a:cxn>
                  <a:cxn ang="0">
                    <a:pos x="266" y="253"/>
                  </a:cxn>
                  <a:cxn ang="0">
                    <a:pos x="260" y="280"/>
                  </a:cxn>
                  <a:cxn ang="0">
                    <a:pos x="255" y="272"/>
                  </a:cxn>
                  <a:cxn ang="0">
                    <a:pos x="247" y="248"/>
                  </a:cxn>
                  <a:cxn ang="0">
                    <a:pos x="238" y="218"/>
                  </a:cxn>
                  <a:cxn ang="0">
                    <a:pos x="227" y="188"/>
                  </a:cxn>
                  <a:cxn ang="0">
                    <a:pos x="209" y="176"/>
                  </a:cxn>
                  <a:cxn ang="0">
                    <a:pos x="180" y="180"/>
                  </a:cxn>
                  <a:cxn ang="0">
                    <a:pos x="152" y="186"/>
                  </a:cxn>
                  <a:cxn ang="0">
                    <a:pos x="123" y="191"/>
                  </a:cxn>
                  <a:cxn ang="0">
                    <a:pos x="116" y="181"/>
                  </a:cxn>
                  <a:cxn ang="0">
                    <a:pos x="128" y="157"/>
                  </a:cxn>
                  <a:cxn ang="0">
                    <a:pos x="142" y="133"/>
                  </a:cxn>
                  <a:cxn ang="0">
                    <a:pos x="155" y="110"/>
                  </a:cxn>
                  <a:cxn ang="0">
                    <a:pos x="141" y="103"/>
                  </a:cxn>
                  <a:cxn ang="0">
                    <a:pos x="100" y="111"/>
                  </a:cxn>
                  <a:cxn ang="0">
                    <a:pos x="60" y="121"/>
                  </a:cxn>
                  <a:cxn ang="0">
                    <a:pos x="19" y="129"/>
                  </a:cxn>
                  <a:cxn ang="0">
                    <a:pos x="20" y="122"/>
                  </a:cxn>
                  <a:cxn ang="0">
                    <a:pos x="61" y="100"/>
                  </a:cxn>
                  <a:cxn ang="0">
                    <a:pos x="102" y="76"/>
                  </a:cxn>
                  <a:cxn ang="0">
                    <a:pos x="144" y="54"/>
                  </a:cxn>
                  <a:cxn ang="0">
                    <a:pos x="154" y="39"/>
                  </a:cxn>
                  <a:cxn ang="0">
                    <a:pos x="128" y="30"/>
                  </a:cxn>
                  <a:cxn ang="0">
                    <a:pos x="103" y="21"/>
                  </a:cxn>
                  <a:cxn ang="0">
                    <a:pos x="78" y="12"/>
                  </a:cxn>
                </a:cxnLst>
                <a:rect l="0" t="0" r="r" b="b"/>
                <a:pathLst>
                  <a:path w="300" h="280">
                    <a:moveTo>
                      <a:pt x="66" y="9"/>
                    </a:moveTo>
                    <a:lnTo>
                      <a:pt x="77" y="7"/>
                    </a:lnTo>
                    <a:lnTo>
                      <a:pt x="105" y="3"/>
                    </a:lnTo>
                    <a:lnTo>
                      <a:pt x="144" y="0"/>
                    </a:lnTo>
                    <a:lnTo>
                      <a:pt x="190" y="1"/>
                    </a:lnTo>
                    <a:lnTo>
                      <a:pt x="235" y="5"/>
                    </a:lnTo>
                    <a:lnTo>
                      <a:pt x="271" y="19"/>
                    </a:lnTo>
                    <a:lnTo>
                      <a:pt x="294" y="42"/>
                    </a:lnTo>
                    <a:lnTo>
                      <a:pt x="300" y="77"/>
                    </a:lnTo>
                    <a:lnTo>
                      <a:pt x="290" y="118"/>
                    </a:lnTo>
                    <a:lnTo>
                      <a:pt x="283" y="159"/>
                    </a:lnTo>
                    <a:lnTo>
                      <a:pt x="277" y="195"/>
                    </a:lnTo>
                    <a:lnTo>
                      <a:pt x="271" y="228"/>
                    </a:lnTo>
                    <a:lnTo>
                      <a:pt x="266" y="253"/>
                    </a:lnTo>
                    <a:lnTo>
                      <a:pt x="263" y="271"/>
                    </a:lnTo>
                    <a:lnTo>
                      <a:pt x="260" y="280"/>
                    </a:lnTo>
                    <a:lnTo>
                      <a:pt x="259" y="280"/>
                    </a:lnTo>
                    <a:lnTo>
                      <a:pt x="255" y="272"/>
                    </a:lnTo>
                    <a:lnTo>
                      <a:pt x="251" y="261"/>
                    </a:lnTo>
                    <a:lnTo>
                      <a:pt x="247" y="248"/>
                    </a:lnTo>
                    <a:lnTo>
                      <a:pt x="243" y="234"/>
                    </a:lnTo>
                    <a:lnTo>
                      <a:pt x="238" y="218"/>
                    </a:lnTo>
                    <a:lnTo>
                      <a:pt x="232" y="202"/>
                    </a:lnTo>
                    <a:lnTo>
                      <a:pt x="227" y="188"/>
                    </a:lnTo>
                    <a:lnTo>
                      <a:pt x="224" y="174"/>
                    </a:lnTo>
                    <a:lnTo>
                      <a:pt x="209" y="176"/>
                    </a:lnTo>
                    <a:lnTo>
                      <a:pt x="195" y="178"/>
                    </a:lnTo>
                    <a:lnTo>
                      <a:pt x="180" y="180"/>
                    </a:lnTo>
                    <a:lnTo>
                      <a:pt x="166" y="184"/>
                    </a:lnTo>
                    <a:lnTo>
                      <a:pt x="152" y="186"/>
                    </a:lnTo>
                    <a:lnTo>
                      <a:pt x="138" y="189"/>
                    </a:lnTo>
                    <a:lnTo>
                      <a:pt x="123" y="191"/>
                    </a:lnTo>
                    <a:lnTo>
                      <a:pt x="109" y="194"/>
                    </a:lnTo>
                    <a:lnTo>
                      <a:pt x="116" y="181"/>
                    </a:lnTo>
                    <a:lnTo>
                      <a:pt x="122" y="170"/>
                    </a:lnTo>
                    <a:lnTo>
                      <a:pt x="128" y="157"/>
                    </a:lnTo>
                    <a:lnTo>
                      <a:pt x="136" y="146"/>
                    </a:lnTo>
                    <a:lnTo>
                      <a:pt x="142" y="133"/>
                    </a:lnTo>
                    <a:lnTo>
                      <a:pt x="148" y="122"/>
                    </a:lnTo>
                    <a:lnTo>
                      <a:pt x="155" y="110"/>
                    </a:lnTo>
                    <a:lnTo>
                      <a:pt x="162" y="100"/>
                    </a:lnTo>
                    <a:lnTo>
                      <a:pt x="141" y="103"/>
                    </a:lnTo>
                    <a:lnTo>
                      <a:pt x="121" y="108"/>
                    </a:lnTo>
                    <a:lnTo>
                      <a:pt x="100" y="111"/>
                    </a:lnTo>
                    <a:lnTo>
                      <a:pt x="81" y="116"/>
                    </a:lnTo>
                    <a:lnTo>
                      <a:pt x="60" y="121"/>
                    </a:lnTo>
                    <a:lnTo>
                      <a:pt x="40" y="125"/>
                    </a:lnTo>
                    <a:lnTo>
                      <a:pt x="19" y="129"/>
                    </a:lnTo>
                    <a:lnTo>
                      <a:pt x="0" y="134"/>
                    </a:lnTo>
                    <a:lnTo>
                      <a:pt x="20" y="122"/>
                    </a:lnTo>
                    <a:lnTo>
                      <a:pt x="41" y="111"/>
                    </a:lnTo>
                    <a:lnTo>
                      <a:pt x="61" y="100"/>
                    </a:lnTo>
                    <a:lnTo>
                      <a:pt x="82" y="89"/>
                    </a:lnTo>
                    <a:lnTo>
                      <a:pt x="102" y="76"/>
                    </a:lnTo>
                    <a:lnTo>
                      <a:pt x="124" y="66"/>
                    </a:lnTo>
                    <a:lnTo>
                      <a:pt x="144" y="54"/>
                    </a:lnTo>
                    <a:lnTo>
                      <a:pt x="166" y="44"/>
                    </a:lnTo>
                    <a:lnTo>
                      <a:pt x="154" y="39"/>
                    </a:lnTo>
                    <a:lnTo>
                      <a:pt x="141" y="34"/>
                    </a:lnTo>
                    <a:lnTo>
                      <a:pt x="128" y="30"/>
                    </a:lnTo>
                    <a:lnTo>
                      <a:pt x="116" y="26"/>
                    </a:lnTo>
                    <a:lnTo>
                      <a:pt x="103" y="21"/>
                    </a:lnTo>
                    <a:lnTo>
                      <a:pt x="91" y="18"/>
                    </a:lnTo>
                    <a:lnTo>
                      <a:pt x="78" y="12"/>
                    </a:lnTo>
                    <a:lnTo>
                      <a:pt x="66" y="9"/>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grpSp>
        <p:grpSp>
          <p:nvGrpSpPr>
            <p:cNvPr id="38" name="Group 103">
              <a:extLst>
                <a:ext uri="{FF2B5EF4-FFF2-40B4-BE49-F238E27FC236}">
                  <a16:creationId xmlns:a16="http://schemas.microsoft.com/office/drawing/2014/main" xmlns="" id="{DA72C315-0665-4B08-B22E-5B89A468C430}"/>
                </a:ext>
              </a:extLst>
            </p:cNvPr>
            <p:cNvGrpSpPr>
              <a:grpSpLocks/>
            </p:cNvGrpSpPr>
            <p:nvPr/>
          </p:nvGrpSpPr>
          <p:grpSpPr bwMode="auto">
            <a:xfrm>
              <a:off x="8481426" y="3981948"/>
              <a:ext cx="622365" cy="490487"/>
              <a:chOff x="2333" y="3025"/>
              <a:chExt cx="609" cy="386"/>
            </a:xfrm>
          </p:grpSpPr>
          <p:sp>
            <p:nvSpPr>
              <p:cNvPr id="102" name="Freeform 104">
                <a:extLst>
                  <a:ext uri="{FF2B5EF4-FFF2-40B4-BE49-F238E27FC236}">
                    <a16:creationId xmlns:a16="http://schemas.microsoft.com/office/drawing/2014/main" xmlns="" id="{260E8136-843B-413A-8C93-02F103E0C9AC}"/>
                  </a:ext>
                </a:extLst>
              </p:cNvPr>
              <p:cNvSpPr>
                <a:spLocks/>
              </p:cNvSpPr>
              <p:nvPr/>
            </p:nvSpPr>
            <p:spPr bwMode="auto">
              <a:xfrm>
                <a:off x="2348" y="3040"/>
                <a:ext cx="594" cy="371"/>
              </a:xfrm>
              <a:custGeom>
                <a:avLst/>
                <a:gdLst/>
                <a:ahLst/>
                <a:cxnLst>
                  <a:cxn ang="0">
                    <a:pos x="503" y="55"/>
                  </a:cxn>
                  <a:cxn ang="0">
                    <a:pos x="428" y="55"/>
                  </a:cxn>
                  <a:cxn ang="0">
                    <a:pos x="370" y="55"/>
                  </a:cxn>
                  <a:cxn ang="0">
                    <a:pos x="325" y="55"/>
                  </a:cxn>
                  <a:cxn ang="0">
                    <a:pos x="293" y="55"/>
                  </a:cxn>
                  <a:cxn ang="0">
                    <a:pos x="270" y="55"/>
                  </a:cxn>
                  <a:cxn ang="0">
                    <a:pos x="252" y="53"/>
                  </a:cxn>
                  <a:cxn ang="0">
                    <a:pos x="249" y="49"/>
                  </a:cxn>
                  <a:cxn ang="0">
                    <a:pos x="245" y="34"/>
                  </a:cxn>
                  <a:cxn ang="0">
                    <a:pos x="237" y="20"/>
                  </a:cxn>
                  <a:cxn ang="0">
                    <a:pos x="223" y="8"/>
                  </a:cxn>
                  <a:cxn ang="0">
                    <a:pos x="206" y="0"/>
                  </a:cxn>
                  <a:cxn ang="0">
                    <a:pos x="202" y="0"/>
                  </a:cxn>
                  <a:cxn ang="0">
                    <a:pos x="190" y="0"/>
                  </a:cxn>
                  <a:cxn ang="0">
                    <a:pos x="159" y="0"/>
                  </a:cxn>
                  <a:cxn ang="0">
                    <a:pos x="106" y="0"/>
                  </a:cxn>
                  <a:cxn ang="0">
                    <a:pos x="73" y="2"/>
                  </a:cxn>
                  <a:cxn ang="0">
                    <a:pos x="59" y="2"/>
                  </a:cxn>
                  <a:cxn ang="0">
                    <a:pos x="45" y="8"/>
                  </a:cxn>
                  <a:cxn ang="0">
                    <a:pos x="38" y="14"/>
                  </a:cxn>
                  <a:cxn ang="0">
                    <a:pos x="28" y="30"/>
                  </a:cxn>
                  <a:cxn ang="0">
                    <a:pos x="22" y="37"/>
                  </a:cxn>
                  <a:cxn ang="0">
                    <a:pos x="16" y="47"/>
                  </a:cxn>
                  <a:cxn ang="0">
                    <a:pos x="12" y="53"/>
                  </a:cxn>
                  <a:cxn ang="0">
                    <a:pos x="0" y="59"/>
                  </a:cxn>
                  <a:cxn ang="0">
                    <a:pos x="0" y="186"/>
                  </a:cxn>
                  <a:cxn ang="0">
                    <a:pos x="303" y="371"/>
                  </a:cxn>
                  <a:cxn ang="0">
                    <a:pos x="594" y="186"/>
                  </a:cxn>
                  <a:cxn ang="0">
                    <a:pos x="594" y="82"/>
                  </a:cxn>
                  <a:cxn ang="0">
                    <a:pos x="587" y="69"/>
                  </a:cxn>
                  <a:cxn ang="0">
                    <a:pos x="569" y="61"/>
                  </a:cxn>
                  <a:cxn ang="0">
                    <a:pos x="545" y="55"/>
                  </a:cxn>
                </a:cxnLst>
                <a:rect l="0" t="0" r="r" b="b"/>
                <a:pathLst>
                  <a:path w="594" h="371">
                    <a:moveTo>
                      <a:pt x="545" y="55"/>
                    </a:moveTo>
                    <a:lnTo>
                      <a:pt x="503" y="55"/>
                    </a:lnTo>
                    <a:lnTo>
                      <a:pt x="463" y="55"/>
                    </a:lnTo>
                    <a:lnTo>
                      <a:pt x="428" y="55"/>
                    </a:lnTo>
                    <a:lnTo>
                      <a:pt x="397" y="55"/>
                    </a:lnTo>
                    <a:lnTo>
                      <a:pt x="370" y="55"/>
                    </a:lnTo>
                    <a:lnTo>
                      <a:pt x="346" y="55"/>
                    </a:lnTo>
                    <a:lnTo>
                      <a:pt x="325" y="55"/>
                    </a:lnTo>
                    <a:lnTo>
                      <a:pt x="307" y="55"/>
                    </a:lnTo>
                    <a:lnTo>
                      <a:pt x="293" y="55"/>
                    </a:lnTo>
                    <a:lnTo>
                      <a:pt x="280" y="55"/>
                    </a:lnTo>
                    <a:lnTo>
                      <a:pt x="270" y="55"/>
                    </a:lnTo>
                    <a:lnTo>
                      <a:pt x="262" y="55"/>
                    </a:lnTo>
                    <a:lnTo>
                      <a:pt x="252" y="53"/>
                    </a:lnTo>
                    <a:lnTo>
                      <a:pt x="249" y="53"/>
                    </a:lnTo>
                    <a:lnTo>
                      <a:pt x="249" y="49"/>
                    </a:lnTo>
                    <a:lnTo>
                      <a:pt x="247" y="43"/>
                    </a:lnTo>
                    <a:lnTo>
                      <a:pt x="245" y="34"/>
                    </a:lnTo>
                    <a:lnTo>
                      <a:pt x="239" y="24"/>
                    </a:lnTo>
                    <a:lnTo>
                      <a:pt x="237" y="20"/>
                    </a:lnTo>
                    <a:lnTo>
                      <a:pt x="233" y="16"/>
                    </a:lnTo>
                    <a:lnTo>
                      <a:pt x="223" y="8"/>
                    </a:lnTo>
                    <a:lnTo>
                      <a:pt x="209" y="2"/>
                    </a:lnTo>
                    <a:lnTo>
                      <a:pt x="206" y="0"/>
                    </a:lnTo>
                    <a:lnTo>
                      <a:pt x="204" y="0"/>
                    </a:lnTo>
                    <a:lnTo>
                      <a:pt x="202" y="0"/>
                    </a:lnTo>
                    <a:lnTo>
                      <a:pt x="198" y="0"/>
                    </a:lnTo>
                    <a:lnTo>
                      <a:pt x="190" y="0"/>
                    </a:lnTo>
                    <a:lnTo>
                      <a:pt x="182" y="0"/>
                    </a:lnTo>
                    <a:lnTo>
                      <a:pt x="159" y="0"/>
                    </a:lnTo>
                    <a:lnTo>
                      <a:pt x="133" y="0"/>
                    </a:lnTo>
                    <a:lnTo>
                      <a:pt x="106" y="0"/>
                    </a:lnTo>
                    <a:lnTo>
                      <a:pt x="82" y="0"/>
                    </a:lnTo>
                    <a:lnTo>
                      <a:pt x="73" y="2"/>
                    </a:lnTo>
                    <a:lnTo>
                      <a:pt x="65" y="2"/>
                    </a:lnTo>
                    <a:lnTo>
                      <a:pt x="59" y="2"/>
                    </a:lnTo>
                    <a:lnTo>
                      <a:pt x="57" y="2"/>
                    </a:lnTo>
                    <a:lnTo>
                      <a:pt x="45" y="8"/>
                    </a:lnTo>
                    <a:lnTo>
                      <a:pt x="39" y="10"/>
                    </a:lnTo>
                    <a:lnTo>
                      <a:pt x="38" y="14"/>
                    </a:lnTo>
                    <a:lnTo>
                      <a:pt x="32" y="22"/>
                    </a:lnTo>
                    <a:lnTo>
                      <a:pt x="28" y="30"/>
                    </a:lnTo>
                    <a:lnTo>
                      <a:pt x="26" y="36"/>
                    </a:lnTo>
                    <a:lnTo>
                      <a:pt x="22" y="37"/>
                    </a:lnTo>
                    <a:lnTo>
                      <a:pt x="20" y="43"/>
                    </a:lnTo>
                    <a:lnTo>
                      <a:pt x="16" y="47"/>
                    </a:lnTo>
                    <a:lnTo>
                      <a:pt x="14" y="51"/>
                    </a:lnTo>
                    <a:lnTo>
                      <a:pt x="12" y="53"/>
                    </a:lnTo>
                    <a:lnTo>
                      <a:pt x="6" y="55"/>
                    </a:lnTo>
                    <a:lnTo>
                      <a:pt x="0" y="59"/>
                    </a:lnTo>
                    <a:lnTo>
                      <a:pt x="0" y="65"/>
                    </a:lnTo>
                    <a:lnTo>
                      <a:pt x="0" y="186"/>
                    </a:lnTo>
                    <a:lnTo>
                      <a:pt x="0" y="371"/>
                    </a:lnTo>
                    <a:lnTo>
                      <a:pt x="303" y="371"/>
                    </a:lnTo>
                    <a:lnTo>
                      <a:pt x="594" y="371"/>
                    </a:lnTo>
                    <a:lnTo>
                      <a:pt x="594" y="186"/>
                    </a:lnTo>
                    <a:lnTo>
                      <a:pt x="594" y="90"/>
                    </a:lnTo>
                    <a:lnTo>
                      <a:pt x="594" y="82"/>
                    </a:lnTo>
                    <a:lnTo>
                      <a:pt x="588" y="73"/>
                    </a:lnTo>
                    <a:lnTo>
                      <a:pt x="587" y="69"/>
                    </a:lnTo>
                    <a:lnTo>
                      <a:pt x="581" y="65"/>
                    </a:lnTo>
                    <a:lnTo>
                      <a:pt x="569" y="61"/>
                    </a:lnTo>
                    <a:lnTo>
                      <a:pt x="555" y="55"/>
                    </a:lnTo>
                    <a:lnTo>
                      <a:pt x="545" y="55"/>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03" name="Freeform 105">
                <a:extLst>
                  <a:ext uri="{FF2B5EF4-FFF2-40B4-BE49-F238E27FC236}">
                    <a16:creationId xmlns:a16="http://schemas.microsoft.com/office/drawing/2014/main" xmlns="" id="{96C8DABB-5D5B-4AE8-B17D-723DC0D5B2C9}"/>
                  </a:ext>
                </a:extLst>
              </p:cNvPr>
              <p:cNvSpPr>
                <a:spLocks/>
              </p:cNvSpPr>
              <p:nvPr/>
            </p:nvSpPr>
            <p:spPr bwMode="auto">
              <a:xfrm>
                <a:off x="2333" y="3025"/>
                <a:ext cx="594" cy="371"/>
              </a:xfrm>
              <a:custGeom>
                <a:avLst/>
                <a:gdLst/>
                <a:ahLst/>
                <a:cxnLst>
                  <a:cxn ang="0">
                    <a:pos x="502" y="54"/>
                  </a:cxn>
                  <a:cxn ang="0">
                    <a:pos x="428" y="54"/>
                  </a:cxn>
                  <a:cxn ang="0">
                    <a:pos x="369" y="54"/>
                  </a:cxn>
                  <a:cxn ang="0">
                    <a:pos x="324" y="54"/>
                  </a:cxn>
                  <a:cxn ang="0">
                    <a:pos x="293" y="54"/>
                  </a:cxn>
                  <a:cxn ang="0">
                    <a:pos x="269" y="54"/>
                  </a:cxn>
                  <a:cxn ang="0">
                    <a:pos x="252" y="52"/>
                  </a:cxn>
                  <a:cxn ang="0">
                    <a:pos x="248" y="49"/>
                  </a:cxn>
                  <a:cxn ang="0">
                    <a:pos x="244" y="33"/>
                  </a:cxn>
                  <a:cxn ang="0">
                    <a:pos x="236" y="19"/>
                  </a:cxn>
                  <a:cxn ang="0">
                    <a:pos x="222" y="8"/>
                  </a:cxn>
                  <a:cxn ang="0">
                    <a:pos x="205" y="0"/>
                  </a:cxn>
                  <a:cxn ang="0">
                    <a:pos x="201" y="0"/>
                  </a:cxn>
                  <a:cxn ang="0">
                    <a:pos x="189" y="0"/>
                  </a:cxn>
                  <a:cxn ang="0">
                    <a:pos x="158" y="0"/>
                  </a:cxn>
                  <a:cxn ang="0">
                    <a:pos x="105" y="0"/>
                  </a:cxn>
                  <a:cxn ang="0">
                    <a:pos x="72" y="2"/>
                  </a:cxn>
                  <a:cxn ang="0">
                    <a:pos x="58" y="2"/>
                  </a:cxn>
                  <a:cxn ang="0">
                    <a:pos x="45" y="8"/>
                  </a:cxn>
                  <a:cxn ang="0">
                    <a:pos x="37" y="13"/>
                  </a:cxn>
                  <a:cxn ang="0">
                    <a:pos x="27" y="29"/>
                  </a:cxn>
                  <a:cxn ang="0">
                    <a:pos x="21" y="37"/>
                  </a:cxn>
                  <a:cxn ang="0">
                    <a:pos x="15" y="47"/>
                  </a:cxn>
                  <a:cxn ang="0">
                    <a:pos x="11" y="52"/>
                  </a:cxn>
                  <a:cxn ang="0">
                    <a:pos x="0" y="58"/>
                  </a:cxn>
                  <a:cxn ang="0">
                    <a:pos x="0" y="185"/>
                  </a:cxn>
                  <a:cxn ang="0">
                    <a:pos x="303" y="371"/>
                  </a:cxn>
                  <a:cxn ang="0">
                    <a:pos x="594" y="185"/>
                  </a:cxn>
                  <a:cxn ang="0">
                    <a:pos x="594" y="82"/>
                  </a:cxn>
                  <a:cxn ang="0">
                    <a:pos x="586" y="68"/>
                  </a:cxn>
                  <a:cxn ang="0">
                    <a:pos x="568" y="60"/>
                  </a:cxn>
                  <a:cxn ang="0">
                    <a:pos x="545" y="54"/>
                  </a:cxn>
                </a:cxnLst>
                <a:rect l="0" t="0" r="r" b="b"/>
                <a:pathLst>
                  <a:path w="594" h="371">
                    <a:moveTo>
                      <a:pt x="545" y="54"/>
                    </a:moveTo>
                    <a:lnTo>
                      <a:pt x="502" y="54"/>
                    </a:lnTo>
                    <a:lnTo>
                      <a:pt x="463" y="54"/>
                    </a:lnTo>
                    <a:lnTo>
                      <a:pt x="428" y="54"/>
                    </a:lnTo>
                    <a:lnTo>
                      <a:pt x="396" y="54"/>
                    </a:lnTo>
                    <a:lnTo>
                      <a:pt x="369" y="54"/>
                    </a:lnTo>
                    <a:lnTo>
                      <a:pt x="346" y="54"/>
                    </a:lnTo>
                    <a:lnTo>
                      <a:pt x="324" y="54"/>
                    </a:lnTo>
                    <a:lnTo>
                      <a:pt x="307" y="54"/>
                    </a:lnTo>
                    <a:lnTo>
                      <a:pt x="293" y="54"/>
                    </a:lnTo>
                    <a:lnTo>
                      <a:pt x="279" y="54"/>
                    </a:lnTo>
                    <a:lnTo>
                      <a:pt x="269" y="54"/>
                    </a:lnTo>
                    <a:lnTo>
                      <a:pt x="262" y="54"/>
                    </a:lnTo>
                    <a:lnTo>
                      <a:pt x="252" y="52"/>
                    </a:lnTo>
                    <a:lnTo>
                      <a:pt x="248" y="52"/>
                    </a:lnTo>
                    <a:lnTo>
                      <a:pt x="248" y="49"/>
                    </a:lnTo>
                    <a:lnTo>
                      <a:pt x="246" y="43"/>
                    </a:lnTo>
                    <a:lnTo>
                      <a:pt x="244" y="33"/>
                    </a:lnTo>
                    <a:lnTo>
                      <a:pt x="238" y="23"/>
                    </a:lnTo>
                    <a:lnTo>
                      <a:pt x="236" y="19"/>
                    </a:lnTo>
                    <a:lnTo>
                      <a:pt x="232" y="15"/>
                    </a:lnTo>
                    <a:lnTo>
                      <a:pt x="222" y="8"/>
                    </a:lnTo>
                    <a:lnTo>
                      <a:pt x="209" y="2"/>
                    </a:lnTo>
                    <a:lnTo>
                      <a:pt x="205" y="0"/>
                    </a:lnTo>
                    <a:lnTo>
                      <a:pt x="203" y="0"/>
                    </a:lnTo>
                    <a:lnTo>
                      <a:pt x="201" y="0"/>
                    </a:lnTo>
                    <a:lnTo>
                      <a:pt x="197" y="0"/>
                    </a:lnTo>
                    <a:lnTo>
                      <a:pt x="189" y="0"/>
                    </a:lnTo>
                    <a:lnTo>
                      <a:pt x="181" y="0"/>
                    </a:lnTo>
                    <a:lnTo>
                      <a:pt x="158" y="0"/>
                    </a:lnTo>
                    <a:lnTo>
                      <a:pt x="133" y="0"/>
                    </a:lnTo>
                    <a:lnTo>
                      <a:pt x="105" y="0"/>
                    </a:lnTo>
                    <a:lnTo>
                      <a:pt x="82" y="0"/>
                    </a:lnTo>
                    <a:lnTo>
                      <a:pt x="72" y="2"/>
                    </a:lnTo>
                    <a:lnTo>
                      <a:pt x="64" y="2"/>
                    </a:lnTo>
                    <a:lnTo>
                      <a:pt x="58" y="2"/>
                    </a:lnTo>
                    <a:lnTo>
                      <a:pt x="56" y="2"/>
                    </a:lnTo>
                    <a:lnTo>
                      <a:pt x="45" y="8"/>
                    </a:lnTo>
                    <a:lnTo>
                      <a:pt x="39" y="10"/>
                    </a:lnTo>
                    <a:lnTo>
                      <a:pt x="37" y="13"/>
                    </a:lnTo>
                    <a:lnTo>
                      <a:pt x="31" y="21"/>
                    </a:lnTo>
                    <a:lnTo>
                      <a:pt x="27" y="29"/>
                    </a:lnTo>
                    <a:lnTo>
                      <a:pt x="25" y="35"/>
                    </a:lnTo>
                    <a:lnTo>
                      <a:pt x="21" y="37"/>
                    </a:lnTo>
                    <a:lnTo>
                      <a:pt x="19" y="43"/>
                    </a:lnTo>
                    <a:lnTo>
                      <a:pt x="15" y="47"/>
                    </a:lnTo>
                    <a:lnTo>
                      <a:pt x="13" y="51"/>
                    </a:lnTo>
                    <a:lnTo>
                      <a:pt x="11" y="52"/>
                    </a:lnTo>
                    <a:lnTo>
                      <a:pt x="6" y="54"/>
                    </a:lnTo>
                    <a:lnTo>
                      <a:pt x="0" y="58"/>
                    </a:lnTo>
                    <a:lnTo>
                      <a:pt x="0" y="64"/>
                    </a:lnTo>
                    <a:lnTo>
                      <a:pt x="0" y="185"/>
                    </a:lnTo>
                    <a:lnTo>
                      <a:pt x="0" y="371"/>
                    </a:lnTo>
                    <a:lnTo>
                      <a:pt x="303" y="371"/>
                    </a:lnTo>
                    <a:lnTo>
                      <a:pt x="594" y="371"/>
                    </a:lnTo>
                    <a:lnTo>
                      <a:pt x="594" y="185"/>
                    </a:lnTo>
                    <a:lnTo>
                      <a:pt x="594" y="90"/>
                    </a:lnTo>
                    <a:lnTo>
                      <a:pt x="594" y="82"/>
                    </a:lnTo>
                    <a:lnTo>
                      <a:pt x="588" y="72"/>
                    </a:lnTo>
                    <a:lnTo>
                      <a:pt x="586" y="68"/>
                    </a:lnTo>
                    <a:lnTo>
                      <a:pt x="580" y="64"/>
                    </a:lnTo>
                    <a:lnTo>
                      <a:pt x="568" y="60"/>
                    </a:lnTo>
                    <a:lnTo>
                      <a:pt x="555" y="54"/>
                    </a:lnTo>
                    <a:lnTo>
                      <a:pt x="545" y="54"/>
                    </a:lnTo>
                    <a:close/>
                  </a:path>
                </a:pathLst>
              </a:custGeom>
              <a:solidFill>
                <a:srgbClr val="3399FF"/>
              </a:solidFill>
              <a:ln w="3175">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grpSp>
        <p:sp>
          <p:nvSpPr>
            <p:cNvPr id="39" name="Arc 106">
              <a:extLst>
                <a:ext uri="{FF2B5EF4-FFF2-40B4-BE49-F238E27FC236}">
                  <a16:creationId xmlns:a16="http://schemas.microsoft.com/office/drawing/2014/main" xmlns="" id="{190F5904-642E-4000-9354-6DFAB8AC88AD}"/>
                </a:ext>
              </a:extLst>
            </p:cNvPr>
            <p:cNvSpPr>
              <a:spLocks/>
            </p:cNvSpPr>
            <p:nvPr/>
          </p:nvSpPr>
          <p:spPr bwMode="auto">
            <a:xfrm rot="17958336" flipH="1">
              <a:off x="8011499" y="4451419"/>
              <a:ext cx="500396" cy="269916"/>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40" name="Arc 107">
              <a:extLst>
                <a:ext uri="{FF2B5EF4-FFF2-40B4-BE49-F238E27FC236}">
                  <a16:creationId xmlns:a16="http://schemas.microsoft.com/office/drawing/2014/main" xmlns="" id="{DCF396E2-137C-4634-A1AD-2BDA95B4AECE}"/>
                </a:ext>
              </a:extLst>
            </p:cNvPr>
            <p:cNvSpPr>
              <a:spLocks/>
            </p:cNvSpPr>
            <p:nvPr/>
          </p:nvSpPr>
          <p:spPr bwMode="auto">
            <a:xfrm rot="17958336" flipH="1">
              <a:off x="8011499" y="3715687"/>
              <a:ext cx="500396" cy="269916"/>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41" name="Arc 108">
              <a:extLst>
                <a:ext uri="{FF2B5EF4-FFF2-40B4-BE49-F238E27FC236}">
                  <a16:creationId xmlns:a16="http://schemas.microsoft.com/office/drawing/2014/main" xmlns="" id="{960C0B6A-51AB-4A97-A6C3-60715C78A5E6}"/>
                </a:ext>
              </a:extLst>
            </p:cNvPr>
            <p:cNvSpPr>
              <a:spLocks/>
            </p:cNvSpPr>
            <p:nvPr/>
          </p:nvSpPr>
          <p:spPr bwMode="auto">
            <a:xfrm rot="17958336" flipH="1">
              <a:off x="8011499" y="2979958"/>
              <a:ext cx="500396" cy="269916"/>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grpSp>
          <p:nvGrpSpPr>
            <p:cNvPr id="42" name="Group 110">
              <a:extLst>
                <a:ext uri="{FF2B5EF4-FFF2-40B4-BE49-F238E27FC236}">
                  <a16:creationId xmlns:a16="http://schemas.microsoft.com/office/drawing/2014/main" xmlns="" id="{4540D25C-454F-474C-B068-2BB830D9A75E}"/>
                </a:ext>
              </a:extLst>
            </p:cNvPr>
            <p:cNvGrpSpPr>
              <a:grpSpLocks/>
            </p:cNvGrpSpPr>
            <p:nvPr/>
          </p:nvGrpSpPr>
          <p:grpSpPr bwMode="auto">
            <a:xfrm>
              <a:off x="9991613" y="4586384"/>
              <a:ext cx="611213" cy="606917"/>
              <a:chOff x="3935" y="1390"/>
              <a:chExt cx="1344" cy="987"/>
            </a:xfrm>
          </p:grpSpPr>
          <p:sp>
            <p:nvSpPr>
              <p:cNvPr id="94" name="AutoShape 111">
                <a:extLst>
                  <a:ext uri="{FF2B5EF4-FFF2-40B4-BE49-F238E27FC236}">
                    <a16:creationId xmlns:a16="http://schemas.microsoft.com/office/drawing/2014/main" xmlns="" id="{1681DF87-EF59-4C19-9CBE-FCCFEADF33DA}"/>
                  </a:ext>
                </a:extLst>
              </p:cNvPr>
              <p:cNvSpPr>
                <a:spLocks noChangeAspect="1" noChangeArrowheads="1" noTextEdit="1"/>
              </p:cNvSpPr>
              <p:nvPr/>
            </p:nvSpPr>
            <p:spPr bwMode="auto">
              <a:xfrm>
                <a:off x="3936" y="1390"/>
                <a:ext cx="1343" cy="981"/>
              </a:xfrm>
              <a:prstGeom prst="rect">
                <a:avLst/>
              </a:prstGeom>
              <a:noFill/>
              <a:ln w="9525">
                <a:noFill/>
                <a:miter lim="800000"/>
                <a:headEnd/>
                <a:tailEnd/>
              </a:ln>
            </p:spPr>
            <p:txBody>
              <a:bodyPr/>
              <a:lstStyle/>
              <a:p>
                <a:endParaRPr lang="id-ID" sz="1300">
                  <a:latin typeface="Tahoma" pitchFamily="34" charset="0"/>
                  <a:ea typeface="Tahoma" pitchFamily="34" charset="0"/>
                  <a:cs typeface="Tahoma" pitchFamily="34" charset="0"/>
                </a:endParaRPr>
              </a:p>
            </p:txBody>
          </p:sp>
          <p:sp>
            <p:nvSpPr>
              <p:cNvPr id="95" name="Freeform 112">
                <a:extLst>
                  <a:ext uri="{FF2B5EF4-FFF2-40B4-BE49-F238E27FC236}">
                    <a16:creationId xmlns:a16="http://schemas.microsoft.com/office/drawing/2014/main" xmlns="" id="{F5A0CA4A-4527-412A-AEC3-A50B17BAD937}"/>
                  </a:ext>
                </a:extLst>
              </p:cNvPr>
              <p:cNvSpPr>
                <a:spLocks/>
              </p:cNvSpPr>
              <p:nvPr/>
            </p:nvSpPr>
            <p:spPr bwMode="auto">
              <a:xfrm>
                <a:off x="3935" y="1409"/>
                <a:ext cx="1324" cy="968"/>
              </a:xfrm>
              <a:custGeom>
                <a:avLst/>
                <a:gdLst/>
                <a:ahLst/>
                <a:cxnLst>
                  <a:cxn ang="0">
                    <a:pos x="0" y="745"/>
                  </a:cxn>
                  <a:cxn ang="0">
                    <a:pos x="1078" y="968"/>
                  </a:cxn>
                  <a:cxn ang="0">
                    <a:pos x="1107" y="859"/>
                  </a:cxn>
                  <a:cxn ang="0">
                    <a:pos x="1220" y="889"/>
                  </a:cxn>
                  <a:cxn ang="0">
                    <a:pos x="1324" y="228"/>
                  </a:cxn>
                  <a:cxn ang="0">
                    <a:pos x="1170" y="163"/>
                  </a:cxn>
                  <a:cxn ang="0">
                    <a:pos x="1038" y="113"/>
                  </a:cxn>
                  <a:cxn ang="0">
                    <a:pos x="737" y="0"/>
                  </a:cxn>
                  <a:cxn ang="0">
                    <a:pos x="701" y="47"/>
                  </a:cxn>
                  <a:cxn ang="0">
                    <a:pos x="639" y="18"/>
                  </a:cxn>
                  <a:cxn ang="0">
                    <a:pos x="0" y="745"/>
                  </a:cxn>
                </a:cxnLst>
                <a:rect l="0" t="0" r="r" b="b"/>
                <a:pathLst>
                  <a:path w="1324" h="968">
                    <a:moveTo>
                      <a:pt x="0" y="745"/>
                    </a:moveTo>
                    <a:lnTo>
                      <a:pt x="1078" y="968"/>
                    </a:lnTo>
                    <a:lnTo>
                      <a:pt x="1107" y="859"/>
                    </a:lnTo>
                    <a:lnTo>
                      <a:pt x="1220" y="889"/>
                    </a:lnTo>
                    <a:lnTo>
                      <a:pt x="1324" y="228"/>
                    </a:lnTo>
                    <a:lnTo>
                      <a:pt x="1170" y="163"/>
                    </a:lnTo>
                    <a:lnTo>
                      <a:pt x="1038" y="113"/>
                    </a:lnTo>
                    <a:lnTo>
                      <a:pt x="737" y="0"/>
                    </a:lnTo>
                    <a:lnTo>
                      <a:pt x="701" y="47"/>
                    </a:lnTo>
                    <a:lnTo>
                      <a:pt x="639" y="18"/>
                    </a:lnTo>
                    <a:lnTo>
                      <a:pt x="0" y="745"/>
                    </a:lnTo>
                    <a:close/>
                  </a:path>
                </a:pathLst>
              </a:custGeom>
              <a:solidFill>
                <a:srgbClr val="996633"/>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96" name="Freeform 113">
                <a:extLst>
                  <a:ext uri="{FF2B5EF4-FFF2-40B4-BE49-F238E27FC236}">
                    <a16:creationId xmlns:a16="http://schemas.microsoft.com/office/drawing/2014/main" xmlns="" id="{3FE4930C-F5CC-44C1-AF55-2FC4EE3BBF8A}"/>
                  </a:ext>
                </a:extLst>
              </p:cNvPr>
              <p:cNvSpPr>
                <a:spLocks/>
              </p:cNvSpPr>
              <p:nvPr/>
            </p:nvSpPr>
            <p:spPr bwMode="auto">
              <a:xfrm>
                <a:off x="3982" y="1444"/>
                <a:ext cx="1231" cy="899"/>
              </a:xfrm>
              <a:custGeom>
                <a:avLst/>
                <a:gdLst/>
                <a:ahLst/>
                <a:cxnLst>
                  <a:cxn ang="0">
                    <a:pos x="0" y="691"/>
                  </a:cxn>
                  <a:cxn ang="0">
                    <a:pos x="1002" y="899"/>
                  </a:cxn>
                  <a:cxn ang="0">
                    <a:pos x="1029" y="798"/>
                  </a:cxn>
                  <a:cxn ang="0">
                    <a:pos x="1134" y="826"/>
                  </a:cxn>
                  <a:cxn ang="0">
                    <a:pos x="1231" y="212"/>
                  </a:cxn>
                  <a:cxn ang="0">
                    <a:pos x="685" y="0"/>
                  </a:cxn>
                  <a:cxn ang="0">
                    <a:pos x="652" y="45"/>
                  </a:cxn>
                  <a:cxn ang="0">
                    <a:pos x="594" y="17"/>
                  </a:cxn>
                  <a:cxn ang="0">
                    <a:pos x="0" y="691"/>
                  </a:cxn>
                </a:cxnLst>
                <a:rect l="0" t="0" r="r" b="b"/>
                <a:pathLst>
                  <a:path w="1231" h="899">
                    <a:moveTo>
                      <a:pt x="0" y="691"/>
                    </a:moveTo>
                    <a:lnTo>
                      <a:pt x="1002" y="899"/>
                    </a:lnTo>
                    <a:lnTo>
                      <a:pt x="1029" y="798"/>
                    </a:lnTo>
                    <a:lnTo>
                      <a:pt x="1134" y="826"/>
                    </a:lnTo>
                    <a:lnTo>
                      <a:pt x="1231" y="212"/>
                    </a:lnTo>
                    <a:lnTo>
                      <a:pt x="685" y="0"/>
                    </a:lnTo>
                    <a:lnTo>
                      <a:pt x="652" y="45"/>
                    </a:lnTo>
                    <a:lnTo>
                      <a:pt x="594" y="17"/>
                    </a:lnTo>
                    <a:lnTo>
                      <a:pt x="0" y="691"/>
                    </a:lnTo>
                    <a:close/>
                  </a:path>
                </a:pathLst>
              </a:custGeom>
              <a:solidFill>
                <a:srgbClr val="000000"/>
              </a:solidFill>
              <a:ln w="0">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97" name="Freeform 114">
                <a:extLst>
                  <a:ext uri="{FF2B5EF4-FFF2-40B4-BE49-F238E27FC236}">
                    <a16:creationId xmlns:a16="http://schemas.microsoft.com/office/drawing/2014/main" xmlns="" id="{562B1E41-F886-4F29-BA62-87B367D0F082}"/>
                  </a:ext>
                </a:extLst>
              </p:cNvPr>
              <p:cNvSpPr>
                <a:spLocks/>
              </p:cNvSpPr>
              <p:nvPr/>
            </p:nvSpPr>
            <p:spPr bwMode="auto">
              <a:xfrm>
                <a:off x="4014" y="1479"/>
                <a:ext cx="956" cy="825"/>
              </a:xfrm>
              <a:custGeom>
                <a:avLst/>
                <a:gdLst/>
                <a:ahLst/>
                <a:cxnLst>
                  <a:cxn ang="0">
                    <a:pos x="0" y="1928"/>
                  </a:cxn>
                  <a:cxn ang="0">
                    <a:pos x="1699" y="0"/>
                  </a:cxn>
                  <a:cxn ang="0">
                    <a:pos x="1836" y="67"/>
                  </a:cxn>
                  <a:cxn ang="0">
                    <a:pos x="590" y="1747"/>
                  </a:cxn>
                  <a:cxn ang="0">
                    <a:pos x="2867" y="2287"/>
                  </a:cxn>
                  <a:cxn ang="0">
                    <a:pos x="2818" y="2473"/>
                  </a:cxn>
                  <a:cxn ang="0">
                    <a:pos x="0" y="1928"/>
                  </a:cxn>
                </a:cxnLst>
                <a:rect l="0" t="0" r="r" b="b"/>
                <a:pathLst>
                  <a:path w="2867" h="2473">
                    <a:moveTo>
                      <a:pt x="0" y="1928"/>
                    </a:moveTo>
                    <a:lnTo>
                      <a:pt x="1699" y="0"/>
                    </a:lnTo>
                    <a:lnTo>
                      <a:pt x="1836" y="67"/>
                    </a:lnTo>
                    <a:lnTo>
                      <a:pt x="590" y="1747"/>
                    </a:lnTo>
                    <a:lnTo>
                      <a:pt x="2867" y="2287"/>
                    </a:lnTo>
                    <a:lnTo>
                      <a:pt x="2818" y="2473"/>
                    </a:lnTo>
                    <a:lnTo>
                      <a:pt x="0" y="1928"/>
                    </a:lnTo>
                    <a:close/>
                  </a:path>
                </a:pathLst>
              </a:custGeom>
              <a:solidFill>
                <a:srgbClr val="DEDE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98" name="Freeform 115">
                <a:extLst>
                  <a:ext uri="{FF2B5EF4-FFF2-40B4-BE49-F238E27FC236}">
                    <a16:creationId xmlns:a16="http://schemas.microsoft.com/office/drawing/2014/main" xmlns="" id="{BB19E330-EF14-46ED-A2F4-03B3D9D99926}"/>
                  </a:ext>
                </a:extLst>
              </p:cNvPr>
              <p:cNvSpPr>
                <a:spLocks/>
              </p:cNvSpPr>
              <p:nvPr/>
            </p:nvSpPr>
            <p:spPr bwMode="auto">
              <a:xfrm>
                <a:off x="4061" y="1498"/>
                <a:ext cx="877" cy="780"/>
              </a:xfrm>
              <a:custGeom>
                <a:avLst/>
                <a:gdLst/>
                <a:ahLst/>
                <a:cxnLst>
                  <a:cxn ang="0">
                    <a:pos x="0" y="1826"/>
                  </a:cxn>
                  <a:cxn ang="0">
                    <a:pos x="1580" y="0"/>
                  </a:cxn>
                  <a:cxn ang="0">
                    <a:pos x="1612" y="36"/>
                  </a:cxn>
                  <a:cxn ang="0">
                    <a:pos x="322" y="1742"/>
                  </a:cxn>
                  <a:cxn ang="0">
                    <a:pos x="2631" y="2253"/>
                  </a:cxn>
                  <a:cxn ang="0">
                    <a:pos x="2616" y="2338"/>
                  </a:cxn>
                  <a:cxn ang="0">
                    <a:pos x="0" y="1826"/>
                  </a:cxn>
                </a:cxnLst>
                <a:rect l="0" t="0" r="r" b="b"/>
                <a:pathLst>
                  <a:path w="2631" h="2338">
                    <a:moveTo>
                      <a:pt x="0" y="1826"/>
                    </a:moveTo>
                    <a:lnTo>
                      <a:pt x="1580" y="0"/>
                    </a:lnTo>
                    <a:lnTo>
                      <a:pt x="1612" y="36"/>
                    </a:lnTo>
                    <a:lnTo>
                      <a:pt x="322" y="1742"/>
                    </a:lnTo>
                    <a:lnTo>
                      <a:pt x="2631" y="2253"/>
                    </a:lnTo>
                    <a:lnTo>
                      <a:pt x="2616" y="2338"/>
                    </a:lnTo>
                    <a:lnTo>
                      <a:pt x="0" y="1826"/>
                    </a:lnTo>
                    <a:close/>
                  </a:path>
                </a:pathLst>
              </a:custGeom>
              <a:solidFill>
                <a:srgbClr val="CFCF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99" name="Freeform 116">
                <a:extLst>
                  <a:ext uri="{FF2B5EF4-FFF2-40B4-BE49-F238E27FC236}">
                    <a16:creationId xmlns:a16="http://schemas.microsoft.com/office/drawing/2014/main" xmlns="" id="{FE0AF6C2-CD3A-424E-9B0F-025E7E80E9AB}"/>
                  </a:ext>
                </a:extLst>
              </p:cNvPr>
              <p:cNvSpPr>
                <a:spLocks/>
              </p:cNvSpPr>
              <p:nvPr/>
            </p:nvSpPr>
            <p:spPr bwMode="auto">
              <a:xfrm>
                <a:off x="4260" y="1456"/>
                <a:ext cx="945" cy="777"/>
              </a:xfrm>
              <a:custGeom>
                <a:avLst/>
                <a:gdLst/>
                <a:ahLst/>
                <a:cxnLst>
                  <a:cxn ang="0">
                    <a:pos x="411" y="0"/>
                  </a:cxn>
                  <a:cxn ang="0">
                    <a:pos x="0" y="588"/>
                  </a:cxn>
                  <a:cxn ang="0">
                    <a:pos x="838" y="777"/>
                  </a:cxn>
                  <a:cxn ang="0">
                    <a:pos x="945" y="210"/>
                  </a:cxn>
                  <a:cxn ang="0">
                    <a:pos x="825" y="156"/>
                  </a:cxn>
                  <a:cxn ang="0">
                    <a:pos x="711" y="113"/>
                  </a:cxn>
                  <a:cxn ang="0">
                    <a:pos x="411" y="0"/>
                  </a:cxn>
                </a:cxnLst>
                <a:rect l="0" t="0" r="r" b="b"/>
                <a:pathLst>
                  <a:path w="945" h="777">
                    <a:moveTo>
                      <a:pt x="411" y="0"/>
                    </a:moveTo>
                    <a:lnTo>
                      <a:pt x="0" y="588"/>
                    </a:lnTo>
                    <a:lnTo>
                      <a:pt x="838" y="777"/>
                    </a:lnTo>
                    <a:lnTo>
                      <a:pt x="945" y="210"/>
                    </a:lnTo>
                    <a:lnTo>
                      <a:pt x="825" y="156"/>
                    </a:lnTo>
                    <a:lnTo>
                      <a:pt x="711" y="113"/>
                    </a:lnTo>
                    <a:lnTo>
                      <a:pt x="411" y="0"/>
                    </a:lnTo>
                    <a:close/>
                  </a:path>
                </a:pathLst>
              </a:custGeom>
              <a:solidFill>
                <a:srgbClr val="DEDE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00" name="Freeform 117">
                <a:extLst>
                  <a:ext uri="{FF2B5EF4-FFF2-40B4-BE49-F238E27FC236}">
                    <a16:creationId xmlns:a16="http://schemas.microsoft.com/office/drawing/2014/main" xmlns="" id="{B5A1514B-CA45-4809-8804-3BD4A6ABDD04}"/>
                  </a:ext>
                </a:extLst>
              </p:cNvPr>
              <p:cNvSpPr>
                <a:spLocks/>
              </p:cNvSpPr>
              <p:nvPr/>
            </p:nvSpPr>
            <p:spPr bwMode="auto">
              <a:xfrm>
                <a:off x="4317" y="1471"/>
                <a:ext cx="619" cy="638"/>
              </a:xfrm>
              <a:custGeom>
                <a:avLst/>
                <a:gdLst/>
                <a:ahLst/>
                <a:cxnLst>
                  <a:cxn ang="0">
                    <a:pos x="1074" y="0"/>
                  </a:cxn>
                  <a:cxn ang="0">
                    <a:pos x="1857" y="280"/>
                  </a:cxn>
                  <a:cxn ang="0">
                    <a:pos x="1170" y="124"/>
                  </a:cxn>
                  <a:cxn ang="0">
                    <a:pos x="1667" y="343"/>
                  </a:cxn>
                  <a:cxn ang="0">
                    <a:pos x="1142" y="237"/>
                  </a:cxn>
                  <a:cxn ang="0">
                    <a:pos x="1594" y="489"/>
                  </a:cxn>
                  <a:cxn ang="0">
                    <a:pos x="1047" y="364"/>
                  </a:cxn>
                  <a:cxn ang="0">
                    <a:pos x="1533" y="606"/>
                  </a:cxn>
                  <a:cxn ang="0">
                    <a:pos x="980" y="460"/>
                  </a:cxn>
                  <a:cxn ang="0">
                    <a:pos x="1489" y="740"/>
                  </a:cxn>
                  <a:cxn ang="0">
                    <a:pos x="917" y="606"/>
                  </a:cxn>
                  <a:cxn ang="0">
                    <a:pos x="1443" y="919"/>
                  </a:cxn>
                  <a:cxn ang="0">
                    <a:pos x="823" y="773"/>
                  </a:cxn>
                  <a:cxn ang="0">
                    <a:pos x="1387" y="1076"/>
                  </a:cxn>
                  <a:cxn ang="0">
                    <a:pos x="665" y="957"/>
                  </a:cxn>
                  <a:cxn ang="0">
                    <a:pos x="1321" y="1288"/>
                  </a:cxn>
                  <a:cxn ang="0">
                    <a:pos x="571" y="1192"/>
                  </a:cxn>
                  <a:cxn ang="0">
                    <a:pos x="1281" y="1511"/>
                  </a:cxn>
                  <a:cxn ang="0">
                    <a:pos x="1247" y="1506"/>
                  </a:cxn>
                  <a:cxn ang="0">
                    <a:pos x="1156" y="1496"/>
                  </a:cxn>
                  <a:cxn ang="0">
                    <a:pos x="1030" y="1482"/>
                  </a:cxn>
                  <a:cxn ang="0">
                    <a:pos x="889" y="1467"/>
                  </a:cxn>
                  <a:cxn ang="0">
                    <a:pos x="749" y="1450"/>
                  </a:cxn>
                  <a:cxn ang="0">
                    <a:pos x="629" y="1437"/>
                  </a:cxn>
                  <a:cxn ang="0">
                    <a:pos x="551" y="1426"/>
                  </a:cxn>
                  <a:cxn ang="0">
                    <a:pos x="532" y="1423"/>
                  </a:cxn>
                  <a:cxn ang="0">
                    <a:pos x="577" y="1443"/>
                  </a:cxn>
                  <a:cxn ang="0">
                    <a:pos x="672" y="1499"/>
                  </a:cxn>
                  <a:cxn ang="0">
                    <a:pos x="798" y="1577"/>
                  </a:cxn>
                  <a:cxn ang="0">
                    <a:pos x="940" y="1668"/>
                  </a:cxn>
                  <a:cxn ang="0">
                    <a:pos x="1078" y="1756"/>
                  </a:cxn>
                  <a:cxn ang="0">
                    <a:pos x="1199" y="1836"/>
                  </a:cxn>
                  <a:cxn ang="0">
                    <a:pos x="1282" y="1891"/>
                  </a:cxn>
                  <a:cxn ang="0">
                    <a:pos x="1316" y="1913"/>
                  </a:cxn>
                  <a:cxn ang="0">
                    <a:pos x="0" y="1650"/>
                  </a:cxn>
                  <a:cxn ang="0">
                    <a:pos x="1074" y="0"/>
                  </a:cxn>
                </a:cxnLst>
                <a:rect l="0" t="0" r="r" b="b"/>
                <a:pathLst>
                  <a:path w="1857" h="1913">
                    <a:moveTo>
                      <a:pt x="1074" y="0"/>
                    </a:moveTo>
                    <a:lnTo>
                      <a:pt x="1857" y="280"/>
                    </a:lnTo>
                    <a:lnTo>
                      <a:pt x="1170" y="124"/>
                    </a:lnTo>
                    <a:lnTo>
                      <a:pt x="1667" y="343"/>
                    </a:lnTo>
                    <a:lnTo>
                      <a:pt x="1142" y="237"/>
                    </a:lnTo>
                    <a:lnTo>
                      <a:pt x="1594" y="489"/>
                    </a:lnTo>
                    <a:lnTo>
                      <a:pt x="1047" y="364"/>
                    </a:lnTo>
                    <a:lnTo>
                      <a:pt x="1533" y="606"/>
                    </a:lnTo>
                    <a:lnTo>
                      <a:pt x="980" y="460"/>
                    </a:lnTo>
                    <a:lnTo>
                      <a:pt x="1489" y="740"/>
                    </a:lnTo>
                    <a:lnTo>
                      <a:pt x="917" y="606"/>
                    </a:lnTo>
                    <a:lnTo>
                      <a:pt x="1443" y="919"/>
                    </a:lnTo>
                    <a:lnTo>
                      <a:pt x="823" y="773"/>
                    </a:lnTo>
                    <a:lnTo>
                      <a:pt x="1387" y="1076"/>
                    </a:lnTo>
                    <a:lnTo>
                      <a:pt x="665" y="957"/>
                    </a:lnTo>
                    <a:lnTo>
                      <a:pt x="1321" y="1288"/>
                    </a:lnTo>
                    <a:lnTo>
                      <a:pt x="571" y="1192"/>
                    </a:lnTo>
                    <a:lnTo>
                      <a:pt x="1281" y="1511"/>
                    </a:lnTo>
                    <a:lnTo>
                      <a:pt x="1247" y="1506"/>
                    </a:lnTo>
                    <a:lnTo>
                      <a:pt x="1156" y="1496"/>
                    </a:lnTo>
                    <a:lnTo>
                      <a:pt x="1030" y="1482"/>
                    </a:lnTo>
                    <a:lnTo>
                      <a:pt x="889" y="1467"/>
                    </a:lnTo>
                    <a:lnTo>
                      <a:pt x="749" y="1450"/>
                    </a:lnTo>
                    <a:lnTo>
                      <a:pt x="629" y="1437"/>
                    </a:lnTo>
                    <a:lnTo>
                      <a:pt x="551" y="1426"/>
                    </a:lnTo>
                    <a:lnTo>
                      <a:pt x="532" y="1423"/>
                    </a:lnTo>
                    <a:lnTo>
                      <a:pt x="577" y="1443"/>
                    </a:lnTo>
                    <a:lnTo>
                      <a:pt x="672" y="1499"/>
                    </a:lnTo>
                    <a:lnTo>
                      <a:pt x="798" y="1577"/>
                    </a:lnTo>
                    <a:lnTo>
                      <a:pt x="940" y="1668"/>
                    </a:lnTo>
                    <a:lnTo>
                      <a:pt x="1078" y="1756"/>
                    </a:lnTo>
                    <a:lnTo>
                      <a:pt x="1199" y="1836"/>
                    </a:lnTo>
                    <a:lnTo>
                      <a:pt x="1282" y="1891"/>
                    </a:lnTo>
                    <a:lnTo>
                      <a:pt x="1316" y="1913"/>
                    </a:lnTo>
                    <a:lnTo>
                      <a:pt x="0" y="1650"/>
                    </a:lnTo>
                    <a:lnTo>
                      <a:pt x="1074" y="0"/>
                    </a:lnTo>
                    <a:close/>
                  </a:path>
                </a:pathLst>
              </a:custGeom>
              <a:solidFill>
                <a:srgbClr val="CFCF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101" name="Freeform 118">
                <a:extLst>
                  <a:ext uri="{FF2B5EF4-FFF2-40B4-BE49-F238E27FC236}">
                    <a16:creationId xmlns:a16="http://schemas.microsoft.com/office/drawing/2014/main" xmlns="" id="{941BAF43-9014-4884-9CA5-41FE98E4B010}"/>
                  </a:ext>
                </a:extLst>
              </p:cNvPr>
              <p:cNvSpPr>
                <a:spLocks/>
              </p:cNvSpPr>
              <p:nvPr/>
            </p:nvSpPr>
            <p:spPr bwMode="auto">
              <a:xfrm>
                <a:off x="4634" y="1563"/>
                <a:ext cx="319" cy="589"/>
              </a:xfrm>
              <a:custGeom>
                <a:avLst/>
                <a:gdLst/>
                <a:ahLst/>
                <a:cxnLst>
                  <a:cxn ang="0">
                    <a:pos x="0" y="1292"/>
                  </a:cxn>
                  <a:cxn ang="0">
                    <a:pos x="545" y="1690"/>
                  </a:cxn>
                  <a:cxn ang="0">
                    <a:pos x="785" y="1768"/>
                  </a:cxn>
                  <a:cxn ang="0">
                    <a:pos x="634" y="1039"/>
                  </a:cxn>
                  <a:cxn ang="0">
                    <a:pos x="959" y="21"/>
                  </a:cxn>
                  <a:cxn ang="0">
                    <a:pos x="723" y="0"/>
                  </a:cxn>
                  <a:cxn ang="0">
                    <a:pos x="875" y="123"/>
                  </a:cxn>
                  <a:cxn ang="0">
                    <a:pos x="577" y="94"/>
                  </a:cxn>
                  <a:cxn ang="0">
                    <a:pos x="829" y="292"/>
                  </a:cxn>
                  <a:cxn ang="0">
                    <a:pos x="512" y="240"/>
                  </a:cxn>
                  <a:cxn ang="0">
                    <a:pos x="796" y="409"/>
                  </a:cxn>
                  <a:cxn ang="0">
                    <a:pos x="512" y="362"/>
                  </a:cxn>
                  <a:cxn ang="0">
                    <a:pos x="745" y="550"/>
                  </a:cxn>
                  <a:cxn ang="0">
                    <a:pos x="425" y="498"/>
                  </a:cxn>
                  <a:cxn ang="0">
                    <a:pos x="701" y="722"/>
                  </a:cxn>
                  <a:cxn ang="0">
                    <a:pos x="393" y="682"/>
                  </a:cxn>
                  <a:cxn ang="0">
                    <a:pos x="650" y="872"/>
                  </a:cxn>
                  <a:cxn ang="0">
                    <a:pos x="230" y="850"/>
                  </a:cxn>
                  <a:cxn ang="0">
                    <a:pos x="612" y="1081"/>
                  </a:cxn>
                  <a:cxn ang="0">
                    <a:pos x="103" y="1046"/>
                  </a:cxn>
                  <a:cxn ang="0">
                    <a:pos x="639" y="1321"/>
                  </a:cxn>
                  <a:cxn ang="0">
                    <a:pos x="0" y="1292"/>
                  </a:cxn>
                </a:cxnLst>
                <a:rect l="0" t="0" r="r" b="b"/>
                <a:pathLst>
                  <a:path w="959" h="1768">
                    <a:moveTo>
                      <a:pt x="0" y="1292"/>
                    </a:moveTo>
                    <a:lnTo>
                      <a:pt x="545" y="1690"/>
                    </a:lnTo>
                    <a:lnTo>
                      <a:pt x="785" y="1768"/>
                    </a:lnTo>
                    <a:lnTo>
                      <a:pt x="634" y="1039"/>
                    </a:lnTo>
                    <a:lnTo>
                      <a:pt x="959" y="21"/>
                    </a:lnTo>
                    <a:lnTo>
                      <a:pt x="723" y="0"/>
                    </a:lnTo>
                    <a:lnTo>
                      <a:pt x="875" y="123"/>
                    </a:lnTo>
                    <a:lnTo>
                      <a:pt x="577" y="94"/>
                    </a:lnTo>
                    <a:lnTo>
                      <a:pt x="829" y="292"/>
                    </a:lnTo>
                    <a:lnTo>
                      <a:pt x="512" y="240"/>
                    </a:lnTo>
                    <a:lnTo>
                      <a:pt x="796" y="409"/>
                    </a:lnTo>
                    <a:lnTo>
                      <a:pt x="512" y="362"/>
                    </a:lnTo>
                    <a:lnTo>
                      <a:pt x="745" y="550"/>
                    </a:lnTo>
                    <a:lnTo>
                      <a:pt x="425" y="498"/>
                    </a:lnTo>
                    <a:lnTo>
                      <a:pt x="701" y="722"/>
                    </a:lnTo>
                    <a:lnTo>
                      <a:pt x="393" y="682"/>
                    </a:lnTo>
                    <a:lnTo>
                      <a:pt x="650" y="872"/>
                    </a:lnTo>
                    <a:lnTo>
                      <a:pt x="230" y="850"/>
                    </a:lnTo>
                    <a:lnTo>
                      <a:pt x="612" y="1081"/>
                    </a:lnTo>
                    <a:lnTo>
                      <a:pt x="103" y="1046"/>
                    </a:lnTo>
                    <a:lnTo>
                      <a:pt x="639" y="1321"/>
                    </a:lnTo>
                    <a:lnTo>
                      <a:pt x="0" y="1292"/>
                    </a:lnTo>
                    <a:close/>
                  </a:path>
                </a:pathLst>
              </a:custGeom>
              <a:solidFill>
                <a:srgbClr val="F0F0FF"/>
              </a:solidFill>
              <a:ln w="9525">
                <a:noFill/>
                <a:round/>
                <a:headEnd/>
                <a:tailEnd/>
              </a:ln>
            </p:spPr>
            <p:txBody>
              <a:bodyPr/>
              <a:lstStyle/>
              <a:p>
                <a:endParaRPr lang="id-ID" sz="1300">
                  <a:latin typeface="Tahoma" pitchFamily="34" charset="0"/>
                  <a:ea typeface="Tahoma" pitchFamily="34" charset="0"/>
                  <a:cs typeface="Tahoma" pitchFamily="34" charset="0"/>
                </a:endParaRPr>
              </a:p>
            </p:txBody>
          </p:sp>
        </p:grpSp>
        <p:pic>
          <p:nvPicPr>
            <p:cNvPr id="43" name="Picture 119" descr="FILCABIN">
              <a:extLst>
                <a:ext uri="{FF2B5EF4-FFF2-40B4-BE49-F238E27FC236}">
                  <a16:creationId xmlns:a16="http://schemas.microsoft.com/office/drawing/2014/main" xmlns="" id="{B1F5B900-E84B-40ED-BB63-5946AB640422}"/>
                </a:ext>
              </a:extLst>
            </p:cNvPr>
            <p:cNvPicPr>
              <a:picLocks noChangeAspect="1" noChangeArrowheads="1"/>
            </p:cNvPicPr>
            <p:nvPr/>
          </p:nvPicPr>
          <p:blipFill>
            <a:blip r:embed="rId6" cstate="print"/>
            <a:srcRect/>
            <a:stretch>
              <a:fillRect/>
            </a:stretch>
          </p:blipFill>
          <p:spPr bwMode="auto">
            <a:xfrm>
              <a:off x="9851080" y="1913477"/>
              <a:ext cx="892281" cy="1159333"/>
            </a:xfrm>
            <a:prstGeom prst="rect">
              <a:avLst/>
            </a:prstGeom>
            <a:noFill/>
          </p:spPr>
        </p:pic>
        <p:grpSp>
          <p:nvGrpSpPr>
            <p:cNvPr id="44" name="Group 120">
              <a:extLst>
                <a:ext uri="{FF2B5EF4-FFF2-40B4-BE49-F238E27FC236}">
                  <a16:creationId xmlns:a16="http://schemas.microsoft.com/office/drawing/2014/main" xmlns="" id="{728CF199-D2ED-4048-90F6-AD21054AAF0D}"/>
                </a:ext>
              </a:extLst>
            </p:cNvPr>
            <p:cNvGrpSpPr>
              <a:grpSpLocks/>
            </p:cNvGrpSpPr>
            <p:nvPr/>
          </p:nvGrpSpPr>
          <p:grpSpPr bwMode="auto">
            <a:xfrm>
              <a:off x="9873387" y="3102539"/>
              <a:ext cx="849897" cy="651505"/>
              <a:chOff x="-809" y="2807"/>
              <a:chExt cx="905" cy="867"/>
            </a:xfrm>
          </p:grpSpPr>
          <p:sp>
            <p:nvSpPr>
              <p:cNvPr id="71" name="Freeform 121">
                <a:extLst>
                  <a:ext uri="{FF2B5EF4-FFF2-40B4-BE49-F238E27FC236}">
                    <a16:creationId xmlns:a16="http://schemas.microsoft.com/office/drawing/2014/main" xmlns="" id="{3B0AD570-7959-4667-83C6-C1D931AE7460}"/>
                  </a:ext>
                </a:extLst>
              </p:cNvPr>
              <p:cNvSpPr>
                <a:spLocks/>
              </p:cNvSpPr>
              <p:nvPr/>
            </p:nvSpPr>
            <p:spPr bwMode="auto">
              <a:xfrm>
                <a:off x="-809" y="2807"/>
                <a:ext cx="905" cy="867"/>
              </a:xfrm>
              <a:custGeom>
                <a:avLst/>
                <a:gdLst/>
                <a:ahLst/>
                <a:cxnLst>
                  <a:cxn ang="0">
                    <a:pos x="69" y="1529"/>
                  </a:cxn>
                  <a:cxn ang="0">
                    <a:pos x="82" y="1403"/>
                  </a:cxn>
                  <a:cxn ang="0">
                    <a:pos x="95" y="1274"/>
                  </a:cxn>
                  <a:cxn ang="0">
                    <a:pos x="109" y="1130"/>
                  </a:cxn>
                  <a:cxn ang="0">
                    <a:pos x="125" y="982"/>
                  </a:cxn>
                  <a:cxn ang="0">
                    <a:pos x="120" y="828"/>
                  </a:cxn>
                  <a:cxn ang="0">
                    <a:pos x="69" y="672"/>
                  </a:cxn>
                  <a:cxn ang="0">
                    <a:pos x="17" y="507"/>
                  </a:cxn>
                  <a:cxn ang="0">
                    <a:pos x="133" y="404"/>
                  </a:cxn>
                  <a:cxn ang="0">
                    <a:pos x="335" y="335"/>
                  </a:cxn>
                  <a:cxn ang="0">
                    <a:pos x="537" y="268"/>
                  </a:cxn>
                  <a:cxn ang="0">
                    <a:pos x="736" y="198"/>
                  </a:cxn>
                  <a:cxn ang="0">
                    <a:pos x="934" y="130"/>
                  </a:cxn>
                  <a:cxn ang="0">
                    <a:pos x="1099" y="80"/>
                  </a:cxn>
                  <a:cxn ang="0">
                    <a:pos x="1199" y="64"/>
                  </a:cxn>
                  <a:cxn ang="0">
                    <a:pos x="1299" y="47"/>
                  </a:cxn>
                  <a:cxn ang="0">
                    <a:pos x="1398" y="32"/>
                  </a:cxn>
                  <a:cxn ang="0">
                    <a:pos x="1494" y="15"/>
                  </a:cxn>
                  <a:cxn ang="0">
                    <a:pos x="1592" y="0"/>
                  </a:cxn>
                  <a:cxn ang="0">
                    <a:pos x="1510" y="162"/>
                  </a:cxn>
                  <a:cxn ang="0">
                    <a:pos x="1431" y="320"/>
                  </a:cxn>
                  <a:cxn ang="0">
                    <a:pos x="1390" y="423"/>
                  </a:cxn>
                  <a:cxn ang="0">
                    <a:pos x="1424" y="423"/>
                  </a:cxn>
                  <a:cxn ang="0">
                    <a:pos x="1452" y="423"/>
                  </a:cxn>
                  <a:cxn ang="0">
                    <a:pos x="1479" y="424"/>
                  </a:cxn>
                  <a:cxn ang="0">
                    <a:pos x="1521" y="448"/>
                  </a:cxn>
                  <a:cxn ang="0">
                    <a:pos x="1530" y="524"/>
                  </a:cxn>
                  <a:cxn ang="0">
                    <a:pos x="1511" y="580"/>
                  </a:cxn>
                  <a:cxn ang="0">
                    <a:pos x="1509" y="576"/>
                  </a:cxn>
                  <a:cxn ang="0">
                    <a:pos x="1510" y="575"/>
                  </a:cxn>
                  <a:cxn ang="0">
                    <a:pos x="1512" y="593"/>
                  </a:cxn>
                  <a:cxn ang="0">
                    <a:pos x="1583" y="561"/>
                  </a:cxn>
                  <a:cxn ang="0">
                    <a:pos x="1654" y="531"/>
                  </a:cxn>
                  <a:cxn ang="0">
                    <a:pos x="1707" y="517"/>
                  </a:cxn>
                  <a:cxn ang="0">
                    <a:pos x="1722" y="536"/>
                  </a:cxn>
                  <a:cxn ang="0">
                    <a:pos x="1736" y="555"/>
                  </a:cxn>
                  <a:cxn ang="0">
                    <a:pos x="1756" y="557"/>
                  </a:cxn>
                  <a:cxn ang="0">
                    <a:pos x="1775" y="561"/>
                  </a:cxn>
                  <a:cxn ang="0">
                    <a:pos x="1790" y="586"/>
                  </a:cxn>
                  <a:cxn ang="0">
                    <a:pos x="1804" y="612"/>
                  </a:cxn>
                  <a:cxn ang="0">
                    <a:pos x="1773" y="654"/>
                  </a:cxn>
                  <a:cxn ang="0">
                    <a:pos x="1720" y="703"/>
                  </a:cxn>
                  <a:cxn ang="0">
                    <a:pos x="1669" y="754"/>
                  </a:cxn>
                  <a:cxn ang="0">
                    <a:pos x="1685" y="769"/>
                  </a:cxn>
                  <a:cxn ang="0">
                    <a:pos x="1625" y="851"/>
                  </a:cxn>
                  <a:cxn ang="0">
                    <a:pos x="1528" y="964"/>
                  </a:cxn>
                  <a:cxn ang="0">
                    <a:pos x="1434" y="1076"/>
                  </a:cxn>
                  <a:cxn ang="0">
                    <a:pos x="1344" y="1180"/>
                  </a:cxn>
                  <a:cxn ang="0">
                    <a:pos x="1257" y="1283"/>
                  </a:cxn>
                  <a:cxn ang="0">
                    <a:pos x="1152" y="1375"/>
                  </a:cxn>
                  <a:cxn ang="0">
                    <a:pos x="1006" y="1447"/>
                  </a:cxn>
                  <a:cxn ang="0">
                    <a:pos x="860" y="1520"/>
                  </a:cxn>
                  <a:cxn ang="0">
                    <a:pos x="717" y="1592"/>
                  </a:cxn>
                  <a:cxn ang="0">
                    <a:pos x="573" y="1663"/>
                  </a:cxn>
                  <a:cxn ang="0">
                    <a:pos x="431" y="1735"/>
                  </a:cxn>
                  <a:cxn ang="0">
                    <a:pos x="295" y="1689"/>
                  </a:cxn>
                  <a:cxn ang="0">
                    <a:pos x="156" y="1642"/>
                  </a:cxn>
                </a:cxnLst>
                <a:rect l="0" t="0" r="r" b="b"/>
                <a:pathLst>
                  <a:path w="1810" h="1735">
                    <a:moveTo>
                      <a:pt x="62" y="1611"/>
                    </a:moveTo>
                    <a:lnTo>
                      <a:pt x="65" y="1570"/>
                    </a:lnTo>
                    <a:lnTo>
                      <a:pt x="69" y="1529"/>
                    </a:lnTo>
                    <a:lnTo>
                      <a:pt x="73" y="1487"/>
                    </a:lnTo>
                    <a:lnTo>
                      <a:pt x="78" y="1446"/>
                    </a:lnTo>
                    <a:lnTo>
                      <a:pt x="82" y="1403"/>
                    </a:lnTo>
                    <a:lnTo>
                      <a:pt x="86" y="1361"/>
                    </a:lnTo>
                    <a:lnTo>
                      <a:pt x="90" y="1317"/>
                    </a:lnTo>
                    <a:lnTo>
                      <a:pt x="95" y="1274"/>
                    </a:lnTo>
                    <a:lnTo>
                      <a:pt x="100" y="1226"/>
                    </a:lnTo>
                    <a:lnTo>
                      <a:pt x="105" y="1179"/>
                    </a:lnTo>
                    <a:lnTo>
                      <a:pt x="109" y="1130"/>
                    </a:lnTo>
                    <a:lnTo>
                      <a:pt x="115" y="1081"/>
                    </a:lnTo>
                    <a:lnTo>
                      <a:pt x="120" y="1031"/>
                    </a:lnTo>
                    <a:lnTo>
                      <a:pt x="125" y="982"/>
                    </a:lnTo>
                    <a:lnTo>
                      <a:pt x="130" y="930"/>
                    </a:lnTo>
                    <a:lnTo>
                      <a:pt x="136" y="880"/>
                    </a:lnTo>
                    <a:lnTo>
                      <a:pt x="120" y="828"/>
                    </a:lnTo>
                    <a:lnTo>
                      <a:pt x="103" y="777"/>
                    </a:lnTo>
                    <a:lnTo>
                      <a:pt x="86" y="724"/>
                    </a:lnTo>
                    <a:lnTo>
                      <a:pt x="69" y="672"/>
                    </a:lnTo>
                    <a:lnTo>
                      <a:pt x="51" y="617"/>
                    </a:lnTo>
                    <a:lnTo>
                      <a:pt x="34" y="562"/>
                    </a:lnTo>
                    <a:lnTo>
                      <a:pt x="17" y="507"/>
                    </a:lnTo>
                    <a:lnTo>
                      <a:pt x="0" y="451"/>
                    </a:lnTo>
                    <a:lnTo>
                      <a:pt x="66" y="427"/>
                    </a:lnTo>
                    <a:lnTo>
                      <a:pt x="133" y="404"/>
                    </a:lnTo>
                    <a:lnTo>
                      <a:pt x="201" y="381"/>
                    </a:lnTo>
                    <a:lnTo>
                      <a:pt x="268" y="358"/>
                    </a:lnTo>
                    <a:lnTo>
                      <a:pt x="335" y="335"/>
                    </a:lnTo>
                    <a:lnTo>
                      <a:pt x="402" y="312"/>
                    </a:lnTo>
                    <a:lnTo>
                      <a:pt x="470" y="290"/>
                    </a:lnTo>
                    <a:lnTo>
                      <a:pt x="537" y="268"/>
                    </a:lnTo>
                    <a:lnTo>
                      <a:pt x="603" y="244"/>
                    </a:lnTo>
                    <a:lnTo>
                      <a:pt x="669" y="221"/>
                    </a:lnTo>
                    <a:lnTo>
                      <a:pt x="736" y="198"/>
                    </a:lnTo>
                    <a:lnTo>
                      <a:pt x="802" y="176"/>
                    </a:lnTo>
                    <a:lnTo>
                      <a:pt x="868" y="153"/>
                    </a:lnTo>
                    <a:lnTo>
                      <a:pt x="934" y="130"/>
                    </a:lnTo>
                    <a:lnTo>
                      <a:pt x="1000" y="108"/>
                    </a:lnTo>
                    <a:lnTo>
                      <a:pt x="1067" y="86"/>
                    </a:lnTo>
                    <a:lnTo>
                      <a:pt x="1099" y="80"/>
                    </a:lnTo>
                    <a:lnTo>
                      <a:pt x="1133" y="75"/>
                    </a:lnTo>
                    <a:lnTo>
                      <a:pt x="1165" y="69"/>
                    </a:lnTo>
                    <a:lnTo>
                      <a:pt x="1199" y="64"/>
                    </a:lnTo>
                    <a:lnTo>
                      <a:pt x="1232" y="58"/>
                    </a:lnTo>
                    <a:lnTo>
                      <a:pt x="1265" y="53"/>
                    </a:lnTo>
                    <a:lnTo>
                      <a:pt x="1299" y="47"/>
                    </a:lnTo>
                    <a:lnTo>
                      <a:pt x="1333" y="43"/>
                    </a:lnTo>
                    <a:lnTo>
                      <a:pt x="1364" y="37"/>
                    </a:lnTo>
                    <a:lnTo>
                      <a:pt x="1398" y="32"/>
                    </a:lnTo>
                    <a:lnTo>
                      <a:pt x="1429" y="26"/>
                    </a:lnTo>
                    <a:lnTo>
                      <a:pt x="1463" y="21"/>
                    </a:lnTo>
                    <a:lnTo>
                      <a:pt x="1494" y="15"/>
                    </a:lnTo>
                    <a:lnTo>
                      <a:pt x="1527" y="11"/>
                    </a:lnTo>
                    <a:lnTo>
                      <a:pt x="1560" y="4"/>
                    </a:lnTo>
                    <a:lnTo>
                      <a:pt x="1592" y="0"/>
                    </a:lnTo>
                    <a:lnTo>
                      <a:pt x="1564" y="55"/>
                    </a:lnTo>
                    <a:lnTo>
                      <a:pt x="1537" y="109"/>
                    </a:lnTo>
                    <a:lnTo>
                      <a:pt x="1510" y="162"/>
                    </a:lnTo>
                    <a:lnTo>
                      <a:pt x="1484" y="216"/>
                    </a:lnTo>
                    <a:lnTo>
                      <a:pt x="1458" y="267"/>
                    </a:lnTo>
                    <a:lnTo>
                      <a:pt x="1431" y="320"/>
                    </a:lnTo>
                    <a:lnTo>
                      <a:pt x="1406" y="371"/>
                    </a:lnTo>
                    <a:lnTo>
                      <a:pt x="1381" y="423"/>
                    </a:lnTo>
                    <a:lnTo>
                      <a:pt x="1390" y="423"/>
                    </a:lnTo>
                    <a:lnTo>
                      <a:pt x="1402" y="423"/>
                    </a:lnTo>
                    <a:lnTo>
                      <a:pt x="1412" y="423"/>
                    </a:lnTo>
                    <a:lnTo>
                      <a:pt x="1424" y="423"/>
                    </a:lnTo>
                    <a:lnTo>
                      <a:pt x="1433" y="423"/>
                    </a:lnTo>
                    <a:lnTo>
                      <a:pt x="1444" y="423"/>
                    </a:lnTo>
                    <a:lnTo>
                      <a:pt x="1452" y="423"/>
                    </a:lnTo>
                    <a:lnTo>
                      <a:pt x="1459" y="423"/>
                    </a:lnTo>
                    <a:lnTo>
                      <a:pt x="1466" y="423"/>
                    </a:lnTo>
                    <a:lnTo>
                      <a:pt x="1479" y="424"/>
                    </a:lnTo>
                    <a:lnTo>
                      <a:pt x="1492" y="428"/>
                    </a:lnTo>
                    <a:lnTo>
                      <a:pt x="1508" y="436"/>
                    </a:lnTo>
                    <a:lnTo>
                      <a:pt x="1521" y="448"/>
                    </a:lnTo>
                    <a:lnTo>
                      <a:pt x="1530" y="466"/>
                    </a:lnTo>
                    <a:lnTo>
                      <a:pt x="1533" y="491"/>
                    </a:lnTo>
                    <a:lnTo>
                      <a:pt x="1530" y="524"/>
                    </a:lnTo>
                    <a:lnTo>
                      <a:pt x="1521" y="554"/>
                    </a:lnTo>
                    <a:lnTo>
                      <a:pt x="1515" y="572"/>
                    </a:lnTo>
                    <a:lnTo>
                      <a:pt x="1511" y="580"/>
                    </a:lnTo>
                    <a:lnTo>
                      <a:pt x="1510" y="583"/>
                    </a:lnTo>
                    <a:lnTo>
                      <a:pt x="1509" y="580"/>
                    </a:lnTo>
                    <a:lnTo>
                      <a:pt x="1509" y="576"/>
                    </a:lnTo>
                    <a:lnTo>
                      <a:pt x="1509" y="571"/>
                    </a:lnTo>
                    <a:lnTo>
                      <a:pt x="1510" y="570"/>
                    </a:lnTo>
                    <a:lnTo>
                      <a:pt x="1510" y="575"/>
                    </a:lnTo>
                    <a:lnTo>
                      <a:pt x="1510" y="581"/>
                    </a:lnTo>
                    <a:lnTo>
                      <a:pt x="1511" y="586"/>
                    </a:lnTo>
                    <a:lnTo>
                      <a:pt x="1512" y="593"/>
                    </a:lnTo>
                    <a:lnTo>
                      <a:pt x="1535" y="582"/>
                    </a:lnTo>
                    <a:lnTo>
                      <a:pt x="1560" y="572"/>
                    </a:lnTo>
                    <a:lnTo>
                      <a:pt x="1583" y="561"/>
                    </a:lnTo>
                    <a:lnTo>
                      <a:pt x="1607" y="552"/>
                    </a:lnTo>
                    <a:lnTo>
                      <a:pt x="1630" y="541"/>
                    </a:lnTo>
                    <a:lnTo>
                      <a:pt x="1654" y="531"/>
                    </a:lnTo>
                    <a:lnTo>
                      <a:pt x="1678" y="520"/>
                    </a:lnTo>
                    <a:lnTo>
                      <a:pt x="1703" y="511"/>
                    </a:lnTo>
                    <a:lnTo>
                      <a:pt x="1707" y="517"/>
                    </a:lnTo>
                    <a:lnTo>
                      <a:pt x="1712" y="523"/>
                    </a:lnTo>
                    <a:lnTo>
                      <a:pt x="1716" y="530"/>
                    </a:lnTo>
                    <a:lnTo>
                      <a:pt x="1722" y="536"/>
                    </a:lnTo>
                    <a:lnTo>
                      <a:pt x="1727" y="542"/>
                    </a:lnTo>
                    <a:lnTo>
                      <a:pt x="1732" y="549"/>
                    </a:lnTo>
                    <a:lnTo>
                      <a:pt x="1736" y="555"/>
                    </a:lnTo>
                    <a:lnTo>
                      <a:pt x="1742" y="561"/>
                    </a:lnTo>
                    <a:lnTo>
                      <a:pt x="1749" y="559"/>
                    </a:lnTo>
                    <a:lnTo>
                      <a:pt x="1756" y="557"/>
                    </a:lnTo>
                    <a:lnTo>
                      <a:pt x="1763" y="555"/>
                    </a:lnTo>
                    <a:lnTo>
                      <a:pt x="1771" y="554"/>
                    </a:lnTo>
                    <a:lnTo>
                      <a:pt x="1775" y="561"/>
                    </a:lnTo>
                    <a:lnTo>
                      <a:pt x="1780" y="570"/>
                    </a:lnTo>
                    <a:lnTo>
                      <a:pt x="1784" y="578"/>
                    </a:lnTo>
                    <a:lnTo>
                      <a:pt x="1790" y="586"/>
                    </a:lnTo>
                    <a:lnTo>
                      <a:pt x="1794" y="595"/>
                    </a:lnTo>
                    <a:lnTo>
                      <a:pt x="1799" y="603"/>
                    </a:lnTo>
                    <a:lnTo>
                      <a:pt x="1804" y="612"/>
                    </a:lnTo>
                    <a:lnTo>
                      <a:pt x="1810" y="621"/>
                    </a:lnTo>
                    <a:lnTo>
                      <a:pt x="1791" y="637"/>
                    </a:lnTo>
                    <a:lnTo>
                      <a:pt x="1773" y="654"/>
                    </a:lnTo>
                    <a:lnTo>
                      <a:pt x="1755" y="671"/>
                    </a:lnTo>
                    <a:lnTo>
                      <a:pt x="1738" y="687"/>
                    </a:lnTo>
                    <a:lnTo>
                      <a:pt x="1720" y="703"/>
                    </a:lnTo>
                    <a:lnTo>
                      <a:pt x="1704" y="720"/>
                    </a:lnTo>
                    <a:lnTo>
                      <a:pt x="1686" y="737"/>
                    </a:lnTo>
                    <a:lnTo>
                      <a:pt x="1669" y="754"/>
                    </a:lnTo>
                    <a:lnTo>
                      <a:pt x="1674" y="759"/>
                    </a:lnTo>
                    <a:lnTo>
                      <a:pt x="1679" y="764"/>
                    </a:lnTo>
                    <a:lnTo>
                      <a:pt x="1685" y="769"/>
                    </a:lnTo>
                    <a:lnTo>
                      <a:pt x="1691" y="776"/>
                    </a:lnTo>
                    <a:lnTo>
                      <a:pt x="1657" y="813"/>
                    </a:lnTo>
                    <a:lnTo>
                      <a:pt x="1625" y="851"/>
                    </a:lnTo>
                    <a:lnTo>
                      <a:pt x="1592" y="889"/>
                    </a:lnTo>
                    <a:lnTo>
                      <a:pt x="1561" y="927"/>
                    </a:lnTo>
                    <a:lnTo>
                      <a:pt x="1528" y="964"/>
                    </a:lnTo>
                    <a:lnTo>
                      <a:pt x="1497" y="1001"/>
                    </a:lnTo>
                    <a:lnTo>
                      <a:pt x="1465" y="1038"/>
                    </a:lnTo>
                    <a:lnTo>
                      <a:pt x="1434" y="1076"/>
                    </a:lnTo>
                    <a:lnTo>
                      <a:pt x="1404" y="1111"/>
                    </a:lnTo>
                    <a:lnTo>
                      <a:pt x="1375" y="1145"/>
                    </a:lnTo>
                    <a:lnTo>
                      <a:pt x="1344" y="1180"/>
                    </a:lnTo>
                    <a:lnTo>
                      <a:pt x="1316" y="1215"/>
                    </a:lnTo>
                    <a:lnTo>
                      <a:pt x="1286" y="1248"/>
                    </a:lnTo>
                    <a:lnTo>
                      <a:pt x="1257" y="1283"/>
                    </a:lnTo>
                    <a:lnTo>
                      <a:pt x="1228" y="1317"/>
                    </a:lnTo>
                    <a:lnTo>
                      <a:pt x="1201" y="1350"/>
                    </a:lnTo>
                    <a:lnTo>
                      <a:pt x="1152" y="1375"/>
                    </a:lnTo>
                    <a:lnTo>
                      <a:pt x="1103" y="1399"/>
                    </a:lnTo>
                    <a:lnTo>
                      <a:pt x="1054" y="1423"/>
                    </a:lnTo>
                    <a:lnTo>
                      <a:pt x="1006" y="1447"/>
                    </a:lnTo>
                    <a:lnTo>
                      <a:pt x="956" y="1471"/>
                    </a:lnTo>
                    <a:lnTo>
                      <a:pt x="908" y="1495"/>
                    </a:lnTo>
                    <a:lnTo>
                      <a:pt x="860" y="1520"/>
                    </a:lnTo>
                    <a:lnTo>
                      <a:pt x="812" y="1545"/>
                    </a:lnTo>
                    <a:lnTo>
                      <a:pt x="764" y="1568"/>
                    </a:lnTo>
                    <a:lnTo>
                      <a:pt x="717" y="1592"/>
                    </a:lnTo>
                    <a:lnTo>
                      <a:pt x="668" y="1616"/>
                    </a:lnTo>
                    <a:lnTo>
                      <a:pt x="621" y="1640"/>
                    </a:lnTo>
                    <a:lnTo>
                      <a:pt x="573" y="1663"/>
                    </a:lnTo>
                    <a:lnTo>
                      <a:pt x="525" y="1688"/>
                    </a:lnTo>
                    <a:lnTo>
                      <a:pt x="478" y="1711"/>
                    </a:lnTo>
                    <a:lnTo>
                      <a:pt x="431" y="1735"/>
                    </a:lnTo>
                    <a:lnTo>
                      <a:pt x="386" y="1719"/>
                    </a:lnTo>
                    <a:lnTo>
                      <a:pt x="340" y="1704"/>
                    </a:lnTo>
                    <a:lnTo>
                      <a:pt x="295" y="1689"/>
                    </a:lnTo>
                    <a:lnTo>
                      <a:pt x="250" y="1674"/>
                    </a:lnTo>
                    <a:lnTo>
                      <a:pt x="203" y="1658"/>
                    </a:lnTo>
                    <a:lnTo>
                      <a:pt x="156" y="1642"/>
                    </a:lnTo>
                    <a:lnTo>
                      <a:pt x="109" y="1627"/>
                    </a:lnTo>
                    <a:lnTo>
                      <a:pt x="62" y="1611"/>
                    </a:lnTo>
                    <a:close/>
                  </a:path>
                </a:pathLst>
              </a:custGeom>
              <a:solidFill>
                <a:srgbClr val="00000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72" name="Freeform 122">
                <a:extLst>
                  <a:ext uri="{FF2B5EF4-FFF2-40B4-BE49-F238E27FC236}">
                    <a16:creationId xmlns:a16="http://schemas.microsoft.com/office/drawing/2014/main" xmlns="" id="{19CDE0C1-44C9-4058-9D59-73EF46A496F7}"/>
                  </a:ext>
                </a:extLst>
              </p:cNvPr>
              <p:cNvSpPr>
                <a:spLocks/>
              </p:cNvSpPr>
              <p:nvPr/>
            </p:nvSpPr>
            <p:spPr bwMode="auto">
              <a:xfrm>
                <a:off x="-789" y="2998"/>
                <a:ext cx="258" cy="249"/>
              </a:xfrm>
              <a:custGeom>
                <a:avLst/>
                <a:gdLst/>
                <a:ahLst/>
                <a:cxnLst>
                  <a:cxn ang="0">
                    <a:pos x="0" y="86"/>
                  </a:cxn>
                  <a:cxn ang="0">
                    <a:pos x="17" y="139"/>
                  </a:cxn>
                  <a:cxn ang="0">
                    <a:pos x="34" y="193"/>
                  </a:cxn>
                  <a:cxn ang="0">
                    <a:pos x="51" y="245"/>
                  </a:cxn>
                  <a:cxn ang="0">
                    <a:pos x="69" y="298"/>
                  </a:cxn>
                  <a:cxn ang="0">
                    <a:pos x="85" y="348"/>
                  </a:cxn>
                  <a:cxn ang="0">
                    <a:pos x="102" y="399"/>
                  </a:cxn>
                  <a:cxn ang="0">
                    <a:pos x="117" y="448"/>
                  </a:cxn>
                  <a:cxn ang="0">
                    <a:pos x="134" y="498"/>
                  </a:cxn>
                  <a:cxn ang="0">
                    <a:pos x="153" y="495"/>
                  </a:cxn>
                  <a:cxn ang="0">
                    <a:pos x="172" y="492"/>
                  </a:cxn>
                  <a:cxn ang="0">
                    <a:pos x="191" y="490"/>
                  </a:cxn>
                  <a:cxn ang="0">
                    <a:pos x="211" y="488"/>
                  </a:cxn>
                  <a:cxn ang="0">
                    <a:pos x="230" y="485"/>
                  </a:cxn>
                  <a:cxn ang="0">
                    <a:pos x="249" y="483"/>
                  </a:cxn>
                  <a:cxn ang="0">
                    <a:pos x="268" y="481"/>
                  </a:cxn>
                  <a:cxn ang="0">
                    <a:pos x="288" y="480"/>
                  </a:cxn>
                  <a:cxn ang="0">
                    <a:pos x="314" y="422"/>
                  </a:cxn>
                  <a:cxn ang="0">
                    <a:pos x="341" y="364"/>
                  </a:cxn>
                  <a:cxn ang="0">
                    <a:pos x="370" y="304"/>
                  </a:cxn>
                  <a:cxn ang="0">
                    <a:pos x="398" y="245"/>
                  </a:cxn>
                  <a:cxn ang="0">
                    <a:pos x="426" y="185"/>
                  </a:cxn>
                  <a:cxn ang="0">
                    <a:pos x="456" y="124"/>
                  </a:cxn>
                  <a:cxn ang="0">
                    <a:pos x="485" y="62"/>
                  </a:cxn>
                  <a:cxn ang="0">
                    <a:pos x="516" y="0"/>
                  </a:cxn>
                  <a:cxn ang="0">
                    <a:pos x="452" y="9"/>
                  </a:cxn>
                  <a:cxn ang="0">
                    <a:pos x="388" y="21"/>
                  </a:cxn>
                  <a:cxn ang="0">
                    <a:pos x="323" y="30"/>
                  </a:cxn>
                  <a:cxn ang="0">
                    <a:pos x="259" y="42"/>
                  </a:cxn>
                  <a:cxn ang="0">
                    <a:pos x="194" y="52"/>
                  </a:cxn>
                  <a:cxn ang="0">
                    <a:pos x="129" y="64"/>
                  </a:cxn>
                  <a:cxn ang="0">
                    <a:pos x="64" y="74"/>
                  </a:cxn>
                  <a:cxn ang="0">
                    <a:pos x="0" y="86"/>
                  </a:cxn>
                </a:cxnLst>
                <a:rect l="0" t="0" r="r" b="b"/>
                <a:pathLst>
                  <a:path w="516" h="498">
                    <a:moveTo>
                      <a:pt x="0" y="86"/>
                    </a:moveTo>
                    <a:lnTo>
                      <a:pt x="17" y="139"/>
                    </a:lnTo>
                    <a:lnTo>
                      <a:pt x="34" y="193"/>
                    </a:lnTo>
                    <a:lnTo>
                      <a:pt x="51" y="245"/>
                    </a:lnTo>
                    <a:lnTo>
                      <a:pt x="69" y="298"/>
                    </a:lnTo>
                    <a:lnTo>
                      <a:pt x="85" y="348"/>
                    </a:lnTo>
                    <a:lnTo>
                      <a:pt x="102" y="399"/>
                    </a:lnTo>
                    <a:lnTo>
                      <a:pt x="117" y="448"/>
                    </a:lnTo>
                    <a:lnTo>
                      <a:pt x="134" y="498"/>
                    </a:lnTo>
                    <a:lnTo>
                      <a:pt x="153" y="495"/>
                    </a:lnTo>
                    <a:lnTo>
                      <a:pt x="172" y="492"/>
                    </a:lnTo>
                    <a:lnTo>
                      <a:pt x="191" y="490"/>
                    </a:lnTo>
                    <a:lnTo>
                      <a:pt x="211" y="488"/>
                    </a:lnTo>
                    <a:lnTo>
                      <a:pt x="230" y="485"/>
                    </a:lnTo>
                    <a:lnTo>
                      <a:pt x="249" y="483"/>
                    </a:lnTo>
                    <a:lnTo>
                      <a:pt x="268" y="481"/>
                    </a:lnTo>
                    <a:lnTo>
                      <a:pt x="288" y="480"/>
                    </a:lnTo>
                    <a:lnTo>
                      <a:pt x="314" y="422"/>
                    </a:lnTo>
                    <a:lnTo>
                      <a:pt x="341" y="364"/>
                    </a:lnTo>
                    <a:lnTo>
                      <a:pt x="370" y="304"/>
                    </a:lnTo>
                    <a:lnTo>
                      <a:pt x="398" y="245"/>
                    </a:lnTo>
                    <a:lnTo>
                      <a:pt x="426" y="185"/>
                    </a:lnTo>
                    <a:lnTo>
                      <a:pt x="456" y="124"/>
                    </a:lnTo>
                    <a:lnTo>
                      <a:pt x="485" y="62"/>
                    </a:lnTo>
                    <a:lnTo>
                      <a:pt x="516" y="0"/>
                    </a:lnTo>
                    <a:lnTo>
                      <a:pt x="452" y="9"/>
                    </a:lnTo>
                    <a:lnTo>
                      <a:pt x="388" y="21"/>
                    </a:lnTo>
                    <a:lnTo>
                      <a:pt x="323" y="30"/>
                    </a:lnTo>
                    <a:lnTo>
                      <a:pt x="259" y="42"/>
                    </a:lnTo>
                    <a:lnTo>
                      <a:pt x="194" y="52"/>
                    </a:lnTo>
                    <a:lnTo>
                      <a:pt x="129" y="64"/>
                    </a:lnTo>
                    <a:lnTo>
                      <a:pt x="64" y="74"/>
                    </a:lnTo>
                    <a:lnTo>
                      <a:pt x="0" y="86"/>
                    </a:lnTo>
                    <a:close/>
                  </a:path>
                </a:pathLst>
              </a:custGeom>
              <a:solidFill>
                <a:srgbClr val="30FF3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73" name="Freeform 123">
                <a:extLst>
                  <a:ext uri="{FF2B5EF4-FFF2-40B4-BE49-F238E27FC236}">
                    <a16:creationId xmlns:a16="http://schemas.microsoft.com/office/drawing/2014/main" xmlns="" id="{E153BE79-6536-40C3-B89D-B73596CDBC3B}"/>
                  </a:ext>
                </a:extLst>
              </p:cNvPr>
              <p:cNvSpPr>
                <a:spLocks/>
              </p:cNvSpPr>
              <p:nvPr/>
            </p:nvSpPr>
            <p:spPr bwMode="auto">
              <a:xfrm>
                <a:off x="-711" y="2819"/>
                <a:ext cx="671" cy="192"/>
              </a:xfrm>
              <a:custGeom>
                <a:avLst/>
                <a:gdLst/>
                <a:ahLst/>
                <a:cxnLst>
                  <a:cxn ang="0">
                    <a:pos x="0" y="385"/>
                  </a:cxn>
                  <a:cxn ang="0">
                    <a:pos x="53" y="375"/>
                  </a:cxn>
                  <a:cxn ang="0">
                    <a:pos x="106" y="367"/>
                  </a:cxn>
                  <a:cxn ang="0">
                    <a:pos x="159" y="359"/>
                  </a:cxn>
                  <a:cxn ang="0">
                    <a:pos x="213" y="351"/>
                  </a:cxn>
                  <a:cxn ang="0">
                    <a:pos x="265" y="342"/>
                  </a:cxn>
                  <a:cxn ang="0">
                    <a:pos x="318" y="334"/>
                  </a:cxn>
                  <a:cxn ang="0">
                    <a:pos x="370" y="326"/>
                  </a:cxn>
                  <a:cxn ang="0">
                    <a:pos x="423" y="320"/>
                  </a:cxn>
                  <a:cxn ang="0">
                    <a:pos x="480" y="299"/>
                  </a:cxn>
                  <a:cxn ang="0">
                    <a:pos x="537" y="279"/>
                  </a:cxn>
                  <a:cxn ang="0">
                    <a:pos x="595" y="259"/>
                  </a:cxn>
                  <a:cxn ang="0">
                    <a:pos x="653" y="239"/>
                  </a:cxn>
                  <a:cxn ang="0">
                    <a:pos x="711" y="218"/>
                  </a:cxn>
                  <a:cxn ang="0">
                    <a:pos x="769" y="199"/>
                  </a:cxn>
                  <a:cxn ang="0">
                    <a:pos x="826" y="178"/>
                  </a:cxn>
                  <a:cxn ang="0">
                    <a:pos x="884" y="159"/>
                  </a:cxn>
                  <a:cxn ang="0">
                    <a:pos x="941" y="138"/>
                  </a:cxn>
                  <a:cxn ang="0">
                    <a:pos x="999" y="118"/>
                  </a:cxn>
                  <a:cxn ang="0">
                    <a:pos x="1056" y="98"/>
                  </a:cxn>
                  <a:cxn ang="0">
                    <a:pos x="1113" y="79"/>
                  </a:cxn>
                  <a:cxn ang="0">
                    <a:pos x="1170" y="59"/>
                  </a:cxn>
                  <a:cxn ang="0">
                    <a:pos x="1227" y="39"/>
                  </a:cxn>
                  <a:cxn ang="0">
                    <a:pos x="1284" y="19"/>
                  </a:cxn>
                  <a:cxn ang="0">
                    <a:pos x="1341" y="0"/>
                  </a:cxn>
                  <a:cxn ang="0">
                    <a:pos x="1282" y="10"/>
                  </a:cxn>
                  <a:cxn ang="0">
                    <a:pos x="1222" y="19"/>
                  </a:cxn>
                  <a:cxn ang="0">
                    <a:pos x="1162" y="30"/>
                  </a:cxn>
                  <a:cxn ang="0">
                    <a:pos x="1102" y="40"/>
                  </a:cxn>
                  <a:cxn ang="0">
                    <a:pos x="1041" y="51"/>
                  </a:cxn>
                  <a:cxn ang="0">
                    <a:pos x="981" y="61"/>
                  </a:cxn>
                  <a:cxn ang="0">
                    <a:pos x="920" y="72"/>
                  </a:cxn>
                  <a:cxn ang="0">
                    <a:pos x="859" y="83"/>
                  </a:cxn>
                  <a:cxn ang="0">
                    <a:pos x="805" y="101"/>
                  </a:cxn>
                  <a:cxn ang="0">
                    <a:pos x="752" y="120"/>
                  </a:cxn>
                  <a:cxn ang="0">
                    <a:pos x="698" y="139"/>
                  </a:cxn>
                  <a:cxn ang="0">
                    <a:pos x="646" y="158"/>
                  </a:cxn>
                  <a:cxn ang="0">
                    <a:pos x="592" y="177"/>
                  </a:cxn>
                  <a:cxn ang="0">
                    <a:pos x="538" y="196"/>
                  </a:cxn>
                  <a:cxn ang="0">
                    <a:pos x="485" y="215"/>
                  </a:cxn>
                  <a:cxn ang="0">
                    <a:pos x="432" y="234"/>
                  </a:cxn>
                  <a:cxn ang="0">
                    <a:pos x="378" y="252"/>
                  </a:cxn>
                  <a:cxn ang="0">
                    <a:pos x="324" y="271"/>
                  </a:cxn>
                  <a:cxn ang="0">
                    <a:pos x="269" y="290"/>
                  </a:cxn>
                  <a:cxn ang="0">
                    <a:pos x="216" y="309"/>
                  </a:cxn>
                  <a:cxn ang="0">
                    <a:pos x="161" y="328"/>
                  </a:cxn>
                  <a:cxn ang="0">
                    <a:pos x="108" y="347"/>
                  </a:cxn>
                  <a:cxn ang="0">
                    <a:pos x="54" y="366"/>
                  </a:cxn>
                  <a:cxn ang="0">
                    <a:pos x="0" y="385"/>
                  </a:cxn>
                </a:cxnLst>
                <a:rect l="0" t="0" r="r" b="b"/>
                <a:pathLst>
                  <a:path w="1341" h="385">
                    <a:moveTo>
                      <a:pt x="0" y="385"/>
                    </a:moveTo>
                    <a:lnTo>
                      <a:pt x="53" y="375"/>
                    </a:lnTo>
                    <a:lnTo>
                      <a:pt x="106" y="367"/>
                    </a:lnTo>
                    <a:lnTo>
                      <a:pt x="159" y="359"/>
                    </a:lnTo>
                    <a:lnTo>
                      <a:pt x="213" y="351"/>
                    </a:lnTo>
                    <a:lnTo>
                      <a:pt x="265" y="342"/>
                    </a:lnTo>
                    <a:lnTo>
                      <a:pt x="318" y="334"/>
                    </a:lnTo>
                    <a:lnTo>
                      <a:pt x="370" y="326"/>
                    </a:lnTo>
                    <a:lnTo>
                      <a:pt x="423" y="320"/>
                    </a:lnTo>
                    <a:lnTo>
                      <a:pt x="480" y="299"/>
                    </a:lnTo>
                    <a:lnTo>
                      <a:pt x="537" y="279"/>
                    </a:lnTo>
                    <a:lnTo>
                      <a:pt x="595" y="259"/>
                    </a:lnTo>
                    <a:lnTo>
                      <a:pt x="653" y="239"/>
                    </a:lnTo>
                    <a:lnTo>
                      <a:pt x="711" y="218"/>
                    </a:lnTo>
                    <a:lnTo>
                      <a:pt x="769" y="199"/>
                    </a:lnTo>
                    <a:lnTo>
                      <a:pt x="826" y="178"/>
                    </a:lnTo>
                    <a:lnTo>
                      <a:pt x="884" y="159"/>
                    </a:lnTo>
                    <a:lnTo>
                      <a:pt x="941" y="138"/>
                    </a:lnTo>
                    <a:lnTo>
                      <a:pt x="999" y="118"/>
                    </a:lnTo>
                    <a:lnTo>
                      <a:pt x="1056" y="98"/>
                    </a:lnTo>
                    <a:lnTo>
                      <a:pt x="1113" y="79"/>
                    </a:lnTo>
                    <a:lnTo>
                      <a:pt x="1170" y="59"/>
                    </a:lnTo>
                    <a:lnTo>
                      <a:pt x="1227" y="39"/>
                    </a:lnTo>
                    <a:lnTo>
                      <a:pt x="1284" y="19"/>
                    </a:lnTo>
                    <a:lnTo>
                      <a:pt x="1341" y="0"/>
                    </a:lnTo>
                    <a:lnTo>
                      <a:pt x="1282" y="10"/>
                    </a:lnTo>
                    <a:lnTo>
                      <a:pt x="1222" y="19"/>
                    </a:lnTo>
                    <a:lnTo>
                      <a:pt x="1162" y="30"/>
                    </a:lnTo>
                    <a:lnTo>
                      <a:pt x="1102" y="40"/>
                    </a:lnTo>
                    <a:lnTo>
                      <a:pt x="1041" y="51"/>
                    </a:lnTo>
                    <a:lnTo>
                      <a:pt x="981" y="61"/>
                    </a:lnTo>
                    <a:lnTo>
                      <a:pt x="920" y="72"/>
                    </a:lnTo>
                    <a:lnTo>
                      <a:pt x="859" y="83"/>
                    </a:lnTo>
                    <a:lnTo>
                      <a:pt x="805" y="101"/>
                    </a:lnTo>
                    <a:lnTo>
                      <a:pt x="752" y="120"/>
                    </a:lnTo>
                    <a:lnTo>
                      <a:pt x="698" y="139"/>
                    </a:lnTo>
                    <a:lnTo>
                      <a:pt x="646" y="158"/>
                    </a:lnTo>
                    <a:lnTo>
                      <a:pt x="592" y="177"/>
                    </a:lnTo>
                    <a:lnTo>
                      <a:pt x="538" y="196"/>
                    </a:lnTo>
                    <a:lnTo>
                      <a:pt x="485" y="215"/>
                    </a:lnTo>
                    <a:lnTo>
                      <a:pt x="432" y="234"/>
                    </a:lnTo>
                    <a:lnTo>
                      <a:pt x="378" y="252"/>
                    </a:lnTo>
                    <a:lnTo>
                      <a:pt x="324" y="271"/>
                    </a:lnTo>
                    <a:lnTo>
                      <a:pt x="269" y="290"/>
                    </a:lnTo>
                    <a:lnTo>
                      <a:pt x="216" y="309"/>
                    </a:lnTo>
                    <a:lnTo>
                      <a:pt x="161" y="328"/>
                    </a:lnTo>
                    <a:lnTo>
                      <a:pt x="108" y="347"/>
                    </a:lnTo>
                    <a:lnTo>
                      <a:pt x="54" y="366"/>
                    </a:lnTo>
                    <a:lnTo>
                      <a:pt x="0" y="385"/>
                    </a:lnTo>
                    <a:close/>
                  </a:path>
                </a:pathLst>
              </a:custGeom>
              <a:solidFill>
                <a:srgbClr val="CFF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74" name="Freeform 124">
                <a:extLst>
                  <a:ext uri="{FF2B5EF4-FFF2-40B4-BE49-F238E27FC236}">
                    <a16:creationId xmlns:a16="http://schemas.microsoft.com/office/drawing/2014/main" xmlns="" id="{503E5C67-19E9-4232-89FE-A6F23E23D54C}"/>
                  </a:ext>
                </a:extLst>
              </p:cNvPr>
              <p:cNvSpPr>
                <a:spLocks/>
              </p:cNvSpPr>
              <p:nvPr/>
            </p:nvSpPr>
            <p:spPr bwMode="auto">
              <a:xfrm>
                <a:off x="-763" y="3259"/>
                <a:ext cx="253" cy="404"/>
              </a:xfrm>
              <a:custGeom>
                <a:avLst/>
                <a:gdLst/>
                <a:ahLst/>
                <a:cxnLst>
                  <a:cxn ang="0">
                    <a:pos x="97" y="0"/>
                  </a:cxn>
                  <a:cxn ang="0">
                    <a:pos x="149" y="27"/>
                  </a:cxn>
                  <a:cxn ang="0">
                    <a:pos x="203" y="56"/>
                  </a:cxn>
                  <a:cxn ang="0">
                    <a:pos x="255" y="83"/>
                  </a:cxn>
                  <a:cxn ang="0">
                    <a:pos x="307" y="110"/>
                  </a:cxn>
                  <a:cxn ang="0">
                    <a:pos x="358" y="136"/>
                  </a:cxn>
                  <a:cxn ang="0">
                    <a:pos x="408" y="164"/>
                  </a:cxn>
                  <a:cxn ang="0">
                    <a:pos x="457" y="190"/>
                  </a:cxn>
                  <a:cxn ang="0">
                    <a:pos x="507" y="216"/>
                  </a:cxn>
                  <a:cxn ang="0">
                    <a:pos x="494" y="256"/>
                  </a:cxn>
                  <a:cxn ang="0">
                    <a:pos x="483" y="297"/>
                  </a:cxn>
                  <a:cxn ang="0">
                    <a:pos x="471" y="336"/>
                  </a:cxn>
                  <a:cxn ang="0">
                    <a:pos x="460" y="376"/>
                  </a:cxn>
                  <a:cxn ang="0">
                    <a:pos x="448" y="415"/>
                  </a:cxn>
                  <a:cxn ang="0">
                    <a:pos x="437" y="454"/>
                  </a:cxn>
                  <a:cxn ang="0">
                    <a:pos x="426" y="492"/>
                  </a:cxn>
                  <a:cxn ang="0">
                    <a:pos x="416" y="530"/>
                  </a:cxn>
                  <a:cxn ang="0">
                    <a:pos x="405" y="565"/>
                  </a:cxn>
                  <a:cxn ang="0">
                    <a:pos x="394" y="601"/>
                  </a:cxn>
                  <a:cxn ang="0">
                    <a:pos x="384" y="636"/>
                  </a:cxn>
                  <a:cxn ang="0">
                    <a:pos x="374" y="670"/>
                  </a:cxn>
                  <a:cxn ang="0">
                    <a:pos x="364" y="704"/>
                  </a:cxn>
                  <a:cxn ang="0">
                    <a:pos x="354" y="739"/>
                  </a:cxn>
                  <a:cxn ang="0">
                    <a:pos x="345" y="773"/>
                  </a:cxn>
                  <a:cxn ang="0">
                    <a:pos x="336" y="808"/>
                  </a:cxn>
                  <a:cxn ang="0">
                    <a:pos x="295" y="793"/>
                  </a:cxn>
                  <a:cxn ang="0">
                    <a:pos x="254" y="778"/>
                  </a:cxn>
                  <a:cxn ang="0">
                    <a:pos x="211" y="764"/>
                  </a:cxn>
                  <a:cxn ang="0">
                    <a:pos x="170" y="750"/>
                  </a:cxn>
                  <a:cxn ang="0">
                    <a:pos x="127" y="735"/>
                  </a:cxn>
                  <a:cxn ang="0">
                    <a:pos x="85" y="721"/>
                  </a:cxn>
                  <a:cxn ang="0">
                    <a:pos x="42" y="706"/>
                  </a:cxn>
                  <a:cxn ang="0">
                    <a:pos x="0" y="691"/>
                  </a:cxn>
                  <a:cxn ang="0">
                    <a:pos x="4" y="651"/>
                  </a:cxn>
                  <a:cxn ang="0">
                    <a:pos x="10" y="612"/>
                  </a:cxn>
                  <a:cxn ang="0">
                    <a:pos x="15" y="573"/>
                  </a:cxn>
                  <a:cxn ang="0">
                    <a:pos x="21" y="534"/>
                  </a:cxn>
                  <a:cxn ang="0">
                    <a:pos x="26" y="493"/>
                  </a:cxn>
                  <a:cxn ang="0">
                    <a:pos x="33" y="453"/>
                  </a:cxn>
                  <a:cxn ang="0">
                    <a:pos x="39" y="412"/>
                  </a:cxn>
                  <a:cxn ang="0">
                    <a:pos x="45" y="371"/>
                  </a:cxn>
                  <a:cxn ang="0">
                    <a:pos x="51" y="326"/>
                  </a:cxn>
                  <a:cxn ang="0">
                    <a:pos x="57" y="280"/>
                  </a:cxn>
                  <a:cxn ang="0">
                    <a:pos x="63" y="234"/>
                  </a:cxn>
                  <a:cxn ang="0">
                    <a:pos x="70" y="189"/>
                  </a:cxn>
                  <a:cxn ang="0">
                    <a:pos x="76" y="142"/>
                  </a:cxn>
                  <a:cxn ang="0">
                    <a:pos x="82" y="94"/>
                  </a:cxn>
                  <a:cxn ang="0">
                    <a:pos x="90" y="47"/>
                  </a:cxn>
                  <a:cxn ang="0">
                    <a:pos x="97" y="0"/>
                  </a:cxn>
                </a:cxnLst>
                <a:rect l="0" t="0" r="r" b="b"/>
                <a:pathLst>
                  <a:path w="507" h="808">
                    <a:moveTo>
                      <a:pt x="97" y="0"/>
                    </a:moveTo>
                    <a:lnTo>
                      <a:pt x="149" y="27"/>
                    </a:lnTo>
                    <a:lnTo>
                      <a:pt x="203" y="56"/>
                    </a:lnTo>
                    <a:lnTo>
                      <a:pt x="255" y="83"/>
                    </a:lnTo>
                    <a:lnTo>
                      <a:pt x="307" y="110"/>
                    </a:lnTo>
                    <a:lnTo>
                      <a:pt x="358" y="136"/>
                    </a:lnTo>
                    <a:lnTo>
                      <a:pt x="408" y="164"/>
                    </a:lnTo>
                    <a:lnTo>
                      <a:pt x="457" y="190"/>
                    </a:lnTo>
                    <a:lnTo>
                      <a:pt x="507" y="216"/>
                    </a:lnTo>
                    <a:lnTo>
                      <a:pt x="494" y="256"/>
                    </a:lnTo>
                    <a:lnTo>
                      <a:pt x="483" y="297"/>
                    </a:lnTo>
                    <a:lnTo>
                      <a:pt x="471" y="336"/>
                    </a:lnTo>
                    <a:lnTo>
                      <a:pt x="460" y="376"/>
                    </a:lnTo>
                    <a:lnTo>
                      <a:pt x="448" y="415"/>
                    </a:lnTo>
                    <a:lnTo>
                      <a:pt x="437" y="454"/>
                    </a:lnTo>
                    <a:lnTo>
                      <a:pt x="426" y="492"/>
                    </a:lnTo>
                    <a:lnTo>
                      <a:pt x="416" y="530"/>
                    </a:lnTo>
                    <a:lnTo>
                      <a:pt x="405" y="565"/>
                    </a:lnTo>
                    <a:lnTo>
                      <a:pt x="394" y="601"/>
                    </a:lnTo>
                    <a:lnTo>
                      <a:pt x="384" y="636"/>
                    </a:lnTo>
                    <a:lnTo>
                      <a:pt x="374" y="670"/>
                    </a:lnTo>
                    <a:lnTo>
                      <a:pt x="364" y="704"/>
                    </a:lnTo>
                    <a:lnTo>
                      <a:pt x="354" y="739"/>
                    </a:lnTo>
                    <a:lnTo>
                      <a:pt x="345" y="773"/>
                    </a:lnTo>
                    <a:lnTo>
                      <a:pt x="336" y="808"/>
                    </a:lnTo>
                    <a:lnTo>
                      <a:pt x="295" y="793"/>
                    </a:lnTo>
                    <a:lnTo>
                      <a:pt x="254" y="778"/>
                    </a:lnTo>
                    <a:lnTo>
                      <a:pt x="211" y="764"/>
                    </a:lnTo>
                    <a:lnTo>
                      <a:pt x="170" y="750"/>
                    </a:lnTo>
                    <a:lnTo>
                      <a:pt x="127" y="735"/>
                    </a:lnTo>
                    <a:lnTo>
                      <a:pt x="85" y="721"/>
                    </a:lnTo>
                    <a:lnTo>
                      <a:pt x="42" y="706"/>
                    </a:lnTo>
                    <a:lnTo>
                      <a:pt x="0" y="691"/>
                    </a:lnTo>
                    <a:lnTo>
                      <a:pt x="4" y="651"/>
                    </a:lnTo>
                    <a:lnTo>
                      <a:pt x="10" y="612"/>
                    </a:lnTo>
                    <a:lnTo>
                      <a:pt x="15" y="573"/>
                    </a:lnTo>
                    <a:lnTo>
                      <a:pt x="21" y="534"/>
                    </a:lnTo>
                    <a:lnTo>
                      <a:pt x="26" y="493"/>
                    </a:lnTo>
                    <a:lnTo>
                      <a:pt x="33" y="453"/>
                    </a:lnTo>
                    <a:lnTo>
                      <a:pt x="39" y="412"/>
                    </a:lnTo>
                    <a:lnTo>
                      <a:pt x="45" y="371"/>
                    </a:lnTo>
                    <a:lnTo>
                      <a:pt x="51" y="326"/>
                    </a:lnTo>
                    <a:lnTo>
                      <a:pt x="57" y="280"/>
                    </a:lnTo>
                    <a:lnTo>
                      <a:pt x="63" y="234"/>
                    </a:lnTo>
                    <a:lnTo>
                      <a:pt x="70" y="189"/>
                    </a:lnTo>
                    <a:lnTo>
                      <a:pt x="76" y="142"/>
                    </a:lnTo>
                    <a:lnTo>
                      <a:pt x="82" y="94"/>
                    </a:lnTo>
                    <a:lnTo>
                      <a:pt x="90" y="47"/>
                    </a:lnTo>
                    <a:lnTo>
                      <a:pt x="97" y="0"/>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75" name="Freeform 125">
                <a:extLst>
                  <a:ext uri="{FF2B5EF4-FFF2-40B4-BE49-F238E27FC236}">
                    <a16:creationId xmlns:a16="http://schemas.microsoft.com/office/drawing/2014/main" xmlns="" id="{420E2645-69D0-4198-89A7-43582BB01BDE}"/>
                  </a:ext>
                </a:extLst>
              </p:cNvPr>
              <p:cNvSpPr>
                <a:spLocks/>
              </p:cNvSpPr>
              <p:nvPr/>
            </p:nvSpPr>
            <p:spPr bwMode="auto">
              <a:xfrm>
                <a:off x="-692" y="3189"/>
                <a:ext cx="209" cy="163"/>
              </a:xfrm>
              <a:custGeom>
                <a:avLst/>
                <a:gdLst/>
                <a:ahLst/>
                <a:cxnLst>
                  <a:cxn ang="0">
                    <a:pos x="0" y="131"/>
                  </a:cxn>
                  <a:cxn ang="0">
                    <a:pos x="13" y="129"/>
                  </a:cxn>
                  <a:cxn ang="0">
                    <a:pos x="25" y="129"/>
                  </a:cxn>
                  <a:cxn ang="0">
                    <a:pos x="38" y="127"/>
                  </a:cxn>
                  <a:cxn ang="0">
                    <a:pos x="51" y="127"/>
                  </a:cxn>
                  <a:cxn ang="0">
                    <a:pos x="63" y="125"/>
                  </a:cxn>
                  <a:cxn ang="0">
                    <a:pos x="76" y="124"/>
                  </a:cxn>
                  <a:cxn ang="0">
                    <a:pos x="88" y="123"/>
                  </a:cxn>
                  <a:cxn ang="0">
                    <a:pos x="102" y="122"/>
                  </a:cxn>
                  <a:cxn ang="0">
                    <a:pos x="108" y="106"/>
                  </a:cxn>
                  <a:cxn ang="0">
                    <a:pos x="116" y="91"/>
                  </a:cxn>
                  <a:cxn ang="0">
                    <a:pos x="123" y="76"/>
                  </a:cxn>
                  <a:cxn ang="0">
                    <a:pos x="132" y="61"/>
                  </a:cxn>
                  <a:cxn ang="0">
                    <a:pos x="139" y="45"/>
                  </a:cxn>
                  <a:cxn ang="0">
                    <a:pos x="147" y="31"/>
                  </a:cxn>
                  <a:cxn ang="0">
                    <a:pos x="155" y="15"/>
                  </a:cxn>
                  <a:cxn ang="0">
                    <a:pos x="163" y="0"/>
                  </a:cxn>
                  <a:cxn ang="0">
                    <a:pos x="183" y="0"/>
                  </a:cxn>
                  <a:cxn ang="0">
                    <a:pos x="205" y="1"/>
                  </a:cxn>
                  <a:cxn ang="0">
                    <a:pos x="228" y="1"/>
                  </a:cxn>
                  <a:cxn ang="0">
                    <a:pos x="251" y="2"/>
                  </a:cxn>
                  <a:cxn ang="0">
                    <a:pos x="272" y="2"/>
                  </a:cxn>
                  <a:cxn ang="0">
                    <a:pos x="292" y="3"/>
                  </a:cxn>
                  <a:cxn ang="0">
                    <a:pos x="308" y="4"/>
                  </a:cxn>
                  <a:cxn ang="0">
                    <a:pos x="322" y="5"/>
                  </a:cxn>
                  <a:cxn ang="0">
                    <a:pos x="333" y="3"/>
                  </a:cxn>
                  <a:cxn ang="0">
                    <a:pos x="350" y="2"/>
                  </a:cxn>
                  <a:cxn ang="0">
                    <a:pos x="368" y="2"/>
                  </a:cxn>
                  <a:cxn ang="0">
                    <a:pos x="387" y="6"/>
                  </a:cxn>
                  <a:cxn ang="0">
                    <a:pos x="402" y="14"/>
                  </a:cxn>
                  <a:cxn ang="0">
                    <a:pos x="413" y="28"/>
                  </a:cxn>
                  <a:cxn ang="0">
                    <a:pos x="418" y="52"/>
                  </a:cxn>
                  <a:cxn ang="0">
                    <a:pos x="414" y="86"/>
                  </a:cxn>
                  <a:cxn ang="0">
                    <a:pos x="404" y="126"/>
                  </a:cxn>
                  <a:cxn ang="0">
                    <a:pos x="395" y="167"/>
                  </a:cxn>
                  <a:cxn ang="0">
                    <a:pos x="388" y="207"/>
                  </a:cxn>
                  <a:cxn ang="0">
                    <a:pos x="382" y="245"/>
                  </a:cxn>
                  <a:cxn ang="0">
                    <a:pos x="375" y="276"/>
                  </a:cxn>
                  <a:cxn ang="0">
                    <a:pos x="372" y="303"/>
                  </a:cxn>
                  <a:cxn ang="0">
                    <a:pos x="370" y="320"/>
                  </a:cxn>
                  <a:cxn ang="0">
                    <a:pos x="370" y="326"/>
                  </a:cxn>
                  <a:cxn ang="0">
                    <a:pos x="325" y="302"/>
                  </a:cxn>
                  <a:cxn ang="0">
                    <a:pos x="280" y="279"/>
                  </a:cxn>
                  <a:cxn ang="0">
                    <a:pos x="235" y="254"/>
                  </a:cxn>
                  <a:cxn ang="0">
                    <a:pos x="189" y="231"/>
                  </a:cxn>
                  <a:cxn ang="0">
                    <a:pos x="142" y="206"/>
                  </a:cxn>
                  <a:cxn ang="0">
                    <a:pos x="95" y="181"/>
                  </a:cxn>
                  <a:cxn ang="0">
                    <a:pos x="47" y="156"/>
                  </a:cxn>
                  <a:cxn ang="0">
                    <a:pos x="0" y="131"/>
                  </a:cxn>
                </a:cxnLst>
                <a:rect l="0" t="0" r="r" b="b"/>
                <a:pathLst>
                  <a:path w="418" h="326">
                    <a:moveTo>
                      <a:pt x="0" y="131"/>
                    </a:moveTo>
                    <a:lnTo>
                      <a:pt x="13" y="129"/>
                    </a:lnTo>
                    <a:lnTo>
                      <a:pt x="25" y="129"/>
                    </a:lnTo>
                    <a:lnTo>
                      <a:pt x="38" y="127"/>
                    </a:lnTo>
                    <a:lnTo>
                      <a:pt x="51" y="127"/>
                    </a:lnTo>
                    <a:lnTo>
                      <a:pt x="63" y="125"/>
                    </a:lnTo>
                    <a:lnTo>
                      <a:pt x="76" y="124"/>
                    </a:lnTo>
                    <a:lnTo>
                      <a:pt x="88" y="123"/>
                    </a:lnTo>
                    <a:lnTo>
                      <a:pt x="102" y="122"/>
                    </a:lnTo>
                    <a:lnTo>
                      <a:pt x="108" y="106"/>
                    </a:lnTo>
                    <a:lnTo>
                      <a:pt x="116" y="91"/>
                    </a:lnTo>
                    <a:lnTo>
                      <a:pt x="123" y="76"/>
                    </a:lnTo>
                    <a:lnTo>
                      <a:pt x="132" y="61"/>
                    </a:lnTo>
                    <a:lnTo>
                      <a:pt x="139" y="45"/>
                    </a:lnTo>
                    <a:lnTo>
                      <a:pt x="147" y="31"/>
                    </a:lnTo>
                    <a:lnTo>
                      <a:pt x="155" y="15"/>
                    </a:lnTo>
                    <a:lnTo>
                      <a:pt x="163" y="0"/>
                    </a:lnTo>
                    <a:lnTo>
                      <a:pt x="183" y="0"/>
                    </a:lnTo>
                    <a:lnTo>
                      <a:pt x="205" y="1"/>
                    </a:lnTo>
                    <a:lnTo>
                      <a:pt x="228" y="1"/>
                    </a:lnTo>
                    <a:lnTo>
                      <a:pt x="251" y="2"/>
                    </a:lnTo>
                    <a:lnTo>
                      <a:pt x="272" y="2"/>
                    </a:lnTo>
                    <a:lnTo>
                      <a:pt x="292" y="3"/>
                    </a:lnTo>
                    <a:lnTo>
                      <a:pt x="308" y="4"/>
                    </a:lnTo>
                    <a:lnTo>
                      <a:pt x="322" y="5"/>
                    </a:lnTo>
                    <a:lnTo>
                      <a:pt x="333" y="3"/>
                    </a:lnTo>
                    <a:lnTo>
                      <a:pt x="350" y="2"/>
                    </a:lnTo>
                    <a:lnTo>
                      <a:pt x="368" y="2"/>
                    </a:lnTo>
                    <a:lnTo>
                      <a:pt x="387" y="6"/>
                    </a:lnTo>
                    <a:lnTo>
                      <a:pt x="402" y="14"/>
                    </a:lnTo>
                    <a:lnTo>
                      <a:pt x="413" y="28"/>
                    </a:lnTo>
                    <a:lnTo>
                      <a:pt x="418" y="52"/>
                    </a:lnTo>
                    <a:lnTo>
                      <a:pt x="414" y="86"/>
                    </a:lnTo>
                    <a:lnTo>
                      <a:pt x="404" y="126"/>
                    </a:lnTo>
                    <a:lnTo>
                      <a:pt x="395" y="167"/>
                    </a:lnTo>
                    <a:lnTo>
                      <a:pt x="388" y="207"/>
                    </a:lnTo>
                    <a:lnTo>
                      <a:pt x="382" y="245"/>
                    </a:lnTo>
                    <a:lnTo>
                      <a:pt x="375" y="276"/>
                    </a:lnTo>
                    <a:lnTo>
                      <a:pt x="372" y="303"/>
                    </a:lnTo>
                    <a:lnTo>
                      <a:pt x="370" y="320"/>
                    </a:lnTo>
                    <a:lnTo>
                      <a:pt x="370" y="326"/>
                    </a:lnTo>
                    <a:lnTo>
                      <a:pt x="325" y="302"/>
                    </a:lnTo>
                    <a:lnTo>
                      <a:pt x="280" y="279"/>
                    </a:lnTo>
                    <a:lnTo>
                      <a:pt x="235" y="254"/>
                    </a:lnTo>
                    <a:lnTo>
                      <a:pt x="189" y="231"/>
                    </a:lnTo>
                    <a:lnTo>
                      <a:pt x="142" y="206"/>
                    </a:lnTo>
                    <a:lnTo>
                      <a:pt x="95" y="181"/>
                    </a:lnTo>
                    <a:lnTo>
                      <a:pt x="47" y="156"/>
                    </a:lnTo>
                    <a:lnTo>
                      <a:pt x="0" y="131"/>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76" name="Freeform 126">
                <a:extLst>
                  <a:ext uri="{FF2B5EF4-FFF2-40B4-BE49-F238E27FC236}">
                    <a16:creationId xmlns:a16="http://schemas.microsoft.com/office/drawing/2014/main" xmlns="" id="{7449072E-4E56-49E8-9BE6-184ADD6787E5}"/>
                  </a:ext>
                </a:extLst>
              </p:cNvPr>
              <p:cNvSpPr>
                <a:spLocks/>
              </p:cNvSpPr>
              <p:nvPr/>
            </p:nvSpPr>
            <p:spPr bwMode="auto">
              <a:xfrm>
                <a:off x="-575" y="3372"/>
                <a:ext cx="209" cy="281"/>
              </a:xfrm>
              <a:custGeom>
                <a:avLst/>
                <a:gdLst/>
                <a:ahLst/>
                <a:cxnLst>
                  <a:cxn ang="0">
                    <a:pos x="0" y="561"/>
                  </a:cxn>
                  <a:cxn ang="0">
                    <a:pos x="9" y="528"/>
                  </a:cxn>
                  <a:cxn ang="0">
                    <a:pos x="18" y="496"/>
                  </a:cxn>
                  <a:cxn ang="0">
                    <a:pos x="28" y="463"/>
                  </a:cxn>
                  <a:cxn ang="0">
                    <a:pos x="38" y="431"/>
                  </a:cxn>
                  <a:cxn ang="0">
                    <a:pos x="48" y="397"/>
                  </a:cxn>
                  <a:cxn ang="0">
                    <a:pos x="58" y="363"/>
                  </a:cxn>
                  <a:cxn ang="0">
                    <a:pos x="69" y="330"/>
                  </a:cxn>
                  <a:cxn ang="0">
                    <a:pos x="79" y="296"/>
                  </a:cxn>
                  <a:cxn ang="0">
                    <a:pos x="89" y="259"/>
                  </a:cxn>
                  <a:cxn ang="0">
                    <a:pos x="100" y="224"/>
                  </a:cxn>
                  <a:cxn ang="0">
                    <a:pos x="111" y="187"/>
                  </a:cxn>
                  <a:cxn ang="0">
                    <a:pos x="123" y="151"/>
                  </a:cxn>
                  <a:cxn ang="0">
                    <a:pos x="133" y="113"/>
                  </a:cxn>
                  <a:cxn ang="0">
                    <a:pos x="146" y="75"/>
                  </a:cxn>
                  <a:cxn ang="0">
                    <a:pos x="156" y="38"/>
                  </a:cxn>
                  <a:cxn ang="0">
                    <a:pos x="169" y="0"/>
                  </a:cxn>
                  <a:cxn ang="0">
                    <a:pos x="199" y="1"/>
                  </a:cxn>
                  <a:cxn ang="0">
                    <a:pos x="231" y="3"/>
                  </a:cxn>
                  <a:cxn ang="0">
                    <a:pos x="262" y="4"/>
                  </a:cxn>
                  <a:cxn ang="0">
                    <a:pos x="294" y="6"/>
                  </a:cxn>
                  <a:cxn ang="0">
                    <a:pos x="324" y="7"/>
                  </a:cxn>
                  <a:cxn ang="0">
                    <a:pos x="355" y="9"/>
                  </a:cxn>
                  <a:cxn ang="0">
                    <a:pos x="385" y="10"/>
                  </a:cxn>
                  <a:cxn ang="0">
                    <a:pos x="417" y="12"/>
                  </a:cxn>
                  <a:cxn ang="0">
                    <a:pos x="412" y="18"/>
                  </a:cxn>
                  <a:cxn ang="0">
                    <a:pos x="397" y="37"/>
                  </a:cxn>
                  <a:cxn ang="0">
                    <a:pos x="375" y="65"/>
                  </a:cxn>
                  <a:cxn ang="0">
                    <a:pos x="346" y="103"/>
                  </a:cxn>
                  <a:cxn ang="0">
                    <a:pos x="312" y="146"/>
                  </a:cxn>
                  <a:cxn ang="0">
                    <a:pos x="275" y="194"/>
                  </a:cxn>
                  <a:cxn ang="0">
                    <a:pos x="235" y="246"/>
                  </a:cxn>
                  <a:cxn ang="0">
                    <a:pos x="196" y="299"/>
                  </a:cxn>
                  <a:cxn ang="0">
                    <a:pos x="158" y="348"/>
                  </a:cxn>
                  <a:cxn ang="0">
                    <a:pos x="121" y="396"/>
                  </a:cxn>
                  <a:cxn ang="0">
                    <a:pos x="88" y="439"/>
                  </a:cxn>
                  <a:cxn ang="0">
                    <a:pos x="58" y="480"/>
                  </a:cxn>
                  <a:cxn ang="0">
                    <a:pos x="33" y="513"/>
                  </a:cxn>
                  <a:cxn ang="0">
                    <a:pos x="14" y="538"/>
                  </a:cxn>
                  <a:cxn ang="0">
                    <a:pos x="2" y="555"/>
                  </a:cxn>
                  <a:cxn ang="0">
                    <a:pos x="0" y="561"/>
                  </a:cxn>
                </a:cxnLst>
                <a:rect l="0" t="0" r="r" b="b"/>
                <a:pathLst>
                  <a:path w="417" h="561">
                    <a:moveTo>
                      <a:pt x="0" y="561"/>
                    </a:moveTo>
                    <a:lnTo>
                      <a:pt x="9" y="528"/>
                    </a:lnTo>
                    <a:lnTo>
                      <a:pt x="18" y="496"/>
                    </a:lnTo>
                    <a:lnTo>
                      <a:pt x="28" y="463"/>
                    </a:lnTo>
                    <a:lnTo>
                      <a:pt x="38" y="431"/>
                    </a:lnTo>
                    <a:lnTo>
                      <a:pt x="48" y="397"/>
                    </a:lnTo>
                    <a:lnTo>
                      <a:pt x="58" y="363"/>
                    </a:lnTo>
                    <a:lnTo>
                      <a:pt x="69" y="330"/>
                    </a:lnTo>
                    <a:lnTo>
                      <a:pt x="79" y="296"/>
                    </a:lnTo>
                    <a:lnTo>
                      <a:pt x="89" y="259"/>
                    </a:lnTo>
                    <a:lnTo>
                      <a:pt x="100" y="224"/>
                    </a:lnTo>
                    <a:lnTo>
                      <a:pt x="111" y="187"/>
                    </a:lnTo>
                    <a:lnTo>
                      <a:pt x="123" y="151"/>
                    </a:lnTo>
                    <a:lnTo>
                      <a:pt x="133" y="113"/>
                    </a:lnTo>
                    <a:lnTo>
                      <a:pt x="146" y="75"/>
                    </a:lnTo>
                    <a:lnTo>
                      <a:pt x="156" y="38"/>
                    </a:lnTo>
                    <a:lnTo>
                      <a:pt x="169" y="0"/>
                    </a:lnTo>
                    <a:lnTo>
                      <a:pt x="199" y="1"/>
                    </a:lnTo>
                    <a:lnTo>
                      <a:pt x="231" y="3"/>
                    </a:lnTo>
                    <a:lnTo>
                      <a:pt x="262" y="4"/>
                    </a:lnTo>
                    <a:lnTo>
                      <a:pt x="294" y="6"/>
                    </a:lnTo>
                    <a:lnTo>
                      <a:pt x="324" y="7"/>
                    </a:lnTo>
                    <a:lnTo>
                      <a:pt x="355" y="9"/>
                    </a:lnTo>
                    <a:lnTo>
                      <a:pt x="385" y="10"/>
                    </a:lnTo>
                    <a:lnTo>
                      <a:pt x="417" y="12"/>
                    </a:lnTo>
                    <a:lnTo>
                      <a:pt x="412" y="18"/>
                    </a:lnTo>
                    <a:lnTo>
                      <a:pt x="397" y="37"/>
                    </a:lnTo>
                    <a:lnTo>
                      <a:pt x="375" y="65"/>
                    </a:lnTo>
                    <a:lnTo>
                      <a:pt x="346" y="103"/>
                    </a:lnTo>
                    <a:lnTo>
                      <a:pt x="312" y="146"/>
                    </a:lnTo>
                    <a:lnTo>
                      <a:pt x="275" y="194"/>
                    </a:lnTo>
                    <a:lnTo>
                      <a:pt x="235" y="246"/>
                    </a:lnTo>
                    <a:lnTo>
                      <a:pt x="196" y="299"/>
                    </a:lnTo>
                    <a:lnTo>
                      <a:pt x="158" y="348"/>
                    </a:lnTo>
                    <a:lnTo>
                      <a:pt x="121" y="396"/>
                    </a:lnTo>
                    <a:lnTo>
                      <a:pt x="88" y="439"/>
                    </a:lnTo>
                    <a:lnTo>
                      <a:pt x="58" y="480"/>
                    </a:lnTo>
                    <a:lnTo>
                      <a:pt x="33" y="513"/>
                    </a:lnTo>
                    <a:lnTo>
                      <a:pt x="14" y="538"/>
                    </a:lnTo>
                    <a:lnTo>
                      <a:pt x="2" y="555"/>
                    </a:lnTo>
                    <a:lnTo>
                      <a:pt x="0" y="561"/>
                    </a:lnTo>
                    <a:close/>
                  </a:path>
                </a:pathLst>
              </a:custGeom>
              <a:solidFill>
                <a:srgbClr val="40FF4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77" name="Freeform 127">
                <a:extLst>
                  <a:ext uri="{FF2B5EF4-FFF2-40B4-BE49-F238E27FC236}">
                    <a16:creationId xmlns:a16="http://schemas.microsoft.com/office/drawing/2014/main" xmlns="" id="{D2BAA521-495C-402F-B006-3589AEFC5432}"/>
                  </a:ext>
                </a:extLst>
              </p:cNvPr>
              <p:cNvSpPr>
                <a:spLocks/>
              </p:cNvSpPr>
              <p:nvPr/>
            </p:nvSpPr>
            <p:spPr bwMode="auto">
              <a:xfrm>
                <a:off x="-547" y="3208"/>
                <a:ext cx="559" cy="432"/>
              </a:xfrm>
              <a:custGeom>
                <a:avLst/>
                <a:gdLst/>
                <a:ahLst/>
                <a:cxnLst>
                  <a:cxn ang="0">
                    <a:pos x="25" y="832"/>
                  </a:cxn>
                  <a:cxn ang="0">
                    <a:pos x="78" y="768"/>
                  </a:cxn>
                  <a:cxn ang="0">
                    <a:pos x="131" y="704"/>
                  </a:cxn>
                  <a:cxn ang="0">
                    <a:pos x="184" y="639"/>
                  </a:cxn>
                  <a:cxn ang="0">
                    <a:pos x="239" y="572"/>
                  </a:cxn>
                  <a:cxn ang="0">
                    <a:pos x="296" y="502"/>
                  </a:cxn>
                  <a:cxn ang="0">
                    <a:pos x="352" y="432"/>
                  </a:cxn>
                  <a:cxn ang="0">
                    <a:pos x="410" y="361"/>
                  </a:cxn>
                  <a:cxn ang="0">
                    <a:pos x="482" y="305"/>
                  </a:cxn>
                  <a:cxn ang="0">
                    <a:pos x="566" y="265"/>
                  </a:cxn>
                  <a:cxn ang="0">
                    <a:pos x="650" y="224"/>
                  </a:cxn>
                  <a:cxn ang="0">
                    <a:pos x="735" y="184"/>
                  </a:cxn>
                  <a:cxn ang="0">
                    <a:pos x="819" y="143"/>
                  </a:cxn>
                  <a:cxn ang="0">
                    <a:pos x="904" y="101"/>
                  </a:cxn>
                  <a:cxn ang="0">
                    <a:pos x="989" y="60"/>
                  </a:cxn>
                  <a:cxn ang="0">
                    <a:pos x="1074" y="19"/>
                  </a:cxn>
                  <a:cxn ang="0">
                    <a:pos x="1087" y="35"/>
                  </a:cxn>
                  <a:cxn ang="0">
                    <a:pos x="1027" y="104"/>
                  </a:cxn>
                  <a:cxn ang="0">
                    <a:pos x="968" y="174"/>
                  </a:cxn>
                  <a:cxn ang="0">
                    <a:pos x="910" y="243"/>
                  </a:cxn>
                  <a:cxn ang="0">
                    <a:pos x="854" y="310"/>
                  </a:cxn>
                  <a:cxn ang="0">
                    <a:pos x="799" y="374"/>
                  </a:cxn>
                  <a:cxn ang="0">
                    <a:pos x="744" y="438"/>
                  </a:cxn>
                  <a:cxn ang="0">
                    <a:pos x="691" y="501"/>
                  </a:cxn>
                  <a:cxn ang="0">
                    <a:pos x="622" y="554"/>
                  </a:cxn>
                  <a:cxn ang="0">
                    <a:pos x="538" y="596"/>
                  </a:cxn>
                  <a:cxn ang="0">
                    <a:pos x="455" y="637"/>
                  </a:cxn>
                  <a:cxn ang="0">
                    <a:pos x="372" y="679"/>
                  </a:cxn>
                  <a:cxn ang="0">
                    <a:pos x="289" y="720"/>
                  </a:cxn>
                  <a:cxn ang="0">
                    <a:pos x="206" y="761"/>
                  </a:cxn>
                  <a:cxn ang="0">
                    <a:pos x="123" y="802"/>
                  </a:cxn>
                  <a:cxn ang="0">
                    <a:pos x="41" y="844"/>
                  </a:cxn>
                </a:cxnLst>
                <a:rect l="0" t="0" r="r" b="b"/>
                <a:pathLst>
                  <a:path w="1118" h="865">
                    <a:moveTo>
                      <a:pt x="0" y="865"/>
                    </a:moveTo>
                    <a:lnTo>
                      <a:pt x="25" y="832"/>
                    </a:lnTo>
                    <a:lnTo>
                      <a:pt x="52" y="801"/>
                    </a:lnTo>
                    <a:lnTo>
                      <a:pt x="78" y="768"/>
                    </a:lnTo>
                    <a:lnTo>
                      <a:pt x="104" y="736"/>
                    </a:lnTo>
                    <a:lnTo>
                      <a:pt x="131" y="704"/>
                    </a:lnTo>
                    <a:lnTo>
                      <a:pt x="158" y="671"/>
                    </a:lnTo>
                    <a:lnTo>
                      <a:pt x="184" y="639"/>
                    </a:lnTo>
                    <a:lnTo>
                      <a:pt x="212" y="607"/>
                    </a:lnTo>
                    <a:lnTo>
                      <a:pt x="239" y="572"/>
                    </a:lnTo>
                    <a:lnTo>
                      <a:pt x="267" y="537"/>
                    </a:lnTo>
                    <a:lnTo>
                      <a:pt x="296" y="502"/>
                    </a:lnTo>
                    <a:lnTo>
                      <a:pt x="324" y="467"/>
                    </a:lnTo>
                    <a:lnTo>
                      <a:pt x="352" y="432"/>
                    </a:lnTo>
                    <a:lnTo>
                      <a:pt x="381" y="397"/>
                    </a:lnTo>
                    <a:lnTo>
                      <a:pt x="410" y="361"/>
                    </a:lnTo>
                    <a:lnTo>
                      <a:pt x="441" y="326"/>
                    </a:lnTo>
                    <a:lnTo>
                      <a:pt x="482" y="305"/>
                    </a:lnTo>
                    <a:lnTo>
                      <a:pt x="524" y="285"/>
                    </a:lnTo>
                    <a:lnTo>
                      <a:pt x="566" y="265"/>
                    </a:lnTo>
                    <a:lnTo>
                      <a:pt x="609" y="245"/>
                    </a:lnTo>
                    <a:lnTo>
                      <a:pt x="650" y="224"/>
                    </a:lnTo>
                    <a:lnTo>
                      <a:pt x="693" y="204"/>
                    </a:lnTo>
                    <a:lnTo>
                      <a:pt x="735" y="184"/>
                    </a:lnTo>
                    <a:lnTo>
                      <a:pt x="778" y="164"/>
                    </a:lnTo>
                    <a:lnTo>
                      <a:pt x="819" y="143"/>
                    </a:lnTo>
                    <a:lnTo>
                      <a:pt x="862" y="122"/>
                    </a:lnTo>
                    <a:lnTo>
                      <a:pt x="904" y="101"/>
                    </a:lnTo>
                    <a:lnTo>
                      <a:pt x="947" y="81"/>
                    </a:lnTo>
                    <a:lnTo>
                      <a:pt x="989" y="60"/>
                    </a:lnTo>
                    <a:lnTo>
                      <a:pt x="1032" y="40"/>
                    </a:lnTo>
                    <a:lnTo>
                      <a:pt x="1074" y="19"/>
                    </a:lnTo>
                    <a:lnTo>
                      <a:pt x="1118" y="0"/>
                    </a:lnTo>
                    <a:lnTo>
                      <a:pt x="1087" y="35"/>
                    </a:lnTo>
                    <a:lnTo>
                      <a:pt x="1058" y="69"/>
                    </a:lnTo>
                    <a:lnTo>
                      <a:pt x="1027" y="104"/>
                    </a:lnTo>
                    <a:lnTo>
                      <a:pt x="998" y="140"/>
                    </a:lnTo>
                    <a:lnTo>
                      <a:pt x="968" y="174"/>
                    </a:lnTo>
                    <a:lnTo>
                      <a:pt x="939" y="209"/>
                    </a:lnTo>
                    <a:lnTo>
                      <a:pt x="910" y="243"/>
                    </a:lnTo>
                    <a:lnTo>
                      <a:pt x="882" y="277"/>
                    </a:lnTo>
                    <a:lnTo>
                      <a:pt x="854" y="310"/>
                    </a:lnTo>
                    <a:lnTo>
                      <a:pt x="826" y="342"/>
                    </a:lnTo>
                    <a:lnTo>
                      <a:pt x="799" y="374"/>
                    </a:lnTo>
                    <a:lnTo>
                      <a:pt x="772" y="407"/>
                    </a:lnTo>
                    <a:lnTo>
                      <a:pt x="744" y="438"/>
                    </a:lnTo>
                    <a:lnTo>
                      <a:pt x="718" y="470"/>
                    </a:lnTo>
                    <a:lnTo>
                      <a:pt x="691" y="501"/>
                    </a:lnTo>
                    <a:lnTo>
                      <a:pt x="666" y="534"/>
                    </a:lnTo>
                    <a:lnTo>
                      <a:pt x="622" y="554"/>
                    </a:lnTo>
                    <a:lnTo>
                      <a:pt x="582" y="575"/>
                    </a:lnTo>
                    <a:lnTo>
                      <a:pt x="538" y="596"/>
                    </a:lnTo>
                    <a:lnTo>
                      <a:pt x="497" y="617"/>
                    </a:lnTo>
                    <a:lnTo>
                      <a:pt x="455" y="637"/>
                    </a:lnTo>
                    <a:lnTo>
                      <a:pt x="413" y="659"/>
                    </a:lnTo>
                    <a:lnTo>
                      <a:pt x="372" y="679"/>
                    </a:lnTo>
                    <a:lnTo>
                      <a:pt x="331" y="701"/>
                    </a:lnTo>
                    <a:lnTo>
                      <a:pt x="289" y="720"/>
                    </a:lnTo>
                    <a:lnTo>
                      <a:pt x="247" y="741"/>
                    </a:lnTo>
                    <a:lnTo>
                      <a:pt x="206" y="761"/>
                    </a:lnTo>
                    <a:lnTo>
                      <a:pt x="165" y="782"/>
                    </a:lnTo>
                    <a:lnTo>
                      <a:pt x="123" y="802"/>
                    </a:lnTo>
                    <a:lnTo>
                      <a:pt x="82" y="823"/>
                    </a:lnTo>
                    <a:lnTo>
                      <a:pt x="41" y="844"/>
                    </a:lnTo>
                    <a:lnTo>
                      <a:pt x="0" y="865"/>
                    </a:lnTo>
                    <a:close/>
                  </a:path>
                </a:pathLst>
              </a:custGeom>
              <a:solidFill>
                <a:srgbClr val="00B300"/>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78" name="Freeform 128">
                <a:extLst>
                  <a:ext uri="{FF2B5EF4-FFF2-40B4-BE49-F238E27FC236}">
                    <a16:creationId xmlns:a16="http://schemas.microsoft.com/office/drawing/2014/main" xmlns="" id="{EA94C57F-3FC7-4E2F-86F2-9083DF201E42}"/>
                  </a:ext>
                </a:extLst>
              </p:cNvPr>
              <p:cNvSpPr>
                <a:spLocks/>
              </p:cNvSpPr>
              <p:nvPr/>
            </p:nvSpPr>
            <p:spPr bwMode="auto">
              <a:xfrm>
                <a:off x="-388" y="3290"/>
                <a:ext cx="79" cy="62"/>
              </a:xfrm>
              <a:custGeom>
                <a:avLst/>
                <a:gdLst/>
                <a:ahLst/>
                <a:cxnLst>
                  <a:cxn ang="0">
                    <a:pos x="0" y="107"/>
                  </a:cxn>
                  <a:cxn ang="0">
                    <a:pos x="11" y="93"/>
                  </a:cxn>
                  <a:cxn ang="0">
                    <a:pos x="24" y="80"/>
                  </a:cxn>
                  <a:cxn ang="0">
                    <a:pos x="37" y="66"/>
                  </a:cxn>
                  <a:cxn ang="0">
                    <a:pos x="49" y="53"/>
                  </a:cxn>
                  <a:cxn ang="0">
                    <a:pos x="62" y="40"/>
                  </a:cxn>
                  <a:cxn ang="0">
                    <a:pos x="74" y="26"/>
                  </a:cxn>
                  <a:cxn ang="0">
                    <a:pos x="87" y="12"/>
                  </a:cxn>
                  <a:cxn ang="0">
                    <a:pos x="101" y="0"/>
                  </a:cxn>
                  <a:cxn ang="0">
                    <a:pos x="107" y="5"/>
                  </a:cxn>
                  <a:cxn ang="0">
                    <a:pos x="114" y="10"/>
                  </a:cxn>
                  <a:cxn ang="0">
                    <a:pos x="121" y="16"/>
                  </a:cxn>
                  <a:cxn ang="0">
                    <a:pos x="128" y="21"/>
                  </a:cxn>
                  <a:cxn ang="0">
                    <a:pos x="134" y="26"/>
                  </a:cxn>
                  <a:cxn ang="0">
                    <a:pos x="142" y="31"/>
                  </a:cxn>
                  <a:cxn ang="0">
                    <a:pos x="149" y="37"/>
                  </a:cxn>
                  <a:cxn ang="0">
                    <a:pos x="156" y="43"/>
                  </a:cxn>
                  <a:cxn ang="0">
                    <a:pos x="147" y="52"/>
                  </a:cxn>
                  <a:cxn ang="0">
                    <a:pos x="138" y="63"/>
                  </a:cxn>
                  <a:cxn ang="0">
                    <a:pos x="130" y="72"/>
                  </a:cxn>
                  <a:cxn ang="0">
                    <a:pos x="122" y="83"/>
                  </a:cxn>
                  <a:cxn ang="0">
                    <a:pos x="112" y="92"/>
                  </a:cxn>
                  <a:cxn ang="0">
                    <a:pos x="104" y="103"/>
                  </a:cxn>
                  <a:cxn ang="0">
                    <a:pos x="95" y="112"/>
                  </a:cxn>
                  <a:cxn ang="0">
                    <a:pos x="88" y="123"/>
                  </a:cxn>
                  <a:cxn ang="0">
                    <a:pos x="84" y="122"/>
                  </a:cxn>
                  <a:cxn ang="0">
                    <a:pos x="73" y="121"/>
                  </a:cxn>
                  <a:cxn ang="0">
                    <a:pos x="59" y="119"/>
                  </a:cxn>
                  <a:cxn ang="0">
                    <a:pos x="43" y="118"/>
                  </a:cxn>
                  <a:cxn ang="0">
                    <a:pos x="26" y="114"/>
                  </a:cxn>
                  <a:cxn ang="0">
                    <a:pos x="12" y="112"/>
                  </a:cxn>
                  <a:cxn ang="0">
                    <a:pos x="2" y="109"/>
                  </a:cxn>
                  <a:cxn ang="0">
                    <a:pos x="0" y="107"/>
                  </a:cxn>
                </a:cxnLst>
                <a:rect l="0" t="0" r="r" b="b"/>
                <a:pathLst>
                  <a:path w="156" h="123">
                    <a:moveTo>
                      <a:pt x="0" y="107"/>
                    </a:moveTo>
                    <a:lnTo>
                      <a:pt x="11" y="93"/>
                    </a:lnTo>
                    <a:lnTo>
                      <a:pt x="24" y="80"/>
                    </a:lnTo>
                    <a:lnTo>
                      <a:pt x="37" y="66"/>
                    </a:lnTo>
                    <a:lnTo>
                      <a:pt x="49" y="53"/>
                    </a:lnTo>
                    <a:lnTo>
                      <a:pt x="62" y="40"/>
                    </a:lnTo>
                    <a:lnTo>
                      <a:pt x="74" y="26"/>
                    </a:lnTo>
                    <a:lnTo>
                      <a:pt x="87" y="12"/>
                    </a:lnTo>
                    <a:lnTo>
                      <a:pt x="101" y="0"/>
                    </a:lnTo>
                    <a:lnTo>
                      <a:pt x="107" y="5"/>
                    </a:lnTo>
                    <a:lnTo>
                      <a:pt x="114" y="10"/>
                    </a:lnTo>
                    <a:lnTo>
                      <a:pt x="121" y="16"/>
                    </a:lnTo>
                    <a:lnTo>
                      <a:pt x="128" y="21"/>
                    </a:lnTo>
                    <a:lnTo>
                      <a:pt x="134" y="26"/>
                    </a:lnTo>
                    <a:lnTo>
                      <a:pt x="142" y="31"/>
                    </a:lnTo>
                    <a:lnTo>
                      <a:pt x="149" y="37"/>
                    </a:lnTo>
                    <a:lnTo>
                      <a:pt x="156" y="43"/>
                    </a:lnTo>
                    <a:lnTo>
                      <a:pt x="147" y="52"/>
                    </a:lnTo>
                    <a:lnTo>
                      <a:pt x="138" y="63"/>
                    </a:lnTo>
                    <a:lnTo>
                      <a:pt x="130" y="72"/>
                    </a:lnTo>
                    <a:lnTo>
                      <a:pt x="122" y="83"/>
                    </a:lnTo>
                    <a:lnTo>
                      <a:pt x="112" y="92"/>
                    </a:lnTo>
                    <a:lnTo>
                      <a:pt x="104" y="103"/>
                    </a:lnTo>
                    <a:lnTo>
                      <a:pt x="95" y="112"/>
                    </a:lnTo>
                    <a:lnTo>
                      <a:pt x="88" y="123"/>
                    </a:lnTo>
                    <a:lnTo>
                      <a:pt x="84" y="122"/>
                    </a:lnTo>
                    <a:lnTo>
                      <a:pt x="73" y="121"/>
                    </a:lnTo>
                    <a:lnTo>
                      <a:pt x="59" y="119"/>
                    </a:lnTo>
                    <a:lnTo>
                      <a:pt x="43" y="118"/>
                    </a:lnTo>
                    <a:lnTo>
                      <a:pt x="26" y="114"/>
                    </a:lnTo>
                    <a:lnTo>
                      <a:pt x="12" y="112"/>
                    </a:lnTo>
                    <a:lnTo>
                      <a:pt x="2" y="109"/>
                    </a:lnTo>
                    <a:lnTo>
                      <a:pt x="0" y="107"/>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79" name="Freeform 129">
                <a:extLst>
                  <a:ext uri="{FF2B5EF4-FFF2-40B4-BE49-F238E27FC236}">
                    <a16:creationId xmlns:a16="http://schemas.microsoft.com/office/drawing/2014/main" xmlns="" id="{412D06B7-9EDD-480F-8D6C-4C5CEC43C1E2}"/>
                  </a:ext>
                </a:extLst>
              </p:cNvPr>
              <p:cNvSpPr>
                <a:spLocks/>
              </p:cNvSpPr>
              <p:nvPr/>
            </p:nvSpPr>
            <p:spPr bwMode="auto">
              <a:xfrm>
                <a:off x="-448" y="3260"/>
                <a:ext cx="101" cy="82"/>
              </a:xfrm>
              <a:custGeom>
                <a:avLst/>
                <a:gdLst/>
                <a:ahLst/>
                <a:cxnLst>
                  <a:cxn ang="0">
                    <a:pos x="0" y="150"/>
                  </a:cxn>
                  <a:cxn ang="0">
                    <a:pos x="17" y="131"/>
                  </a:cxn>
                  <a:cxn ang="0">
                    <a:pos x="35" y="112"/>
                  </a:cxn>
                  <a:cxn ang="0">
                    <a:pos x="51" y="93"/>
                  </a:cxn>
                  <a:cxn ang="0">
                    <a:pos x="70" y="76"/>
                  </a:cxn>
                  <a:cxn ang="0">
                    <a:pos x="88" y="57"/>
                  </a:cxn>
                  <a:cxn ang="0">
                    <a:pos x="106" y="38"/>
                  </a:cxn>
                  <a:cxn ang="0">
                    <a:pos x="124" y="19"/>
                  </a:cxn>
                  <a:cxn ang="0">
                    <a:pos x="143" y="0"/>
                  </a:cxn>
                  <a:cxn ang="0">
                    <a:pos x="149" y="5"/>
                  </a:cxn>
                  <a:cxn ang="0">
                    <a:pos x="157" y="11"/>
                  </a:cxn>
                  <a:cxn ang="0">
                    <a:pos x="164" y="18"/>
                  </a:cxn>
                  <a:cxn ang="0">
                    <a:pos x="171" y="24"/>
                  </a:cxn>
                  <a:cxn ang="0">
                    <a:pos x="178" y="29"/>
                  </a:cxn>
                  <a:cxn ang="0">
                    <a:pos x="185" y="36"/>
                  </a:cxn>
                  <a:cxn ang="0">
                    <a:pos x="192" y="42"/>
                  </a:cxn>
                  <a:cxn ang="0">
                    <a:pos x="201" y="48"/>
                  </a:cxn>
                  <a:cxn ang="0">
                    <a:pos x="186" y="62"/>
                  </a:cxn>
                  <a:cxn ang="0">
                    <a:pos x="172" y="77"/>
                  </a:cxn>
                  <a:cxn ang="0">
                    <a:pos x="158" y="91"/>
                  </a:cxn>
                  <a:cxn ang="0">
                    <a:pos x="144" y="106"/>
                  </a:cxn>
                  <a:cxn ang="0">
                    <a:pos x="129" y="120"/>
                  </a:cxn>
                  <a:cxn ang="0">
                    <a:pos x="116" y="134"/>
                  </a:cxn>
                  <a:cxn ang="0">
                    <a:pos x="101" y="149"/>
                  </a:cxn>
                  <a:cxn ang="0">
                    <a:pos x="88" y="164"/>
                  </a:cxn>
                  <a:cxn ang="0">
                    <a:pos x="84" y="163"/>
                  </a:cxn>
                  <a:cxn ang="0">
                    <a:pos x="73" y="162"/>
                  </a:cxn>
                  <a:cxn ang="0">
                    <a:pos x="59" y="160"/>
                  </a:cxn>
                  <a:cxn ang="0">
                    <a:pos x="43" y="159"/>
                  </a:cxn>
                  <a:cxn ang="0">
                    <a:pos x="26" y="156"/>
                  </a:cxn>
                  <a:cxn ang="0">
                    <a:pos x="13" y="154"/>
                  </a:cxn>
                  <a:cxn ang="0">
                    <a:pos x="2" y="152"/>
                  </a:cxn>
                  <a:cxn ang="0">
                    <a:pos x="0" y="150"/>
                  </a:cxn>
                </a:cxnLst>
                <a:rect l="0" t="0" r="r" b="b"/>
                <a:pathLst>
                  <a:path w="201" h="164">
                    <a:moveTo>
                      <a:pt x="0" y="150"/>
                    </a:moveTo>
                    <a:lnTo>
                      <a:pt x="17" y="131"/>
                    </a:lnTo>
                    <a:lnTo>
                      <a:pt x="35" y="112"/>
                    </a:lnTo>
                    <a:lnTo>
                      <a:pt x="51" y="93"/>
                    </a:lnTo>
                    <a:lnTo>
                      <a:pt x="70" y="76"/>
                    </a:lnTo>
                    <a:lnTo>
                      <a:pt x="88" y="57"/>
                    </a:lnTo>
                    <a:lnTo>
                      <a:pt x="106" y="38"/>
                    </a:lnTo>
                    <a:lnTo>
                      <a:pt x="124" y="19"/>
                    </a:lnTo>
                    <a:lnTo>
                      <a:pt x="143" y="0"/>
                    </a:lnTo>
                    <a:lnTo>
                      <a:pt x="149" y="5"/>
                    </a:lnTo>
                    <a:lnTo>
                      <a:pt x="157" y="11"/>
                    </a:lnTo>
                    <a:lnTo>
                      <a:pt x="164" y="18"/>
                    </a:lnTo>
                    <a:lnTo>
                      <a:pt x="171" y="24"/>
                    </a:lnTo>
                    <a:lnTo>
                      <a:pt x="178" y="29"/>
                    </a:lnTo>
                    <a:lnTo>
                      <a:pt x="185" y="36"/>
                    </a:lnTo>
                    <a:lnTo>
                      <a:pt x="192" y="42"/>
                    </a:lnTo>
                    <a:lnTo>
                      <a:pt x="201" y="48"/>
                    </a:lnTo>
                    <a:lnTo>
                      <a:pt x="186" y="62"/>
                    </a:lnTo>
                    <a:lnTo>
                      <a:pt x="172" y="77"/>
                    </a:lnTo>
                    <a:lnTo>
                      <a:pt x="158" y="91"/>
                    </a:lnTo>
                    <a:lnTo>
                      <a:pt x="144" y="106"/>
                    </a:lnTo>
                    <a:lnTo>
                      <a:pt x="129" y="120"/>
                    </a:lnTo>
                    <a:lnTo>
                      <a:pt x="116" y="134"/>
                    </a:lnTo>
                    <a:lnTo>
                      <a:pt x="101" y="149"/>
                    </a:lnTo>
                    <a:lnTo>
                      <a:pt x="88" y="164"/>
                    </a:lnTo>
                    <a:lnTo>
                      <a:pt x="84" y="163"/>
                    </a:lnTo>
                    <a:lnTo>
                      <a:pt x="73" y="162"/>
                    </a:lnTo>
                    <a:lnTo>
                      <a:pt x="59" y="160"/>
                    </a:lnTo>
                    <a:lnTo>
                      <a:pt x="43" y="159"/>
                    </a:lnTo>
                    <a:lnTo>
                      <a:pt x="26" y="156"/>
                    </a:lnTo>
                    <a:lnTo>
                      <a:pt x="13" y="154"/>
                    </a:lnTo>
                    <a:lnTo>
                      <a:pt x="2" y="152"/>
                    </a:lnTo>
                    <a:lnTo>
                      <a:pt x="0" y="150"/>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80" name="Freeform 130">
                <a:extLst>
                  <a:ext uri="{FF2B5EF4-FFF2-40B4-BE49-F238E27FC236}">
                    <a16:creationId xmlns:a16="http://schemas.microsoft.com/office/drawing/2014/main" xmlns="" id="{64F0BC83-FBD3-4696-97E6-F39B34FF9946}"/>
                  </a:ext>
                </a:extLst>
              </p:cNvPr>
              <p:cNvSpPr>
                <a:spLocks/>
              </p:cNvSpPr>
              <p:nvPr/>
            </p:nvSpPr>
            <p:spPr bwMode="auto">
              <a:xfrm>
                <a:off x="-316" y="3134"/>
                <a:ext cx="385" cy="209"/>
              </a:xfrm>
              <a:custGeom>
                <a:avLst/>
                <a:gdLst/>
                <a:ahLst/>
                <a:cxnLst>
                  <a:cxn ang="0">
                    <a:pos x="0" y="418"/>
                  </a:cxn>
                  <a:cxn ang="0">
                    <a:pos x="6" y="410"/>
                  </a:cxn>
                  <a:cxn ang="0">
                    <a:pos x="13" y="402"/>
                  </a:cxn>
                  <a:cxn ang="0">
                    <a:pos x="21" y="394"/>
                  </a:cxn>
                  <a:cxn ang="0">
                    <a:pos x="28" y="386"/>
                  </a:cxn>
                  <a:cxn ang="0">
                    <a:pos x="34" y="378"/>
                  </a:cxn>
                  <a:cxn ang="0">
                    <a:pos x="42" y="371"/>
                  </a:cxn>
                  <a:cxn ang="0">
                    <a:pos x="49" y="363"/>
                  </a:cxn>
                  <a:cxn ang="0">
                    <a:pos x="56" y="356"/>
                  </a:cxn>
                  <a:cxn ang="0">
                    <a:pos x="101" y="334"/>
                  </a:cxn>
                  <a:cxn ang="0">
                    <a:pos x="145" y="312"/>
                  </a:cxn>
                  <a:cxn ang="0">
                    <a:pos x="189" y="290"/>
                  </a:cxn>
                  <a:cxn ang="0">
                    <a:pos x="233" y="268"/>
                  </a:cxn>
                  <a:cxn ang="0">
                    <a:pos x="277" y="246"/>
                  </a:cxn>
                  <a:cxn ang="0">
                    <a:pos x="321" y="224"/>
                  </a:cxn>
                  <a:cxn ang="0">
                    <a:pos x="365" y="201"/>
                  </a:cxn>
                  <a:cxn ang="0">
                    <a:pos x="411" y="179"/>
                  </a:cxn>
                  <a:cxn ang="0">
                    <a:pos x="455" y="156"/>
                  </a:cxn>
                  <a:cxn ang="0">
                    <a:pos x="500" y="134"/>
                  </a:cxn>
                  <a:cxn ang="0">
                    <a:pos x="545" y="111"/>
                  </a:cxn>
                  <a:cxn ang="0">
                    <a:pos x="590" y="89"/>
                  </a:cxn>
                  <a:cxn ang="0">
                    <a:pos x="635" y="66"/>
                  </a:cxn>
                  <a:cxn ang="0">
                    <a:pos x="680" y="44"/>
                  </a:cxn>
                  <a:cxn ang="0">
                    <a:pos x="725" y="22"/>
                  </a:cxn>
                  <a:cxn ang="0">
                    <a:pos x="770" y="0"/>
                  </a:cxn>
                  <a:cxn ang="0">
                    <a:pos x="753" y="14"/>
                  </a:cxn>
                  <a:cxn ang="0">
                    <a:pos x="736" y="29"/>
                  </a:cxn>
                  <a:cxn ang="0">
                    <a:pos x="720" y="44"/>
                  </a:cxn>
                  <a:cxn ang="0">
                    <a:pos x="704" y="59"/>
                  </a:cxn>
                  <a:cxn ang="0">
                    <a:pos x="688" y="73"/>
                  </a:cxn>
                  <a:cxn ang="0">
                    <a:pos x="672" y="88"/>
                  </a:cxn>
                  <a:cxn ang="0">
                    <a:pos x="657" y="103"/>
                  </a:cxn>
                  <a:cxn ang="0">
                    <a:pos x="642" y="118"/>
                  </a:cxn>
                  <a:cxn ang="0">
                    <a:pos x="601" y="136"/>
                  </a:cxn>
                  <a:cxn ang="0">
                    <a:pos x="560" y="155"/>
                  </a:cxn>
                  <a:cxn ang="0">
                    <a:pos x="519" y="174"/>
                  </a:cxn>
                  <a:cxn ang="0">
                    <a:pos x="479" y="193"/>
                  </a:cxn>
                  <a:cxn ang="0">
                    <a:pos x="438" y="212"/>
                  </a:cxn>
                  <a:cxn ang="0">
                    <a:pos x="398" y="231"/>
                  </a:cxn>
                  <a:cxn ang="0">
                    <a:pos x="358" y="250"/>
                  </a:cxn>
                  <a:cxn ang="0">
                    <a:pos x="318" y="269"/>
                  </a:cxn>
                  <a:cxn ang="0">
                    <a:pos x="277" y="287"/>
                  </a:cxn>
                  <a:cxn ang="0">
                    <a:pos x="238" y="306"/>
                  </a:cxn>
                  <a:cxn ang="0">
                    <a:pos x="197" y="324"/>
                  </a:cxn>
                  <a:cxn ang="0">
                    <a:pos x="158" y="343"/>
                  </a:cxn>
                  <a:cxn ang="0">
                    <a:pos x="118" y="361"/>
                  </a:cxn>
                  <a:cxn ang="0">
                    <a:pos x="79" y="380"/>
                  </a:cxn>
                  <a:cxn ang="0">
                    <a:pos x="39" y="399"/>
                  </a:cxn>
                  <a:cxn ang="0">
                    <a:pos x="0" y="418"/>
                  </a:cxn>
                </a:cxnLst>
                <a:rect l="0" t="0" r="r" b="b"/>
                <a:pathLst>
                  <a:path w="770" h="418">
                    <a:moveTo>
                      <a:pt x="0" y="418"/>
                    </a:moveTo>
                    <a:lnTo>
                      <a:pt x="6" y="410"/>
                    </a:lnTo>
                    <a:lnTo>
                      <a:pt x="13" y="402"/>
                    </a:lnTo>
                    <a:lnTo>
                      <a:pt x="21" y="394"/>
                    </a:lnTo>
                    <a:lnTo>
                      <a:pt x="28" y="386"/>
                    </a:lnTo>
                    <a:lnTo>
                      <a:pt x="34" y="378"/>
                    </a:lnTo>
                    <a:lnTo>
                      <a:pt x="42" y="371"/>
                    </a:lnTo>
                    <a:lnTo>
                      <a:pt x="49" y="363"/>
                    </a:lnTo>
                    <a:lnTo>
                      <a:pt x="56" y="356"/>
                    </a:lnTo>
                    <a:lnTo>
                      <a:pt x="101" y="334"/>
                    </a:lnTo>
                    <a:lnTo>
                      <a:pt x="145" y="312"/>
                    </a:lnTo>
                    <a:lnTo>
                      <a:pt x="189" y="290"/>
                    </a:lnTo>
                    <a:lnTo>
                      <a:pt x="233" y="268"/>
                    </a:lnTo>
                    <a:lnTo>
                      <a:pt x="277" y="246"/>
                    </a:lnTo>
                    <a:lnTo>
                      <a:pt x="321" y="224"/>
                    </a:lnTo>
                    <a:lnTo>
                      <a:pt x="365" y="201"/>
                    </a:lnTo>
                    <a:lnTo>
                      <a:pt x="411" y="179"/>
                    </a:lnTo>
                    <a:lnTo>
                      <a:pt x="455" y="156"/>
                    </a:lnTo>
                    <a:lnTo>
                      <a:pt x="500" y="134"/>
                    </a:lnTo>
                    <a:lnTo>
                      <a:pt x="545" y="111"/>
                    </a:lnTo>
                    <a:lnTo>
                      <a:pt x="590" y="89"/>
                    </a:lnTo>
                    <a:lnTo>
                      <a:pt x="635" y="66"/>
                    </a:lnTo>
                    <a:lnTo>
                      <a:pt x="680" y="44"/>
                    </a:lnTo>
                    <a:lnTo>
                      <a:pt x="725" y="22"/>
                    </a:lnTo>
                    <a:lnTo>
                      <a:pt x="770" y="0"/>
                    </a:lnTo>
                    <a:lnTo>
                      <a:pt x="753" y="14"/>
                    </a:lnTo>
                    <a:lnTo>
                      <a:pt x="736" y="29"/>
                    </a:lnTo>
                    <a:lnTo>
                      <a:pt x="720" y="44"/>
                    </a:lnTo>
                    <a:lnTo>
                      <a:pt x="704" y="59"/>
                    </a:lnTo>
                    <a:lnTo>
                      <a:pt x="688" y="73"/>
                    </a:lnTo>
                    <a:lnTo>
                      <a:pt x="672" y="88"/>
                    </a:lnTo>
                    <a:lnTo>
                      <a:pt x="657" y="103"/>
                    </a:lnTo>
                    <a:lnTo>
                      <a:pt x="642" y="118"/>
                    </a:lnTo>
                    <a:lnTo>
                      <a:pt x="601" y="136"/>
                    </a:lnTo>
                    <a:lnTo>
                      <a:pt x="560" y="155"/>
                    </a:lnTo>
                    <a:lnTo>
                      <a:pt x="519" y="174"/>
                    </a:lnTo>
                    <a:lnTo>
                      <a:pt x="479" y="193"/>
                    </a:lnTo>
                    <a:lnTo>
                      <a:pt x="438" y="212"/>
                    </a:lnTo>
                    <a:lnTo>
                      <a:pt x="398" y="231"/>
                    </a:lnTo>
                    <a:lnTo>
                      <a:pt x="358" y="250"/>
                    </a:lnTo>
                    <a:lnTo>
                      <a:pt x="318" y="269"/>
                    </a:lnTo>
                    <a:lnTo>
                      <a:pt x="277" y="287"/>
                    </a:lnTo>
                    <a:lnTo>
                      <a:pt x="238" y="306"/>
                    </a:lnTo>
                    <a:lnTo>
                      <a:pt x="197" y="324"/>
                    </a:lnTo>
                    <a:lnTo>
                      <a:pt x="158" y="343"/>
                    </a:lnTo>
                    <a:lnTo>
                      <a:pt x="118" y="361"/>
                    </a:lnTo>
                    <a:lnTo>
                      <a:pt x="79" y="380"/>
                    </a:lnTo>
                    <a:lnTo>
                      <a:pt x="39" y="399"/>
                    </a:lnTo>
                    <a:lnTo>
                      <a:pt x="0" y="418"/>
                    </a:lnTo>
                    <a:close/>
                  </a:path>
                </a:pathLst>
              </a:custGeom>
              <a:solidFill>
                <a:srgbClr val="5E5E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81" name="Freeform 131">
                <a:extLst>
                  <a:ext uri="{FF2B5EF4-FFF2-40B4-BE49-F238E27FC236}">
                    <a16:creationId xmlns:a16="http://schemas.microsoft.com/office/drawing/2014/main" xmlns="" id="{46BE2AAB-F0BF-400D-9B98-0556ACFF78FA}"/>
                  </a:ext>
                </a:extLst>
              </p:cNvPr>
              <p:cNvSpPr>
                <a:spLocks/>
              </p:cNvSpPr>
              <p:nvPr/>
            </p:nvSpPr>
            <p:spPr bwMode="auto">
              <a:xfrm>
                <a:off x="-319" y="3097"/>
                <a:ext cx="408" cy="202"/>
              </a:xfrm>
              <a:custGeom>
                <a:avLst/>
                <a:gdLst/>
                <a:ahLst/>
                <a:cxnLst>
                  <a:cxn ang="0">
                    <a:pos x="0" y="356"/>
                  </a:cxn>
                  <a:cxn ang="0">
                    <a:pos x="49" y="334"/>
                  </a:cxn>
                  <a:cxn ang="0">
                    <a:pos x="98" y="312"/>
                  </a:cxn>
                  <a:cxn ang="0">
                    <a:pos x="147" y="290"/>
                  </a:cxn>
                  <a:cxn ang="0">
                    <a:pos x="196" y="268"/>
                  </a:cxn>
                  <a:cxn ang="0">
                    <a:pos x="244" y="246"/>
                  </a:cxn>
                  <a:cxn ang="0">
                    <a:pos x="295" y="224"/>
                  </a:cxn>
                  <a:cxn ang="0">
                    <a:pos x="343" y="202"/>
                  </a:cxn>
                  <a:cxn ang="0">
                    <a:pos x="394" y="180"/>
                  </a:cxn>
                  <a:cxn ang="0">
                    <a:pos x="442" y="157"/>
                  </a:cxn>
                  <a:cxn ang="0">
                    <a:pos x="491" y="134"/>
                  </a:cxn>
                  <a:cxn ang="0">
                    <a:pos x="541" y="112"/>
                  </a:cxn>
                  <a:cxn ang="0">
                    <a:pos x="591" y="89"/>
                  </a:cxn>
                  <a:cxn ang="0">
                    <a:pos x="641" y="66"/>
                  </a:cxn>
                  <a:cxn ang="0">
                    <a:pos x="690" y="44"/>
                  </a:cxn>
                  <a:cxn ang="0">
                    <a:pos x="739" y="22"/>
                  </a:cxn>
                  <a:cxn ang="0">
                    <a:pos x="790" y="0"/>
                  </a:cxn>
                  <a:cxn ang="0">
                    <a:pos x="796" y="10"/>
                  </a:cxn>
                  <a:cxn ang="0">
                    <a:pos x="802" y="19"/>
                  </a:cxn>
                  <a:cxn ang="0">
                    <a:pos x="809" y="29"/>
                  </a:cxn>
                  <a:cxn ang="0">
                    <a:pos x="816" y="38"/>
                  </a:cxn>
                  <a:cxn ang="0">
                    <a:pos x="769" y="60"/>
                  </a:cxn>
                  <a:cxn ang="0">
                    <a:pos x="721" y="83"/>
                  </a:cxn>
                  <a:cxn ang="0">
                    <a:pos x="674" y="106"/>
                  </a:cxn>
                  <a:cxn ang="0">
                    <a:pos x="627" y="129"/>
                  </a:cxn>
                  <a:cxn ang="0">
                    <a:pos x="580" y="153"/>
                  </a:cxn>
                  <a:cxn ang="0">
                    <a:pos x="532" y="176"/>
                  </a:cxn>
                  <a:cxn ang="0">
                    <a:pos x="485" y="199"/>
                  </a:cxn>
                  <a:cxn ang="0">
                    <a:pos x="439" y="223"/>
                  </a:cxn>
                  <a:cxn ang="0">
                    <a:pos x="391" y="245"/>
                  </a:cxn>
                  <a:cxn ang="0">
                    <a:pos x="345" y="268"/>
                  </a:cxn>
                  <a:cxn ang="0">
                    <a:pos x="299" y="290"/>
                  </a:cxn>
                  <a:cxn ang="0">
                    <a:pos x="253" y="313"/>
                  </a:cxn>
                  <a:cxn ang="0">
                    <a:pos x="205" y="335"/>
                  </a:cxn>
                  <a:cxn ang="0">
                    <a:pos x="159" y="358"/>
                  </a:cxn>
                  <a:cxn ang="0">
                    <a:pos x="113" y="382"/>
                  </a:cxn>
                  <a:cxn ang="0">
                    <a:pos x="67" y="406"/>
                  </a:cxn>
                  <a:cxn ang="0">
                    <a:pos x="58" y="399"/>
                  </a:cxn>
                  <a:cxn ang="0">
                    <a:pos x="50" y="393"/>
                  </a:cxn>
                  <a:cxn ang="0">
                    <a:pos x="41" y="387"/>
                  </a:cxn>
                  <a:cxn ang="0">
                    <a:pos x="33" y="381"/>
                  </a:cxn>
                  <a:cxn ang="0">
                    <a:pos x="25" y="374"/>
                  </a:cxn>
                  <a:cxn ang="0">
                    <a:pos x="16" y="368"/>
                  </a:cxn>
                  <a:cxn ang="0">
                    <a:pos x="8" y="362"/>
                  </a:cxn>
                  <a:cxn ang="0">
                    <a:pos x="0" y="356"/>
                  </a:cxn>
                </a:cxnLst>
                <a:rect l="0" t="0" r="r" b="b"/>
                <a:pathLst>
                  <a:path w="816" h="406">
                    <a:moveTo>
                      <a:pt x="0" y="356"/>
                    </a:moveTo>
                    <a:lnTo>
                      <a:pt x="49" y="334"/>
                    </a:lnTo>
                    <a:lnTo>
                      <a:pt x="98" y="312"/>
                    </a:lnTo>
                    <a:lnTo>
                      <a:pt x="147" y="290"/>
                    </a:lnTo>
                    <a:lnTo>
                      <a:pt x="196" y="268"/>
                    </a:lnTo>
                    <a:lnTo>
                      <a:pt x="244" y="246"/>
                    </a:lnTo>
                    <a:lnTo>
                      <a:pt x="295" y="224"/>
                    </a:lnTo>
                    <a:lnTo>
                      <a:pt x="343" y="202"/>
                    </a:lnTo>
                    <a:lnTo>
                      <a:pt x="394" y="180"/>
                    </a:lnTo>
                    <a:lnTo>
                      <a:pt x="442" y="157"/>
                    </a:lnTo>
                    <a:lnTo>
                      <a:pt x="491" y="134"/>
                    </a:lnTo>
                    <a:lnTo>
                      <a:pt x="541" y="112"/>
                    </a:lnTo>
                    <a:lnTo>
                      <a:pt x="591" y="89"/>
                    </a:lnTo>
                    <a:lnTo>
                      <a:pt x="641" y="66"/>
                    </a:lnTo>
                    <a:lnTo>
                      <a:pt x="690" y="44"/>
                    </a:lnTo>
                    <a:lnTo>
                      <a:pt x="739" y="22"/>
                    </a:lnTo>
                    <a:lnTo>
                      <a:pt x="790" y="0"/>
                    </a:lnTo>
                    <a:lnTo>
                      <a:pt x="796" y="10"/>
                    </a:lnTo>
                    <a:lnTo>
                      <a:pt x="802" y="19"/>
                    </a:lnTo>
                    <a:lnTo>
                      <a:pt x="809" y="29"/>
                    </a:lnTo>
                    <a:lnTo>
                      <a:pt x="816" y="38"/>
                    </a:lnTo>
                    <a:lnTo>
                      <a:pt x="769" y="60"/>
                    </a:lnTo>
                    <a:lnTo>
                      <a:pt x="721" y="83"/>
                    </a:lnTo>
                    <a:lnTo>
                      <a:pt x="674" y="106"/>
                    </a:lnTo>
                    <a:lnTo>
                      <a:pt x="627" y="129"/>
                    </a:lnTo>
                    <a:lnTo>
                      <a:pt x="580" y="153"/>
                    </a:lnTo>
                    <a:lnTo>
                      <a:pt x="532" y="176"/>
                    </a:lnTo>
                    <a:lnTo>
                      <a:pt x="485" y="199"/>
                    </a:lnTo>
                    <a:lnTo>
                      <a:pt x="439" y="223"/>
                    </a:lnTo>
                    <a:lnTo>
                      <a:pt x="391" y="245"/>
                    </a:lnTo>
                    <a:lnTo>
                      <a:pt x="345" y="268"/>
                    </a:lnTo>
                    <a:lnTo>
                      <a:pt x="299" y="290"/>
                    </a:lnTo>
                    <a:lnTo>
                      <a:pt x="253" y="313"/>
                    </a:lnTo>
                    <a:lnTo>
                      <a:pt x="205" y="335"/>
                    </a:lnTo>
                    <a:lnTo>
                      <a:pt x="159" y="358"/>
                    </a:lnTo>
                    <a:lnTo>
                      <a:pt x="113" y="382"/>
                    </a:lnTo>
                    <a:lnTo>
                      <a:pt x="67" y="406"/>
                    </a:lnTo>
                    <a:lnTo>
                      <a:pt x="58" y="399"/>
                    </a:lnTo>
                    <a:lnTo>
                      <a:pt x="50" y="393"/>
                    </a:lnTo>
                    <a:lnTo>
                      <a:pt x="41" y="387"/>
                    </a:lnTo>
                    <a:lnTo>
                      <a:pt x="33" y="381"/>
                    </a:lnTo>
                    <a:lnTo>
                      <a:pt x="25" y="374"/>
                    </a:lnTo>
                    <a:lnTo>
                      <a:pt x="16" y="368"/>
                    </a:lnTo>
                    <a:lnTo>
                      <a:pt x="8" y="362"/>
                    </a:lnTo>
                    <a:lnTo>
                      <a:pt x="0" y="356"/>
                    </a:lnTo>
                    <a:close/>
                  </a:path>
                </a:pathLst>
              </a:custGeom>
              <a:solidFill>
                <a:srgbClr val="CFC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82" name="Freeform 132">
                <a:extLst>
                  <a:ext uri="{FF2B5EF4-FFF2-40B4-BE49-F238E27FC236}">
                    <a16:creationId xmlns:a16="http://schemas.microsoft.com/office/drawing/2014/main" xmlns="" id="{F20843B9-3AF8-4185-9425-626EA3A5FD5A}"/>
                  </a:ext>
                </a:extLst>
              </p:cNvPr>
              <p:cNvSpPr>
                <a:spLocks/>
              </p:cNvSpPr>
              <p:nvPr/>
            </p:nvSpPr>
            <p:spPr bwMode="auto">
              <a:xfrm>
                <a:off x="-358" y="3075"/>
                <a:ext cx="411" cy="197"/>
              </a:xfrm>
              <a:custGeom>
                <a:avLst/>
                <a:gdLst/>
                <a:ahLst/>
                <a:cxnLst>
                  <a:cxn ang="0">
                    <a:pos x="0" y="341"/>
                  </a:cxn>
                  <a:cxn ang="0">
                    <a:pos x="49" y="318"/>
                  </a:cxn>
                  <a:cxn ang="0">
                    <a:pos x="98" y="297"/>
                  </a:cxn>
                  <a:cxn ang="0">
                    <a:pos x="148" y="276"/>
                  </a:cxn>
                  <a:cxn ang="0">
                    <a:pos x="198" y="255"/>
                  </a:cxn>
                  <a:cxn ang="0">
                    <a:pos x="248" y="233"/>
                  </a:cxn>
                  <a:cxn ang="0">
                    <a:pos x="298" y="212"/>
                  </a:cxn>
                  <a:cxn ang="0">
                    <a:pos x="348" y="191"/>
                  </a:cxn>
                  <a:cxn ang="0">
                    <a:pos x="398" y="170"/>
                  </a:cxn>
                  <a:cxn ang="0">
                    <a:pos x="447" y="148"/>
                  </a:cxn>
                  <a:cxn ang="0">
                    <a:pos x="497" y="127"/>
                  </a:cxn>
                  <a:cxn ang="0">
                    <a:pos x="546" y="106"/>
                  </a:cxn>
                  <a:cxn ang="0">
                    <a:pos x="597" y="85"/>
                  </a:cxn>
                  <a:cxn ang="0">
                    <a:pos x="646" y="63"/>
                  </a:cxn>
                  <a:cxn ang="0">
                    <a:pos x="695" y="42"/>
                  </a:cxn>
                  <a:cxn ang="0">
                    <a:pos x="745" y="21"/>
                  </a:cxn>
                  <a:cxn ang="0">
                    <a:pos x="795" y="0"/>
                  </a:cxn>
                  <a:cxn ang="0">
                    <a:pos x="802" y="10"/>
                  </a:cxn>
                  <a:cxn ang="0">
                    <a:pos x="809" y="20"/>
                  </a:cxn>
                  <a:cxn ang="0">
                    <a:pos x="815" y="29"/>
                  </a:cxn>
                  <a:cxn ang="0">
                    <a:pos x="823" y="40"/>
                  </a:cxn>
                  <a:cxn ang="0">
                    <a:pos x="774" y="62"/>
                  </a:cxn>
                  <a:cxn ang="0">
                    <a:pos x="727" y="84"/>
                  </a:cxn>
                  <a:cxn ang="0">
                    <a:pos x="680" y="106"/>
                  </a:cxn>
                  <a:cxn ang="0">
                    <a:pos x="632" y="128"/>
                  </a:cxn>
                  <a:cxn ang="0">
                    <a:pos x="585" y="150"/>
                  </a:cxn>
                  <a:cxn ang="0">
                    <a:pos x="538" y="172"/>
                  </a:cxn>
                  <a:cxn ang="0">
                    <a:pos x="490" y="194"/>
                  </a:cxn>
                  <a:cxn ang="0">
                    <a:pos x="444" y="218"/>
                  </a:cxn>
                  <a:cxn ang="0">
                    <a:pos x="397" y="239"/>
                  </a:cxn>
                  <a:cxn ang="0">
                    <a:pos x="350" y="261"/>
                  </a:cxn>
                  <a:cxn ang="0">
                    <a:pos x="302" y="283"/>
                  </a:cxn>
                  <a:cxn ang="0">
                    <a:pos x="256" y="305"/>
                  </a:cxn>
                  <a:cxn ang="0">
                    <a:pos x="209" y="327"/>
                  </a:cxn>
                  <a:cxn ang="0">
                    <a:pos x="161" y="349"/>
                  </a:cxn>
                  <a:cxn ang="0">
                    <a:pos x="115" y="371"/>
                  </a:cxn>
                  <a:cxn ang="0">
                    <a:pos x="69" y="393"/>
                  </a:cxn>
                  <a:cxn ang="0">
                    <a:pos x="60" y="386"/>
                  </a:cxn>
                  <a:cxn ang="0">
                    <a:pos x="51" y="379"/>
                  </a:cxn>
                  <a:cxn ang="0">
                    <a:pos x="43" y="372"/>
                  </a:cxn>
                  <a:cxn ang="0">
                    <a:pos x="34" y="366"/>
                  </a:cxn>
                  <a:cxn ang="0">
                    <a:pos x="25" y="359"/>
                  </a:cxn>
                  <a:cxn ang="0">
                    <a:pos x="16" y="353"/>
                  </a:cxn>
                  <a:cxn ang="0">
                    <a:pos x="8" y="347"/>
                  </a:cxn>
                  <a:cxn ang="0">
                    <a:pos x="0" y="341"/>
                  </a:cxn>
                </a:cxnLst>
                <a:rect l="0" t="0" r="r" b="b"/>
                <a:pathLst>
                  <a:path w="823" h="393">
                    <a:moveTo>
                      <a:pt x="0" y="341"/>
                    </a:moveTo>
                    <a:lnTo>
                      <a:pt x="49" y="318"/>
                    </a:lnTo>
                    <a:lnTo>
                      <a:pt x="98" y="297"/>
                    </a:lnTo>
                    <a:lnTo>
                      <a:pt x="148" y="276"/>
                    </a:lnTo>
                    <a:lnTo>
                      <a:pt x="198" y="255"/>
                    </a:lnTo>
                    <a:lnTo>
                      <a:pt x="248" y="233"/>
                    </a:lnTo>
                    <a:lnTo>
                      <a:pt x="298" y="212"/>
                    </a:lnTo>
                    <a:lnTo>
                      <a:pt x="348" y="191"/>
                    </a:lnTo>
                    <a:lnTo>
                      <a:pt x="398" y="170"/>
                    </a:lnTo>
                    <a:lnTo>
                      <a:pt x="447" y="148"/>
                    </a:lnTo>
                    <a:lnTo>
                      <a:pt x="497" y="127"/>
                    </a:lnTo>
                    <a:lnTo>
                      <a:pt x="546" y="106"/>
                    </a:lnTo>
                    <a:lnTo>
                      <a:pt x="597" y="85"/>
                    </a:lnTo>
                    <a:lnTo>
                      <a:pt x="646" y="63"/>
                    </a:lnTo>
                    <a:lnTo>
                      <a:pt x="695" y="42"/>
                    </a:lnTo>
                    <a:lnTo>
                      <a:pt x="745" y="21"/>
                    </a:lnTo>
                    <a:lnTo>
                      <a:pt x="795" y="0"/>
                    </a:lnTo>
                    <a:lnTo>
                      <a:pt x="802" y="10"/>
                    </a:lnTo>
                    <a:lnTo>
                      <a:pt x="809" y="20"/>
                    </a:lnTo>
                    <a:lnTo>
                      <a:pt x="815" y="29"/>
                    </a:lnTo>
                    <a:lnTo>
                      <a:pt x="823" y="40"/>
                    </a:lnTo>
                    <a:lnTo>
                      <a:pt x="774" y="62"/>
                    </a:lnTo>
                    <a:lnTo>
                      <a:pt x="727" y="84"/>
                    </a:lnTo>
                    <a:lnTo>
                      <a:pt x="680" y="106"/>
                    </a:lnTo>
                    <a:lnTo>
                      <a:pt x="632" y="128"/>
                    </a:lnTo>
                    <a:lnTo>
                      <a:pt x="585" y="150"/>
                    </a:lnTo>
                    <a:lnTo>
                      <a:pt x="538" y="172"/>
                    </a:lnTo>
                    <a:lnTo>
                      <a:pt x="490" y="194"/>
                    </a:lnTo>
                    <a:lnTo>
                      <a:pt x="444" y="218"/>
                    </a:lnTo>
                    <a:lnTo>
                      <a:pt x="397" y="239"/>
                    </a:lnTo>
                    <a:lnTo>
                      <a:pt x="350" y="261"/>
                    </a:lnTo>
                    <a:lnTo>
                      <a:pt x="302" y="283"/>
                    </a:lnTo>
                    <a:lnTo>
                      <a:pt x="256" y="305"/>
                    </a:lnTo>
                    <a:lnTo>
                      <a:pt x="209" y="327"/>
                    </a:lnTo>
                    <a:lnTo>
                      <a:pt x="161" y="349"/>
                    </a:lnTo>
                    <a:lnTo>
                      <a:pt x="115" y="371"/>
                    </a:lnTo>
                    <a:lnTo>
                      <a:pt x="69" y="393"/>
                    </a:lnTo>
                    <a:lnTo>
                      <a:pt x="60" y="386"/>
                    </a:lnTo>
                    <a:lnTo>
                      <a:pt x="51" y="379"/>
                    </a:lnTo>
                    <a:lnTo>
                      <a:pt x="43" y="372"/>
                    </a:lnTo>
                    <a:lnTo>
                      <a:pt x="34" y="366"/>
                    </a:lnTo>
                    <a:lnTo>
                      <a:pt x="25" y="359"/>
                    </a:lnTo>
                    <a:lnTo>
                      <a:pt x="16" y="353"/>
                    </a:lnTo>
                    <a:lnTo>
                      <a:pt x="8" y="347"/>
                    </a:lnTo>
                    <a:lnTo>
                      <a:pt x="0" y="341"/>
                    </a:lnTo>
                    <a:close/>
                  </a:path>
                </a:pathLst>
              </a:custGeom>
              <a:solidFill>
                <a:srgbClr val="CFCFCF"/>
              </a:solidFill>
              <a:ln w="1588">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83" name="Freeform 133">
                <a:extLst>
                  <a:ext uri="{FF2B5EF4-FFF2-40B4-BE49-F238E27FC236}">
                    <a16:creationId xmlns:a16="http://schemas.microsoft.com/office/drawing/2014/main" xmlns="" id="{6259C2E7-4028-4E27-855C-1E6E1D256B74}"/>
                  </a:ext>
                </a:extLst>
              </p:cNvPr>
              <p:cNvSpPr>
                <a:spLocks/>
              </p:cNvSpPr>
              <p:nvPr/>
            </p:nvSpPr>
            <p:spPr bwMode="auto">
              <a:xfrm>
                <a:off x="-213" y="3135"/>
                <a:ext cx="222" cy="119"/>
              </a:xfrm>
              <a:custGeom>
                <a:avLst/>
                <a:gdLst/>
                <a:ahLst/>
                <a:cxnLst>
                  <a:cxn ang="0">
                    <a:pos x="0" y="190"/>
                  </a:cxn>
                  <a:cxn ang="0">
                    <a:pos x="3" y="195"/>
                  </a:cxn>
                  <a:cxn ang="0">
                    <a:pos x="8" y="201"/>
                  </a:cxn>
                  <a:cxn ang="0">
                    <a:pos x="12" y="207"/>
                  </a:cxn>
                  <a:cxn ang="0">
                    <a:pos x="18" y="213"/>
                  </a:cxn>
                  <a:cxn ang="0">
                    <a:pos x="21" y="218"/>
                  </a:cxn>
                  <a:cxn ang="0">
                    <a:pos x="26" y="224"/>
                  </a:cxn>
                  <a:cxn ang="0">
                    <a:pos x="30" y="230"/>
                  </a:cxn>
                  <a:cxn ang="0">
                    <a:pos x="35" y="236"/>
                  </a:cxn>
                  <a:cxn ang="0">
                    <a:pos x="86" y="210"/>
                  </a:cxn>
                  <a:cxn ang="0">
                    <a:pos x="136" y="185"/>
                  </a:cxn>
                  <a:cxn ang="0">
                    <a:pos x="187" y="160"/>
                  </a:cxn>
                  <a:cxn ang="0">
                    <a:pos x="238" y="134"/>
                  </a:cxn>
                  <a:cxn ang="0">
                    <a:pos x="289" y="109"/>
                  </a:cxn>
                  <a:cxn ang="0">
                    <a:pos x="340" y="84"/>
                  </a:cxn>
                  <a:cxn ang="0">
                    <a:pos x="392" y="59"/>
                  </a:cxn>
                  <a:cxn ang="0">
                    <a:pos x="444" y="34"/>
                  </a:cxn>
                  <a:cxn ang="0">
                    <a:pos x="437" y="25"/>
                  </a:cxn>
                  <a:cxn ang="0">
                    <a:pos x="430" y="17"/>
                  </a:cxn>
                  <a:cxn ang="0">
                    <a:pos x="423" y="8"/>
                  </a:cxn>
                  <a:cxn ang="0">
                    <a:pos x="417" y="0"/>
                  </a:cxn>
                  <a:cxn ang="0">
                    <a:pos x="363" y="23"/>
                  </a:cxn>
                  <a:cxn ang="0">
                    <a:pos x="312" y="47"/>
                  </a:cxn>
                  <a:cxn ang="0">
                    <a:pos x="258" y="70"/>
                  </a:cxn>
                  <a:cxn ang="0">
                    <a:pos x="207" y="94"/>
                  </a:cxn>
                  <a:cxn ang="0">
                    <a:pos x="154" y="118"/>
                  </a:cxn>
                  <a:cxn ang="0">
                    <a:pos x="103" y="142"/>
                  </a:cxn>
                  <a:cxn ang="0">
                    <a:pos x="50" y="166"/>
                  </a:cxn>
                  <a:cxn ang="0">
                    <a:pos x="0" y="190"/>
                  </a:cxn>
                </a:cxnLst>
                <a:rect l="0" t="0" r="r" b="b"/>
                <a:pathLst>
                  <a:path w="444" h="236">
                    <a:moveTo>
                      <a:pt x="0" y="190"/>
                    </a:moveTo>
                    <a:lnTo>
                      <a:pt x="3" y="195"/>
                    </a:lnTo>
                    <a:lnTo>
                      <a:pt x="8" y="201"/>
                    </a:lnTo>
                    <a:lnTo>
                      <a:pt x="12" y="207"/>
                    </a:lnTo>
                    <a:lnTo>
                      <a:pt x="18" y="213"/>
                    </a:lnTo>
                    <a:lnTo>
                      <a:pt x="21" y="218"/>
                    </a:lnTo>
                    <a:lnTo>
                      <a:pt x="26" y="224"/>
                    </a:lnTo>
                    <a:lnTo>
                      <a:pt x="30" y="230"/>
                    </a:lnTo>
                    <a:lnTo>
                      <a:pt x="35" y="236"/>
                    </a:lnTo>
                    <a:lnTo>
                      <a:pt x="86" y="210"/>
                    </a:lnTo>
                    <a:lnTo>
                      <a:pt x="136" y="185"/>
                    </a:lnTo>
                    <a:lnTo>
                      <a:pt x="187" y="160"/>
                    </a:lnTo>
                    <a:lnTo>
                      <a:pt x="238" y="134"/>
                    </a:lnTo>
                    <a:lnTo>
                      <a:pt x="289" y="109"/>
                    </a:lnTo>
                    <a:lnTo>
                      <a:pt x="340" y="84"/>
                    </a:lnTo>
                    <a:lnTo>
                      <a:pt x="392" y="59"/>
                    </a:lnTo>
                    <a:lnTo>
                      <a:pt x="444" y="34"/>
                    </a:lnTo>
                    <a:lnTo>
                      <a:pt x="437" y="25"/>
                    </a:lnTo>
                    <a:lnTo>
                      <a:pt x="430" y="17"/>
                    </a:lnTo>
                    <a:lnTo>
                      <a:pt x="423" y="8"/>
                    </a:lnTo>
                    <a:lnTo>
                      <a:pt x="417" y="0"/>
                    </a:lnTo>
                    <a:lnTo>
                      <a:pt x="363" y="23"/>
                    </a:lnTo>
                    <a:lnTo>
                      <a:pt x="312" y="47"/>
                    </a:lnTo>
                    <a:lnTo>
                      <a:pt x="258" y="70"/>
                    </a:lnTo>
                    <a:lnTo>
                      <a:pt x="207" y="94"/>
                    </a:lnTo>
                    <a:lnTo>
                      <a:pt x="154" y="118"/>
                    </a:lnTo>
                    <a:lnTo>
                      <a:pt x="103" y="142"/>
                    </a:lnTo>
                    <a:lnTo>
                      <a:pt x="50" y="166"/>
                    </a:lnTo>
                    <a:lnTo>
                      <a:pt x="0" y="190"/>
                    </a:lnTo>
                    <a:close/>
                  </a:path>
                </a:pathLst>
              </a:custGeom>
              <a:solidFill>
                <a:srgbClr val="FFFF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84" name="Freeform 134">
                <a:extLst>
                  <a:ext uri="{FF2B5EF4-FFF2-40B4-BE49-F238E27FC236}">
                    <a16:creationId xmlns:a16="http://schemas.microsoft.com/office/drawing/2014/main" xmlns="" id="{38A5AA96-AF01-4855-BD6B-77CE5A9202C5}"/>
                  </a:ext>
                </a:extLst>
              </p:cNvPr>
              <p:cNvSpPr>
                <a:spLocks/>
              </p:cNvSpPr>
              <p:nvPr/>
            </p:nvSpPr>
            <p:spPr bwMode="auto">
              <a:xfrm>
                <a:off x="-251" y="3112"/>
                <a:ext cx="223" cy="115"/>
              </a:xfrm>
              <a:custGeom>
                <a:avLst/>
                <a:gdLst/>
                <a:ahLst/>
                <a:cxnLst>
                  <a:cxn ang="0">
                    <a:pos x="0" y="181"/>
                  </a:cxn>
                  <a:cxn ang="0">
                    <a:pos x="4" y="187"/>
                  </a:cxn>
                  <a:cxn ang="0">
                    <a:pos x="9" y="193"/>
                  </a:cxn>
                  <a:cxn ang="0">
                    <a:pos x="14" y="199"/>
                  </a:cxn>
                  <a:cxn ang="0">
                    <a:pos x="19" y="206"/>
                  </a:cxn>
                  <a:cxn ang="0">
                    <a:pos x="23" y="212"/>
                  </a:cxn>
                  <a:cxn ang="0">
                    <a:pos x="28" y="218"/>
                  </a:cxn>
                  <a:cxn ang="0">
                    <a:pos x="33" y="224"/>
                  </a:cxn>
                  <a:cxn ang="0">
                    <a:pos x="38" y="231"/>
                  </a:cxn>
                  <a:cxn ang="0">
                    <a:pos x="88" y="206"/>
                  </a:cxn>
                  <a:cxn ang="0">
                    <a:pos x="139" y="181"/>
                  </a:cxn>
                  <a:cxn ang="0">
                    <a:pos x="190" y="157"/>
                  </a:cxn>
                  <a:cxn ang="0">
                    <a:pos x="242" y="133"/>
                  </a:cxn>
                  <a:cxn ang="0">
                    <a:pos x="292" y="109"/>
                  </a:cxn>
                  <a:cxn ang="0">
                    <a:pos x="344" y="85"/>
                  </a:cxn>
                  <a:cxn ang="0">
                    <a:pos x="395" y="61"/>
                  </a:cxn>
                  <a:cxn ang="0">
                    <a:pos x="447" y="36"/>
                  </a:cxn>
                  <a:cxn ang="0">
                    <a:pos x="439" y="27"/>
                  </a:cxn>
                  <a:cxn ang="0">
                    <a:pos x="433" y="17"/>
                  </a:cxn>
                  <a:cxn ang="0">
                    <a:pos x="427" y="8"/>
                  </a:cxn>
                  <a:cxn ang="0">
                    <a:pos x="420" y="0"/>
                  </a:cxn>
                  <a:cxn ang="0">
                    <a:pos x="367" y="22"/>
                  </a:cxn>
                  <a:cxn ang="0">
                    <a:pos x="314" y="45"/>
                  </a:cxn>
                  <a:cxn ang="0">
                    <a:pos x="262" y="68"/>
                  </a:cxn>
                  <a:cxn ang="0">
                    <a:pos x="209" y="91"/>
                  </a:cxn>
                  <a:cxn ang="0">
                    <a:pos x="157" y="113"/>
                  </a:cxn>
                  <a:cxn ang="0">
                    <a:pos x="104" y="136"/>
                  </a:cxn>
                  <a:cxn ang="0">
                    <a:pos x="52" y="158"/>
                  </a:cxn>
                  <a:cxn ang="0">
                    <a:pos x="0" y="181"/>
                  </a:cxn>
                </a:cxnLst>
                <a:rect l="0" t="0" r="r" b="b"/>
                <a:pathLst>
                  <a:path w="447" h="231">
                    <a:moveTo>
                      <a:pt x="0" y="181"/>
                    </a:moveTo>
                    <a:lnTo>
                      <a:pt x="4" y="187"/>
                    </a:lnTo>
                    <a:lnTo>
                      <a:pt x="9" y="193"/>
                    </a:lnTo>
                    <a:lnTo>
                      <a:pt x="14" y="199"/>
                    </a:lnTo>
                    <a:lnTo>
                      <a:pt x="19" y="206"/>
                    </a:lnTo>
                    <a:lnTo>
                      <a:pt x="23" y="212"/>
                    </a:lnTo>
                    <a:lnTo>
                      <a:pt x="28" y="218"/>
                    </a:lnTo>
                    <a:lnTo>
                      <a:pt x="33" y="224"/>
                    </a:lnTo>
                    <a:lnTo>
                      <a:pt x="38" y="231"/>
                    </a:lnTo>
                    <a:lnTo>
                      <a:pt x="88" y="206"/>
                    </a:lnTo>
                    <a:lnTo>
                      <a:pt x="139" y="181"/>
                    </a:lnTo>
                    <a:lnTo>
                      <a:pt x="190" y="157"/>
                    </a:lnTo>
                    <a:lnTo>
                      <a:pt x="242" y="133"/>
                    </a:lnTo>
                    <a:lnTo>
                      <a:pt x="292" y="109"/>
                    </a:lnTo>
                    <a:lnTo>
                      <a:pt x="344" y="85"/>
                    </a:lnTo>
                    <a:lnTo>
                      <a:pt x="395" y="61"/>
                    </a:lnTo>
                    <a:lnTo>
                      <a:pt x="447" y="36"/>
                    </a:lnTo>
                    <a:lnTo>
                      <a:pt x="439" y="27"/>
                    </a:lnTo>
                    <a:lnTo>
                      <a:pt x="433" y="17"/>
                    </a:lnTo>
                    <a:lnTo>
                      <a:pt x="427" y="8"/>
                    </a:lnTo>
                    <a:lnTo>
                      <a:pt x="420" y="0"/>
                    </a:lnTo>
                    <a:lnTo>
                      <a:pt x="367" y="22"/>
                    </a:lnTo>
                    <a:lnTo>
                      <a:pt x="314" y="45"/>
                    </a:lnTo>
                    <a:lnTo>
                      <a:pt x="262" y="68"/>
                    </a:lnTo>
                    <a:lnTo>
                      <a:pt x="209" y="91"/>
                    </a:lnTo>
                    <a:lnTo>
                      <a:pt x="157" y="113"/>
                    </a:lnTo>
                    <a:lnTo>
                      <a:pt x="104" y="136"/>
                    </a:lnTo>
                    <a:lnTo>
                      <a:pt x="52" y="158"/>
                    </a:lnTo>
                    <a:lnTo>
                      <a:pt x="0" y="181"/>
                    </a:lnTo>
                    <a:close/>
                  </a:path>
                </a:pathLst>
              </a:custGeom>
              <a:solidFill>
                <a:srgbClr val="FFFF5E"/>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85" name="Freeform 135">
                <a:extLst>
                  <a:ext uri="{FF2B5EF4-FFF2-40B4-BE49-F238E27FC236}">
                    <a16:creationId xmlns:a16="http://schemas.microsoft.com/office/drawing/2014/main" xmlns="" id="{CAB00DD1-429A-4C82-8A89-800080FB6357}"/>
                  </a:ext>
                </a:extLst>
              </p:cNvPr>
              <p:cNvSpPr>
                <a:spLocks/>
              </p:cNvSpPr>
              <p:nvPr/>
            </p:nvSpPr>
            <p:spPr bwMode="auto">
              <a:xfrm>
                <a:off x="-599" y="3175"/>
                <a:ext cx="628" cy="193"/>
              </a:xfrm>
              <a:custGeom>
                <a:avLst/>
                <a:gdLst/>
                <a:ahLst/>
                <a:cxnLst>
                  <a:cxn ang="0">
                    <a:pos x="0" y="5"/>
                  </a:cxn>
                  <a:cxn ang="0">
                    <a:pos x="15" y="4"/>
                  </a:cxn>
                  <a:cxn ang="0">
                    <a:pos x="32" y="4"/>
                  </a:cxn>
                  <a:cxn ang="0">
                    <a:pos x="49" y="4"/>
                  </a:cxn>
                  <a:cxn ang="0">
                    <a:pos x="66" y="4"/>
                  </a:cxn>
                  <a:cxn ang="0">
                    <a:pos x="81" y="4"/>
                  </a:cxn>
                  <a:cxn ang="0">
                    <a:pos x="97" y="4"/>
                  </a:cxn>
                  <a:cxn ang="0">
                    <a:pos x="108" y="4"/>
                  </a:cxn>
                  <a:cxn ang="0">
                    <a:pos x="118" y="4"/>
                  </a:cxn>
                  <a:cxn ang="0">
                    <a:pos x="131" y="2"/>
                  </a:cxn>
                  <a:cxn ang="0">
                    <a:pos x="153" y="1"/>
                  </a:cxn>
                  <a:cxn ang="0">
                    <a:pos x="179" y="0"/>
                  </a:cxn>
                  <a:cxn ang="0">
                    <a:pos x="209" y="2"/>
                  </a:cxn>
                  <a:cxn ang="0">
                    <a:pos x="236" y="6"/>
                  </a:cxn>
                  <a:cxn ang="0">
                    <a:pos x="259" y="15"/>
                  </a:cxn>
                  <a:cxn ang="0">
                    <a:pos x="272" y="31"/>
                  </a:cxn>
                  <a:cxn ang="0">
                    <a:pos x="275" y="55"/>
                  </a:cxn>
                  <a:cxn ang="0">
                    <a:pos x="266" y="89"/>
                  </a:cxn>
                  <a:cxn ang="0">
                    <a:pos x="259" y="132"/>
                  </a:cxn>
                  <a:cxn ang="0">
                    <a:pos x="249" y="181"/>
                  </a:cxn>
                  <a:cxn ang="0">
                    <a:pos x="240" y="232"/>
                  </a:cxn>
                  <a:cxn ang="0">
                    <a:pos x="230" y="278"/>
                  </a:cxn>
                  <a:cxn ang="0">
                    <a:pos x="224" y="318"/>
                  </a:cxn>
                  <a:cxn ang="0">
                    <a:pos x="219" y="344"/>
                  </a:cxn>
                  <a:cxn ang="0">
                    <a:pos x="218" y="355"/>
                  </a:cxn>
                  <a:cxn ang="0">
                    <a:pos x="254" y="358"/>
                  </a:cxn>
                  <a:cxn ang="0">
                    <a:pos x="289" y="362"/>
                  </a:cxn>
                  <a:cxn ang="0">
                    <a:pos x="325" y="366"/>
                  </a:cxn>
                  <a:cxn ang="0">
                    <a:pos x="362" y="371"/>
                  </a:cxn>
                  <a:cxn ang="0">
                    <a:pos x="396" y="374"/>
                  </a:cxn>
                  <a:cxn ang="0">
                    <a:pos x="432" y="378"/>
                  </a:cxn>
                  <a:cxn ang="0">
                    <a:pos x="467" y="382"/>
                  </a:cxn>
                  <a:cxn ang="0">
                    <a:pos x="503" y="386"/>
                  </a:cxn>
                  <a:cxn ang="0">
                    <a:pos x="549" y="364"/>
                  </a:cxn>
                  <a:cxn ang="0">
                    <a:pos x="595" y="342"/>
                  </a:cxn>
                  <a:cxn ang="0">
                    <a:pos x="641" y="321"/>
                  </a:cxn>
                  <a:cxn ang="0">
                    <a:pos x="689" y="300"/>
                  </a:cxn>
                  <a:cxn ang="0">
                    <a:pos x="736" y="278"/>
                  </a:cxn>
                  <a:cxn ang="0">
                    <a:pos x="783" y="257"/>
                  </a:cxn>
                  <a:cxn ang="0">
                    <a:pos x="831" y="236"/>
                  </a:cxn>
                  <a:cxn ang="0">
                    <a:pos x="878" y="215"/>
                  </a:cxn>
                  <a:cxn ang="0">
                    <a:pos x="924" y="193"/>
                  </a:cxn>
                  <a:cxn ang="0">
                    <a:pos x="971" y="171"/>
                  </a:cxn>
                  <a:cxn ang="0">
                    <a:pos x="1019" y="150"/>
                  </a:cxn>
                  <a:cxn ang="0">
                    <a:pos x="1066" y="129"/>
                  </a:cxn>
                  <a:cxn ang="0">
                    <a:pos x="1113" y="107"/>
                  </a:cxn>
                  <a:cxn ang="0">
                    <a:pos x="1161" y="85"/>
                  </a:cxn>
                  <a:cxn ang="0">
                    <a:pos x="1208" y="64"/>
                  </a:cxn>
                  <a:cxn ang="0">
                    <a:pos x="1256" y="43"/>
                  </a:cxn>
                </a:cxnLst>
                <a:rect l="0" t="0" r="r" b="b"/>
                <a:pathLst>
                  <a:path w="1256" h="386">
                    <a:moveTo>
                      <a:pt x="0" y="5"/>
                    </a:moveTo>
                    <a:lnTo>
                      <a:pt x="15" y="4"/>
                    </a:lnTo>
                    <a:lnTo>
                      <a:pt x="32" y="4"/>
                    </a:lnTo>
                    <a:lnTo>
                      <a:pt x="49" y="4"/>
                    </a:lnTo>
                    <a:lnTo>
                      <a:pt x="66" y="4"/>
                    </a:lnTo>
                    <a:lnTo>
                      <a:pt x="81" y="4"/>
                    </a:lnTo>
                    <a:lnTo>
                      <a:pt x="97" y="4"/>
                    </a:lnTo>
                    <a:lnTo>
                      <a:pt x="108" y="4"/>
                    </a:lnTo>
                    <a:lnTo>
                      <a:pt x="118" y="4"/>
                    </a:lnTo>
                    <a:lnTo>
                      <a:pt x="131" y="2"/>
                    </a:lnTo>
                    <a:lnTo>
                      <a:pt x="153" y="1"/>
                    </a:lnTo>
                    <a:lnTo>
                      <a:pt x="179" y="0"/>
                    </a:lnTo>
                    <a:lnTo>
                      <a:pt x="209" y="2"/>
                    </a:lnTo>
                    <a:lnTo>
                      <a:pt x="236" y="6"/>
                    </a:lnTo>
                    <a:lnTo>
                      <a:pt x="259" y="15"/>
                    </a:lnTo>
                    <a:lnTo>
                      <a:pt x="272" y="31"/>
                    </a:lnTo>
                    <a:lnTo>
                      <a:pt x="275" y="55"/>
                    </a:lnTo>
                    <a:lnTo>
                      <a:pt x="266" y="89"/>
                    </a:lnTo>
                    <a:lnTo>
                      <a:pt x="259" y="132"/>
                    </a:lnTo>
                    <a:lnTo>
                      <a:pt x="249" y="181"/>
                    </a:lnTo>
                    <a:lnTo>
                      <a:pt x="240" y="232"/>
                    </a:lnTo>
                    <a:lnTo>
                      <a:pt x="230" y="278"/>
                    </a:lnTo>
                    <a:lnTo>
                      <a:pt x="224" y="318"/>
                    </a:lnTo>
                    <a:lnTo>
                      <a:pt x="219" y="344"/>
                    </a:lnTo>
                    <a:lnTo>
                      <a:pt x="218" y="355"/>
                    </a:lnTo>
                    <a:lnTo>
                      <a:pt x="254" y="358"/>
                    </a:lnTo>
                    <a:lnTo>
                      <a:pt x="289" y="362"/>
                    </a:lnTo>
                    <a:lnTo>
                      <a:pt x="325" y="366"/>
                    </a:lnTo>
                    <a:lnTo>
                      <a:pt x="362" y="371"/>
                    </a:lnTo>
                    <a:lnTo>
                      <a:pt x="396" y="374"/>
                    </a:lnTo>
                    <a:lnTo>
                      <a:pt x="432" y="378"/>
                    </a:lnTo>
                    <a:lnTo>
                      <a:pt x="467" y="382"/>
                    </a:lnTo>
                    <a:lnTo>
                      <a:pt x="503" y="386"/>
                    </a:lnTo>
                    <a:lnTo>
                      <a:pt x="549" y="364"/>
                    </a:lnTo>
                    <a:lnTo>
                      <a:pt x="595" y="342"/>
                    </a:lnTo>
                    <a:lnTo>
                      <a:pt x="641" y="321"/>
                    </a:lnTo>
                    <a:lnTo>
                      <a:pt x="689" y="300"/>
                    </a:lnTo>
                    <a:lnTo>
                      <a:pt x="736" y="278"/>
                    </a:lnTo>
                    <a:lnTo>
                      <a:pt x="783" y="257"/>
                    </a:lnTo>
                    <a:lnTo>
                      <a:pt x="831" y="236"/>
                    </a:lnTo>
                    <a:lnTo>
                      <a:pt x="878" y="215"/>
                    </a:lnTo>
                    <a:lnTo>
                      <a:pt x="924" y="193"/>
                    </a:lnTo>
                    <a:lnTo>
                      <a:pt x="971" y="171"/>
                    </a:lnTo>
                    <a:lnTo>
                      <a:pt x="1019" y="150"/>
                    </a:lnTo>
                    <a:lnTo>
                      <a:pt x="1066" y="129"/>
                    </a:lnTo>
                    <a:lnTo>
                      <a:pt x="1113" y="107"/>
                    </a:lnTo>
                    <a:lnTo>
                      <a:pt x="1161" y="85"/>
                    </a:lnTo>
                    <a:lnTo>
                      <a:pt x="1208" y="64"/>
                    </a:lnTo>
                    <a:lnTo>
                      <a:pt x="1256" y="43"/>
                    </a:lnTo>
                  </a:path>
                </a:pathLst>
              </a:custGeom>
              <a:noFill/>
              <a:ln w="23813">
                <a:solidFill>
                  <a:srgbClr val="70707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86" name="Freeform 136">
                <a:extLst>
                  <a:ext uri="{FF2B5EF4-FFF2-40B4-BE49-F238E27FC236}">
                    <a16:creationId xmlns:a16="http://schemas.microsoft.com/office/drawing/2014/main" xmlns="" id="{0D5E1375-53A0-498A-B51C-B2218B7EC99E}"/>
                  </a:ext>
                </a:extLst>
              </p:cNvPr>
              <p:cNvSpPr>
                <a:spLocks/>
              </p:cNvSpPr>
              <p:nvPr/>
            </p:nvSpPr>
            <p:spPr bwMode="auto">
              <a:xfrm>
                <a:off x="-599" y="2826"/>
                <a:ext cx="565" cy="351"/>
              </a:xfrm>
              <a:custGeom>
                <a:avLst/>
                <a:gdLst/>
                <a:ahLst/>
                <a:cxnLst>
                  <a:cxn ang="0">
                    <a:pos x="1129" y="0"/>
                  </a:cxn>
                  <a:cxn ang="0">
                    <a:pos x="1069" y="21"/>
                  </a:cxn>
                  <a:cxn ang="0">
                    <a:pos x="1010" y="42"/>
                  </a:cxn>
                  <a:cxn ang="0">
                    <a:pos x="951" y="64"/>
                  </a:cxn>
                  <a:cxn ang="0">
                    <a:pos x="893" y="86"/>
                  </a:cxn>
                  <a:cxn ang="0">
                    <a:pos x="834" y="107"/>
                  </a:cxn>
                  <a:cxn ang="0">
                    <a:pos x="775" y="129"/>
                  </a:cxn>
                  <a:cxn ang="0">
                    <a:pos x="716" y="151"/>
                  </a:cxn>
                  <a:cxn ang="0">
                    <a:pos x="657" y="173"/>
                  </a:cxn>
                  <a:cxn ang="0">
                    <a:pos x="597" y="194"/>
                  </a:cxn>
                  <a:cxn ang="0">
                    <a:pos x="537" y="215"/>
                  </a:cxn>
                  <a:cxn ang="0">
                    <a:pos x="477" y="237"/>
                  </a:cxn>
                  <a:cxn ang="0">
                    <a:pos x="419" y="260"/>
                  </a:cxn>
                  <a:cxn ang="0">
                    <a:pos x="359" y="281"/>
                  </a:cxn>
                  <a:cxn ang="0">
                    <a:pos x="299" y="302"/>
                  </a:cxn>
                  <a:cxn ang="0">
                    <a:pos x="239" y="324"/>
                  </a:cxn>
                  <a:cxn ang="0">
                    <a:pos x="180" y="346"/>
                  </a:cxn>
                  <a:cxn ang="0">
                    <a:pos x="156" y="391"/>
                  </a:cxn>
                  <a:cxn ang="0">
                    <a:pos x="133" y="436"/>
                  </a:cxn>
                  <a:cxn ang="0">
                    <a:pos x="111" y="481"/>
                  </a:cxn>
                  <a:cxn ang="0">
                    <a:pos x="88" y="527"/>
                  </a:cxn>
                  <a:cxn ang="0">
                    <a:pos x="65" y="571"/>
                  </a:cxn>
                  <a:cxn ang="0">
                    <a:pos x="43" y="615"/>
                  </a:cxn>
                  <a:cxn ang="0">
                    <a:pos x="21" y="659"/>
                  </a:cxn>
                  <a:cxn ang="0">
                    <a:pos x="0" y="703"/>
                  </a:cxn>
                </a:cxnLst>
                <a:rect l="0" t="0" r="r" b="b"/>
                <a:pathLst>
                  <a:path w="1129" h="703">
                    <a:moveTo>
                      <a:pt x="1129" y="0"/>
                    </a:moveTo>
                    <a:lnTo>
                      <a:pt x="1069" y="21"/>
                    </a:lnTo>
                    <a:lnTo>
                      <a:pt x="1010" y="42"/>
                    </a:lnTo>
                    <a:lnTo>
                      <a:pt x="951" y="64"/>
                    </a:lnTo>
                    <a:lnTo>
                      <a:pt x="893" y="86"/>
                    </a:lnTo>
                    <a:lnTo>
                      <a:pt x="834" y="107"/>
                    </a:lnTo>
                    <a:lnTo>
                      <a:pt x="775" y="129"/>
                    </a:lnTo>
                    <a:lnTo>
                      <a:pt x="716" y="151"/>
                    </a:lnTo>
                    <a:lnTo>
                      <a:pt x="657" y="173"/>
                    </a:lnTo>
                    <a:lnTo>
                      <a:pt x="597" y="194"/>
                    </a:lnTo>
                    <a:lnTo>
                      <a:pt x="537" y="215"/>
                    </a:lnTo>
                    <a:lnTo>
                      <a:pt x="477" y="237"/>
                    </a:lnTo>
                    <a:lnTo>
                      <a:pt x="419" y="260"/>
                    </a:lnTo>
                    <a:lnTo>
                      <a:pt x="359" y="281"/>
                    </a:lnTo>
                    <a:lnTo>
                      <a:pt x="299" y="302"/>
                    </a:lnTo>
                    <a:lnTo>
                      <a:pt x="239" y="324"/>
                    </a:lnTo>
                    <a:lnTo>
                      <a:pt x="180" y="346"/>
                    </a:lnTo>
                    <a:lnTo>
                      <a:pt x="156" y="391"/>
                    </a:lnTo>
                    <a:lnTo>
                      <a:pt x="133" y="436"/>
                    </a:lnTo>
                    <a:lnTo>
                      <a:pt x="111" y="481"/>
                    </a:lnTo>
                    <a:lnTo>
                      <a:pt x="88" y="527"/>
                    </a:lnTo>
                    <a:lnTo>
                      <a:pt x="65" y="571"/>
                    </a:lnTo>
                    <a:lnTo>
                      <a:pt x="43" y="615"/>
                    </a:lnTo>
                    <a:lnTo>
                      <a:pt x="21" y="659"/>
                    </a:lnTo>
                    <a:lnTo>
                      <a:pt x="0" y="703"/>
                    </a:lnTo>
                  </a:path>
                </a:pathLst>
              </a:custGeom>
              <a:noFill/>
              <a:ln w="23813">
                <a:solidFill>
                  <a:srgbClr val="5E5E5E"/>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87" name="Freeform 137">
                <a:extLst>
                  <a:ext uri="{FF2B5EF4-FFF2-40B4-BE49-F238E27FC236}">
                    <a16:creationId xmlns:a16="http://schemas.microsoft.com/office/drawing/2014/main" xmlns="" id="{80753BFC-32AB-4C8B-9443-73000C5DF05B}"/>
                  </a:ext>
                </a:extLst>
              </p:cNvPr>
              <p:cNvSpPr>
                <a:spLocks/>
              </p:cNvSpPr>
              <p:nvPr/>
            </p:nvSpPr>
            <p:spPr bwMode="auto">
              <a:xfrm>
                <a:off x="-121" y="3022"/>
                <a:ext cx="66" cy="87"/>
              </a:xfrm>
              <a:custGeom>
                <a:avLst/>
                <a:gdLst/>
                <a:ahLst/>
                <a:cxnLst>
                  <a:cxn ang="0">
                    <a:pos x="0" y="5"/>
                  </a:cxn>
                  <a:cxn ang="0">
                    <a:pos x="5" y="3"/>
                  </a:cxn>
                  <a:cxn ang="0">
                    <a:pos x="20" y="2"/>
                  </a:cxn>
                  <a:cxn ang="0">
                    <a:pos x="41" y="0"/>
                  </a:cxn>
                  <a:cxn ang="0">
                    <a:pos x="66" y="1"/>
                  </a:cxn>
                  <a:cxn ang="0">
                    <a:pos x="89" y="4"/>
                  </a:cxn>
                  <a:cxn ang="0">
                    <a:pos x="111" y="12"/>
                  </a:cxn>
                  <a:cxn ang="0">
                    <a:pos x="125" y="25"/>
                  </a:cxn>
                  <a:cxn ang="0">
                    <a:pos x="131" y="46"/>
                  </a:cxn>
                  <a:cxn ang="0">
                    <a:pos x="129" y="68"/>
                  </a:cxn>
                  <a:cxn ang="0">
                    <a:pos x="127" y="91"/>
                  </a:cxn>
                  <a:cxn ang="0">
                    <a:pos x="123" y="112"/>
                  </a:cxn>
                  <a:cxn ang="0">
                    <a:pos x="120" y="132"/>
                  </a:cxn>
                  <a:cxn ang="0">
                    <a:pos x="116" y="148"/>
                  </a:cxn>
                  <a:cxn ang="0">
                    <a:pos x="113" y="161"/>
                  </a:cxn>
                  <a:cxn ang="0">
                    <a:pos x="111" y="169"/>
                  </a:cxn>
                  <a:cxn ang="0">
                    <a:pos x="111" y="172"/>
                  </a:cxn>
                </a:cxnLst>
                <a:rect l="0" t="0" r="r" b="b"/>
                <a:pathLst>
                  <a:path w="131" h="172">
                    <a:moveTo>
                      <a:pt x="0" y="5"/>
                    </a:moveTo>
                    <a:lnTo>
                      <a:pt x="5" y="3"/>
                    </a:lnTo>
                    <a:lnTo>
                      <a:pt x="20" y="2"/>
                    </a:lnTo>
                    <a:lnTo>
                      <a:pt x="41" y="0"/>
                    </a:lnTo>
                    <a:lnTo>
                      <a:pt x="66" y="1"/>
                    </a:lnTo>
                    <a:lnTo>
                      <a:pt x="89" y="4"/>
                    </a:lnTo>
                    <a:lnTo>
                      <a:pt x="111" y="12"/>
                    </a:lnTo>
                    <a:lnTo>
                      <a:pt x="125" y="25"/>
                    </a:lnTo>
                    <a:lnTo>
                      <a:pt x="131" y="46"/>
                    </a:lnTo>
                    <a:lnTo>
                      <a:pt x="129" y="68"/>
                    </a:lnTo>
                    <a:lnTo>
                      <a:pt x="127" y="91"/>
                    </a:lnTo>
                    <a:lnTo>
                      <a:pt x="123" y="112"/>
                    </a:lnTo>
                    <a:lnTo>
                      <a:pt x="120" y="132"/>
                    </a:lnTo>
                    <a:lnTo>
                      <a:pt x="116" y="148"/>
                    </a:lnTo>
                    <a:lnTo>
                      <a:pt x="113" y="161"/>
                    </a:lnTo>
                    <a:lnTo>
                      <a:pt x="111" y="169"/>
                    </a:lnTo>
                    <a:lnTo>
                      <a:pt x="111" y="172"/>
                    </a:lnTo>
                  </a:path>
                </a:pathLst>
              </a:custGeom>
              <a:noFill/>
              <a:ln w="23813">
                <a:solidFill>
                  <a:srgbClr val="70707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sp>
            <p:nvSpPr>
              <p:cNvPr id="88" name="Freeform 138">
                <a:extLst>
                  <a:ext uri="{FF2B5EF4-FFF2-40B4-BE49-F238E27FC236}">
                    <a16:creationId xmlns:a16="http://schemas.microsoft.com/office/drawing/2014/main" xmlns="" id="{5761A4C8-833E-46D5-B52D-B914AF1C1393}"/>
                  </a:ext>
                </a:extLst>
              </p:cNvPr>
              <p:cNvSpPr>
                <a:spLocks/>
              </p:cNvSpPr>
              <p:nvPr/>
            </p:nvSpPr>
            <p:spPr bwMode="auto">
              <a:xfrm>
                <a:off x="-424" y="3231"/>
                <a:ext cx="408" cy="319"/>
              </a:xfrm>
              <a:custGeom>
                <a:avLst/>
                <a:gdLst/>
                <a:ahLst/>
                <a:cxnLst>
                  <a:cxn ang="0">
                    <a:pos x="740" y="37"/>
                  </a:cxn>
                  <a:cxn ang="0">
                    <a:pos x="627" y="93"/>
                  </a:cxn>
                  <a:cxn ang="0">
                    <a:pos x="516" y="149"/>
                  </a:cxn>
                  <a:cxn ang="0">
                    <a:pos x="404" y="203"/>
                  </a:cxn>
                  <a:cxn ang="0">
                    <a:pos x="292" y="258"/>
                  </a:cxn>
                  <a:cxn ang="0">
                    <a:pos x="258" y="278"/>
                  </a:cxn>
                  <a:cxn ang="0">
                    <a:pos x="372" y="230"/>
                  </a:cxn>
                  <a:cxn ang="0">
                    <a:pos x="486" y="181"/>
                  </a:cxn>
                  <a:cxn ang="0">
                    <a:pos x="430" y="222"/>
                  </a:cxn>
                  <a:cxn ang="0">
                    <a:pos x="289" y="307"/>
                  </a:cxn>
                  <a:cxn ang="0">
                    <a:pos x="153" y="392"/>
                  </a:cxn>
                  <a:cxn ang="0">
                    <a:pos x="296" y="316"/>
                  </a:cxn>
                  <a:cxn ang="0">
                    <a:pos x="440" y="242"/>
                  </a:cxn>
                  <a:cxn ang="0">
                    <a:pos x="476" y="232"/>
                  </a:cxn>
                  <a:cxn ang="0">
                    <a:pos x="298" y="354"/>
                  </a:cxn>
                  <a:cxn ang="0">
                    <a:pos x="120" y="474"/>
                  </a:cxn>
                  <a:cxn ang="0">
                    <a:pos x="177" y="444"/>
                  </a:cxn>
                  <a:cxn ang="0">
                    <a:pos x="351" y="338"/>
                  </a:cxn>
                  <a:cxn ang="0">
                    <a:pos x="529" y="231"/>
                  </a:cxn>
                  <a:cxn ang="0">
                    <a:pos x="426" y="310"/>
                  </a:cxn>
                  <a:cxn ang="0">
                    <a:pos x="325" y="388"/>
                  </a:cxn>
                  <a:cxn ang="0">
                    <a:pos x="225" y="465"/>
                  </a:cxn>
                  <a:cxn ang="0">
                    <a:pos x="127" y="540"/>
                  </a:cxn>
                  <a:cxn ang="0">
                    <a:pos x="32" y="614"/>
                  </a:cxn>
                  <a:cxn ang="0">
                    <a:pos x="66" y="591"/>
                  </a:cxn>
                  <a:cxn ang="0">
                    <a:pos x="167" y="519"/>
                  </a:cxn>
                  <a:cxn ang="0">
                    <a:pos x="269" y="448"/>
                  </a:cxn>
                  <a:cxn ang="0">
                    <a:pos x="372" y="372"/>
                  </a:cxn>
                  <a:cxn ang="0">
                    <a:pos x="477" y="296"/>
                  </a:cxn>
                  <a:cxn ang="0">
                    <a:pos x="513" y="279"/>
                  </a:cxn>
                  <a:cxn ang="0">
                    <a:pos x="415" y="375"/>
                  </a:cxn>
                  <a:cxn ang="0">
                    <a:pos x="318" y="470"/>
                  </a:cxn>
                  <a:cxn ang="0">
                    <a:pos x="352" y="442"/>
                  </a:cxn>
                  <a:cxn ang="0">
                    <a:pos x="454" y="354"/>
                  </a:cxn>
                  <a:cxn ang="0">
                    <a:pos x="559" y="266"/>
                  </a:cxn>
                  <a:cxn ang="0">
                    <a:pos x="505" y="342"/>
                  </a:cxn>
                  <a:cxn ang="0">
                    <a:pos x="453" y="416"/>
                  </a:cxn>
                  <a:cxn ang="0">
                    <a:pos x="442" y="438"/>
                  </a:cxn>
                  <a:cxn ang="0">
                    <a:pos x="513" y="355"/>
                  </a:cxn>
                  <a:cxn ang="0">
                    <a:pos x="586" y="270"/>
                  </a:cxn>
                  <a:cxn ang="0">
                    <a:pos x="660" y="182"/>
                  </a:cxn>
                  <a:cxn ang="0">
                    <a:pos x="737" y="92"/>
                  </a:cxn>
                  <a:cxn ang="0">
                    <a:pos x="817" y="0"/>
                  </a:cxn>
                </a:cxnLst>
                <a:rect l="0" t="0" r="r" b="b"/>
                <a:pathLst>
                  <a:path w="817" h="639">
                    <a:moveTo>
                      <a:pt x="817" y="0"/>
                    </a:moveTo>
                    <a:lnTo>
                      <a:pt x="778" y="18"/>
                    </a:lnTo>
                    <a:lnTo>
                      <a:pt x="740" y="37"/>
                    </a:lnTo>
                    <a:lnTo>
                      <a:pt x="702" y="55"/>
                    </a:lnTo>
                    <a:lnTo>
                      <a:pt x="664" y="74"/>
                    </a:lnTo>
                    <a:lnTo>
                      <a:pt x="627" y="93"/>
                    </a:lnTo>
                    <a:lnTo>
                      <a:pt x="590" y="112"/>
                    </a:lnTo>
                    <a:lnTo>
                      <a:pt x="553" y="130"/>
                    </a:lnTo>
                    <a:lnTo>
                      <a:pt x="516" y="149"/>
                    </a:lnTo>
                    <a:lnTo>
                      <a:pt x="478" y="167"/>
                    </a:lnTo>
                    <a:lnTo>
                      <a:pt x="441" y="185"/>
                    </a:lnTo>
                    <a:lnTo>
                      <a:pt x="404" y="203"/>
                    </a:lnTo>
                    <a:lnTo>
                      <a:pt x="367" y="222"/>
                    </a:lnTo>
                    <a:lnTo>
                      <a:pt x="329" y="240"/>
                    </a:lnTo>
                    <a:lnTo>
                      <a:pt x="292" y="258"/>
                    </a:lnTo>
                    <a:lnTo>
                      <a:pt x="256" y="275"/>
                    </a:lnTo>
                    <a:lnTo>
                      <a:pt x="220" y="294"/>
                    </a:lnTo>
                    <a:lnTo>
                      <a:pt x="258" y="278"/>
                    </a:lnTo>
                    <a:lnTo>
                      <a:pt x="296" y="262"/>
                    </a:lnTo>
                    <a:lnTo>
                      <a:pt x="333" y="246"/>
                    </a:lnTo>
                    <a:lnTo>
                      <a:pt x="372" y="230"/>
                    </a:lnTo>
                    <a:lnTo>
                      <a:pt x="410" y="213"/>
                    </a:lnTo>
                    <a:lnTo>
                      <a:pt x="448" y="198"/>
                    </a:lnTo>
                    <a:lnTo>
                      <a:pt x="486" y="181"/>
                    </a:lnTo>
                    <a:lnTo>
                      <a:pt x="525" y="165"/>
                    </a:lnTo>
                    <a:lnTo>
                      <a:pt x="477" y="193"/>
                    </a:lnTo>
                    <a:lnTo>
                      <a:pt x="430" y="222"/>
                    </a:lnTo>
                    <a:lnTo>
                      <a:pt x="383" y="250"/>
                    </a:lnTo>
                    <a:lnTo>
                      <a:pt x="337" y="279"/>
                    </a:lnTo>
                    <a:lnTo>
                      <a:pt x="289" y="307"/>
                    </a:lnTo>
                    <a:lnTo>
                      <a:pt x="244" y="335"/>
                    </a:lnTo>
                    <a:lnTo>
                      <a:pt x="198" y="364"/>
                    </a:lnTo>
                    <a:lnTo>
                      <a:pt x="153" y="392"/>
                    </a:lnTo>
                    <a:lnTo>
                      <a:pt x="200" y="367"/>
                    </a:lnTo>
                    <a:lnTo>
                      <a:pt x="247" y="342"/>
                    </a:lnTo>
                    <a:lnTo>
                      <a:pt x="296" y="316"/>
                    </a:lnTo>
                    <a:lnTo>
                      <a:pt x="344" y="292"/>
                    </a:lnTo>
                    <a:lnTo>
                      <a:pt x="391" y="267"/>
                    </a:lnTo>
                    <a:lnTo>
                      <a:pt x="440" y="242"/>
                    </a:lnTo>
                    <a:lnTo>
                      <a:pt x="488" y="217"/>
                    </a:lnTo>
                    <a:lnTo>
                      <a:pt x="537" y="192"/>
                    </a:lnTo>
                    <a:lnTo>
                      <a:pt x="476" y="232"/>
                    </a:lnTo>
                    <a:lnTo>
                      <a:pt x="416" y="273"/>
                    </a:lnTo>
                    <a:lnTo>
                      <a:pt x="356" y="313"/>
                    </a:lnTo>
                    <a:lnTo>
                      <a:pt x="298" y="354"/>
                    </a:lnTo>
                    <a:lnTo>
                      <a:pt x="238" y="394"/>
                    </a:lnTo>
                    <a:lnTo>
                      <a:pt x="179" y="434"/>
                    </a:lnTo>
                    <a:lnTo>
                      <a:pt x="120" y="474"/>
                    </a:lnTo>
                    <a:lnTo>
                      <a:pt x="63" y="514"/>
                    </a:lnTo>
                    <a:lnTo>
                      <a:pt x="120" y="478"/>
                    </a:lnTo>
                    <a:lnTo>
                      <a:pt x="177" y="444"/>
                    </a:lnTo>
                    <a:lnTo>
                      <a:pt x="235" y="409"/>
                    </a:lnTo>
                    <a:lnTo>
                      <a:pt x="293" y="374"/>
                    </a:lnTo>
                    <a:lnTo>
                      <a:pt x="351" y="338"/>
                    </a:lnTo>
                    <a:lnTo>
                      <a:pt x="410" y="303"/>
                    </a:lnTo>
                    <a:lnTo>
                      <a:pt x="469" y="267"/>
                    </a:lnTo>
                    <a:lnTo>
                      <a:pt x="529" y="231"/>
                    </a:lnTo>
                    <a:lnTo>
                      <a:pt x="494" y="258"/>
                    </a:lnTo>
                    <a:lnTo>
                      <a:pt x="459" y="284"/>
                    </a:lnTo>
                    <a:lnTo>
                      <a:pt x="426" y="310"/>
                    </a:lnTo>
                    <a:lnTo>
                      <a:pt x="392" y="336"/>
                    </a:lnTo>
                    <a:lnTo>
                      <a:pt x="358" y="362"/>
                    </a:lnTo>
                    <a:lnTo>
                      <a:pt x="325" y="388"/>
                    </a:lnTo>
                    <a:lnTo>
                      <a:pt x="291" y="414"/>
                    </a:lnTo>
                    <a:lnTo>
                      <a:pt x="259" y="440"/>
                    </a:lnTo>
                    <a:lnTo>
                      <a:pt x="225" y="465"/>
                    </a:lnTo>
                    <a:lnTo>
                      <a:pt x="193" y="490"/>
                    </a:lnTo>
                    <a:lnTo>
                      <a:pt x="159" y="515"/>
                    </a:lnTo>
                    <a:lnTo>
                      <a:pt x="127" y="540"/>
                    </a:lnTo>
                    <a:lnTo>
                      <a:pt x="95" y="564"/>
                    </a:lnTo>
                    <a:lnTo>
                      <a:pt x="63" y="590"/>
                    </a:lnTo>
                    <a:lnTo>
                      <a:pt x="32" y="614"/>
                    </a:lnTo>
                    <a:lnTo>
                      <a:pt x="0" y="639"/>
                    </a:lnTo>
                    <a:lnTo>
                      <a:pt x="33" y="615"/>
                    </a:lnTo>
                    <a:lnTo>
                      <a:pt x="66" y="591"/>
                    </a:lnTo>
                    <a:lnTo>
                      <a:pt x="100" y="566"/>
                    </a:lnTo>
                    <a:lnTo>
                      <a:pt x="134" y="543"/>
                    </a:lnTo>
                    <a:lnTo>
                      <a:pt x="167" y="519"/>
                    </a:lnTo>
                    <a:lnTo>
                      <a:pt x="201" y="495"/>
                    </a:lnTo>
                    <a:lnTo>
                      <a:pt x="235" y="471"/>
                    </a:lnTo>
                    <a:lnTo>
                      <a:pt x="269" y="448"/>
                    </a:lnTo>
                    <a:lnTo>
                      <a:pt x="303" y="423"/>
                    </a:lnTo>
                    <a:lnTo>
                      <a:pt x="338" y="397"/>
                    </a:lnTo>
                    <a:lnTo>
                      <a:pt x="372" y="372"/>
                    </a:lnTo>
                    <a:lnTo>
                      <a:pt x="407" y="347"/>
                    </a:lnTo>
                    <a:lnTo>
                      <a:pt x="442" y="322"/>
                    </a:lnTo>
                    <a:lnTo>
                      <a:pt x="477" y="296"/>
                    </a:lnTo>
                    <a:lnTo>
                      <a:pt x="512" y="271"/>
                    </a:lnTo>
                    <a:lnTo>
                      <a:pt x="548" y="247"/>
                    </a:lnTo>
                    <a:lnTo>
                      <a:pt x="513" y="279"/>
                    </a:lnTo>
                    <a:lnTo>
                      <a:pt x="481" y="311"/>
                    </a:lnTo>
                    <a:lnTo>
                      <a:pt x="447" y="343"/>
                    </a:lnTo>
                    <a:lnTo>
                      <a:pt x="415" y="375"/>
                    </a:lnTo>
                    <a:lnTo>
                      <a:pt x="382" y="407"/>
                    </a:lnTo>
                    <a:lnTo>
                      <a:pt x="349" y="438"/>
                    </a:lnTo>
                    <a:lnTo>
                      <a:pt x="318" y="470"/>
                    </a:lnTo>
                    <a:lnTo>
                      <a:pt x="286" y="501"/>
                    </a:lnTo>
                    <a:lnTo>
                      <a:pt x="319" y="472"/>
                    </a:lnTo>
                    <a:lnTo>
                      <a:pt x="352" y="442"/>
                    </a:lnTo>
                    <a:lnTo>
                      <a:pt x="386" y="413"/>
                    </a:lnTo>
                    <a:lnTo>
                      <a:pt x="421" y="385"/>
                    </a:lnTo>
                    <a:lnTo>
                      <a:pt x="454" y="354"/>
                    </a:lnTo>
                    <a:lnTo>
                      <a:pt x="489" y="325"/>
                    </a:lnTo>
                    <a:lnTo>
                      <a:pt x="524" y="295"/>
                    </a:lnTo>
                    <a:lnTo>
                      <a:pt x="559" y="266"/>
                    </a:lnTo>
                    <a:lnTo>
                      <a:pt x="540" y="291"/>
                    </a:lnTo>
                    <a:lnTo>
                      <a:pt x="523" y="316"/>
                    </a:lnTo>
                    <a:lnTo>
                      <a:pt x="505" y="342"/>
                    </a:lnTo>
                    <a:lnTo>
                      <a:pt x="488" y="367"/>
                    </a:lnTo>
                    <a:lnTo>
                      <a:pt x="470" y="391"/>
                    </a:lnTo>
                    <a:lnTo>
                      <a:pt x="453" y="416"/>
                    </a:lnTo>
                    <a:lnTo>
                      <a:pt x="436" y="441"/>
                    </a:lnTo>
                    <a:lnTo>
                      <a:pt x="420" y="467"/>
                    </a:lnTo>
                    <a:lnTo>
                      <a:pt x="442" y="438"/>
                    </a:lnTo>
                    <a:lnTo>
                      <a:pt x="466" y="411"/>
                    </a:lnTo>
                    <a:lnTo>
                      <a:pt x="489" y="383"/>
                    </a:lnTo>
                    <a:lnTo>
                      <a:pt x="513" y="355"/>
                    </a:lnTo>
                    <a:lnTo>
                      <a:pt x="537" y="327"/>
                    </a:lnTo>
                    <a:lnTo>
                      <a:pt x="561" y="299"/>
                    </a:lnTo>
                    <a:lnTo>
                      <a:pt x="586" y="270"/>
                    </a:lnTo>
                    <a:lnTo>
                      <a:pt x="611" y="242"/>
                    </a:lnTo>
                    <a:lnTo>
                      <a:pt x="635" y="211"/>
                    </a:lnTo>
                    <a:lnTo>
                      <a:pt x="660" y="182"/>
                    </a:lnTo>
                    <a:lnTo>
                      <a:pt x="685" y="151"/>
                    </a:lnTo>
                    <a:lnTo>
                      <a:pt x="712" y="122"/>
                    </a:lnTo>
                    <a:lnTo>
                      <a:pt x="737" y="92"/>
                    </a:lnTo>
                    <a:lnTo>
                      <a:pt x="763" y="61"/>
                    </a:lnTo>
                    <a:lnTo>
                      <a:pt x="790" y="31"/>
                    </a:lnTo>
                    <a:lnTo>
                      <a:pt x="817" y="0"/>
                    </a:lnTo>
                    <a:close/>
                  </a:path>
                </a:pathLst>
              </a:custGeom>
              <a:solidFill>
                <a:srgbClr val="00800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89" name="Freeform 139">
                <a:extLst>
                  <a:ext uri="{FF2B5EF4-FFF2-40B4-BE49-F238E27FC236}">
                    <a16:creationId xmlns:a16="http://schemas.microsoft.com/office/drawing/2014/main" xmlns="" id="{ADABB2E1-A294-440D-B665-CAAF797B077E}"/>
                  </a:ext>
                </a:extLst>
              </p:cNvPr>
              <p:cNvSpPr>
                <a:spLocks/>
              </p:cNvSpPr>
              <p:nvPr/>
            </p:nvSpPr>
            <p:spPr bwMode="auto">
              <a:xfrm>
                <a:off x="-230" y="3169"/>
                <a:ext cx="230" cy="134"/>
              </a:xfrm>
              <a:custGeom>
                <a:avLst/>
                <a:gdLst/>
                <a:ahLst/>
                <a:cxnLst>
                  <a:cxn ang="0">
                    <a:pos x="78" y="194"/>
                  </a:cxn>
                  <a:cxn ang="0">
                    <a:pos x="67" y="203"/>
                  </a:cxn>
                  <a:cxn ang="0">
                    <a:pos x="58" y="212"/>
                  </a:cxn>
                  <a:cxn ang="0">
                    <a:pos x="47" y="222"/>
                  </a:cxn>
                  <a:cxn ang="0">
                    <a:pos x="38" y="231"/>
                  </a:cxn>
                  <a:cxn ang="0">
                    <a:pos x="28" y="240"/>
                  </a:cxn>
                  <a:cxn ang="0">
                    <a:pos x="19" y="249"/>
                  </a:cxn>
                  <a:cxn ang="0">
                    <a:pos x="9" y="259"/>
                  </a:cxn>
                  <a:cxn ang="0">
                    <a:pos x="0" y="268"/>
                  </a:cxn>
                  <a:cxn ang="0">
                    <a:pos x="47" y="244"/>
                  </a:cxn>
                  <a:cxn ang="0">
                    <a:pos x="97" y="222"/>
                  </a:cxn>
                  <a:cxn ang="0">
                    <a:pos x="145" y="198"/>
                  </a:cxn>
                  <a:cxn ang="0">
                    <a:pos x="194" y="176"/>
                  </a:cxn>
                  <a:cxn ang="0">
                    <a:pos x="243" y="151"/>
                  </a:cxn>
                  <a:cxn ang="0">
                    <a:pos x="292" y="129"/>
                  </a:cxn>
                  <a:cxn ang="0">
                    <a:pos x="341" y="105"/>
                  </a:cxn>
                  <a:cxn ang="0">
                    <a:pos x="390" y="83"/>
                  </a:cxn>
                  <a:cxn ang="0">
                    <a:pos x="398" y="72"/>
                  </a:cxn>
                  <a:cxn ang="0">
                    <a:pos x="407" y="62"/>
                  </a:cxn>
                  <a:cxn ang="0">
                    <a:pos x="416" y="51"/>
                  </a:cxn>
                  <a:cxn ang="0">
                    <a:pos x="426" y="41"/>
                  </a:cxn>
                  <a:cxn ang="0">
                    <a:pos x="434" y="31"/>
                  </a:cxn>
                  <a:cxn ang="0">
                    <a:pos x="443" y="20"/>
                  </a:cxn>
                  <a:cxn ang="0">
                    <a:pos x="452" y="10"/>
                  </a:cxn>
                  <a:cxn ang="0">
                    <a:pos x="461" y="0"/>
                  </a:cxn>
                  <a:cxn ang="0">
                    <a:pos x="413" y="23"/>
                  </a:cxn>
                  <a:cxn ang="0">
                    <a:pos x="365" y="48"/>
                  </a:cxn>
                  <a:cxn ang="0">
                    <a:pos x="316" y="72"/>
                  </a:cxn>
                  <a:cxn ang="0">
                    <a:pos x="269" y="97"/>
                  </a:cxn>
                  <a:cxn ang="0">
                    <a:pos x="221" y="121"/>
                  </a:cxn>
                  <a:cxn ang="0">
                    <a:pos x="172" y="145"/>
                  </a:cxn>
                  <a:cxn ang="0">
                    <a:pos x="125" y="169"/>
                  </a:cxn>
                  <a:cxn ang="0">
                    <a:pos x="78" y="194"/>
                  </a:cxn>
                </a:cxnLst>
                <a:rect l="0" t="0" r="r" b="b"/>
                <a:pathLst>
                  <a:path w="461" h="268">
                    <a:moveTo>
                      <a:pt x="78" y="194"/>
                    </a:moveTo>
                    <a:lnTo>
                      <a:pt x="67" y="203"/>
                    </a:lnTo>
                    <a:lnTo>
                      <a:pt x="58" y="212"/>
                    </a:lnTo>
                    <a:lnTo>
                      <a:pt x="47" y="222"/>
                    </a:lnTo>
                    <a:lnTo>
                      <a:pt x="38" y="231"/>
                    </a:lnTo>
                    <a:lnTo>
                      <a:pt x="28" y="240"/>
                    </a:lnTo>
                    <a:lnTo>
                      <a:pt x="19" y="249"/>
                    </a:lnTo>
                    <a:lnTo>
                      <a:pt x="9" y="259"/>
                    </a:lnTo>
                    <a:lnTo>
                      <a:pt x="0" y="268"/>
                    </a:lnTo>
                    <a:lnTo>
                      <a:pt x="47" y="244"/>
                    </a:lnTo>
                    <a:lnTo>
                      <a:pt x="97" y="222"/>
                    </a:lnTo>
                    <a:lnTo>
                      <a:pt x="145" y="198"/>
                    </a:lnTo>
                    <a:lnTo>
                      <a:pt x="194" y="176"/>
                    </a:lnTo>
                    <a:lnTo>
                      <a:pt x="243" y="151"/>
                    </a:lnTo>
                    <a:lnTo>
                      <a:pt x="292" y="129"/>
                    </a:lnTo>
                    <a:lnTo>
                      <a:pt x="341" y="105"/>
                    </a:lnTo>
                    <a:lnTo>
                      <a:pt x="390" y="83"/>
                    </a:lnTo>
                    <a:lnTo>
                      <a:pt x="398" y="72"/>
                    </a:lnTo>
                    <a:lnTo>
                      <a:pt x="407" y="62"/>
                    </a:lnTo>
                    <a:lnTo>
                      <a:pt x="416" y="51"/>
                    </a:lnTo>
                    <a:lnTo>
                      <a:pt x="426" y="41"/>
                    </a:lnTo>
                    <a:lnTo>
                      <a:pt x="434" y="31"/>
                    </a:lnTo>
                    <a:lnTo>
                      <a:pt x="443" y="20"/>
                    </a:lnTo>
                    <a:lnTo>
                      <a:pt x="452" y="10"/>
                    </a:lnTo>
                    <a:lnTo>
                      <a:pt x="461" y="0"/>
                    </a:lnTo>
                    <a:lnTo>
                      <a:pt x="413" y="23"/>
                    </a:lnTo>
                    <a:lnTo>
                      <a:pt x="365" y="48"/>
                    </a:lnTo>
                    <a:lnTo>
                      <a:pt x="316" y="72"/>
                    </a:lnTo>
                    <a:lnTo>
                      <a:pt x="269" y="97"/>
                    </a:lnTo>
                    <a:lnTo>
                      <a:pt x="221" y="121"/>
                    </a:lnTo>
                    <a:lnTo>
                      <a:pt x="172" y="145"/>
                    </a:lnTo>
                    <a:lnTo>
                      <a:pt x="125" y="169"/>
                    </a:lnTo>
                    <a:lnTo>
                      <a:pt x="78" y="194"/>
                    </a:lnTo>
                    <a:close/>
                  </a:path>
                </a:pathLst>
              </a:custGeom>
              <a:solidFill>
                <a:srgbClr val="BFBF0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90" name="Freeform 140">
                <a:extLst>
                  <a:ext uri="{FF2B5EF4-FFF2-40B4-BE49-F238E27FC236}">
                    <a16:creationId xmlns:a16="http://schemas.microsoft.com/office/drawing/2014/main" xmlns="" id="{59D97566-2DBD-4009-A879-BCB45CF85995}"/>
                  </a:ext>
                </a:extLst>
              </p:cNvPr>
              <p:cNvSpPr>
                <a:spLocks/>
              </p:cNvSpPr>
              <p:nvPr/>
            </p:nvSpPr>
            <p:spPr bwMode="auto">
              <a:xfrm>
                <a:off x="-740" y="3286"/>
                <a:ext cx="214" cy="365"/>
              </a:xfrm>
              <a:custGeom>
                <a:avLst/>
                <a:gdLst/>
                <a:ahLst/>
                <a:cxnLst>
                  <a:cxn ang="0">
                    <a:pos x="344" y="134"/>
                  </a:cxn>
                  <a:cxn ang="0">
                    <a:pos x="219" y="68"/>
                  </a:cxn>
                  <a:cxn ang="0">
                    <a:pos x="91" y="0"/>
                  </a:cxn>
                  <a:cxn ang="0">
                    <a:pos x="177" y="82"/>
                  </a:cxn>
                  <a:cxn ang="0">
                    <a:pos x="262" y="162"/>
                  </a:cxn>
                  <a:cxn ang="0">
                    <a:pos x="288" y="207"/>
                  </a:cxn>
                  <a:cxn ang="0">
                    <a:pos x="199" y="184"/>
                  </a:cxn>
                  <a:cxn ang="0">
                    <a:pos x="108" y="161"/>
                  </a:cxn>
                  <a:cxn ang="0">
                    <a:pos x="135" y="189"/>
                  </a:cxn>
                  <a:cxn ang="0">
                    <a:pos x="220" y="239"/>
                  </a:cxn>
                  <a:cxn ang="0">
                    <a:pos x="305" y="288"/>
                  </a:cxn>
                  <a:cxn ang="0">
                    <a:pos x="214" y="275"/>
                  </a:cxn>
                  <a:cxn ang="0">
                    <a:pos x="121" y="263"/>
                  </a:cxn>
                  <a:cxn ang="0">
                    <a:pos x="88" y="268"/>
                  </a:cxn>
                  <a:cxn ang="0">
                    <a:pos x="175" y="308"/>
                  </a:cxn>
                  <a:cxn ang="0">
                    <a:pos x="260" y="348"/>
                  </a:cxn>
                  <a:cxn ang="0">
                    <a:pos x="228" y="356"/>
                  </a:cxn>
                  <a:cxn ang="0">
                    <a:pos x="135" y="348"/>
                  </a:cxn>
                  <a:cxn ang="0">
                    <a:pos x="44" y="341"/>
                  </a:cxn>
                  <a:cxn ang="0">
                    <a:pos x="131" y="377"/>
                  </a:cxn>
                  <a:cxn ang="0">
                    <a:pos x="217" y="413"/>
                  </a:cxn>
                  <a:cxn ang="0">
                    <a:pos x="243" y="434"/>
                  </a:cxn>
                  <a:cxn ang="0">
                    <a:pos x="150" y="429"/>
                  </a:cxn>
                  <a:cxn ang="0">
                    <a:pos x="55" y="422"/>
                  </a:cxn>
                  <a:cxn ang="0">
                    <a:pos x="84" y="442"/>
                  </a:cxn>
                  <a:cxn ang="0">
                    <a:pos x="171" y="473"/>
                  </a:cxn>
                  <a:cxn ang="0">
                    <a:pos x="258" y="506"/>
                  </a:cxn>
                  <a:cxn ang="0">
                    <a:pos x="170" y="506"/>
                  </a:cxn>
                  <a:cxn ang="0">
                    <a:pos x="83" y="506"/>
                  </a:cxn>
                  <a:cxn ang="0">
                    <a:pos x="50" y="514"/>
                  </a:cxn>
                  <a:cxn ang="0">
                    <a:pos x="129" y="539"/>
                  </a:cxn>
                  <a:cxn ang="0">
                    <a:pos x="207" y="564"/>
                  </a:cxn>
                  <a:cxn ang="0">
                    <a:pos x="179" y="569"/>
                  </a:cxn>
                  <a:cxn ang="0">
                    <a:pos x="98" y="564"/>
                  </a:cxn>
                  <a:cxn ang="0">
                    <a:pos x="17" y="559"/>
                  </a:cxn>
                  <a:cxn ang="0">
                    <a:pos x="84" y="591"/>
                  </a:cxn>
                  <a:cxn ang="0">
                    <a:pos x="150" y="625"/>
                  </a:cxn>
                  <a:cxn ang="0">
                    <a:pos x="169" y="645"/>
                  </a:cxn>
                  <a:cxn ang="0">
                    <a:pos x="97" y="639"/>
                  </a:cxn>
                  <a:cxn ang="0">
                    <a:pos x="24" y="634"/>
                  </a:cxn>
                  <a:cxn ang="0">
                    <a:pos x="68" y="657"/>
                  </a:cxn>
                  <a:cxn ang="0">
                    <a:pos x="170" y="694"/>
                  </a:cxn>
                  <a:cxn ang="0">
                    <a:pos x="271" y="731"/>
                  </a:cxn>
                  <a:cxn ang="0">
                    <a:pos x="296" y="634"/>
                  </a:cxn>
                  <a:cxn ang="0">
                    <a:pos x="324" y="536"/>
                  </a:cxn>
                  <a:cxn ang="0">
                    <a:pos x="354" y="434"/>
                  </a:cxn>
                  <a:cxn ang="0">
                    <a:pos x="384" y="327"/>
                  </a:cxn>
                  <a:cxn ang="0">
                    <a:pos x="415" y="215"/>
                  </a:cxn>
                </a:cxnLst>
                <a:rect l="0" t="0" r="r" b="b"/>
                <a:pathLst>
                  <a:path w="426" h="731">
                    <a:moveTo>
                      <a:pt x="426" y="178"/>
                    </a:moveTo>
                    <a:lnTo>
                      <a:pt x="385" y="156"/>
                    </a:lnTo>
                    <a:lnTo>
                      <a:pt x="344" y="134"/>
                    </a:lnTo>
                    <a:lnTo>
                      <a:pt x="303" y="112"/>
                    </a:lnTo>
                    <a:lnTo>
                      <a:pt x="262" y="91"/>
                    </a:lnTo>
                    <a:lnTo>
                      <a:pt x="219" y="68"/>
                    </a:lnTo>
                    <a:lnTo>
                      <a:pt x="177" y="46"/>
                    </a:lnTo>
                    <a:lnTo>
                      <a:pt x="134" y="23"/>
                    </a:lnTo>
                    <a:lnTo>
                      <a:pt x="91" y="0"/>
                    </a:lnTo>
                    <a:lnTo>
                      <a:pt x="119" y="28"/>
                    </a:lnTo>
                    <a:lnTo>
                      <a:pt x="149" y="55"/>
                    </a:lnTo>
                    <a:lnTo>
                      <a:pt x="177" y="82"/>
                    </a:lnTo>
                    <a:lnTo>
                      <a:pt x="207" y="110"/>
                    </a:lnTo>
                    <a:lnTo>
                      <a:pt x="234" y="136"/>
                    </a:lnTo>
                    <a:lnTo>
                      <a:pt x="262" y="162"/>
                    </a:lnTo>
                    <a:lnTo>
                      <a:pt x="290" y="189"/>
                    </a:lnTo>
                    <a:lnTo>
                      <a:pt x="318" y="216"/>
                    </a:lnTo>
                    <a:lnTo>
                      <a:pt x="288" y="207"/>
                    </a:lnTo>
                    <a:lnTo>
                      <a:pt x="258" y="200"/>
                    </a:lnTo>
                    <a:lnTo>
                      <a:pt x="229" y="192"/>
                    </a:lnTo>
                    <a:lnTo>
                      <a:pt x="199" y="184"/>
                    </a:lnTo>
                    <a:lnTo>
                      <a:pt x="169" y="176"/>
                    </a:lnTo>
                    <a:lnTo>
                      <a:pt x="138" y="170"/>
                    </a:lnTo>
                    <a:lnTo>
                      <a:pt x="108" y="161"/>
                    </a:lnTo>
                    <a:lnTo>
                      <a:pt x="77" y="155"/>
                    </a:lnTo>
                    <a:lnTo>
                      <a:pt x="106" y="172"/>
                    </a:lnTo>
                    <a:lnTo>
                      <a:pt x="135" y="189"/>
                    </a:lnTo>
                    <a:lnTo>
                      <a:pt x="163" y="205"/>
                    </a:lnTo>
                    <a:lnTo>
                      <a:pt x="193" y="223"/>
                    </a:lnTo>
                    <a:lnTo>
                      <a:pt x="220" y="239"/>
                    </a:lnTo>
                    <a:lnTo>
                      <a:pt x="249" y="256"/>
                    </a:lnTo>
                    <a:lnTo>
                      <a:pt x="277" y="272"/>
                    </a:lnTo>
                    <a:lnTo>
                      <a:pt x="305" y="288"/>
                    </a:lnTo>
                    <a:lnTo>
                      <a:pt x="275" y="283"/>
                    </a:lnTo>
                    <a:lnTo>
                      <a:pt x="244" y="280"/>
                    </a:lnTo>
                    <a:lnTo>
                      <a:pt x="214" y="275"/>
                    </a:lnTo>
                    <a:lnTo>
                      <a:pt x="183" y="272"/>
                    </a:lnTo>
                    <a:lnTo>
                      <a:pt x="152" y="267"/>
                    </a:lnTo>
                    <a:lnTo>
                      <a:pt x="121" y="263"/>
                    </a:lnTo>
                    <a:lnTo>
                      <a:pt x="90" y="259"/>
                    </a:lnTo>
                    <a:lnTo>
                      <a:pt x="59" y="256"/>
                    </a:lnTo>
                    <a:lnTo>
                      <a:pt x="88" y="268"/>
                    </a:lnTo>
                    <a:lnTo>
                      <a:pt x="117" y="282"/>
                    </a:lnTo>
                    <a:lnTo>
                      <a:pt x="146" y="295"/>
                    </a:lnTo>
                    <a:lnTo>
                      <a:pt x="175" y="308"/>
                    </a:lnTo>
                    <a:lnTo>
                      <a:pt x="203" y="321"/>
                    </a:lnTo>
                    <a:lnTo>
                      <a:pt x="232" y="335"/>
                    </a:lnTo>
                    <a:lnTo>
                      <a:pt x="260" y="348"/>
                    </a:lnTo>
                    <a:lnTo>
                      <a:pt x="289" y="362"/>
                    </a:lnTo>
                    <a:lnTo>
                      <a:pt x="257" y="359"/>
                    </a:lnTo>
                    <a:lnTo>
                      <a:pt x="228" y="356"/>
                    </a:lnTo>
                    <a:lnTo>
                      <a:pt x="196" y="354"/>
                    </a:lnTo>
                    <a:lnTo>
                      <a:pt x="167" y="351"/>
                    </a:lnTo>
                    <a:lnTo>
                      <a:pt x="135" y="348"/>
                    </a:lnTo>
                    <a:lnTo>
                      <a:pt x="105" y="345"/>
                    </a:lnTo>
                    <a:lnTo>
                      <a:pt x="74" y="343"/>
                    </a:lnTo>
                    <a:lnTo>
                      <a:pt x="44" y="341"/>
                    </a:lnTo>
                    <a:lnTo>
                      <a:pt x="72" y="352"/>
                    </a:lnTo>
                    <a:lnTo>
                      <a:pt x="101" y="365"/>
                    </a:lnTo>
                    <a:lnTo>
                      <a:pt x="131" y="377"/>
                    </a:lnTo>
                    <a:lnTo>
                      <a:pt x="160" y="389"/>
                    </a:lnTo>
                    <a:lnTo>
                      <a:pt x="189" y="401"/>
                    </a:lnTo>
                    <a:lnTo>
                      <a:pt x="217" y="413"/>
                    </a:lnTo>
                    <a:lnTo>
                      <a:pt x="245" y="425"/>
                    </a:lnTo>
                    <a:lnTo>
                      <a:pt x="275" y="438"/>
                    </a:lnTo>
                    <a:lnTo>
                      <a:pt x="243" y="434"/>
                    </a:lnTo>
                    <a:lnTo>
                      <a:pt x="212" y="433"/>
                    </a:lnTo>
                    <a:lnTo>
                      <a:pt x="180" y="430"/>
                    </a:lnTo>
                    <a:lnTo>
                      <a:pt x="150" y="429"/>
                    </a:lnTo>
                    <a:lnTo>
                      <a:pt x="118" y="426"/>
                    </a:lnTo>
                    <a:lnTo>
                      <a:pt x="87" y="425"/>
                    </a:lnTo>
                    <a:lnTo>
                      <a:pt x="55" y="422"/>
                    </a:lnTo>
                    <a:lnTo>
                      <a:pt x="25" y="421"/>
                    </a:lnTo>
                    <a:lnTo>
                      <a:pt x="54" y="431"/>
                    </a:lnTo>
                    <a:lnTo>
                      <a:pt x="84" y="442"/>
                    </a:lnTo>
                    <a:lnTo>
                      <a:pt x="113" y="452"/>
                    </a:lnTo>
                    <a:lnTo>
                      <a:pt x="142" y="464"/>
                    </a:lnTo>
                    <a:lnTo>
                      <a:pt x="171" y="473"/>
                    </a:lnTo>
                    <a:lnTo>
                      <a:pt x="200" y="485"/>
                    </a:lnTo>
                    <a:lnTo>
                      <a:pt x="229" y="494"/>
                    </a:lnTo>
                    <a:lnTo>
                      <a:pt x="258" y="506"/>
                    </a:lnTo>
                    <a:lnTo>
                      <a:pt x="229" y="506"/>
                    </a:lnTo>
                    <a:lnTo>
                      <a:pt x="199" y="506"/>
                    </a:lnTo>
                    <a:lnTo>
                      <a:pt x="170" y="506"/>
                    </a:lnTo>
                    <a:lnTo>
                      <a:pt x="141" y="506"/>
                    </a:lnTo>
                    <a:lnTo>
                      <a:pt x="112" y="506"/>
                    </a:lnTo>
                    <a:lnTo>
                      <a:pt x="83" y="506"/>
                    </a:lnTo>
                    <a:lnTo>
                      <a:pt x="53" y="506"/>
                    </a:lnTo>
                    <a:lnTo>
                      <a:pt x="24" y="507"/>
                    </a:lnTo>
                    <a:lnTo>
                      <a:pt x="50" y="514"/>
                    </a:lnTo>
                    <a:lnTo>
                      <a:pt x="76" y="523"/>
                    </a:lnTo>
                    <a:lnTo>
                      <a:pt x="103" y="531"/>
                    </a:lnTo>
                    <a:lnTo>
                      <a:pt x="129" y="539"/>
                    </a:lnTo>
                    <a:lnTo>
                      <a:pt x="154" y="547"/>
                    </a:lnTo>
                    <a:lnTo>
                      <a:pt x="180" y="555"/>
                    </a:lnTo>
                    <a:lnTo>
                      <a:pt x="207" y="564"/>
                    </a:lnTo>
                    <a:lnTo>
                      <a:pt x="233" y="572"/>
                    </a:lnTo>
                    <a:lnTo>
                      <a:pt x="206" y="570"/>
                    </a:lnTo>
                    <a:lnTo>
                      <a:pt x="179" y="569"/>
                    </a:lnTo>
                    <a:lnTo>
                      <a:pt x="152" y="567"/>
                    </a:lnTo>
                    <a:lnTo>
                      <a:pt x="126" y="566"/>
                    </a:lnTo>
                    <a:lnTo>
                      <a:pt x="98" y="564"/>
                    </a:lnTo>
                    <a:lnTo>
                      <a:pt x="71" y="563"/>
                    </a:lnTo>
                    <a:lnTo>
                      <a:pt x="44" y="561"/>
                    </a:lnTo>
                    <a:lnTo>
                      <a:pt x="17" y="559"/>
                    </a:lnTo>
                    <a:lnTo>
                      <a:pt x="39" y="570"/>
                    </a:lnTo>
                    <a:lnTo>
                      <a:pt x="62" y="580"/>
                    </a:lnTo>
                    <a:lnTo>
                      <a:pt x="84" y="591"/>
                    </a:lnTo>
                    <a:lnTo>
                      <a:pt x="106" y="603"/>
                    </a:lnTo>
                    <a:lnTo>
                      <a:pt x="128" y="613"/>
                    </a:lnTo>
                    <a:lnTo>
                      <a:pt x="150" y="625"/>
                    </a:lnTo>
                    <a:lnTo>
                      <a:pt x="172" y="635"/>
                    </a:lnTo>
                    <a:lnTo>
                      <a:pt x="194" y="647"/>
                    </a:lnTo>
                    <a:lnTo>
                      <a:pt x="169" y="645"/>
                    </a:lnTo>
                    <a:lnTo>
                      <a:pt x="146" y="642"/>
                    </a:lnTo>
                    <a:lnTo>
                      <a:pt x="120" y="640"/>
                    </a:lnTo>
                    <a:lnTo>
                      <a:pt x="97" y="639"/>
                    </a:lnTo>
                    <a:lnTo>
                      <a:pt x="72" y="637"/>
                    </a:lnTo>
                    <a:lnTo>
                      <a:pt x="48" y="636"/>
                    </a:lnTo>
                    <a:lnTo>
                      <a:pt x="24" y="634"/>
                    </a:lnTo>
                    <a:lnTo>
                      <a:pt x="0" y="633"/>
                    </a:lnTo>
                    <a:lnTo>
                      <a:pt x="33" y="645"/>
                    </a:lnTo>
                    <a:lnTo>
                      <a:pt x="68" y="657"/>
                    </a:lnTo>
                    <a:lnTo>
                      <a:pt x="103" y="670"/>
                    </a:lnTo>
                    <a:lnTo>
                      <a:pt x="137" y="682"/>
                    </a:lnTo>
                    <a:lnTo>
                      <a:pt x="170" y="694"/>
                    </a:lnTo>
                    <a:lnTo>
                      <a:pt x="203" y="707"/>
                    </a:lnTo>
                    <a:lnTo>
                      <a:pt x="237" y="718"/>
                    </a:lnTo>
                    <a:lnTo>
                      <a:pt x="271" y="731"/>
                    </a:lnTo>
                    <a:lnTo>
                      <a:pt x="279" y="698"/>
                    </a:lnTo>
                    <a:lnTo>
                      <a:pt x="288" y="667"/>
                    </a:lnTo>
                    <a:lnTo>
                      <a:pt x="296" y="634"/>
                    </a:lnTo>
                    <a:lnTo>
                      <a:pt x="305" y="603"/>
                    </a:lnTo>
                    <a:lnTo>
                      <a:pt x="315" y="569"/>
                    </a:lnTo>
                    <a:lnTo>
                      <a:pt x="324" y="536"/>
                    </a:lnTo>
                    <a:lnTo>
                      <a:pt x="334" y="503"/>
                    </a:lnTo>
                    <a:lnTo>
                      <a:pt x="344" y="470"/>
                    </a:lnTo>
                    <a:lnTo>
                      <a:pt x="354" y="434"/>
                    </a:lnTo>
                    <a:lnTo>
                      <a:pt x="363" y="399"/>
                    </a:lnTo>
                    <a:lnTo>
                      <a:pt x="374" y="363"/>
                    </a:lnTo>
                    <a:lnTo>
                      <a:pt x="384" y="327"/>
                    </a:lnTo>
                    <a:lnTo>
                      <a:pt x="394" y="289"/>
                    </a:lnTo>
                    <a:lnTo>
                      <a:pt x="404" y="253"/>
                    </a:lnTo>
                    <a:lnTo>
                      <a:pt x="415" y="215"/>
                    </a:lnTo>
                    <a:lnTo>
                      <a:pt x="426" y="178"/>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91" name="Freeform 141">
                <a:extLst>
                  <a:ext uri="{FF2B5EF4-FFF2-40B4-BE49-F238E27FC236}">
                    <a16:creationId xmlns:a16="http://schemas.microsoft.com/office/drawing/2014/main" xmlns="" id="{AD48B765-AF13-43DF-9751-E1D5FA0D150D}"/>
                  </a:ext>
                </a:extLst>
              </p:cNvPr>
              <p:cNvSpPr>
                <a:spLocks/>
              </p:cNvSpPr>
              <p:nvPr/>
            </p:nvSpPr>
            <p:spPr bwMode="auto">
              <a:xfrm>
                <a:off x="-544" y="3383"/>
                <a:ext cx="162" cy="205"/>
              </a:xfrm>
              <a:custGeom>
                <a:avLst/>
                <a:gdLst/>
                <a:ahLst/>
                <a:cxnLst>
                  <a:cxn ang="0">
                    <a:pos x="324" y="6"/>
                  </a:cxn>
                  <a:cxn ang="0">
                    <a:pos x="299" y="5"/>
                  </a:cxn>
                  <a:cxn ang="0">
                    <a:pos x="274" y="4"/>
                  </a:cxn>
                  <a:cxn ang="0">
                    <a:pos x="249" y="3"/>
                  </a:cxn>
                  <a:cxn ang="0">
                    <a:pos x="223" y="3"/>
                  </a:cxn>
                  <a:cxn ang="0">
                    <a:pos x="198" y="2"/>
                  </a:cxn>
                  <a:cxn ang="0">
                    <a:pos x="173" y="1"/>
                  </a:cxn>
                  <a:cxn ang="0">
                    <a:pos x="148" y="0"/>
                  </a:cxn>
                  <a:cxn ang="0">
                    <a:pos x="122" y="0"/>
                  </a:cxn>
                  <a:cxn ang="0">
                    <a:pos x="129" y="4"/>
                  </a:cxn>
                  <a:cxn ang="0">
                    <a:pos x="136" y="9"/>
                  </a:cxn>
                  <a:cxn ang="0">
                    <a:pos x="144" y="15"/>
                  </a:cxn>
                  <a:cxn ang="0">
                    <a:pos x="151" y="20"/>
                  </a:cxn>
                  <a:cxn ang="0">
                    <a:pos x="157" y="24"/>
                  </a:cxn>
                  <a:cxn ang="0">
                    <a:pos x="165" y="30"/>
                  </a:cxn>
                  <a:cxn ang="0">
                    <a:pos x="172" y="34"/>
                  </a:cxn>
                  <a:cxn ang="0">
                    <a:pos x="179" y="41"/>
                  </a:cxn>
                  <a:cxn ang="0">
                    <a:pos x="167" y="53"/>
                  </a:cxn>
                  <a:cxn ang="0">
                    <a:pos x="154" y="66"/>
                  </a:cxn>
                  <a:cxn ang="0">
                    <a:pos x="142" y="79"/>
                  </a:cxn>
                  <a:cxn ang="0">
                    <a:pos x="131" y="91"/>
                  </a:cxn>
                  <a:cxn ang="0">
                    <a:pos x="118" y="104"/>
                  </a:cxn>
                  <a:cxn ang="0">
                    <a:pos x="106" y="116"/>
                  </a:cxn>
                  <a:cxn ang="0">
                    <a:pos x="94" y="129"/>
                  </a:cxn>
                  <a:cxn ang="0">
                    <a:pos x="83" y="142"/>
                  </a:cxn>
                  <a:cxn ang="0">
                    <a:pos x="92" y="138"/>
                  </a:cxn>
                  <a:cxn ang="0">
                    <a:pos x="103" y="135"/>
                  </a:cxn>
                  <a:cxn ang="0">
                    <a:pos x="113" y="133"/>
                  </a:cxn>
                  <a:cxn ang="0">
                    <a:pos x="124" y="131"/>
                  </a:cxn>
                  <a:cxn ang="0">
                    <a:pos x="133" y="128"/>
                  </a:cxn>
                  <a:cxn ang="0">
                    <a:pos x="144" y="126"/>
                  </a:cxn>
                  <a:cxn ang="0">
                    <a:pos x="154" y="124"/>
                  </a:cxn>
                  <a:cxn ang="0">
                    <a:pos x="165" y="122"/>
                  </a:cxn>
                  <a:cxn ang="0">
                    <a:pos x="142" y="158"/>
                  </a:cxn>
                  <a:cxn ang="0">
                    <a:pos x="121" y="195"/>
                  </a:cxn>
                  <a:cxn ang="0">
                    <a:pos x="100" y="231"/>
                  </a:cxn>
                  <a:cxn ang="0">
                    <a:pos x="80" y="268"/>
                  </a:cxn>
                  <a:cxn ang="0">
                    <a:pos x="59" y="303"/>
                  </a:cxn>
                  <a:cxn ang="0">
                    <a:pos x="39" y="339"/>
                  </a:cxn>
                  <a:cxn ang="0">
                    <a:pos x="18" y="374"/>
                  </a:cxn>
                  <a:cxn ang="0">
                    <a:pos x="0" y="410"/>
                  </a:cxn>
                  <a:cxn ang="0">
                    <a:pos x="18" y="385"/>
                  </a:cxn>
                  <a:cxn ang="0">
                    <a:pos x="37" y="361"/>
                  </a:cxn>
                  <a:cxn ang="0">
                    <a:pos x="57" y="337"/>
                  </a:cxn>
                  <a:cxn ang="0">
                    <a:pos x="77" y="313"/>
                  </a:cxn>
                  <a:cxn ang="0">
                    <a:pos x="96" y="288"/>
                  </a:cxn>
                  <a:cxn ang="0">
                    <a:pos x="116" y="264"/>
                  </a:cxn>
                  <a:cxn ang="0">
                    <a:pos x="136" y="238"/>
                  </a:cxn>
                  <a:cxn ang="0">
                    <a:pos x="157" y="214"/>
                  </a:cxn>
                  <a:cxn ang="0">
                    <a:pos x="177" y="188"/>
                  </a:cxn>
                  <a:cxn ang="0">
                    <a:pos x="198" y="163"/>
                  </a:cxn>
                  <a:cxn ang="0">
                    <a:pos x="218" y="136"/>
                  </a:cxn>
                  <a:cxn ang="0">
                    <a:pos x="239" y="111"/>
                  </a:cxn>
                  <a:cxn ang="0">
                    <a:pos x="259" y="85"/>
                  </a:cxn>
                  <a:cxn ang="0">
                    <a:pos x="280" y="59"/>
                  </a:cxn>
                  <a:cxn ang="0">
                    <a:pos x="302" y="32"/>
                  </a:cxn>
                  <a:cxn ang="0">
                    <a:pos x="324" y="6"/>
                  </a:cxn>
                </a:cxnLst>
                <a:rect l="0" t="0" r="r" b="b"/>
                <a:pathLst>
                  <a:path w="324" h="410">
                    <a:moveTo>
                      <a:pt x="324" y="6"/>
                    </a:moveTo>
                    <a:lnTo>
                      <a:pt x="299" y="5"/>
                    </a:lnTo>
                    <a:lnTo>
                      <a:pt x="274" y="4"/>
                    </a:lnTo>
                    <a:lnTo>
                      <a:pt x="249" y="3"/>
                    </a:lnTo>
                    <a:lnTo>
                      <a:pt x="223" y="3"/>
                    </a:lnTo>
                    <a:lnTo>
                      <a:pt x="198" y="2"/>
                    </a:lnTo>
                    <a:lnTo>
                      <a:pt x="173" y="1"/>
                    </a:lnTo>
                    <a:lnTo>
                      <a:pt x="148" y="0"/>
                    </a:lnTo>
                    <a:lnTo>
                      <a:pt x="122" y="0"/>
                    </a:lnTo>
                    <a:lnTo>
                      <a:pt x="129" y="4"/>
                    </a:lnTo>
                    <a:lnTo>
                      <a:pt x="136" y="9"/>
                    </a:lnTo>
                    <a:lnTo>
                      <a:pt x="144" y="15"/>
                    </a:lnTo>
                    <a:lnTo>
                      <a:pt x="151" y="20"/>
                    </a:lnTo>
                    <a:lnTo>
                      <a:pt x="157" y="24"/>
                    </a:lnTo>
                    <a:lnTo>
                      <a:pt x="165" y="30"/>
                    </a:lnTo>
                    <a:lnTo>
                      <a:pt x="172" y="34"/>
                    </a:lnTo>
                    <a:lnTo>
                      <a:pt x="179" y="41"/>
                    </a:lnTo>
                    <a:lnTo>
                      <a:pt x="167" y="53"/>
                    </a:lnTo>
                    <a:lnTo>
                      <a:pt x="154" y="66"/>
                    </a:lnTo>
                    <a:lnTo>
                      <a:pt x="142" y="79"/>
                    </a:lnTo>
                    <a:lnTo>
                      <a:pt x="131" y="91"/>
                    </a:lnTo>
                    <a:lnTo>
                      <a:pt x="118" y="104"/>
                    </a:lnTo>
                    <a:lnTo>
                      <a:pt x="106" y="116"/>
                    </a:lnTo>
                    <a:lnTo>
                      <a:pt x="94" y="129"/>
                    </a:lnTo>
                    <a:lnTo>
                      <a:pt x="83" y="142"/>
                    </a:lnTo>
                    <a:lnTo>
                      <a:pt x="92" y="138"/>
                    </a:lnTo>
                    <a:lnTo>
                      <a:pt x="103" y="135"/>
                    </a:lnTo>
                    <a:lnTo>
                      <a:pt x="113" y="133"/>
                    </a:lnTo>
                    <a:lnTo>
                      <a:pt x="124" y="131"/>
                    </a:lnTo>
                    <a:lnTo>
                      <a:pt x="133" y="128"/>
                    </a:lnTo>
                    <a:lnTo>
                      <a:pt x="144" y="126"/>
                    </a:lnTo>
                    <a:lnTo>
                      <a:pt x="154" y="124"/>
                    </a:lnTo>
                    <a:lnTo>
                      <a:pt x="165" y="122"/>
                    </a:lnTo>
                    <a:lnTo>
                      <a:pt x="142" y="158"/>
                    </a:lnTo>
                    <a:lnTo>
                      <a:pt x="121" y="195"/>
                    </a:lnTo>
                    <a:lnTo>
                      <a:pt x="100" y="231"/>
                    </a:lnTo>
                    <a:lnTo>
                      <a:pt x="80" y="268"/>
                    </a:lnTo>
                    <a:lnTo>
                      <a:pt x="59" y="303"/>
                    </a:lnTo>
                    <a:lnTo>
                      <a:pt x="39" y="339"/>
                    </a:lnTo>
                    <a:lnTo>
                      <a:pt x="18" y="374"/>
                    </a:lnTo>
                    <a:lnTo>
                      <a:pt x="0" y="410"/>
                    </a:lnTo>
                    <a:lnTo>
                      <a:pt x="18" y="385"/>
                    </a:lnTo>
                    <a:lnTo>
                      <a:pt x="37" y="361"/>
                    </a:lnTo>
                    <a:lnTo>
                      <a:pt x="57" y="337"/>
                    </a:lnTo>
                    <a:lnTo>
                      <a:pt x="77" y="313"/>
                    </a:lnTo>
                    <a:lnTo>
                      <a:pt x="96" y="288"/>
                    </a:lnTo>
                    <a:lnTo>
                      <a:pt x="116" y="264"/>
                    </a:lnTo>
                    <a:lnTo>
                      <a:pt x="136" y="238"/>
                    </a:lnTo>
                    <a:lnTo>
                      <a:pt x="157" y="214"/>
                    </a:lnTo>
                    <a:lnTo>
                      <a:pt x="177" y="188"/>
                    </a:lnTo>
                    <a:lnTo>
                      <a:pt x="198" y="163"/>
                    </a:lnTo>
                    <a:lnTo>
                      <a:pt x="218" y="136"/>
                    </a:lnTo>
                    <a:lnTo>
                      <a:pt x="239" y="111"/>
                    </a:lnTo>
                    <a:lnTo>
                      <a:pt x="259" y="85"/>
                    </a:lnTo>
                    <a:lnTo>
                      <a:pt x="280" y="59"/>
                    </a:lnTo>
                    <a:lnTo>
                      <a:pt x="302" y="32"/>
                    </a:lnTo>
                    <a:lnTo>
                      <a:pt x="324" y="6"/>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92" name="Freeform 142">
                <a:extLst>
                  <a:ext uri="{FF2B5EF4-FFF2-40B4-BE49-F238E27FC236}">
                    <a16:creationId xmlns:a16="http://schemas.microsoft.com/office/drawing/2014/main" xmlns="" id="{101210D0-D418-48C6-A84F-14A5CE70F7D4}"/>
                  </a:ext>
                </a:extLst>
              </p:cNvPr>
              <p:cNvSpPr>
                <a:spLocks/>
              </p:cNvSpPr>
              <p:nvPr/>
            </p:nvSpPr>
            <p:spPr bwMode="auto">
              <a:xfrm>
                <a:off x="-771" y="3011"/>
                <a:ext cx="223" cy="222"/>
              </a:xfrm>
              <a:custGeom>
                <a:avLst/>
                <a:gdLst/>
                <a:ahLst/>
                <a:cxnLst>
                  <a:cxn ang="0">
                    <a:pos x="391" y="8"/>
                  </a:cxn>
                  <a:cxn ang="0">
                    <a:pos x="280" y="25"/>
                  </a:cxn>
                  <a:cxn ang="0">
                    <a:pos x="169" y="44"/>
                  </a:cxn>
                  <a:cxn ang="0">
                    <a:pos x="56" y="63"/>
                  </a:cxn>
                  <a:cxn ang="0">
                    <a:pos x="45" y="70"/>
                  </a:cxn>
                  <a:cxn ang="0">
                    <a:pos x="135" y="68"/>
                  </a:cxn>
                  <a:cxn ang="0">
                    <a:pos x="224" y="67"/>
                  </a:cxn>
                  <a:cxn ang="0">
                    <a:pos x="313" y="65"/>
                  </a:cxn>
                  <a:cxn ang="0">
                    <a:pos x="317" y="76"/>
                  </a:cxn>
                  <a:cxn ang="0">
                    <a:pos x="235" y="99"/>
                  </a:cxn>
                  <a:cxn ang="0">
                    <a:pos x="152" y="123"/>
                  </a:cxn>
                  <a:cxn ang="0">
                    <a:pos x="70" y="147"/>
                  </a:cxn>
                  <a:cxn ang="0">
                    <a:pos x="62" y="158"/>
                  </a:cxn>
                  <a:cxn ang="0">
                    <a:pos x="131" y="155"/>
                  </a:cxn>
                  <a:cxn ang="0">
                    <a:pos x="199" y="153"/>
                  </a:cxn>
                  <a:cxn ang="0">
                    <a:pos x="266" y="151"/>
                  </a:cxn>
                  <a:cxn ang="0">
                    <a:pos x="272" y="162"/>
                  </a:cxn>
                  <a:cxn ang="0">
                    <a:pos x="214" y="186"/>
                  </a:cxn>
                  <a:cxn ang="0">
                    <a:pos x="157" y="210"/>
                  </a:cxn>
                  <a:cxn ang="0">
                    <a:pos x="100" y="235"/>
                  </a:cxn>
                  <a:cxn ang="0">
                    <a:pos x="95" y="247"/>
                  </a:cxn>
                  <a:cxn ang="0">
                    <a:pos x="143" y="245"/>
                  </a:cxn>
                  <a:cxn ang="0">
                    <a:pos x="192" y="244"/>
                  </a:cxn>
                  <a:cxn ang="0">
                    <a:pos x="240" y="243"/>
                  </a:cxn>
                  <a:cxn ang="0">
                    <a:pos x="243" y="252"/>
                  </a:cxn>
                  <a:cxn ang="0">
                    <a:pos x="200" y="271"/>
                  </a:cxn>
                  <a:cxn ang="0">
                    <a:pos x="157" y="291"/>
                  </a:cxn>
                  <a:cxn ang="0">
                    <a:pos x="115" y="310"/>
                  </a:cxn>
                  <a:cxn ang="0">
                    <a:pos x="110" y="324"/>
                  </a:cxn>
                  <a:cxn ang="0">
                    <a:pos x="143" y="330"/>
                  </a:cxn>
                  <a:cxn ang="0">
                    <a:pos x="178" y="336"/>
                  </a:cxn>
                  <a:cxn ang="0">
                    <a:pos x="212" y="342"/>
                  </a:cxn>
                  <a:cxn ang="0">
                    <a:pos x="216" y="357"/>
                  </a:cxn>
                  <a:cxn ang="0">
                    <a:pos x="190" y="381"/>
                  </a:cxn>
                  <a:cxn ang="0">
                    <a:pos x="163" y="406"/>
                  </a:cxn>
                  <a:cxn ang="0">
                    <a:pos x="137" y="430"/>
                  </a:cxn>
                  <a:cxn ang="0">
                    <a:pos x="137" y="439"/>
                  </a:cxn>
                  <a:cxn ang="0">
                    <a:pos x="164" y="435"/>
                  </a:cxn>
                  <a:cxn ang="0">
                    <a:pos x="193" y="430"/>
                  </a:cxn>
                  <a:cxn ang="0">
                    <a:pos x="221" y="425"/>
                  </a:cxn>
                  <a:cxn ang="0">
                    <a:pos x="261" y="372"/>
                  </a:cxn>
                  <a:cxn ang="0">
                    <a:pos x="312" y="268"/>
                  </a:cxn>
                  <a:cxn ang="0">
                    <a:pos x="364" y="162"/>
                  </a:cxn>
                  <a:cxn ang="0">
                    <a:pos x="419" y="54"/>
                  </a:cxn>
                </a:cxnLst>
                <a:rect l="0" t="0" r="r" b="b"/>
                <a:pathLst>
                  <a:path w="447" h="442">
                    <a:moveTo>
                      <a:pt x="447" y="0"/>
                    </a:moveTo>
                    <a:lnTo>
                      <a:pt x="391" y="8"/>
                    </a:lnTo>
                    <a:lnTo>
                      <a:pt x="336" y="17"/>
                    </a:lnTo>
                    <a:lnTo>
                      <a:pt x="280" y="25"/>
                    </a:lnTo>
                    <a:lnTo>
                      <a:pt x="225" y="35"/>
                    </a:lnTo>
                    <a:lnTo>
                      <a:pt x="169" y="44"/>
                    </a:lnTo>
                    <a:lnTo>
                      <a:pt x="113" y="54"/>
                    </a:lnTo>
                    <a:lnTo>
                      <a:pt x="56" y="63"/>
                    </a:lnTo>
                    <a:lnTo>
                      <a:pt x="0" y="72"/>
                    </a:lnTo>
                    <a:lnTo>
                      <a:pt x="45" y="70"/>
                    </a:lnTo>
                    <a:lnTo>
                      <a:pt x="90" y="69"/>
                    </a:lnTo>
                    <a:lnTo>
                      <a:pt x="135" y="68"/>
                    </a:lnTo>
                    <a:lnTo>
                      <a:pt x="180" y="68"/>
                    </a:lnTo>
                    <a:lnTo>
                      <a:pt x="224" y="67"/>
                    </a:lnTo>
                    <a:lnTo>
                      <a:pt x="268" y="66"/>
                    </a:lnTo>
                    <a:lnTo>
                      <a:pt x="313" y="65"/>
                    </a:lnTo>
                    <a:lnTo>
                      <a:pt x="358" y="65"/>
                    </a:lnTo>
                    <a:lnTo>
                      <a:pt x="317" y="76"/>
                    </a:lnTo>
                    <a:lnTo>
                      <a:pt x="276" y="87"/>
                    </a:lnTo>
                    <a:lnTo>
                      <a:pt x="235" y="99"/>
                    </a:lnTo>
                    <a:lnTo>
                      <a:pt x="194" y="111"/>
                    </a:lnTo>
                    <a:lnTo>
                      <a:pt x="152" y="123"/>
                    </a:lnTo>
                    <a:lnTo>
                      <a:pt x="111" y="135"/>
                    </a:lnTo>
                    <a:lnTo>
                      <a:pt x="70" y="147"/>
                    </a:lnTo>
                    <a:lnTo>
                      <a:pt x="29" y="160"/>
                    </a:lnTo>
                    <a:lnTo>
                      <a:pt x="62" y="158"/>
                    </a:lnTo>
                    <a:lnTo>
                      <a:pt x="97" y="158"/>
                    </a:lnTo>
                    <a:lnTo>
                      <a:pt x="131" y="155"/>
                    </a:lnTo>
                    <a:lnTo>
                      <a:pt x="165" y="155"/>
                    </a:lnTo>
                    <a:lnTo>
                      <a:pt x="199" y="153"/>
                    </a:lnTo>
                    <a:lnTo>
                      <a:pt x="233" y="152"/>
                    </a:lnTo>
                    <a:lnTo>
                      <a:pt x="266" y="151"/>
                    </a:lnTo>
                    <a:lnTo>
                      <a:pt x="301" y="150"/>
                    </a:lnTo>
                    <a:lnTo>
                      <a:pt x="272" y="162"/>
                    </a:lnTo>
                    <a:lnTo>
                      <a:pt x="243" y="174"/>
                    </a:lnTo>
                    <a:lnTo>
                      <a:pt x="214" y="186"/>
                    </a:lnTo>
                    <a:lnTo>
                      <a:pt x="185" y="199"/>
                    </a:lnTo>
                    <a:lnTo>
                      <a:pt x="157" y="210"/>
                    </a:lnTo>
                    <a:lnTo>
                      <a:pt x="129" y="223"/>
                    </a:lnTo>
                    <a:lnTo>
                      <a:pt x="100" y="235"/>
                    </a:lnTo>
                    <a:lnTo>
                      <a:pt x="72" y="248"/>
                    </a:lnTo>
                    <a:lnTo>
                      <a:pt x="95" y="247"/>
                    </a:lnTo>
                    <a:lnTo>
                      <a:pt x="120" y="246"/>
                    </a:lnTo>
                    <a:lnTo>
                      <a:pt x="143" y="245"/>
                    </a:lnTo>
                    <a:lnTo>
                      <a:pt x="169" y="245"/>
                    </a:lnTo>
                    <a:lnTo>
                      <a:pt x="192" y="244"/>
                    </a:lnTo>
                    <a:lnTo>
                      <a:pt x="217" y="244"/>
                    </a:lnTo>
                    <a:lnTo>
                      <a:pt x="240" y="243"/>
                    </a:lnTo>
                    <a:lnTo>
                      <a:pt x="265" y="243"/>
                    </a:lnTo>
                    <a:lnTo>
                      <a:pt x="243" y="252"/>
                    </a:lnTo>
                    <a:lnTo>
                      <a:pt x="221" y="262"/>
                    </a:lnTo>
                    <a:lnTo>
                      <a:pt x="200" y="271"/>
                    </a:lnTo>
                    <a:lnTo>
                      <a:pt x="179" y="282"/>
                    </a:lnTo>
                    <a:lnTo>
                      <a:pt x="157" y="291"/>
                    </a:lnTo>
                    <a:lnTo>
                      <a:pt x="136" y="300"/>
                    </a:lnTo>
                    <a:lnTo>
                      <a:pt x="115" y="310"/>
                    </a:lnTo>
                    <a:lnTo>
                      <a:pt x="94" y="320"/>
                    </a:lnTo>
                    <a:lnTo>
                      <a:pt x="110" y="324"/>
                    </a:lnTo>
                    <a:lnTo>
                      <a:pt x="128" y="327"/>
                    </a:lnTo>
                    <a:lnTo>
                      <a:pt x="143" y="330"/>
                    </a:lnTo>
                    <a:lnTo>
                      <a:pt x="161" y="333"/>
                    </a:lnTo>
                    <a:lnTo>
                      <a:pt x="178" y="336"/>
                    </a:lnTo>
                    <a:lnTo>
                      <a:pt x="195" y="339"/>
                    </a:lnTo>
                    <a:lnTo>
                      <a:pt x="212" y="342"/>
                    </a:lnTo>
                    <a:lnTo>
                      <a:pt x="230" y="346"/>
                    </a:lnTo>
                    <a:lnTo>
                      <a:pt x="216" y="357"/>
                    </a:lnTo>
                    <a:lnTo>
                      <a:pt x="202" y="369"/>
                    </a:lnTo>
                    <a:lnTo>
                      <a:pt x="190" y="381"/>
                    </a:lnTo>
                    <a:lnTo>
                      <a:pt x="177" y="394"/>
                    </a:lnTo>
                    <a:lnTo>
                      <a:pt x="163" y="406"/>
                    </a:lnTo>
                    <a:lnTo>
                      <a:pt x="150" y="417"/>
                    </a:lnTo>
                    <a:lnTo>
                      <a:pt x="137" y="430"/>
                    </a:lnTo>
                    <a:lnTo>
                      <a:pt x="124" y="442"/>
                    </a:lnTo>
                    <a:lnTo>
                      <a:pt x="137" y="439"/>
                    </a:lnTo>
                    <a:lnTo>
                      <a:pt x="152" y="437"/>
                    </a:lnTo>
                    <a:lnTo>
                      <a:pt x="164" y="435"/>
                    </a:lnTo>
                    <a:lnTo>
                      <a:pt x="179" y="433"/>
                    </a:lnTo>
                    <a:lnTo>
                      <a:pt x="193" y="430"/>
                    </a:lnTo>
                    <a:lnTo>
                      <a:pt x="208" y="429"/>
                    </a:lnTo>
                    <a:lnTo>
                      <a:pt x="221" y="425"/>
                    </a:lnTo>
                    <a:lnTo>
                      <a:pt x="236" y="424"/>
                    </a:lnTo>
                    <a:lnTo>
                      <a:pt x="261" y="372"/>
                    </a:lnTo>
                    <a:lnTo>
                      <a:pt x="286" y="320"/>
                    </a:lnTo>
                    <a:lnTo>
                      <a:pt x="312" y="268"/>
                    </a:lnTo>
                    <a:lnTo>
                      <a:pt x="339" y="216"/>
                    </a:lnTo>
                    <a:lnTo>
                      <a:pt x="364" y="162"/>
                    </a:lnTo>
                    <a:lnTo>
                      <a:pt x="391" y="108"/>
                    </a:lnTo>
                    <a:lnTo>
                      <a:pt x="419" y="54"/>
                    </a:lnTo>
                    <a:lnTo>
                      <a:pt x="447" y="0"/>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93" name="Freeform 143">
                <a:extLst>
                  <a:ext uri="{FF2B5EF4-FFF2-40B4-BE49-F238E27FC236}">
                    <a16:creationId xmlns:a16="http://schemas.microsoft.com/office/drawing/2014/main" xmlns="" id="{35E75A2F-A95D-4639-8F46-B3EA0C14DF84}"/>
                  </a:ext>
                </a:extLst>
              </p:cNvPr>
              <p:cNvSpPr>
                <a:spLocks/>
              </p:cNvSpPr>
              <p:nvPr/>
            </p:nvSpPr>
            <p:spPr bwMode="auto">
              <a:xfrm>
                <a:off x="-640" y="3195"/>
                <a:ext cx="149" cy="141"/>
              </a:xfrm>
              <a:custGeom>
                <a:avLst/>
                <a:gdLst/>
                <a:ahLst/>
                <a:cxnLst>
                  <a:cxn ang="0">
                    <a:pos x="77" y="7"/>
                  </a:cxn>
                  <a:cxn ang="0">
                    <a:pos x="144" y="0"/>
                  </a:cxn>
                  <a:cxn ang="0">
                    <a:pos x="235" y="5"/>
                  </a:cxn>
                  <a:cxn ang="0">
                    <a:pos x="294" y="42"/>
                  </a:cxn>
                  <a:cxn ang="0">
                    <a:pos x="290" y="118"/>
                  </a:cxn>
                  <a:cxn ang="0">
                    <a:pos x="277" y="195"/>
                  </a:cxn>
                  <a:cxn ang="0">
                    <a:pos x="266" y="253"/>
                  </a:cxn>
                  <a:cxn ang="0">
                    <a:pos x="260" y="280"/>
                  </a:cxn>
                  <a:cxn ang="0">
                    <a:pos x="255" y="272"/>
                  </a:cxn>
                  <a:cxn ang="0">
                    <a:pos x="247" y="248"/>
                  </a:cxn>
                  <a:cxn ang="0">
                    <a:pos x="238" y="218"/>
                  </a:cxn>
                  <a:cxn ang="0">
                    <a:pos x="227" y="188"/>
                  </a:cxn>
                  <a:cxn ang="0">
                    <a:pos x="209" y="176"/>
                  </a:cxn>
                  <a:cxn ang="0">
                    <a:pos x="180" y="180"/>
                  </a:cxn>
                  <a:cxn ang="0">
                    <a:pos x="152" y="186"/>
                  </a:cxn>
                  <a:cxn ang="0">
                    <a:pos x="123" y="191"/>
                  </a:cxn>
                  <a:cxn ang="0">
                    <a:pos x="116" y="181"/>
                  </a:cxn>
                  <a:cxn ang="0">
                    <a:pos x="128" y="157"/>
                  </a:cxn>
                  <a:cxn ang="0">
                    <a:pos x="142" y="133"/>
                  </a:cxn>
                  <a:cxn ang="0">
                    <a:pos x="155" y="110"/>
                  </a:cxn>
                  <a:cxn ang="0">
                    <a:pos x="141" y="103"/>
                  </a:cxn>
                  <a:cxn ang="0">
                    <a:pos x="100" y="111"/>
                  </a:cxn>
                  <a:cxn ang="0">
                    <a:pos x="60" y="121"/>
                  </a:cxn>
                  <a:cxn ang="0">
                    <a:pos x="19" y="129"/>
                  </a:cxn>
                  <a:cxn ang="0">
                    <a:pos x="20" y="122"/>
                  </a:cxn>
                  <a:cxn ang="0">
                    <a:pos x="61" y="100"/>
                  </a:cxn>
                  <a:cxn ang="0">
                    <a:pos x="102" y="76"/>
                  </a:cxn>
                  <a:cxn ang="0">
                    <a:pos x="144" y="54"/>
                  </a:cxn>
                  <a:cxn ang="0">
                    <a:pos x="154" y="39"/>
                  </a:cxn>
                  <a:cxn ang="0">
                    <a:pos x="128" y="30"/>
                  </a:cxn>
                  <a:cxn ang="0">
                    <a:pos x="103" y="21"/>
                  </a:cxn>
                  <a:cxn ang="0">
                    <a:pos x="78" y="12"/>
                  </a:cxn>
                </a:cxnLst>
                <a:rect l="0" t="0" r="r" b="b"/>
                <a:pathLst>
                  <a:path w="300" h="280">
                    <a:moveTo>
                      <a:pt x="66" y="9"/>
                    </a:moveTo>
                    <a:lnTo>
                      <a:pt x="77" y="7"/>
                    </a:lnTo>
                    <a:lnTo>
                      <a:pt x="105" y="3"/>
                    </a:lnTo>
                    <a:lnTo>
                      <a:pt x="144" y="0"/>
                    </a:lnTo>
                    <a:lnTo>
                      <a:pt x="190" y="1"/>
                    </a:lnTo>
                    <a:lnTo>
                      <a:pt x="235" y="5"/>
                    </a:lnTo>
                    <a:lnTo>
                      <a:pt x="271" y="19"/>
                    </a:lnTo>
                    <a:lnTo>
                      <a:pt x="294" y="42"/>
                    </a:lnTo>
                    <a:lnTo>
                      <a:pt x="300" y="77"/>
                    </a:lnTo>
                    <a:lnTo>
                      <a:pt x="290" y="118"/>
                    </a:lnTo>
                    <a:lnTo>
                      <a:pt x="283" y="159"/>
                    </a:lnTo>
                    <a:lnTo>
                      <a:pt x="277" y="195"/>
                    </a:lnTo>
                    <a:lnTo>
                      <a:pt x="271" y="228"/>
                    </a:lnTo>
                    <a:lnTo>
                      <a:pt x="266" y="253"/>
                    </a:lnTo>
                    <a:lnTo>
                      <a:pt x="263" y="271"/>
                    </a:lnTo>
                    <a:lnTo>
                      <a:pt x="260" y="280"/>
                    </a:lnTo>
                    <a:lnTo>
                      <a:pt x="259" y="280"/>
                    </a:lnTo>
                    <a:lnTo>
                      <a:pt x="255" y="272"/>
                    </a:lnTo>
                    <a:lnTo>
                      <a:pt x="251" y="261"/>
                    </a:lnTo>
                    <a:lnTo>
                      <a:pt x="247" y="248"/>
                    </a:lnTo>
                    <a:lnTo>
                      <a:pt x="243" y="234"/>
                    </a:lnTo>
                    <a:lnTo>
                      <a:pt x="238" y="218"/>
                    </a:lnTo>
                    <a:lnTo>
                      <a:pt x="232" y="202"/>
                    </a:lnTo>
                    <a:lnTo>
                      <a:pt x="227" y="188"/>
                    </a:lnTo>
                    <a:lnTo>
                      <a:pt x="224" y="174"/>
                    </a:lnTo>
                    <a:lnTo>
                      <a:pt x="209" y="176"/>
                    </a:lnTo>
                    <a:lnTo>
                      <a:pt x="195" y="178"/>
                    </a:lnTo>
                    <a:lnTo>
                      <a:pt x="180" y="180"/>
                    </a:lnTo>
                    <a:lnTo>
                      <a:pt x="166" y="184"/>
                    </a:lnTo>
                    <a:lnTo>
                      <a:pt x="152" y="186"/>
                    </a:lnTo>
                    <a:lnTo>
                      <a:pt x="138" y="189"/>
                    </a:lnTo>
                    <a:lnTo>
                      <a:pt x="123" y="191"/>
                    </a:lnTo>
                    <a:lnTo>
                      <a:pt x="109" y="194"/>
                    </a:lnTo>
                    <a:lnTo>
                      <a:pt x="116" y="181"/>
                    </a:lnTo>
                    <a:lnTo>
                      <a:pt x="122" y="170"/>
                    </a:lnTo>
                    <a:lnTo>
                      <a:pt x="128" y="157"/>
                    </a:lnTo>
                    <a:lnTo>
                      <a:pt x="136" y="146"/>
                    </a:lnTo>
                    <a:lnTo>
                      <a:pt x="142" y="133"/>
                    </a:lnTo>
                    <a:lnTo>
                      <a:pt x="148" y="122"/>
                    </a:lnTo>
                    <a:lnTo>
                      <a:pt x="155" y="110"/>
                    </a:lnTo>
                    <a:lnTo>
                      <a:pt x="162" y="100"/>
                    </a:lnTo>
                    <a:lnTo>
                      <a:pt x="141" y="103"/>
                    </a:lnTo>
                    <a:lnTo>
                      <a:pt x="121" y="108"/>
                    </a:lnTo>
                    <a:lnTo>
                      <a:pt x="100" y="111"/>
                    </a:lnTo>
                    <a:lnTo>
                      <a:pt x="81" y="116"/>
                    </a:lnTo>
                    <a:lnTo>
                      <a:pt x="60" y="121"/>
                    </a:lnTo>
                    <a:lnTo>
                      <a:pt x="40" y="125"/>
                    </a:lnTo>
                    <a:lnTo>
                      <a:pt x="19" y="129"/>
                    </a:lnTo>
                    <a:lnTo>
                      <a:pt x="0" y="134"/>
                    </a:lnTo>
                    <a:lnTo>
                      <a:pt x="20" y="122"/>
                    </a:lnTo>
                    <a:lnTo>
                      <a:pt x="41" y="111"/>
                    </a:lnTo>
                    <a:lnTo>
                      <a:pt x="61" y="100"/>
                    </a:lnTo>
                    <a:lnTo>
                      <a:pt x="82" y="89"/>
                    </a:lnTo>
                    <a:lnTo>
                      <a:pt x="102" y="76"/>
                    </a:lnTo>
                    <a:lnTo>
                      <a:pt x="124" y="66"/>
                    </a:lnTo>
                    <a:lnTo>
                      <a:pt x="144" y="54"/>
                    </a:lnTo>
                    <a:lnTo>
                      <a:pt x="166" y="44"/>
                    </a:lnTo>
                    <a:lnTo>
                      <a:pt x="154" y="39"/>
                    </a:lnTo>
                    <a:lnTo>
                      <a:pt x="141" y="34"/>
                    </a:lnTo>
                    <a:lnTo>
                      <a:pt x="128" y="30"/>
                    </a:lnTo>
                    <a:lnTo>
                      <a:pt x="116" y="26"/>
                    </a:lnTo>
                    <a:lnTo>
                      <a:pt x="103" y="21"/>
                    </a:lnTo>
                    <a:lnTo>
                      <a:pt x="91" y="18"/>
                    </a:lnTo>
                    <a:lnTo>
                      <a:pt x="78" y="12"/>
                    </a:lnTo>
                    <a:lnTo>
                      <a:pt x="66" y="9"/>
                    </a:lnTo>
                    <a:close/>
                  </a:path>
                </a:pathLst>
              </a:custGeom>
              <a:solidFill>
                <a:srgbClr val="05E605"/>
              </a:solidFill>
              <a:ln w="9525">
                <a:noFill/>
                <a:round/>
                <a:headEnd/>
                <a:tailEnd/>
              </a:ln>
            </p:spPr>
            <p:txBody>
              <a:bodyPr/>
              <a:lstStyle/>
              <a:p>
                <a:endParaRPr lang="id-ID" sz="1300">
                  <a:latin typeface="Tahoma" pitchFamily="34" charset="0"/>
                  <a:ea typeface="Tahoma" pitchFamily="34" charset="0"/>
                  <a:cs typeface="Tahoma" pitchFamily="34" charset="0"/>
                </a:endParaRPr>
              </a:p>
            </p:txBody>
          </p:sp>
        </p:grpSp>
        <p:grpSp>
          <p:nvGrpSpPr>
            <p:cNvPr id="45" name="Group 144">
              <a:extLst>
                <a:ext uri="{FF2B5EF4-FFF2-40B4-BE49-F238E27FC236}">
                  <a16:creationId xmlns:a16="http://schemas.microsoft.com/office/drawing/2014/main" xmlns="" id="{B10E5D86-2497-41AC-BA2C-BD97A415E338}"/>
                </a:ext>
              </a:extLst>
            </p:cNvPr>
            <p:cNvGrpSpPr>
              <a:grpSpLocks/>
            </p:cNvGrpSpPr>
            <p:nvPr/>
          </p:nvGrpSpPr>
          <p:grpSpPr bwMode="auto">
            <a:xfrm>
              <a:off x="9984921" y="3981948"/>
              <a:ext cx="622365" cy="490487"/>
              <a:chOff x="2333" y="3025"/>
              <a:chExt cx="609" cy="386"/>
            </a:xfrm>
          </p:grpSpPr>
          <p:sp>
            <p:nvSpPr>
              <p:cNvPr id="69" name="Freeform 145">
                <a:extLst>
                  <a:ext uri="{FF2B5EF4-FFF2-40B4-BE49-F238E27FC236}">
                    <a16:creationId xmlns:a16="http://schemas.microsoft.com/office/drawing/2014/main" xmlns="" id="{49CFBEAD-ABAE-4D08-8FDB-66D68E35B591}"/>
                  </a:ext>
                </a:extLst>
              </p:cNvPr>
              <p:cNvSpPr>
                <a:spLocks/>
              </p:cNvSpPr>
              <p:nvPr/>
            </p:nvSpPr>
            <p:spPr bwMode="auto">
              <a:xfrm>
                <a:off x="2348" y="3040"/>
                <a:ext cx="594" cy="371"/>
              </a:xfrm>
              <a:custGeom>
                <a:avLst/>
                <a:gdLst/>
                <a:ahLst/>
                <a:cxnLst>
                  <a:cxn ang="0">
                    <a:pos x="503" y="55"/>
                  </a:cxn>
                  <a:cxn ang="0">
                    <a:pos x="428" y="55"/>
                  </a:cxn>
                  <a:cxn ang="0">
                    <a:pos x="370" y="55"/>
                  </a:cxn>
                  <a:cxn ang="0">
                    <a:pos x="325" y="55"/>
                  </a:cxn>
                  <a:cxn ang="0">
                    <a:pos x="293" y="55"/>
                  </a:cxn>
                  <a:cxn ang="0">
                    <a:pos x="270" y="55"/>
                  </a:cxn>
                  <a:cxn ang="0">
                    <a:pos x="252" y="53"/>
                  </a:cxn>
                  <a:cxn ang="0">
                    <a:pos x="249" y="49"/>
                  </a:cxn>
                  <a:cxn ang="0">
                    <a:pos x="245" y="34"/>
                  </a:cxn>
                  <a:cxn ang="0">
                    <a:pos x="237" y="20"/>
                  </a:cxn>
                  <a:cxn ang="0">
                    <a:pos x="223" y="8"/>
                  </a:cxn>
                  <a:cxn ang="0">
                    <a:pos x="206" y="0"/>
                  </a:cxn>
                  <a:cxn ang="0">
                    <a:pos x="202" y="0"/>
                  </a:cxn>
                  <a:cxn ang="0">
                    <a:pos x="190" y="0"/>
                  </a:cxn>
                  <a:cxn ang="0">
                    <a:pos x="159" y="0"/>
                  </a:cxn>
                  <a:cxn ang="0">
                    <a:pos x="106" y="0"/>
                  </a:cxn>
                  <a:cxn ang="0">
                    <a:pos x="73" y="2"/>
                  </a:cxn>
                  <a:cxn ang="0">
                    <a:pos x="59" y="2"/>
                  </a:cxn>
                  <a:cxn ang="0">
                    <a:pos x="45" y="8"/>
                  </a:cxn>
                  <a:cxn ang="0">
                    <a:pos x="38" y="14"/>
                  </a:cxn>
                  <a:cxn ang="0">
                    <a:pos x="28" y="30"/>
                  </a:cxn>
                  <a:cxn ang="0">
                    <a:pos x="22" y="37"/>
                  </a:cxn>
                  <a:cxn ang="0">
                    <a:pos x="16" y="47"/>
                  </a:cxn>
                  <a:cxn ang="0">
                    <a:pos x="12" y="53"/>
                  </a:cxn>
                  <a:cxn ang="0">
                    <a:pos x="0" y="59"/>
                  </a:cxn>
                  <a:cxn ang="0">
                    <a:pos x="0" y="186"/>
                  </a:cxn>
                  <a:cxn ang="0">
                    <a:pos x="303" y="371"/>
                  </a:cxn>
                  <a:cxn ang="0">
                    <a:pos x="594" y="186"/>
                  </a:cxn>
                  <a:cxn ang="0">
                    <a:pos x="594" y="82"/>
                  </a:cxn>
                  <a:cxn ang="0">
                    <a:pos x="587" y="69"/>
                  </a:cxn>
                  <a:cxn ang="0">
                    <a:pos x="569" y="61"/>
                  </a:cxn>
                  <a:cxn ang="0">
                    <a:pos x="545" y="55"/>
                  </a:cxn>
                </a:cxnLst>
                <a:rect l="0" t="0" r="r" b="b"/>
                <a:pathLst>
                  <a:path w="594" h="371">
                    <a:moveTo>
                      <a:pt x="545" y="55"/>
                    </a:moveTo>
                    <a:lnTo>
                      <a:pt x="503" y="55"/>
                    </a:lnTo>
                    <a:lnTo>
                      <a:pt x="463" y="55"/>
                    </a:lnTo>
                    <a:lnTo>
                      <a:pt x="428" y="55"/>
                    </a:lnTo>
                    <a:lnTo>
                      <a:pt x="397" y="55"/>
                    </a:lnTo>
                    <a:lnTo>
                      <a:pt x="370" y="55"/>
                    </a:lnTo>
                    <a:lnTo>
                      <a:pt x="346" y="55"/>
                    </a:lnTo>
                    <a:lnTo>
                      <a:pt x="325" y="55"/>
                    </a:lnTo>
                    <a:lnTo>
                      <a:pt x="307" y="55"/>
                    </a:lnTo>
                    <a:lnTo>
                      <a:pt x="293" y="55"/>
                    </a:lnTo>
                    <a:lnTo>
                      <a:pt x="280" y="55"/>
                    </a:lnTo>
                    <a:lnTo>
                      <a:pt x="270" y="55"/>
                    </a:lnTo>
                    <a:lnTo>
                      <a:pt x="262" y="55"/>
                    </a:lnTo>
                    <a:lnTo>
                      <a:pt x="252" y="53"/>
                    </a:lnTo>
                    <a:lnTo>
                      <a:pt x="249" y="53"/>
                    </a:lnTo>
                    <a:lnTo>
                      <a:pt x="249" y="49"/>
                    </a:lnTo>
                    <a:lnTo>
                      <a:pt x="247" y="43"/>
                    </a:lnTo>
                    <a:lnTo>
                      <a:pt x="245" y="34"/>
                    </a:lnTo>
                    <a:lnTo>
                      <a:pt x="239" y="24"/>
                    </a:lnTo>
                    <a:lnTo>
                      <a:pt x="237" y="20"/>
                    </a:lnTo>
                    <a:lnTo>
                      <a:pt x="233" y="16"/>
                    </a:lnTo>
                    <a:lnTo>
                      <a:pt x="223" y="8"/>
                    </a:lnTo>
                    <a:lnTo>
                      <a:pt x="209" y="2"/>
                    </a:lnTo>
                    <a:lnTo>
                      <a:pt x="206" y="0"/>
                    </a:lnTo>
                    <a:lnTo>
                      <a:pt x="204" y="0"/>
                    </a:lnTo>
                    <a:lnTo>
                      <a:pt x="202" y="0"/>
                    </a:lnTo>
                    <a:lnTo>
                      <a:pt x="198" y="0"/>
                    </a:lnTo>
                    <a:lnTo>
                      <a:pt x="190" y="0"/>
                    </a:lnTo>
                    <a:lnTo>
                      <a:pt x="182" y="0"/>
                    </a:lnTo>
                    <a:lnTo>
                      <a:pt x="159" y="0"/>
                    </a:lnTo>
                    <a:lnTo>
                      <a:pt x="133" y="0"/>
                    </a:lnTo>
                    <a:lnTo>
                      <a:pt x="106" y="0"/>
                    </a:lnTo>
                    <a:lnTo>
                      <a:pt x="82" y="0"/>
                    </a:lnTo>
                    <a:lnTo>
                      <a:pt x="73" y="2"/>
                    </a:lnTo>
                    <a:lnTo>
                      <a:pt x="65" y="2"/>
                    </a:lnTo>
                    <a:lnTo>
                      <a:pt x="59" y="2"/>
                    </a:lnTo>
                    <a:lnTo>
                      <a:pt x="57" y="2"/>
                    </a:lnTo>
                    <a:lnTo>
                      <a:pt x="45" y="8"/>
                    </a:lnTo>
                    <a:lnTo>
                      <a:pt x="39" y="10"/>
                    </a:lnTo>
                    <a:lnTo>
                      <a:pt x="38" y="14"/>
                    </a:lnTo>
                    <a:lnTo>
                      <a:pt x="32" y="22"/>
                    </a:lnTo>
                    <a:lnTo>
                      <a:pt x="28" y="30"/>
                    </a:lnTo>
                    <a:lnTo>
                      <a:pt x="26" y="36"/>
                    </a:lnTo>
                    <a:lnTo>
                      <a:pt x="22" y="37"/>
                    </a:lnTo>
                    <a:lnTo>
                      <a:pt x="20" y="43"/>
                    </a:lnTo>
                    <a:lnTo>
                      <a:pt x="16" y="47"/>
                    </a:lnTo>
                    <a:lnTo>
                      <a:pt x="14" y="51"/>
                    </a:lnTo>
                    <a:lnTo>
                      <a:pt x="12" y="53"/>
                    </a:lnTo>
                    <a:lnTo>
                      <a:pt x="6" y="55"/>
                    </a:lnTo>
                    <a:lnTo>
                      <a:pt x="0" y="59"/>
                    </a:lnTo>
                    <a:lnTo>
                      <a:pt x="0" y="65"/>
                    </a:lnTo>
                    <a:lnTo>
                      <a:pt x="0" y="186"/>
                    </a:lnTo>
                    <a:lnTo>
                      <a:pt x="0" y="371"/>
                    </a:lnTo>
                    <a:lnTo>
                      <a:pt x="303" y="371"/>
                    </a:lnTo>
                    <a:lnTo>
                      <a:pt x="594" y="371"/>
                    </a:lnTo>
                    <a:lnTo>
                      <a:pt x="594" y="186"/>
                    </a:lnTo>
                    <a:lnTo>
                      <a:pt x="594" y="90"/>
                    </a:lnTo>
                    <a:lnTo>
                      <a:pt x="594" y="82"/>
                    </a:lnTo>
                    <a:lnTo>
                      <a:pt x="588" y="73"/>
                    </a:lnTo>
                    <a:lnTo>
                      <a:pt x="587" y="69"/>
                    </a:lnTo>
                    <a:lnTo>
                      <a:pt x="581" y="65"/>
                    </a:lnTo>
                    <a:lnTo>
                      <a:pt x="569" y="61"/>
                    </a:lnTo>
                    <a:lnTo>
                      <a:pt x="555" y="55"/>
                    </a:lnTo>
                    <a:lnTo>
                      <a:pt x="545" y="55"/>
                    </a:lnTo>
                    <a:close/>
                  </a:path>
                </a:pathLst>
              </a:custGeom>
              <a:solidFill>
                <a:srgbClr val="808080"/>
              </a:solidFill>
              <a:ln w="9525">
                <a:noFill/>
                <a:round/>
                <a:headEnd/>
                <a:tailEnd/>
              </a:ln>
            </p:spPr>
            <p:txBody>
              <a:bodyPr/>
              <a:lstStyle/>
              <a:p>
                <a:endParaRPr lang="id-ID" sz="1300">
                  <a:latin typeface="Tahoma" pitchFamily="34" charset="0"/>
                  <a:ea typeface="Tahoma" pitchFamily="34" charset="0"/>
                  <a:cs typeface="Tahoma" pitchFamily="34" charset="0"/>
                </a:endParaRPr>
              </a:p>
            </p:txBody>
          </p:sp>
          <p:sp>
            <p:nvSpPr>
              <p:cNvPr id="70" name="Freeform 146">
                <a:extLst>
                  <a:ext uri="{FF2B5EF4-FFF2-40B4-BE49-F238E27FC236}">
                    <a16:creationId xmlns:a16="http://schemas.microsoft.com/office/drawing/2014/main" xmlns="" id="{80A30E70-85C3-4F0F-9468-4F42BCF0CCC3}"/>
                  </a:ext>
                </a:extLst>
              </p:cNvPr>
              <p:cNvSpPr>
                <a:spLocks/>
              </p:cNvSpPr>
              <p:nvPr/>
            </p:nvSpPr>
            <p:spPr bwMode="auto">
              <a:xfrm>
                <a:off x="2333" y="3025"/>
                <a:ext cx="594" cy="371"/>
              </a:xfrm>
              <a:custGeom>
                <a:avLst/>
                <a:gdLst/>
                <a:ahLst/>
                <a:cxnLst>
                  <a:cxn ang="0">
                    <a:pos x="502" y="54"/>
                  </a:cxn>
                  <a:cxn ang="0">
                    <a:pos x="428" y="54"/>
                  </a:cxn>
                  <a:cxn ang="0">
                    <a:pos x="369" y="54"/>
                  </a:cxn>
                  <a:cxn ang="0">
                    <a:pos x="324" y="54"/>
                  </a:cxn>
                  <a:cxn ang="0">
                    <a:pos x="293" y="54"/>
                  </a:cxn>
                  <a:cxn ang="0">
                    <a:pos x="269" y="54"/>
                  </a:cxn>
                  <a:cxn ang="0">
                    <a:pos x="252" y="52"/>
                  </a:cxn>
                  <a:cxn ang="0">
                    <a:pos x="248" y="49"/>
                  </a:cxn>
                  <a:cxn ang="0">
                    <a:pos x="244" y="33"/>
                  </a:cxn>
                  <a:cxn ang="0">
                    <a:pos x="236" y="19"/>
                  </a:cxn>
                  <a:cxn ang="0">
                    <a:pos x="222" y="8"/>
                  </a:cxn>
                  <a:cxn ang="0">
                    <a:pos x="205" y="0"/>
                  </a:cxn>
                  <a:cxn ang="0">
                    <a:pos x="201" y="0"/>
                  </a:cxn>
                  <a:cxn ang="0">
                    <a:pos x="189" y="0"/>
                  </a:cxn>
                  <a:cxn ang="0">
                    <a:pos x="158" y="0"/>
                  </a:cxn>
                  <a:cxn ang="0">
                    <a:pos x="105" y="0"/>
                  </a:cxn>
                  <a:cxn ang="0">
                    <a:pos x="72" y="2"/>
                  </a:cxn>
                  <a:cxn ang="0">
                    <a:pos x="58" y="2"/>
                  </a:cxn>
                  <a:cxn ang="0">
                    <a:pos x="45" y="8"/>
                  </a:cxn>
                  <a:cxn ang="0">
                    <a:pos x="37" y="13"/>
                  </a:cxn>
                  <a:cxn ang="0">
                    <a:pos x="27" y="29"/>
                  </a:cxn>
                  <a:cxn ang="0">
                    <a:pos x="21" y="37"/>
                  </a:cxn>
                  <a:cxn ang="0">
                    <a:pos x="15" y="47"/>
                  </a:cxn>
                  <a:cxn ang="0">
                    <a:pos x="11" y="52"/>
                  </a:cxn>
                  <a:cxn ang="0">
                    <a:pos x="0" y="58"/>
                  </a:cxn>
                  <a:cxn ang="0">
                    <a:pos x="0" y="185"/>
                  </a:cxn>
                  <a:cxn ang="0">
                    <a:pos x="303" y="371"/>
                  </a:cxn>
                  <a:cxn ang="0">
                    <a:pos x="594" y="185"/>
                  </a:cxn>
                  <a:cxn ang="0">
                    <a:pos x="594" y="82"/>
                  </a:cxn>
                  <a:cxn ang="0">
                    <a:pos x="586" y="68"/>
                  </a:cxn>
                  <a:cxn ang="0">
                    <a:pos x="568" y="60"/>
                  </a:cxn>
                  <a:cxn ang="0">
                    <a:pos x="545" y="54"/>
                  </a:cxn>
                </a:cxnLst>
                <a:rect l="0" t="0" r="r" b="b"/>
                <a:pathLst>
                  <a:path w="594" h="371">
                    <a:moveTo>
                      <a:pt x="545" y="54"/>
                    </a:moveTo>
                    <a:lnTo>
                      <a:pt x="502" y="54"/>
                    </a:lnTo>
                    <a:lnTo>
                      <a:pt x="463" y="54"/>
                    </a:lnTo>
                    <a:lnTo>
                      <a:pt x="428" y="54"/>
                    </a:lnTo>
                    <a:lnTo>
                      <a:pt x="396" y="54"/>
                    </a:lnTo>
                    <a:lnTo>
                      <a:pt x="369" y="54"/>
                    </a:lnTo>
                    <a:lnTo>
                      <a:pt x="346" y="54"/>
                    </a:lnTo>
                    <a:lnTo>
                      <a:pt x="324" y="54"/>
                    </a:lnTo>
                    <a:lnTo>
                      <a:pt x="307" y="54"/>
                    </a:lnTo>
                    <a:lnTo>
                      <a:pt x="293" y="54"/>
                    </a:lnTo>
                    <a:lnTo>
                      <a:pt x="279" y="54"/>
                    </a:lnTo>
                    <a:lnTo>
                      <a:pt x="269" y="54"/>
                    </a:lnTo>
                    <a:lnTo>
                      <a:pt x="262" y="54"/>
                    </a:lnTo>
                    <a:lnTo>
                      <a:pt x="252" y="52"/>
                    </a:lnTo>
                    <a:lnTo>
                      <a:pt x="248" y="52"/>
                    </a:lnTo>
                    <a:lnTo>
                      <a:pt x="248" y="49"/>
                    </a:lnTo>
                    <a:lnTo>
                      <a:pt x="246" y="43"/>
                    </a:lnTo>
                    <a:lnTo>
                      <a:pt x="244" y="33"/>
                    </a:lnTo>
                    <a:lnTo>
                      <a:pt x="238" y="23"/>
                    </a:lnTo>
                    <a:lnTo>
                      <a:pt x="236" y="19"/>
                    </a:lnTo>
                    <a:lnTo>
                      <a:pt x="232" y="15"/>
                    </a:lnTo>
                    <a:lnTo>
                      <a:pt x="222" y="8"/>
                    </a:lnTo>
                    <a:lnTo>
                      <a:pt x="209" y="2"/>
                    </a:lnTo>
                    <a:lnTo>
                      <a:pt x="205" y="0"/>
                    </a:lnTo>
                    <a:lnTo>
                      <a:pt x="203" y="0"/>
                    </a:lnTo>
                    <a:lnTo>
                      <a:pt x="201" y="0"/>
                    </a:lnTo>
                    <a:lnTo>
                      <a:pt x="197" y="0"/>
                    </a:lnTo>
                    <a:lnTo>
                      <a:pt x="189" y="0"/>
                    </a:lnTo>
                    <a:lnTo>
                      <a:pt x="181" y="0"/>
                    </a:lnTo>
                    <a:lnTo>
                      <a:pt x="158" y="0"/>
                    </a:lnTo>
                    <a:lnTo>
                      <a:pt x="133" y="0"/>
                    </a:lnTo>
                    <a:lnTo>
                      <a:pt x="105" y="0"/>
                    </a:lnTo>
                    <a:lnTo>
                      <a:pt x="82" y="0"/>
                    </a:lnTo>
                    <a:lnTo>
                      <a:pt x="72" y="2"/>
                    </a:lnTo>
                    <a:lnTo>
                      <a:pt x="64" y="2"/>
                    </a:lnTo>
                    <a:lnTo>
                      <a:pt x="58" y="2"/>
                    </a:lnTo>
                    <a:lnTo>
                      <a:pt x="56" y="2"/>
                    </a:lnTo>
                    <a:lnTo>
                      <a:pt x="45" y="8"/>
                    </a:lnTo>
                    <a:lnTo>
                      <a:pt x="39" y="10"/>
                    </a:lnTo>
                    <a:lnTo>
                      <a:pt x="37" y="13"/>
                    </a:lnTo>
                    <a:lnTo>
                      <a:pt x="31" y="21"/>
                    </a:lnTo>
                    <a:lnTo>
                      <a:pt x="27" y="29"/>
                    </a:lnTo>
                    <a:lnTo>
                      <a:pt x="25" y="35"/>
                    </a:lnTo>
                    <a:lnTo>
                      <a:pt x="21" y="37"/>
                    </a:lnTo>
                    <a:lnTo>
                      <a:pt x="19" y="43"/>
                    </a:lnTo>
                    <a:lnTo>
                      <a:pt x="15" y="47"/>
                    </a:lnTo>
                    <a:lnTo>
                      <a:pt x="13" y="51"/>
                    </a:lnTo>
                    <a:lnTo>
                      <a:pt x="11" y="52"/>
                    </a:lnTo>
                    <a:lnTo>
                      <a:pt x="6" y="54"/>
                    </a:lnTo>
                    <a:lnTo>
                      <a:pt x="0" y="58"/>
                    </a:lnTo>
                    <a:lnTo>
                      <a:pt x="0" y="64"/>
                    </a:lnTo>
                    <a:lnTo>
                      <a:pt x="0" y="185"/>
                    </a:lnTo>
                    <a:lnTo>
                      <a:pt x="0" y="371"/>
                    </a:lnTo>
                    <a:lnTo>
                      <a:pt x="303" y="371"/>
                    </a:lnTo>
                    <a:lnTo>
                      <a:pt x="594" y="371"/>
                    </a:lnTo>
                    <a:lnTo>
                      <a:pt x="594" y="185"/>
                    </a:lnTo>
                    <a:lnTo>
                      <a:pt x="594" y="90"/>
                    </a:lnTo>
                    <a:lnTo>
                      <a:pt x="594" y="82"/>
                    </a:lnTo>
                    <a:lnTo>
                      <a:pt x="588" y="72"/>
                    </a:lnTo>
                    <a:lnTo>
                      <a:pt x="586" y="68"/>
                    </a:lnTo>
                    <a:lnTo>
                      <a:pt x="580" y="64"/>
                    </a:lnTo>
                    <a:lnTo>
                      <a:pt x="568" y="60"/>
                    </a:lnTo>
                    <a:lnTo>
                      <a:pt x="555" y="54"/>
                    </a:lnTo>
                    <a:lnTo>
                      <a:pt x="545" y="54"/>
                    </a:lnTo>
                    <a:close/>
                  </a:path>
                </a:pathLst>
              </a:custGeom>
              <a:solidFill>
                <a:srgbClr val="3399FF"/>
              </a:solidFill>
              <a:ln w="3175">
                <a:solidFill>
                  <a:srgbClr val="000000"/>
                </a:solidFill>
                <a:prstDash val="solid"/>
                <a:round/>
                <a:headEnd/>
                <a:tailEnd/>
              </a:ln>
            </p:spPr>
            <p:txBody>
              <a:bodyPr/>
              <a:lstStyle/>
              <a:p>
                <a:endParaRPr lang="id-ID" sz="1300">
                  <a:latin typeface="Tahoma" pitchFamily="34" charset="0"/>
                  <a:ea typeface="Tahoma" pitchFamily="34" charset="0"/>
                  <a:cs typeface="Tahoma" pitchFamily="34" charset="0"/>
                </a:endParaRPr>
              </a:p>
            </p:txBody>
          </p:sp>
        </p:grpSp>
        <p:sp>
          <p:nvSpPr>
            <p:cNvPr id="46" name="Arc 147">
              <a:extLst>
                <a:ext uri="{FF2B5EF4-FFF2-40B4-BE49-F238E27FC236}">
                  <a16:creationId xmlns:a16="http://schemas.microsoft.com/office/drawing/2014/main" xmlns="" id="{994D41DC-1BA5-4146-9AEC-D9AC85F01BF5}"/>
                </a:ext>
              </a:extLst>
            </p:cNvPr>
            <p:cNvSpPr>
              <a:spLocks/>
            </p:cNvSpPr>
            <p:nvPr/>
          </p:nvSpPr>
          <p:spPr bwMode="auto">
            <a:xfrm rot="17958336" flipH="1">
              <a:off x="9514991" y="4451419"/>
              <a:ext cx="500396" cy="269916"/>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47" name="Arc 148">
              <a:extLst>
                <a:ext uri="{FF2B5EF4-FFF2-40B4-BE49-F238E27FC236}">
                  <a16:creationId xmlns:a16="http://schemas.microsoft.com/office/drawing/2014/main" xmlns="" id="{502D852C-D7B1-45DE-B350-8CC6272B8C4B}"/>
                </a:ext>
              </a:extLst>
            </p:cNvPr>
            <p:cNvSpPr>
              <a:spLocks/>
            </p:cNvSpPr>
            <p:nvPr/>
          </p:nvSpPr>
          <p:spPr bwMode="auto">
            <a:xfrm rot="17958336" flipH="1">
              <a:off x="9514991" y="3715687"/>
              <a:ext cx="500396" cy="269916"/>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48" name="Arc 149">
              <a:extLst>
                <a:ext uri="{FF2B5EF4-FFF2-40B4-BE49-F238E27FC236}">
                  <a16:creationId xmlns:a16="http://schemas.microsoft.com/office/drawing/2014/main" xmlns="" id="{B565493E-6325-401B-B10F-E5CA0EA32792}"/>
                </a:ext>
              </a:extLst>
            </p:cNvPr>
            <p:cNvSpPr>
              <a:spLocks/>
            </p:cNvSpPr>
            <p:nvPr/>
          </p:nvSpPr>
          <p:spPr bwMode="auto">
            <a:xfrm rot="17958336" flipH="1">
              <a:off x="9514991" y="2979958"/>
              <a:ext cx="500396" cy="269916"/>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49" name="Line 151">
              <a:extLst>
                <a:ext uri="{FF2B5EF4-FFF2-40B4-BE49-F238E27FC236}">
                  <a16:creationId xmlns:a16="http://schemas.microsoft.com/office/drawing/2014/main" xmlns="" id="{11604DBB-337E-4F37-9DCC-3940339CCD4F}"/>
                </a:ext>
              </a:extLst>
            </p:cNvPr>
            <p:cNvSpPr>
              <a:spLocks noChangeShapeType="1"/>
            </p:cNvSpPr>
            <p:nvPr/>
          </p:nvSpPr>
          <p:spPr bwMode="auto">
            <a:xfrm>
              <a:off x="9188551" y="4943093"/>
              <a:ext cx="524216" cy="0"/>
            </a:xfrm>
            <a:prstGeom prst="line">
              <a:avLst/>
            </a:prstGeom>
            <a:noFill/>
            <a:ln w="38100">
              <a:solidFill>
                <a:schemeClr val="tx1"/>
              </a:solidFill>
              <a:round/>
              <a:headEnd type="triangle" w="med" len="med"/>
              <a:tailEnd type="triangle" w="med" len="med"/>
            </a:ln>
            <a:effectLst/>
          </p:spPr>
          <p:txBody>
            <a:bodyPr/>
            <a:lstStyle/>
            <a:p>
              <a:endParaRPr lang="id-ID" sz="1300">
                <a:latin typeface="Tahoma" pitchFamily="34" charset="0"/>
                <a:ea typeface="Tahoma" pitchFamily="34" charset="0"/>
                <a:cs typeface="Tahoma" pitchFamily="34" charset="0"/>
              </a:endParaRPr>
            </a:p>
          </p:txBody>
        </p:sp>
        <p:sp>
          <p:nvSpPr>
            <p:cNvPr id="55" name="Line 152">
              <a:extLst>
                <a:ext uri="{FF2B5EF4-FFF2-40B4-BE49-F238E27FC236}">
                  <a16:creationId xmlns:a16="http://schemas.microsoft.com/office/drawing/2014/main" xmlns="" id="{C4226221-8EB2-454C-BC5C-3394F4552426}"/>
                </a:ext>
              </a:extLst>
            </p:cNvPr>
            <p:cNvSpPr>
              <a:spLocks noChangeShapeType="1"/>
            </p:cNvSpPr>
            <p:nvPr/>
          </p:nvSpPr>
          <p:spPr bwMode="auto">
            <a:xfrm>
              <a:off x="7682828" y="4237091"/>
              <a:ext cx="524216" cy="0"/>
            </a:xfrm>
            <a:prstGeom prst="line">
              <a:avLst/>
            </a:prstGeom>
            <a:noFill/>
            <a:ln w="38100">
              <a:solidFill>
                <a:schemeClr val="tx1"/>
              </a:solidFill>
              <a:round/>
              <a:headEnd type="triangle" w="med" len="med"/>
              <a:tailEnd type="triangle" w="med" len="med"/>
            </a:ln>
            <a:effectLst/>
          </p:spPr>
          <p:txBody>
            <a:bodyPr/>
            <a:lstStyle/>
            <a:p>
              <a:endParaRPr lang="id-ID" sz="1300">
                <a:latin typeface="Tahoma" pitchFamily="34" charset="0"/>
                <a:ea typeface="Tahoma" pitchFamily="34" charset="0"/>
                <a:cs typeface="Tahoma" pitchFamily="34" charset="0"/>
              </a:endParaRPr>
            </a:p>
          </p:txBody>
        </p:sp>
        <p:sp>
          <p:nvSpPr>
            <p:cNvPr id="61" name="Line 153">
              <a:extLst>
                <a:ext uri="{FF2B5EF4-FFF2-40B4-BE49-F238E27FC236}">
                  <a16:creationId xmlns:a16="http://schemas.microsoft.com/office/drawing/2014/main" xmlns="" id="{E96C8FA8-923B-411D-B347-4098FE7584CD}"/>
                </a:ext>
              </a:extLst>
            </p:cNvPr>
            <p:cNvSpPr>
              <a:spLocks noChangeShapeType="1"/>
            </p:cNvSpPr>
            <p:nvPr/>
          </p:nvSpPr>
          <p:spPr bwMode="auto">
            <a:xfrm>
              <a:off x="7756443" y="4980252"/>
              <a:ext cx="524216" cy="0"/>
            </a:xfrm>
            <a:prstGeom prst="line">
              <a:avLst/>
            </a:prstGeom>
            <a:noFill/>
            <a:ln w="38100">
              <a:solidFill>
                <a:schemeClr val="tx1"/>
              </a:solidFill>
              <a:round/>
              <a:headEnd type="triangle" w="med" len="med"/>
              <a:tailEnd type="triangle" w="med" len="med"/>
            </a:ln>
            <a:effectLst/>
          </p:spPr>
          <p:txBody>
            <a:bodyPr/>
            <a:lstStyle/>
            <a:p>
              <a:endParaRPr lang="id-ID" sz="1300">
                <a:latin typeface="Tahoma" pitchFamily="34" charset="0"/>
                <a:ea typeface="Tahoma" pitchFamily="34" charset="0"/>
                <a:cs typeface="Tahoma" pitchFamily="34" charset="0"/>
              </a:endParaRPr>
            </a:p>
          </p:txBody>
        </p:sp>
        <p:sp>
          <p:nvSpPr>
            <p:cNvPr id="66" name="Line 154">
              <a:extLst>
                <a:ext uri="{FF2B5EF4-FFF2-40B4-BE49-F238E27FC236}">
                  <a16:creationId xmlns:a16="http://schemas.microsoft.com/office/drawing/2014/main" xmlns="" id="{9C6E9141-D404-4E97-9E9A-66F9D5509BC6}"/>
                </a:ext>
              </a:extLst>
            </p:cNvPr>
            <p:cNvSpPr>
              <a:spLocks noChangeShapeType="1"/>
            </p:cNvSpPr>
            <p:nvPr/>
          </p:nvSpPr>
          <p:spPr bwMode="auto">
            <a:xfrm flipV="1">
              <a:off x="9161793" y="3471639"/>
              <a:ext cx="559907" cy="520215"/>
            </a:xfrm>
            <a:prstGeom prst="line">
              <a:avLst/>
            </a:prstGeom>
            <a:noFill/>
            <a:ln w="38100">
              <a:solidFill>
                <a:schemeClr val="tx1"/>
              </a:solidFill>
              <a:round/>
              <a:headEnd type="triangle" w="med" len="med"/>
              <a:tailEnd type="triangle" w="med" len="med"/>
            </a:ln>
            <a:effectLst/>
          </p:spPr>
          <p:txBody>
            <a:bodyPr/>
            <a:lstStyle/>
            <a:p>
              <a:endParaRPr lang="id-ID" sz="1300">
                <a:latin typeface="Tahoma" pitchFamily="34" charset="0"/>
                <a:ea typeface="Tahoma" pitchFamily="34" charset="0"/>
                <a:cs typeface="Tahoma" pitchFamily="34" charset="0"/>
              </a:endParaRPr>
            </a:p>
          </p:txBody>
        </p:sp>
        <p:sp>
          <p:nvSpPr>
            <p:cNvPr id="67" name="Arc 155">
              <a:extLst>
                <a:ext uri="{FF2B5EF4-FFF2-40B4-BE49-F238E27FC236}">
                  <a16:creationId xmlns:a16="http://schemas.microsoft.com/office/drawing/2014/main" xmlns="" id="{0F94A0E8-0716-466A-AB10-726C8C96FCB3}"/>
                </a:ext>
              </a:extLst>
            </p:cNvPr>
            <p:cNvSpPr>
              <a:spLocks/>
            </p:cNvSpPr>
            <p:nvPr/>
          </p:nvSpPr>
          <p:spPr bwMode="auto">
            <a:xfrm rot="489532" flipH="1">
              <a:off x="7662760" y="1539416"/>
              <a:ext cx="2556385" cy="592055"/>
            </a:xfrm>
            <a:custGeom>
              <a:avLst/>
              <a:gdLst>
                <a:gd name="G0" fmla="+- 14441 0 0"/>
                <a:gd name="G1" fmla="+- 21600 0 0"/>
                <a:gd name="G2" fmla="+- 21600 0 0"/>
                <a:gd name="T0" fmla="*/ 0 w 36041"/>
                <a:gd name="T1" fmla="*/ 5537 h 21600"/>
                <a:gd name="T2" fmla="*/ 36041 w 36041"/>
                <a:gd name="T3" fmla="*/ 21600 h 21600"/>
                <a:gd name="T4" fmla="*/ 14441 w 36041"/>
                <a:gd name="T5" fmla="*/ 21600 h 21600"/>
              </a:gdLst>
              <a:ahLst/>
              <a:cxnLst>
                <a:cxn ang="0">
                  <a:pos x="T0" y="T1"/>
                </a:cxn>
                <a:cxn ang="0">
                  <a:pos x="T2" y="T3"/>
                </a:cxn>
                <a:cxn ang="0">
                  <a:pos x="T4" y="T5"/>
                </a:cxn>
              </a:cxnLst>
              <a:rect l="0" t="0" r="r" b="b"/>
              <a:pathLst>
                <a:path w="36041" h="21600" fill="none" extrusionOk="0">
                  <a:moveTo>
                    <a:pt x="0" y="5537"/>
                  </a:moveTo>
                  <a:cubicBezTo>
                    <a:pt x="3965" y="1972"/>
                    <a:pt x="9108" y="-1"/>
                    <a:pt x="14441" y="0"/>
                  </a:cubicBezTo>
                  <a:cubicBezTo>
                    <a:pt x="26370" y="0"/>
                    <a:pt x="36041" y="9670"/>
                    <a:pt x="36041" y="21600"/>
                  </a:cubicBezTo>
                </a:path>
                <a:path w="36041" h="21600" stroke="0" extrusionOk="0">
                  <a:moveTo>
                    <a:pt x="0" y="5537"/>
                  </a:moveTo>
                  <a:cubicBezTo>
                    <a:pt x="3965" y="1972"/>
                    <a:pt x="9108" y="-1"/>
                    <a:pt x="14441" y="0"/>
                  </a:cubicBezTo>
                  <a:cubicBezTo>
                    <a:pt x="26370" y="0"/>
                    <a:pt x="36041" y="9670"/>
                    <a:pt x="36041" y="21600"/>
                  </a:cubicBezTo>
                  <a:lnTo>
                    <a:pt x="14441" y="21600"/>
                  </a:lnTo>
                  <a:close/>
                </a:path>
              </a:pathLst>
            </a:custGeom>
            <a:noFill/>
            <a:ln w="38100">
              <a:solidFill>
                <a:schemeClr val="tx1"/>
              </a:solidFill>
              <a:round/>
              <a:headEnd type="triangle" w="med" len="med"/>
              <a:tailEnd type="triangle" w="med" len="med"/>
            </a:ln>
            <a:effectLst/>
          </p:spPr>
          <p:txBody>
            <a:bodyPr wrap="none" anchor="ctr"/>
            <a:lstStyle/>
            <a:p>
              <a:endParaRPr lang="id-ID" sz="1300">
                <a:latin typeface="Tahoma" pitchFamily="34" charset="0"/>
                <a:ea typeface="Tahoma" pitchFamily="34" charset="0"/>
                <a:cs typeface="Tahoma" pitchFamily="34" charset="0"/>
              </a:endParaRPr>
            </a:p>
          </p:txBody>
        </p:sp>
        <p:sp>
          <p:nvSpPr>
            <p:cNvPr id="68" name="AutoShape 238">
              <a:extLst>
                <a:ext uri="{FF2B5EF4-FFF2-40B4-BE49-F238E27FC236}">
                  <a16:creationId xmlns:a16="http://schemas.microsoft.com/office/drawing/2014/main" xmlns="" id="{07C73051-7DC9-4DE2-8C32-736EAEFEDE73}"/>
                </a:ext>
              </a:extLst>
            </p:cNvPr>
            <p:cNvSpPr>
              <a:spLocks noChangeArrowheads="1"/>
            </p:cNvSpPr>
            <p:nvPr/>
          </p:nvSpPr>
          <p:spPr bwMode="auto">
            <a:xfrm>
              <a:off x="4470446" y="1456484"/>
              <a:ext cx="1644137" cy="4752967"/>
            </a:xfrm>
            <a:prstGeom prst="rightArrow">
              <a:avLst>
                <a:gd name="adj1" fmla="val 50000"/>
                <a:gd name="adj2" fmla="val 42544"/>
              </a:avLst>
            </a:prstGeom>
            <a:solidFill>
              <a:srgbClr val="FF200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id-ID" sz="1400">
                <a:latin typeface="Tahoma" pitchFamily="34" charset="0"/>
                <a:ea typeface="Tahoma" pitchFamily="34" charset="0"/>
                <a:cs typeface="Tahoma" pitchFamily="34" charset="0"/>
              </a:endParaRPr>
            </a:p>
          </p:txBody>
        </p:sp>
      </p:grpSp>
      <p:sp>
        <p:nvSpPr>
          <p:cNvPr id="208" name="Rectangle 207">
            <a:extLst>
              <a:ext uri="{FF2B5EF4-FFF2-40B4-BE49-F238E27FC236}">
                <a16:creationId xmlns:a16="http://schemas.microsoft.com/office/drawing/2014/main" xmlns="" id="{41602326-AE9D-4120-8845-0A89D8816906}"/>
              </a:ext>
            </a:extLst>
          </p:cNvPr>
          <p:cNvSpPr/>
          <p:nvPr/>
        </p:nvSpPr>
        <p:spPr>
          <a:xfrm>
            <a:off x="5329885" y="3693109"/>
            <a:ext cx="6038140" cy="338554"/>
          </a:xfrm>
          <a:prstGeom prst="rect">
            <a:avLst/>
          </a:prstGeom>
        </p:spPr>
        <p:txBody>
          <a:bodyPr wrap="square">
            <a:spAutoFit/>
          </a:bodyPr>
          <a:lstStyle/>
          <a:p>
            <a:pPr algn="just">
              <a:spcAft>
                <a:spcPct val="50000"/>
              </a:spcAft>
              <a:tabLst>
                <a:tab pos="457189" algn="l"/>
              </a:tabLst>
            </a:pPr>
            <a:r>
              <a:rPr lang="en-US" sz="1600" b="1" dirty="0">
                <a:latin typeface="Tahoma" pitchFamily="34" charset="0"/>
                <a:ea typeface="Tahoma" pitchFamily="34" charset="0"/>
                <a:cs typeface="Tahoma" pitchFamily="34" charset="0"/>
              </a:rPr>
              <a:t>  3) 	</a:t>
            </a:r>
            <a:r>
              <a:rPr lang="en-US" sz="1600" b="1" dirty="0" err="1">
                <a:latin typeface="Tahoma" pitchFamily="34" charset="0"/>
                <a:ea typeface="Tahoma" pitchFamily="34" charset="0"/>
                <a:cs typeface="Tahoma" pitchFamily="34" charset="0"/>
              </a:rPr>
              <a:t>Layanan</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dilakukan</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secara</a:t>
            </a:r>
            <a:r>
              <a:rPr lang="en-US" sz="1600" b="1" dirty="0">
                <a:latin typeface="Tahoma" pitchFamily="34" charset="0"/>
                <a:ea typeface="Tahoma" pitchFamily="34" charset="0"/>
                <a:cs typeface="Tahoma" pitchFamily="34" charset="0"/>
              </a:rPr>
              <a:t> </a:t>
            </a:r>
            <a:r>
              <a:rPr lang="en-US" sz="1600" b="1" dirty="0">
                <a:solidFill>
                  <a:srgbClr val="FF2009"/>
                </a:solidFill>
                <a:latin typeface="Tahoma" pitchFamily="34" charset="0"/>
                <a:ea typeface="Tahoma" pitchFamily="34" charset="0"/>
                <a:cs typeface="Tahoma" pitchFamily="34" charset="0"/>
              </a:rPr>
              <a:t>ELEKTRONIK - ONLINE</a:t>
            </a:r>
            <a:endParaRPr lang="id-ID" sz="1600" b="1" dirty="0">
              <a:solidFill>
                <a:srgbClr val="FF2009"/>
              </a:solidFill>
              <a:latin typeface="Tahoma" pitchFamily="34" charset="0"/>
              <a:ea typeface="Tahoma" pitchFamily="34" charset="0"/>
              <a:cs typeface="Tahoma" pitchFamily="34" charset="0"/>
            </a:endParaRPr>
          </a:p>
        </p:txBody>
      </p:sp>
      <p:grpSp>
        <p:nvGrpSpPr>
          <p:cNvPr id="209" name="Group 208">
            <a:extLst>
              <a:ext uri="{FF2B5EF4-FFF2-40B4-BE49-F238E27FC236}">
                <a16:creationId xmlns:a16="http://schemas.microsoft.com/office/drawing/2014/main" xmlns="" id="{FBF57E3F-4B4A-4A85-BFE6-D2BB8067613E}"/>
              </a:ext>
            </a:extLst>
          </p:cNvPr>
          <p:cNvGrpSpPr/>
          <p:nvPr/>
        </p:nvGrpSpPr>
        <p:grpSpPr>
          <a:xfrm>
            <a:off x="6125902" y="4059382"/>
            <a:ext cx="5067380" cy="2543991"/>
            <a:chOff x="2388799" y="1216776"/>
            <a:chExt cx="8504949" cy="4988950"/>
          </a:xfrm>
        </p:grpSpPr>
        <p:grpSp>
          <p:nvGrpSpPr>
            <p:cNvPr id="210" name="Group 5">
              <a:extLst>
                <a:ext uri="{FF2B5EF4-FFF2-40B4-BE49-F238E27FC236}">
                  <a16:creationId xmlns:a16="http://schemas.microsoft.com/office/drawing/2014/main" xmlns="" id="{4AE7C641-35E6-446C-A134-A8C48D2F557D}"/>
                </a:ext>
              </a:extLst>
            </p:cNvPr>
            <p:cNvGrpSpPr>
              <a:grpSpLocks/>
            </p:cNvGrpSpPr>
            <p:nvPr/>
          </p:nvGrpSpPr>
          <p:grpSpPr bwMode="auto">
            <a:xfrm flipH="1">
              <a:off x="9256723" y="1216776"/>
              <a:ext cx="1220324" cy="1523717"/>
              <a:chOff x="4939" y="1178"/>
              <a:chExt cx="787" cy="725"/>
            </a:xfrm>
          </p:grpSpPr>
          <p:sp>
            <p:nvSpPr>
              <p:cNvPr id="314" name="Freeform 6">
                <a:extLst>
                  <a:ext uri="{FF2B5EF4-FFF2-40B4-BE49-F238E27FC236}">
                    <a16:creationId xmlns:a16="http://schemas.microsoft.com/office/drawing/2014/main" xmlns="" id="{C1CA0934-28F4-4F33-9B0F-576EEA46123C}"/>
                  </a:ext>
                </a:extLst>
              </p:cNvPr>
              <p:cNvSpPr>
                <a:spLocks/>
              </p:cNvSpPr>
              <p:nvPr/>
            </p:nvSpPr>
            <p:spPr bwMode="auto">
              <a:xfrm>
                <a:off x="5128" y="1403"/>
                <a:ext cx="37" cy="42"/>
              </a:xfrm>
              <a:custGeom>
                <a:avLst/>
                <a:gdLst/>
                <a:ahLst/>
                <a:cxnLst>
                  <a:cxn ang="0">
                    <a:pos x="44" y="13"/>
                  </a:cxn>
                  <a:cxn ang="0">
                    <a:pos x="66" y="48"/>
                  </a:cxn>
                  <a:cxn ang="0">
                    <a:pos x="74" y="127"/>
                  </a:cxn>
                  <a:cxn ang="0">
                    <a:pos x="50" y="72"/>
                  </a:cxn>
                  <a:cxn ang="0">
                    <a:pos x="29" y="77"/>
                  </a:cxn>
                  <a:cxn ang="0">
                    <a:pos x="0" y="40"/>
                  </a:cxn>
                  <a:cxn ang="0">
                    <a:pos x="34" y="0"/>
                  </a:cxn>
                  <a:cxn ang="0">
                    <a:pos x="44" y="13"/>
                  </a:cxn>
                </a:cxnLst>
                <a:rect l="0" t="0" r="r" b="b"/>
                <a:pathLst>
                  <a:path w="74" h="127">
                    <a:moveTo>
                      <a:pt x="44" y="13"/>
                    </a:moveTo>
                    <a:lnTo>
                      <a:pt x="66" y="48"/>
                    </a:lnTo>
                    <a:lnTo>
                      <a:pt x="74" y="127"/>
                    </a:lnTo>
                    <a:lnTo>
                      <a:pt x="50" y="72"/>
                    </a:lnTo>
                    <a:lnTo>
                      <a:pt x="29" y="77"/>
                    </a:lnTo>
                    <a:lnTo>
                      <a:pt x="0" y="40"/>
                    </a:lnTo>
                    <a:lnTo>
                      <a:pt x="34" y="0"/>
                    </a:lnTo>
                    <a:lnTo>
                      <a:pt x="44" y="13"/>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5" name="Freeform 7">
                <a:extLst>
                  <a:ext uri="{FF2B5EF4-FFF2-40B4-BE49-F238E27FC236}">
                    <a16:creationId xmlns:a16="http://schemas.microsoft.com/office/drawing/2014/main" xmlns="" id="{C48B6C49-1163-4854-B3E0-1742218F2C5B}"/>
                  </a:ext>
                </a:extLst>
              </p:cNvPr>
              <p:cNvSpPr>
                <a:spLocks/>
              </p:cNvSpPr>
              <p:nvPr/>
            </p:nvSpPr>
            <p:spPr bwMode="auto">
              <a:xfrm>
                <a:off x="5128" y="1403"/>
                <a:ext cx="37" cy="42"/>
              </a:xfrm>
              <a:custGeom>
                <a:avLst/>
                <a:gdLst/>
                <a:ahLst/>
                <a:cxnLst>
                  <a:cxn ang="0">
                    <a:pos x="44" y="13"/>
                  </a:cxn>
                  <a:cxn ang="0">
                    <a:pos x="66" y="48"/>
                  </a:cxn>
                  <a:cxn ang="0">
                    <a:pos x="74" y="127"/>
                  </a:cxn>
                  <a:cxn ang="0">
                    <a:pos x="50" y="72"/>
                  </a:cxn>
                  <a:cxn ang="0">
                    <a:pos x="29" y="77"/>
                  </a:cxn>
                  <a:cxn ang="0">
                    <a:pos x="0" y="40"/>
                  </a:cxn>
                  <a:cxn ang="0">
                    <a:pos x="34" y="0"/>
                  </a:cxn>
                  <a:cxn ang="0">
                    <a:pos x="44" y="13"/>
                  </a:cxn>
                </a:cxnLst>
                <a:rect l="0" t="0" r="r" b="b"/>
                <a:pathLst>
                  <a:path w="74" h="127">
                    <a:moveTo>
                      <a:pt x="44" y="13"/>
                    </a:moveTo>
                    <a:lnTo>
                      <a:pt x="66" y="48"/>
                    </a:lnTo>
                    <a:lnTo>
                      <a:pt x="74" y="127"/>
                    </a:lnTo>
                    <a:lnTo>
                      <a:pt x="50" y="72"/>
                    </a:lnTo>
                    <a:lnTo>
                      <a:pt x="29" y="77"/>
                    </a:lnTo>
                    <a:lnTo>
                      <a:pt x="0" y="40"/>
                    </a:lnTo>
                    <a:lnTo>
                      <a:pt x="34" y="0"/>
                    </a:lnTo>
                    <a:lnTo>
                      <a:pt x="44" y="13"/>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16" name="Freeform 8">
                <a:extLst>
                  <a:ext uri="{FF2B5EF4-FFF2-40B4-BE49-F238E27FC236}">
                    <a16:creationId xmlns:a16="http://schemas.microsoft.com/office/drawing/2014/main" xmlns="" id="{89D15B1C-5B77-4853-BDE5-4E66604904A9}"/>
                  </a:ext>
                </a:extLst>
              </p:cNvPr>
              <p:cNvSpPr>
                <a:spLocks/>
              </p:cNvSpPr>
              <p:nvPr/>
            </p:nvSpPr>
            <p:spPr bwMode="auto">
              <a:xfrm>
                <a:off x="4948" y="1864"/>
                <a:ext cx="182" cy="39"/>
              </a:xfrm>
              <a:custGeom>
                <a:avLst/>
                <a:gdLst/>
                <a:ahLst/>
                <a:cxnLst>
                  <a:cxn ang="0">
                    <a:pos x="0" y="0"/>
                  </a:cxn>
                  <a:cxn ang="0">
                    <a:pos x="0" y="9"/>
                  </a:cxn>
                  <a:cxn ang="0">
                    <a:pos x="1" y="18"/>
                  </a:cxn>
                  <a:cxn ang="0">
                    <a:pos x="1" y="26"/>
                  </a:cxn>
                  <a:cxn ang="0">
                    <a:pos x="2" y="36"/>
                  </a:cxn>
                  <a:cxn ang="0">
                    <a:pos x="2" y="44"/>
                  </a:cxn>
                  <a:cxn ang="0">
                    <a:pos x="3" y="54"/>
                  </a:cxn>
                  <a:cxn ang="0">
                    <a:pos x="3" y="62"/>
                  </a:cxn>
                  <a:cxn ang="0">
                    <a:pos x="5" y="72"/>
                  </a:cxn>
                  <a:cxn ang="0">
                    <a:pos x="51" y="89"/>
                  </a:cxn>
                  <a:cxn ang="0">
                    <a:pos x="97" y="102"/>
                  </a:cxn>
                  <a:cxn ang="0">
                    <a:pos x="141" y="112"/>
                  </a:cxn>
                  <a:cxn ang="0">
                    <a:pos x="186" y="116"/>
                  </a:cxn>
                  <a:cxn ang="0">
                    <a:pos x="230" y="113"/>
                  </a:cxn>
                  <a:cxn ang="0">
                    <a:pos x="275" y="105"/>
                  </a:cxn>
                  <a:cxn ang="0">
                    <a:pos x="319" y="87"/>
                  </a:cxn>
                  <a:cxn ang="0">
                    <a:pos x="366" y="61"/>
                  </a:cxn>
                  <a:cxn ang="0">
                    <a:pos x="366" y="53"/>
                  </a:cxn>
                  <a:cxn ang="0">
                    <a:pos x="366" y="44"/>
                  </a:cxn>
                  <a:cxn ang="0">
                    <a:pos x="366" y="38"/>
                  </a:cxn>
                  <a:cxn ang="0">
                    <a:pos x="366" y="31"/>
                  </a:cxn>
                  <a:cxn ang="0">
                    <a:pos x="366" y="22"/>
                  </a:cxn>
                  <a:cxn ang="0">
                    <a:pos x="366" y="14"/>
                  </a:cxn>
                  <a:cxn ang="0">
                    <a:pos x="366" y="7"/>
                  </a:cxn>
                  <a:cxn ang="0">
                    <a:pos x="366" y="0"/>
                  </a:cxn>
                  <a:cxn ang="0">
                    <a:pos x="320" y="0"/>
                  </a:cxn>
                  <a:cxn ang="0">
                    <a:pos x="275" y="0"/>
                  </a:cxn>
                  <a:cxn ang="0">
                    <a:pos x="228" y="0"/>
                  </a:cxn>
                  <a:cxn ang="0">
                    <a:pos x="182" y="0"/>
                  </a:cxn>
                  <a:cxn ang="0">
                    <a:pos x="137" y="0"/>
                  </a:cxn>
                  <a:cxn ang="0">
                    <a:pos x="91" y="0"/>
                  </a:cxn>
                  <a:cxn ang="0">
                    <a:pos x="46" y="0"/>
                  </a:cxn>
                  <a:cxn ang="0">
                    <a:pos x="0" y="0"/>
                  </a:cxn>
                </a:cxnLst>
                <a:rect l="0" t="0" r="r" b="b"/>
                <a:pathLst>
                  <a:path w="366" h="116">
                    <a:moveTo>
                      <a:pt x="0" y="0"/>
                    </a:moveTo>
                    <a:lnTo>
                      <a:pt x="0" y="9"/>
                    </a:lnTo>
                    <a:lnTo>
                      <a:pt x="1" y="18"/>
                    </a:lnTo>
                    <a:lnTo>
                      <a:pt x="1" y="26"/>
                    </a:lnTo>
                    <a:lnTo>
                      <a:pt x="2" y="36"/>
                    </a:lnTo>
                    <a:lnTo>
                      <a:pt x="2" y="44"/>
                    </a:lnTo>
                    <a:lnTo>
                      <a:pt x="3" y="54"/>
                    </a:lnTo>
                    <a:lnTo>
                      <a:pt x="3" y="62"/>
                    </a:lnTo>
                    <a:lnTo>
                      <a:pt x="5" y="72"/>
                    </a:lnTo>
                    <a:lnTo>
                      <a:pt x="51" y="89"/>
                    </a:lnTo>
                    <a:lnTo>
                      <a:pt x="97" y="102"/>
                    </a:lnTo>
                    <a:lnTo>
                      <a:pt x="141" y="112"/>
                    </a:lnTo>
                    <a:lnTo>
                      <a:pt x="186" y="116"/>
                    </a:lnTo>
                    <a:lnTo>
                      <a:pt x="230" y="113"/>
                    </a:lnTo>
                    <a:lnTo>
                      <a:pt x="275" y="105"/>
                    </a:lnTo>
                    <a:lnTo>
                      <a:pt x="319" y="87"/>
                    </a:lnTo>
                    <a:lnTo>
                      <a:pt x="366" y="61"/>
                    </a:lnTo>
                    <a:lnTo>
                      <a:pt x="366" y="53"/>
                    </a:lnTo>
                    <a:lnTo>
                      <a:pt x="366" y="44"/>
                    </a:lnTo>
                    <a:lnTo>
                      <a:pt x="366" y="38"/>
                    </a:lnTo>
                    <a:lnTo>
                      <a:pt x="366" y="31"/>
                    </a:lnTo>
                    <a:lnTo>
                      <a:pt x="366" y="22"/>
                    </a:lnTo>
                    <a:lnTo>
                      <a:pt x="366" y="14"/>
                    </a:lnTo>
                    <a:lnTo>
                      <a:pt x="366" y="7"/>
                    </a:lnTo>
                    <a:lnTo>
                      <a:pt x="366" y="0"/>
                    </a:lnTo>
                    <a:lnTo>
                      <a:pt x="320" y="0"/>
                    </a:lnTo>
                    <a:lnTo>
                      <a:pt x="275" y="0"/>
                    </a:lnTo>
                    <a:lnTo>
                      <a:pt x="228" y="0"/>
                    </a:lnTo>
                    <a:lnTo>
                      <a:pt x="182" y="0"/>
                    </a:lnTo>
                    <a:lnTo>
                      <a:pt x="137" y="0"/>
                    </a:lnTo>
                    <a:lnTo>
                      <a:pt x="91" y="0"/>
                    </a:lnTo>
                    <a:lnTo>
                      <a:pt x="46" y="0"/>
                    </a:lnTo>
                    <a:lnTo>
                      <a:pt x="0" y="0"/>
                    </a:lnTo>
                    <a:close/>
                  </a:path>
                </a:pathLst>
              </a:custGeom>
              <a:solidFill>
                <a:srgbClr val="ABB5BD"/>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7" name="Freeform 9">
                <a:extLst>
                  <a:ext uri="{FF2B5EF4-FFF2-40B4-BE49-F238E27FC236}">
                    <a16:creationId xmlns:a16="http://schemas.microsoft.com/office/drawing/2014/main" xmlns="" id="{8544A5E1-D91A-4059-8039-E00FA56DE87D}"/>
                  </a:ext>
                </a:extLst>
              </p:cNvPr>
              <p:cNvSpPr>
                <a:spLocks/>
              </p:cNvSpPr>
              <p:nvPr/>
            </p:nvSpPr>
            <p:spPr bwMode="auto">
              <a:xfrm>
                <a:off x="4948" y="1864"/>
                <a:ext cx="182" cy="39"/>
              </a:xfrm>
              <a:custGeom>
                <a:avLst/>
                <a:gdLst/>
                <a:ahLst/>
                <a:cxnLst>
                  <a:cxn ang="0">
                    <a:pos x="0" y="0"/>
                  </a:cxn>
                  <a:cxn ang="0">
                    <a:pos x="0" y="9"/>
                  </a:cxn>
                  <a:cxn ang="0">
                    <a:pos x="1" y="18"/>
                  </a:cxn>
                  <a:cxn ang="0">
                    <a:pos x="1" y="26"/>
                  </a:cxn>
                  <a:cxn ang="0">
                    <a:pos x="2" y="36"/>
                  </a:cxn>
                  <a:cxn ang="0">
                    <a:pos x="2" y="44"/>
                  </a:cxn>
                  <a:cxn ang="0">
                    <a:pos x="3" y="54"/>
                  </a:cxn>
                  <a:cxn ang="0">
                    <a:pos x="3" y="62"/>
                  </a:cxn>
                  <a:cxn ang="0">
                    <a:pos x="5" y="72"/>
                  </a:cxn>
                  <a:cxn ang="0">
                    <a:pos x="51" y="89"/>
                  </a:cxn>
                  <a:cxn ang="0">
                    <a:pos x="97" y="102"/>
                  </a:cxn>
                  <a:cxn ang="0">
                    <a:pos x="141" y="112"/>
                  </a:cxn>
                  <a:cxn ang="0">
                    <a:pos x="186" y="116"/>
                  </a:cxn>
                  <a:cxn ang="0">
                    <a:pos x="230" y="113"/>
                  </a:cxn>
                  <a:cxn ang="0">
                    <a:pos x="275" y="105"/>
                  </a:cxn>
                  <a:cxn ang="0">
                    <a:pos x="319" y="87"/>
                  </a:cxn>
                  <a:cxn ang="0">
                    <a:pos x="366" y="61"/>
                  </a:cxn>
                  <a:cxn ang="0">
                    <a:pos x="366" y="53"/>
                  </a:cxn>
                  <a:cxn ang="0">
                    <a:pos x="366" y="44"/>
                  </a:cxn>
                  <a:cxn ang="0">
                    <a:pos x="366" y="38"/>
                  </a:cxn>
                  <a:cxn ang="0">
                    <a:pos x="366" y="31"/>
                  </a:cxn>
                  <a:cxn ang="0">
                    <a:pos x="366" y="22"/>
                  </a:cxn>
                  <a:cxn ang="0">
                    <a:pos x="366" y="14"/>
                  </a:cxn>
                  <a:cxn ang="0">
                    <a:pos x="366" y="7"/>
                  </a:cxn>
                  <a:cxn ang="0">
                    <a:pos x="366" y="0"/>
                  </a:cxn>
                  <a:cxn ang="0">
                    <a:pos x="320" y="0"/>
                  </a:cxn>
                  <a:cxn ang="0">
                    <a:pos x="275" y="0"/>
                  </a:cxn>
                  <a:cxn ang="0">
                    <a:pos x="228" y="0"/>
                  </a:cxn>
                  <a:cxn ang="0">
                    <a:pos x="182" y="0"/>
                  </a:cxn>
                  <a:cxn ang="0">
                    <a:pos x="137" y="0"/>
                  </a:cxn>
                  <a:cxn ang="0">
                    <a:pos x="91" y="0"/>
                  </a:cxn>
                  <a:cxn ang="0">
                    <a:pos x="46" y="0"/>
                  </a:cxn>
                  <a:cxn ang="0">
                    <a:pos x="0" y="0"/>
                  </a:cxn>
                </a:cxnLst>
                <a:rect l="0" t="0" r="r" b="b"/>
                <a:pathLst>
                  <a:path w="366" h="116">
                    <a:moveTo>
                      <a:pt x="0" y="0"/>
                    </a:moveTo>
                    <a:lnTo>
                      <a:pt x="0" y="9"/>
                    </a:lnTo>
                    <a:lnTo>
                      <a:pt x="1" y="18"/>
                    </a:lnTo>
                    <a:lnTo>
                      <a:pt x="1" y="26"/>
                    </a:lnTo>
                    <a:lnTo>
                      <a:pt x="2" y="36"/>
                    </a:lnTo>
                    <a:lnTo>
                      <a:pt x="2" y="44"/>
                    </a:lnTo>
                    <a:lnTo>
                      <a:pt x="3" y="54"/>
                    </a:lnTo>
                    <a:lnTo>
                      <a:pt x="3" y="62"/>
                    </a:lnTo>
                    <a:lnTo>
                      <a:pt x="5" y="72"/>
                    </a:lnTo>
                    <a:lnTo>
                      <a:pt x="51" y="89"/>
                    </a:lnTo>
                    <a:lnTo>
                      <a:pt x="97" y="102"/>
                    </a:lnTo>
                    <a:lnTo>
                      <a:pt x="141" y="112"/>
                    </a:lnTo>
                    <a:lnTo>
                      <a:pt x="186" y="116"/>
                    </a:lnTo>
                    <a:lnTo>
                      <a:pt x="230" y="113"/>
                    </a:lnTo>
                    <a:lnTo>
                      <a:pt x="275" y="105"/>
                    </a:lnTo>
                    <a:lnTo>
                      <a:pt x="319" y="87"/>
                    </a:lnTo>
                    <a:lnTo>
                      <a:pt x="366" y="61"/>
                    </a:lnTo>
                    <a:lnTo>
                      <a:pt x="366" y="53"/>
                    </a:lnTo>
                    <a:lnTo>
                      <a:pt x="366" y="44"/>
                    </a:lnTo>
                    <a:lnTo>
                      <a:pt x="366" y="38"/>
                    </a:lnTo>
                    <a:lnTo>
                      <a:pt x="366" y="31"/>
                    </a:lnTo>
                    <a:lnTo>
                      <a:pt x="366" y="22"/>
                    </a:lnTo>
                    <a:lnTo>
                      <a:pt x="366" y="14"/>
                    </a:lnTo>
                    <a:lnTo>
                      <a:pt x="366" y="7"/>
                    </a:lnTo>
                    <a:lnTo>
                      <a:pt x="366" y="0"/>
                    </a:lnTo>
                    <a:lnTo>
                      <a:pt x="320" y="0"/>
                    </a:lnTo>
                    <a:lnTo>
                      <a:pt x="275" y="0"/>
                    </a:lnTo>
                    <a:lnTo>
                      <a:pt x="228" y="0"/>
                    </a:lnTo>
                    <a:lnTo>
                      <a:pt x="182" y="0"/>
                    </a:lnTo>
                    <a:lnTo>
                      <a:pt x="137" y="0"/>
                    </a:lnTo>
                    <a:lnTo>
                      <a:pt x="91" y="0"/>
                    </a:lnTo>
                    <a:lnTo>
                      <a:pt x="46"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18" name="Freeform 10">
                <a:extLst>
                  <a:ext uri="{FF2B5EF4-FFF2-40B4-BE49-F238E27FC236}">
                    <a16:creationId xmlns:a16="http://schemas.microsoft.com/office/drawing/2014/main" xmlns="" id="{96ED294C-CB37-43B3-9930-15132760DB13}"/>
                  </a:ext>
                </a:extLst>
              </p:cNvPr>
              <p:cNvSpPr>
                <a:spLocks/>
              </p:cNvSpPr>
              <p:nvPr/>
            </p:nvSpPr>
            <p:spPr bwMode="auto">
              <a:xfrm>
                <a:off x="4948" y="1849"/>
                <a:ext cx="181" cy="34"/>
              </a:xfrm>
              <a:custGeom>
                <a:avLst/>
                <a:gdLst/>
                <a:ahLst/>
                <a:cxnLst>
                  <a:cxn ang="0">
                    <a:pos x="181" y="0"/>
                  </a:cxn>
                  <a:cxn ang="0">
                    <a:pos x="217" y="0"/>
                  </a:cxn>
                  <a:cxn ang="0">
                    <a:pos x="251" y="3"/>
                  </a:cxn>
                  <a:cxn ang="0">
                    <a:pos x="281" y="8"/>
                  </a:cxn>
                  <a:cxn ang="0">
                    <a:pos x="308" y="15"/>
                  </a:cxn>
                  <a:cxn ang="0">
                    <a:pos x="330" y="22"/>
                  </a:cxn>
                  <a:cxn ang="0">
                    <a:pos x="347" y="30"/>
                  </a:cxn>
                  <a:cxn ang="0">
                    <a:pos x="357" y="40"/>
                  </a:cxn>
                  <a:cxn ang="0">
                    <a:pos x="361" y="51"/>
                  </a:cxn>
                  <a:cxn ang="0">
                    <a:pos x="357" y="62"/>
                  </a:cxn>
                  <a:cxn ang="0">
                    <a:pos x="347" y="72"/>
                  </a:cxn>
                  <a:cxn ang="0">
                    <a:pos x="330" y="79"/>
                  </a:cxn>
                  <a:cxn ang="0">
                    <a:pos x="308" y="87"/>
                  </a:cxn>
                  <a:cxn ang="0">
                    <a:pos x="281" y="94"/>
                  </a:cxn>
                  <a:cxn ang="0">
                    <a:pos x="251" y="98"/>
                  </a:cxn>
                  <a:cxn ang="0">
                    <a:pos x="217" y="101"/>
                  </a:cxn>
                  <a:cxn ang="0">
                    <a:pos x="181" y="102"/>
                  </a:cxn>
                  <a:cxn ang="0">
                    <a:pos x="144" y="101"/>
                  </a:cxn>
                  <a:cxn ang="0">
                    <a:pos x="110" y="98"/>
                  </a:cxn>
                  <a:cxn ang="0">
                    <a:pos x="80" y="94"/>
                  </a:cxn>
                  <a:cxn ang="0">
                    <a:pos x="53" y="87"/>
                  </a:cxn>
                  <a:cxn ang="0">
                    <a:pos x="31" y="79"/>
                  </a:cxn>
                  <a:cxn ang="0">
                    <a:pos x="15" y="72"/>
                  </a:cxn>
                  <a:cxn ang="0">
                    <a:pos x="4" y="62"/>
                  </a:cxn>
                  <a:cxn ang="0">
                    <a:pos x="0" y="51"/>
                  </a:cxn>
                  <a:cxn ang="0">
                    <a:pos x="4" y="40"/>
                  </a:cxn>
                  <a:cxn ang="0">
                    <a:pos x="15" y="30"/>
                  </a:cxn>
                  <a:cxn ang="0">
                    <a:pos x="31" y="22"/>
                  </a:cxn>
                  <a:cxn ang="0">
                    <a:pos x="53" y="15"/>
                  </a:cxn>
                  <a:cxn ang="0">
                    <a:pos x="80" y="8"/>
                  </a:cxn>
                  <a:cxn ang="0">
                    <a:pos x="110" y="3"/>
                  </a:cxn>
                  <a:cxn ang="0">
                    <a:pos x="144" y="0"/>
                  </a:cxn>
                  <a:cxn ang="0">
                    <a:pos x="181" y="0"/>
                  </a:cxn>
                </a:cxnLst>
                <a:rect l="0" t="0" r="r" b="b"/>
                <a:pathLst>
                  <a:path w="361" h="102">
                    <a:moveTo>
                      <a:pt x="181" y="0"/>
                    </a:moveTo>
                    <a:lnTo>
                      <a:pt x="217" y="0"/>
                    </a:lnTo>
                    <a:lnTo>
                      <a:pt x="251" y="3"/>
                    </a:lnTo>
                    <a:lnTo>
                      <a:pt x="281" y="8"/>
                    </a:lnTo>
                    <a:lnTo>
                      <a:pt x="308" y="15"/>
                    </a:lnTo>
                    <a:lnTo>
                      <a:pt x="330" y="22"/>
                    </a:lnTo>
                    <a:lnTo>
                      <a:pt x="347" y="30"/>
                    </a:lnTo>
                    <a:lnTo>
                      <a:pt x="357" y="40"/>
                    </a:lnTo>
                    <a:lnTo>
                      <a:pt x="361" y="51"/>
                    </a:lnTo>
                    <a:lnTo>
                      <a:pt x="357" y="62"/>
                    </a:lnTo>
                    <a:lnTo>
                      <a:pt x="347" y="72"/>
                    </a:lnTo>
                    <a:lnTo>
                      <a:pt x="330" y="79"/>
                    </a:lnTo>
                    <a:lnTo>
                      <a:pt x="308" y="87"/>
                    </a:lnTo>
                    <a:lnTo>
                      <a:pt x="281" y="94"/>
                    </a:lnTo>
                    <a:lnTo>
                      <a:pt x="251" y="98"/>
                    </a:lnTo>
                    <a:lnTo>
                      <a:pt x="217" y="101"/>
                    </a:lnTo>
                    <a:lnTo>
                      <a:pt x="181" y="102"/>
                    </a:lnTo>
                    <a:lnTo>
                      <a:pt x="144" y="101"/>
                    </a:lnTo>
                    <a:lnTo>
                      <a:pt x="110" y="98"/>
                    </a:lnTo>
                    <a:lnTo>
                      <a:pt x="80" y="94"/>
                    </a:lnTo>
                    <a:lnTo>
                      <a:pt x="53" y="87"/>
                    </a:lnTo>
                    <a:lnTo>
                      <a:pt x="31" y="79"/>
                    </a:lnTo>
                    <a:lnTo>
                      <a:pt x="15" y="72"/>
                    </a:lnTo>
                    <a:lnTo>
                      <a:pt x="4" y="62"/>
                    </a:lnTo>
                    <a:lnTo>
                      <a:pt x="0" y="51"/>
                    </a:lnTo>
                    <a:lnTo>
                      <a:pt x="4" y="40"/>
                    </a:lnTo>
                    <a:lnTo>
                      <a:pt x="15" y="30"/>
                    </a:lnTo>
                    <a:lnTo>
                      <a:pt x="31" y="22"/>
                    </a:lnTo>
                    <a:lnTo>
                      <a:pt x="53" y="15"/>
                    </a:lnTo>
                    <a:lnTo>
                      <a:pt x="80" y="8"/>
                    </a:lnTo>
                    <a:lnTo>
                      <a:pt x="110" y="3"/>
                    </a:lnTo>
                    <a:lnTo>
                      <a:pt x="144" y="0"/>
                    </a:lnTo>
                    <a:lnTo>
                      <a:pt x="181" y="0"/>
                    </a:lnTo>
                    <a:close/>
                  </a:path>
                </a:pathLst>
              </a:custGeom>
              <a:solidFill>
                <a:srgbClr val="1F1F1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9" name="Freeform 11">
                <a:extLst>
                  <a:ext uri="{FF2B5EF4-FFF2-40B4-BE49-F238E27FC236}">
                    <a16:creationId xmlns:a16="http://schemas.microsoft.com/office/drawing/2014/main" xmlns="" id="{F0614F12-F564-4932-8083-EE816ADD8016}"/>
                  </a:ext>
                </a:extLst>
              </p:cNvPr>
              <p:cNvSpPr>
                <a:spLocks/>
              </p:cNvSpPr>
              <p:nvPr/>
            </p:nvSpPr>
            <p:spPr bwMode="auto">
              <a:xfrm>
                <a:off x="4948" y="1849"/>
                <a:ext cx="181" cy="34"/>
              </a:xfrm>
              <a:custGeom>
                <a:avLst/>
                <a:gdLst/>
                <a:ahLst/>
                <a:cxnLst>
                  <a:cxn ang="0">
                    <a:pos x="181" y="0"/>
                  </a:cxn>
                  <a:cxn ang="0">
                    <a:pos x="217" y="0"/>
                  </a:cxn>
                  <a:cxn ang="0">
                    <a:pos x="251" y="3"/>
                  </a:cxn>
                  <a:cxn ang="0">
                    <a:pos x="281" y="8"/>
                  </a:cxn>
                  <a:cxn ang="0">
                    <a:pos x="308" y="15"/>
                  </a:cxn>
                  <a:cxn ang="0">
                    <a:pos x="330" y="22"/>
                  </a:cxn>
                  <a:cxn ang="0">
                    <a:pos x="347" y="30"/>
                  </a:cxn>
                  <a:cxn ang="0">
                    <a:pos x="357" y="40"/>
                  </a:cxn>
                  <a:cxn ang="0">
                    <a:pos x="361" y="51"/>
                  </a:cxn>
                  <a:cxn ang="0">
                    <a:pos x="357" y="62"/>
                  </a:cxn>
                  <a:cxn ang="0">
                    <a:pos x="347" y="72"/>
                  </a:cxn>
                  <a:cxn ang="0">
                    <a:pos x="330" y="79"/>
                  </a:cxn>
                  <a:cxn ang="0">
                    <a:pos x="308" y="87"/>
                  </a:cxn>
                  <a:cxn ang="0">
                    <a:pos x="281" y="94"/>
                  </a:cxn>
                  <a:cxn ang="0">
                    <a:pos x="251" y="98"/>
                  </a:cxn>
                  <a:cxn ang="0">
                    <a:pos x="217" y="101"/>
                  </a:cxn>
                  <a:cxn ang="0">
                    <a:pos x="181" y="102"/>
                  </a:cxn>
                  <a:cxn ang="0">
                    <a:pos x="144" y="101"/>
                  </a:cxn>
                  <a:cxn ang="0">
                    <a:pos x="110" y="98"/>
                  </a:cxn>
                  <a:cxn ang="0">
                    <a:pos x="80" y="94"/>
                  </a:cxn>
                  <a:cxn ang="0">
                    <a:pos x="53" y="87"/>
                  </a:cxn>
                  <a:cxn ang="0">
                    <a:pos x="31" y="79"/>
                  </a:cxn>
                  <a:cxn ang="0">
                    <a:pos x="15" y="72"/>
                  </a:cxn>
                  <a:cxn ang="0">
                    <a:pos x="4" y="62"/>
                  </a:cxn>
                  <a:cxn ang="0">
                    <a:pos x="0" y="51"/>
                  </a:cxn>
                  <a:cxn ang="0">
                    <a:pos x="4" y="40"/>
                  </a:cxn>
                  <a:cxn ang="0">
                    <a:pos x="15" y="30"/>
                  </a:cxn>
                  <a:cxn ang="0">
                    <a:pos x="31" y="22"/>
                  </a:cxn>
                  <a:cxn ang="0">
                    <a:pos x="53" y="15"/>
                  </a:cxn>
                  <a:cxn ang="0">
                    <a:pos x="80" y="8"/>
                  </a:cxn>
                  <a:cxn ang="0">
                    <a:pos x="110" y="3"/>
                  </a:cxn>
                  <a:cxn ang="0">
                    <a:pos x="144" y="0"/>
                  </a:cxn>
                  <a:cxn ang="0">
                    <a:pos x="181" y="0"/>
                  </a:cxn>
                </a:cxnLst>
                <a:rect l="0" t="0" r="r" b="b"/>
                <a:pathLst>
                  <a:path w="361" h="102">
                    <a:moveTo>
                      <a:pt x="181" y="0"/>
                    </a:moveTo>
                    <a:lnTo>
                      <a:pt x="217" y="0"/>
                    </a:lnTo>
                    <a:lnTo>
                      <a:pt x="251" y="3"/>
                    </a:lnTo>
                    <a:lnTo>
                      <a:pt x="281" y="8"/>
                    </a:lnTo>
                    <a:lnTo>
                      <a:pt x="308" y="15"/>
                    </a:lnTo>
                    <a:lnTo>
                      <a:pt x="330" y="22"/>
                    </a:lnTo>
                    <a:lnTo>
                      <a:pt x="347" y="30"/>
                    </a:lnTo>
                    <a:lnTo>
                      <a:pt x="357" y="40"/>
                    </a:lnTo>
                    <a:lnTo>
                      <a:pt x="361" y="51"/>
                    </a:lnTo>
                    <a:lnTo>
                      <a:pt x="357" y="62"/>
                    </a:lnTo>
                    <a:lnTo>
                      <a:pt x="347" y="72"/>
                    </a:lnTo>
                    <a:lnTo>
                      <a:pt x="330" y="79"/>
                    </a:lnTo>
                    <a:lnTo>
                      <a:pt x="308" y="87"/>
                    </a:lnTo>
                    <a:lnTo>
                      <a:pt x="281" y="94"/>
                    </a:lnTo>
                    <a:lnTo>
                      <a:pt x="251" y="98"/>
                    </a:lnTo>
                    <a:lnTo>
                      <a:pt x="217" y="101"/>
                    </a:lnTo>
                    <a:lnTo>
                      <a:pt x="181" y="102"/>
                    </a:lnTo>
                    <a:lnTo>
                      <a:pt x="144" y="101"/>
                    </a:lnTo>
                    <a:lnTo>
                      <a:pt x="110" y="98"/>
                    </a:lnTo>
                    <a:lnTo>
                      <a:pt x="80" y="94"/>
                    </a:lnTo>
                    <a:lnTo>
                      <a:pt x="53" y="87"/>
                    </a:lnTo>
                    <a:lnTo>
                      <a:pt x="31" y="79"/>
                    </a:lnTo>
                    <a:lnTo>
                      <a:pt x="15" y="72"/>
                    </a:lnTo>
                    <a:lnTo>
                      <a:pt x="4" y="62"/>
                    </a:lnTo>
                    <a:lnTo>
                      <a:pt x="0" y="51"/>
                    </a:lnTo>
                    <a:lnTo>
                      <a:pt x="4" y="40"/>
                    </a:lnTo>
                    <a:lnTo>
                      <a:pt x="15" y="30"/>
                    </a:lnTo>
                    <a:lnTo>
                      <a:pt x="31" y="22"/>
                    </a:lnTo>
                    <a:lnTo>
                      <a:pt x="53" y="15"/>
                    </a:lnTo>
                    <a:lnTo>
                      <a:pt x="80" y="8"/>
                    </a:lnTo>
                    <a:lnTo>
                      <a:pt x="110" y="3"/>
                    </a:lnTo>
                    <a:lnTo>
                      <a:pt x="144" y="0"/>
                    </a:lnTo>
                    <a:lnTo>
                      <a:pt x="18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0" name="Freeform 12">
                <a:extLst>
                  <a:ext uri="{FF2B5EF4-FFF2-40B4-BE49-F238E27FC236}">
                    <a16:creationId xmlns:a16="http://schemas.microsoft.com/office/drawing/2014/main" xmlns="" id="{AEC15CA6-00E7-4998-B0BB-B87333D16640}"/>
                  </a:ext>
                </a:extLst>
              </p:cNvPr>
              <p:cNvSpPr>
                <a:spLocks/>
              </p:cNvSpPr>
              <p:nvPr/>
            </p:nvSpPr>
            <p:spPr bwMode="auto">
              <a:xfrm>
                <a:off x="5024" y="1709"/>
                <a:ext cx="35" cy="153"/>
              </a:xfrm>
              <a:custGeom>
                <a:avLst/>
                <a:gdLst/>
                <a:ahLst/>
                <a:cxnLst>
                  <a:cxn ang="0">
                    <a:pos x="0" y="24"/>
                  </a:cxn>
                  <a:cxn ang="0">
                    <a:pos x="0" y="459"/>
                  </a:cxn>
                  <a:cxn ang="0">
                    <a:pos x="62" y="450"/>
                  </a:cxn>
                  <a:cxn ang="0">
                    <a:pos x="69" y="0"/>
                  </a:cxn>
                  <a:cxn ang="0">
                    <a:pos x="0" y="24"/>
                  </a:cxn>
                </a:cxnLst>
                <a:rect l="0" t="0" r="r" b="b"/>
                <a:pathLst>
                  <a:path w="69" h="459">
                    <a:moveTo>
                      <a:pt x="0" y="24"/>
                    </a:moveTo>
                    <a:lnTo>
                      <a:pt x="0" y="459"/>
                    </a:lnTo>
                    <a:lnTo>
                      <a:pt x="62" y="450"/>
                    </a:lnTo>
                    <a:lnTo>
                      <a:pt x="69" y="0"/>
                    </a:lnTo>
                    <a:lnTo>
                      <a:pt x="0" y="24"/>
                    </a:lnTo>
                    <a:close/>
                  </a:path>
                </a:pathLst>
              </a:custGeom>
              <a:solidFill>
                <a:srgbClr val="1F1F1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21" name="Freeform 13">
                <a:extLst>
                  <a:ext uri="{FF2B5EF4-FFF2-40B4-BE49-F238E27FC236}">
                    <a16:creationId xmlns:a16="http://schemas.microsoft.com/office/drawing/2014/main" xmlns="" id="{E348F4A4-66A0-43AA-B718-EB25343A7F06}"/>
                  </a:ext>
                </a:extLst>
              </p:cNvPr>
              <p:cNvSpPr>
                <a:spLocks/>
              </p:cNvSpPr>
              <p:nvPr/>
            </p:nvSpPr>
            <p:spPr bwMode="auto">
              <a:xfrm>
                <a:off x="5024" y="1709"/>
                <a:ext cx="35" cy="153"/>
              </a:xfrm>
              <a:custGeom>
                <a:avLst/>
                <a:gdLst/>
                <a:ahLst/>
                <a:cxnLst>
                  <a:cxn ang="0">
                    <a:pos x="0" y="24"/>
                  </a:cxn>
                  <a:cxn ang="0">
                    <a:pos x="0" y="459"/>
                  </a:cxn>
                  <a:cxn ang="0">
                    <a:pos x="62" y="450"/>
                  </a:cxn>
                  <a:cxn ang="0">
                    <a:pos x="69" y="0"/>
                  </a:cxn>
                  <a:cxn ang="0">
                    <a:pos x="0" y="24"/>
                  </a:cxn>
                </a:cxnLst>
                <a:rect l="0" t="0" r="r" b="b"/>
                <a:pathLst>
                  <a:path w="69" h="459">
                    <a:moveTo>
                      <a:pt x="0" y="24"/>
                    </a:moveTo>
                    <a:lnTo>
                      <a:pt x="0" y="459"/>
                    </a:lnTo>
                    <a:lnTo>
                      <a:pt x="62" y="450"/>
                    </a:lnTo>
                    <a:lnTo>
                      <a:pt x="69" y="0"/>
                    </a:lnTo>
                    <a:lnTo>
                      <a:pt x="0" y="24"/>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2" name="Freeform 14">
                <a:extLst>
                  <a:ext uri="{FF2B5EF4-FFF2-40B4-BE49-F238E27FC236}">
                    <a16:creationId xmlns:a16="http://schemas.microsoft.com/office/drawing/2014/main" xmlns="" id="{1AEB305B-4956-4EBB-9B7D-96696727B54C}"/>
                  </a:ext>
                </a:extLst>
              </p:cNvPr>
              <p:cNvSpPr>
                <a:spLocks/>
              </p:cNvSpPr>
              <p:nvPr/>
            </p:nvSpPr>
            <p:spPr bwMode="auto">
              <a:xfrm>
                <a:off x="4939" y="1665"/>
                <a:ext cx="185" cy="63"/>
              </a:xfrm>
              <a:custGeom>
                <a:avLst/>
                <a:gdLst/>
                <a:ahLst/>
                <a:cxnLst>
                  <a:cxn ang="0">
                    <a:pos x="72" y="2"/>
                  </a:cxn>
                  <a:cxn ang="0">
                    <a:pos x="44" y="13"/>
                  </a:cxn>
                  <a:cxn ang="0">
                    <a:pos x="24" y="22"/>
                  </a:cxn>
                  <a:cxn ang="0">
                    <a:pos x="10" y="33"/>
                  </a:cxn>
                  <a:cxn ang="0">
                    <a:pos x="3" y="47"/>
                  </a:cxn>
                  <a:cxn ang="0">
                    <a:pos x="0" y="64"/>
                  </a:cxn>
                  <a:cxn ang="0">
                    <a:pos x="1" y="87"/>
                  </a:cxn>
                  <a:cxn ang="0">
                    <a:pos x="5" y="116"/>
                  </a:cxn>
                  <a:cxn ang="0">
                    <a:pos x="10" y="155"/>
                  </a:cxn>
                  <a:cxn ang="0">
                    <a:pos x="59" y="170"/>
                  </a:cxn>
                  <a:cxn ang="0">
                    <a:pos x="104" y="181"/>
                  </a:cxn>
                  <a:cxn ang="0">
                    <a:pos x="147" y="186"/>
                  </a:cxn>
                  <a:cxn ang="0">
                    <a:pos x="191" y="189"/>
                  </a:cxn>
                  <a:cxn ang="0">
                    <a:pos x="232" y="186"/>
                  </a:cxn>
                  <a:cxn ang="0">
                    <a:pos x="276" y="179"/>
                  </a:cxn>
                  <a:cxn ang="0">
                    <a:pos x="320" y="167"/>
                  </a:cxn>
                  <a:cxn ang="0">
                    <a:pos x="368" y="149"/>
                  </a:cxn>
                  <a:cxn ang="0">
                    <a:pos x="368" y="135"/>
                  </a:cxn>
                  <a:cxn ang="0">
                    <a:pos x="369" y="120"/>
                  </a:cxn>
                  <a:cxn ang="0">
                    <a:pos x="369" y="102"/>
                  </a:cxn>
                  <a:cxn ang="0">
                    <a:pos x="370" y="86"/>
                  </a:cxn>
                  <a:cxn ang="0">
                    <a:pos x="370" y="66"/>
                  </a:cxn>
                  <a:cxn ang="0">
                    <a:pos x="370" y="50"/>
                  </a:cxn>
                  <a:cxn ang="0">
                    <a:pos x="370" y="35"/>
                  </a:cxn>
                  <a:cxn ang="0">
                    <a:pos x="372" y="24"/>
                  </a:cxn>
                  <a:cxn ang="0">
                    <a:pos x="358" y="22"/>
                  </a:cxn>
                  <a:cxn ang="0">
                    <a:pos x="324" y="18"/>
                  </a:cxn>
                  <a:cxn ang="0">
                    <a:pos x="276" y="14"/>
                  </a:cxn>
                  <a:cxn ang="0">
                    <a:pos x="221" y="10"/>
                  </a:cxn>
                  <a:cxn ang="0">
                    <a:pos x="164" y="6"/>
                  </a:cxn>
                  <a:cxn ang="0">
                    <a:pos x="117" y="2"/>
                  </a:cxn>
                  <a:cxn ang="0">
                    <a:pos x="84" y="0"/>
                  </a:cxn>
                  <a:cxn ang="0">
                    <a:pos x="72" y="2"/>
                  </a:cxn>
                </a:cxnLst>
                <a:rect l="0" t="0" r="r" b="b"/>
                <a:pathLst>
                  <a:path w="372" h="189">
                    <a:moveTo>
                      <a:pt x="72" y="2"/>
                    </a:moveTo>
                    <a:lnTo>
                      <a:pt x="44" y="13"/>
                    </a:lnTo>
                    <a:lnTo>
                      <a:pt x="24" y="22"/>
                    </a:lnTo>
                    <a:lnTo>
                      <a:pt x="10" y="33"/>
                    </a:lnTo>
                    <a:lnTo>
                      <a:pt x="3" y="47"/>
                    </a:lnTo>
                    <a:lnTo>
                      <a:pt x="0" y="64"/>
                    </a:lnTo>
                    <a:lnTo>
                      <a:pt x="1" y="87"/>
                    </a:lnTo>
                    <a:lnTo>
                      <a:pt x="5" y="116"/>
                    </a:lnTo>
                    <a:lnTo>
                      <a:pt x="10" y="155"/>
                    </a:lnTo>
                    <a:lnTo>
                      <a:pt x="59" y="170"/>
                    </a:lnTo>
                    <a:lnTo>
                      <a:pt x="104" y="181"/>
                    </a:lnTo>
                    <a:lnTo>
                      <a:pt x="147" y="186"/>
                    </a:lnTo>
                    <a:lnTo>
                      <a:pt x="191" y="189"/>
                    </a:lnTo>
                    <a:lnTo>
                      <a:pt x="232" y="186"/>
                    </a:lnTo>
                    <a:lnTo>
                      <a:pt x="276" y="179"/>
                    </a:lnTo>
                    <a:lnTo>
                      <a:pt x="320" y="167"/>
                    </a:lnTo>
                    <a:lnTo>
                      <a:pt x="368" y="149"/>
                    </a:lnTo>
                    <a:lnTo>
                      <a:pt x="368" y="135"/>
                    </a:lnTo>
                    <a:lnTo>
                      <a:pt x="369" y="120"/>
                    </a:lnTo>
                    <a:lnTo>
                      <a:pt x="369" y="102"/>
                    </a:lnTo>
                    <a:lnTo>
                      <a:pt x="370" y="86"/>
                    </a:lnTo>
                    <a:lnTo>
                      <a:pt x="370" y="66"/>
                    </a:lnTo>
                    <a:lnTo>
                      <a:pt x="370" y="50"/>
                    </a:lnTo>
                    <a:lnTo>
                      <a:pt x="370" y="35"/>
                    </a:lnTo>
                    <a:lnTo>
                      <a:pt x="372" y="24"/>
                    </a:lnTo>
                    <a:lnTo>
                      <a:pt x="358" y="22"/>
                    </a:lnTo>
                    <a:lnTo>
                      <a:pt x="324" y="18"/>
                    </a:lnTo>
                    <a:lnTo>
                      <a:pt x="276" y="14"/>
                    </a:lnTo>
                    <a:lnTo>
                      <a:pt x="221" y="10"/>
                    </a:lnTo>
                    <a:lnTo>
                      <a:pt x="164" y="6"/>
                    </a:lnTo>
                    <a:lnTo>
                      <a:pt x="117" y="2"/>
                    </a:lnTo>
                    <a:lnTo>
                      <a:pt x="84" y="0"/>
                    </a:lnTo>
                    <a:lnTo>
                      <a:pt x="72" y="2"/>
                    </a:lnTo>
                    <a:close/>
                  </a:path>
                </a:pathLst>
              </a:custGeom>
              <a:solidFill>
                <a:srgbClr val="704A2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23" name="Freeform 15">
                <a:extLst>
                  <a:ext uri="{FF2B5EF4-FFF2-40B4-BE49-F238E27FC236}">
                    <a16:creationId xmlns:a16="http://schemas.microsoft.com/office/drawing/2014/main" xmlns="" id="{80C7DC30-04CB-4C0F-850E-7589D3365EB6}"/>
                  </a:ext>
                </a:extLst>
              </p:cNvPr>
              <p:cNvSpPr>
                <a:spLocks/>
              </p:cNvSpPr>
              <p:nvPr/>
            </p:nvSpPr>
            <p:spPr bwMode="auto">
              <a:xfrm>
                <a:off x="4939" y="1665"/>
                <a:ext cx="185" cy="63"/>
              </a:xfrm>
              <a:custGeom>
                <a:avLst/>
                <a:gdLst/>
                <a:ahLst/>
                <a:cxnLst>
                  <a:cxn ang="0">
                    <a:pos x="72" y="2"/>
                  </a:cxn>
                  <a:cxn ang="0">
                    <a:pos x="44" y="13"/>
                  </a:cxn>
                  <a:cxn ang="0">
                    <a:pos x="24" y="22"/>
                  </a:cxn>
                  <a:cxn ang="0">
                    <a:pos x="10" y="33"/>
                  </a:cxn>
                  <a:cxn ang="0">
                    <a:pos x="3" y="47"/>
                  </a:cxn>
                  <a:cxn ang="0">
                    <a:pos x="0" y="64"/>
                  </a:cxn>
                  <a:cxn ang="0">
                    <a:pos x="1" y="87"/>
                  </a:cxn>
                  <a:cxn ang="0">
                    <a:pos x="5" y="116"/>
                  </a:cxn>
                  <a:cxn ang="0">
                    <a:pos x="10" y="155"/>
                  </a:cxn>
                  <a:cxn ang="0">
                    <a:pos x="59" y="170"/>
                  </a:cxn>
                  <a:cxn ang="0">
                    <a:pos x="104" y="181"/>
                  </a:cxn>
                  <a:cxn ang="0">
                    <a:pos x="147" y="186"/>
                  </a:cxn>
                  <a:cxn ang="0">
                    <a:pos x="191" y="189"/>
                  </a:cxn>
                  <a:cxn ang="0">
                    <a:pos x="232" y="186"/>
                  </a:cxn>
                  <a:cxn ang="0">
                    <a:pos x="276" y="179"/>
                  </a:cxn>
                  <a:cxn ang="0">
                    <a:pos x="320" y="167"/>
                  </a:cxn>
                  <a:cxn ang="0">
                    <a:pos x="368" y="149"/>
                  </a:cxn>
                  <a:cxn ang="0">
                    <a:pos x="368" y="135"/>
                  </a:cxn>
                  <a:cxn ang="0">
                    <a:pos x="369" y="120"/>
                  </a:cxn>
                  <a:cxn ang="0">
                    <a:pos x="369" y="102"/>
                  </a:cxn>
                  <a:cxn ang="0">
                    <a:pos x="370" y="86"/>
                  </a:cxn>
                  <a:cxn ang="0">
                    <a:pos x="370" y="66"/>
                  </a:cxn>
                  <a:cxn ang="0">
                    <a:pos x="370" y="50"/>
                  </a:cxn>
                  <a:cxn ang="0">
                    <a:pos x="370" y="35"/>
                  </a:cxn>
                  <a:cxn ang="0">
                    <a:pos x="372" y="24"/>
                  </a:cxn>
                  <a:cxn ang="0">
                    <a:pos x="358" y="22"/>
                  </a:cxn>
                  <a:cxn ang="0">
                    <a:pos x="324" y="18"/>
                  </a:cxn>
                  <a:cxn ang="0">
                    <a:pos x="276" y="14"/>
                  </a:cxn>
                  <a:cxn ang="0">
                    <a:pos x="221" y="10"/>
                  </a:cxn>
                  <a:cxn ang="0">
                    <a:pos x="164" y="6"/>
                  </a:cxn>
                  <a:cxn ang="0">
                    <a:pos x="117" y="2"/>
                  </a:cxn>
                  <a:cxn ang="0">
                    <a:pos x="84" y="0"/>
                  </a:cxn>
                  <a:cxn ang="0">
                    <a:pos x="72" y="2"/>
                  </a:cxn>
                </a:cxnLst>
                <a:rect l="0" t="0" r="r" b="b"/>
                <a:pathLst>
                  <a:path w="372" h="189">
                    <a:moveTo>
                      <a:pt x="72" y="2"/>
                    </a:moveTo>
                    <a:lnTo>
                      <a:pt x="44" y="13"/>
                    </a:lnTo>
                    <a:lnTo>
                      <a:pt x="24" y="22"/>
                    </a:lnTo>
                    <a:lnTo>
                      <a:pt x="10" y="33"/>
                    </a:lnTo>
                    <a:lnTo>
                      <a:pt x="3" y="47"/>
                    </a:lnTo>
                    <a:lnTo>
                      <a:pt x="0" y="64"/>
                    </a:lnTo>
                    <a:lnTo>
                      <a:pt x="1" y="87"/>
                    </a:lnTo>
                    <a:lnTo>
                      <a:pt x="5" y="116"/>
                    </a:lnTo>
                    <a:lnTo>
                      <a:pt x="10" y="155"/>
                    </a:lnTo>
                    <a:lnTo>
                      <a:pt x="59" y="170"/>
                    </a:lnTo>
                    <a:lnTo>
                      <a:pt x="104" y="181"/>
                    </a:lnTo>
                    <a:lnTo>
                      <a:pt x="147" y="186"/>
                    </a:lnTo>
                    <a:lnTo>
                      <a:pt x="191" y="189"/>
                    </a:lnTo>
                    <a:lnTo>
                      <a:pt x="232" y="186"/>
                    </a:lnTo>
                    <a:lnTo>
                      <a:pt x="276" y="179"/>
                    </a:lnTo>
                    <a:lnTo>
                      <a:pt x="320" y="167"/>
                    </a:lnTo>
                    <a:lnTo>
                      <a:pt x="368" y="149"/>
                    </a:lnTo>
                    <a:lnTo>
                      <a:pt x="368" y="135"/>
                    </a:lnTo>
                    <a:lnTo>
                      <a:pt x="369" y="120"/>
                    </a:lnTo>
                    <a:lnTo>
                      <a:pt x="369" y="102"/>
                    </a:lnTo>
                    <a:lnTo>
                      <a:pt x="370" y="86"/>
                    </a:lnTo>
                    <a:lnTo>
                      <a:pt x="370" y="66"/>
                    </a:lnTo>
                    <a:lnTo>
                      <a:pt x="370" y="50"/>
                    </a:lnTo>
                    <a:lnTo>
                      <a:pt x="370" y="35"/>
                    </a:lnTo>
                    <a:lnTo>
                      <a:pt x="372" y="24"/>
                    </a:lnTo>
                    <a:lnTo>
                      <a:pt x="358" y="22"/>
                    </a:lnTo>
                    <a:lnTo>
                      <a:pt x="324" y="18"/>
                    </a:lnTo>
                    <a:lnTo>
                      <a:pt x="276" y="14"/>
                    </a:lnTo>
                    <a:lnTo>
                      <a:pt x="221" y="10"/>
                    </a:lnTo>
                    <a:lnTo>
                      <a:pt x="164" y="6"/>
                    </a:lnTo>
                    <a:lnTo>
                      <a:pt x="117" y="2"/>
                    </a:lnTo>
                    <a:lnTo>
                      <a:pt x="84" y="0"/>
                    </a:lnTo>
                    <a:lnTo>
                      <a:pt x="72" y="2"/>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4" name="Freeform 16">
                <a:extLst>
                  <a:ext uri="{FF2B5EF4-FFF2-40B4-BE49-F238E27FC236}">
                    <a16:creationId xmlns:a16="http://schemas.microsoft.com/office/drawing/2014/main" xmlns="" id="{5E4F223A-DB3F-4F3D-AED4-CA9F70D8779F}"/>
                  </a:ext>
                </a:extLst>
              </p:cNvPr>
              <p:cNvSpPr>
                <a:spLocks/>
              </p:cNvSpPr>
              <p:nvPr/>
            </p:nvSpPr>
            <p:spPr bwMode="auto">
              <a:xfrm>
                <a:off x="4969" y="1611"/>
                <a:ext cx="240" cy="116"/>
              </a:xfrm>
              <a:custGeom>
                <a:avLst/>
                <a:gdLst/>
                <a:ahLst/>
                <a:cxnLst>
                  <a:cxn ang="0">
                    <a:pos x="0" y="0"/>
                  </a:cxn>
                  <a:cxn ang="0">
                    <a:pos x="2" y="80"/>
                  </a:cxn>
                  <a:cxn ang="0">
                    <a:pos x="9" y="143"/>
                  </a:cxn>
                  <a:cxn ang="0">
                    <a:pos x="22" y="187"/>
                  </a:cxn>
                  <a:cxn ang="0">
                    <a:pos x="42" y="217"/>
                  </a:cxn>
                  <a:cxn ang="0">
                    <a:pos x="71" y="238"/>
                  </a:cxn>
                  <a:cxn ang="0">
                    <a:pos x="111" y="251"/>
                  </a:cxn>
                  <a:cxn ang="0">
                    <a:pos x="165" y="260"/>
                  </a:cxn>
                  <a:cxn ang="0">
                    <a:pos x="234" y="268"/>
                  </a:cxn>
                  <a:cxn ang="0">
                    <a:pos x="252" y="272"/>
                  </a:cxn>
                  <a:cxn ang="0">
                    <a:pos x="270" y="280"/>
                  </a:cxn>
                  <a:cxn ang="0">
                    <a:pos x="287" y="289"/>
                  </a:cxn>
                  <a:cxn ang="0">
                    <a:pos x="305" y="298"/>
                  </a:cxn>
                  <a:cxn ang="0">
                    <a:pos x="320" y="308"/>
                  </a:cxn>
                  <a:cxn ang="0">
                    <a:pos x="338" y="316"/>
                  </a:cxn>
                  <a:cxn ang="0">
                    <a:pos x="356" y="323"/>
                  </a:cxn>
                  <a:cxn ang="0">
                    <a:pos x="374" y="330"/>
                  </a:cxn>
                  <a:cxn ang="0">
                    <a:pos x="388" y="331"/>
                  </a:cxn>
                  <a:cxn ang="0">
                    <a:pos x="401" y="334"/>
                  </a:cxn>
                  <a:cxn ang="0">
                    <a:pos x="414" y="336"/>
                  </a:cxn>
                  <a:cxn ang="0">
                    <a:pos x="427" y="338"/>
                  </a:cxn>
                  <a:cxn ang="0">
                    <a:pos x="440" y="341"/>
                  </a:cxn>
                  <a:cxn ang="0">
                    <a:pos x="454" y="344"/>
                  </a:cxn>
                  <a:cxn ang="0">
                    <a:pos x="467" y="345"/>
                  </a:cxn>
                  <a:cxn ang="0">
                    <a:pos x="480" y="348"/>
                  </a:cxn>
                  <a:cxn ang="0">
                    <a:pos x="475" y="320"/>
                  </a:cxn>
                  <a:cxn ang="0">
                    <a:pos x="471" y="291"/>
                  </a:cxn>
                  <a:cxn ang="0">
                    <a:pos x="467" y="264"/>
                  </a:cxn>
                  <a:cxn ang="0">
                    <a:pos x="462" y="238"/>
                  </a:cxn>
                  <a:cxn ang="0">
                    <a:pos x="457" y="209"/>
                  </a:cxn>
                  <a:cxn ang="0">
                    <a:pos x="453" y="181"/>
                  </a:cxn>
                  <a:cxn ang="0">
                    <a:pos x="449" y="154"/>
                  </a:cxn>
                  <a:cxn ang="0">
                    <a:pos x="444" y="127"/>
                  </a:cxn>
                  <a:cxn ang="0">
                    <a:pos x="432" y="119"/>
                  </a:cxn>
                  <a:cxn ang="0">
                    <a:pos x="418" y="112"/>
                  </a:cxn>
                  <a:cxn ang="0">
                    <a:pos x="405" y="105"/>
                  </a:cxn>
                  <a:cxn ang="0">
                    <a:pos x="393" y="100"/>
                  </a:cxn>
                  <a:cxn ang="0">
                    <a:pos x="381" y="91"/>
                  </a:cxn>
                  <a:cxn ang="0">
                    <a:pos x="368" y="86"/>
                  </a:cxn>
                  <a:cxn ang="0">
                    <a:pos x="355" y="79"/>
                  </a:cxn>
                  <a:cxn ang="0">
                    <a:pos x="344" y="72"/>
                  </a:cxn>
                  <a:cxn ang="0">
                    <a:pos x="329" y="69"/>
                  </a:cxn>
                  <a:cxn ang="0">
                    <a:pos x="290" y="61"/>
                  </a:cxn>
                  <a:cxn ang="0">
                    <a:pos x="236" y="50"/>
                  </a:cxn>
                  <a:cxn ang="0">
                    <a:pos x="173" y="39"/>
                  </a:cxn>
                  <a:cxn ang="0">
                    <a:pos x="110" y="25"/>
                  </a:cxn>
                  <a:cxn ang="0">
                    <a:pos x="55" y="14"/>
                  </a:cxn>
                  <a:cxn ang="0">
                    <a:pos x="14" y="5"/>
                  </a:cxn>
                  <a:cxn ang="0">
                    <a:pos x="0" y="0"/>
                  </a:cxn>
                </a:cxnLst>
                <a:rect l="0" t="0" r="r" b="b"/>
                <a:pathLst>
                  <a:path w="480" h="348">
                    <a:moveTo>
                      <a:pt x="0" y="0"/>
                    </a:moveTo>
                    <a:lnTo>
                      <a:pt x="2" y="80"/>
                    </a:lnTo>
                    <a:lnTo>
                      <a:pt x="9" y="143"/>
                    </a:lnTo>
                    <a:lnTo>
                      <a:pt x="22" y="187"/>
                    </a:lnTo>
                    <a:lnTo>
                      <a:pt x="42" y="217"/>
                    </a:lnTo>
                    <a:lnTo>
                      <a:pt x="71" y="238"/>
                    </a:lnTo>
                    <a:lnTo>
                      <a:pt x="111" y="251"/>
                    </a:lnTo>
                    <a:lnTo>
                      <a:pt x="165" y="260"/>
                    </a:lnTo>
                    <a:lnTo>
                      <a:pt x="234" y="268"/>
                    </a:lnTo>
                    <a:lnTo>
                      <a:pt x="252" y="272"/>
                    </a:lnTo>
                    <a:lnTo>
                      <a:pt x="270" y="280"/>
                    </a:lnTo>
                    <a:lnTo>
                      <a:pt x="287" y="289"/>
                    </a:lnTo>
                    <a:lnTo>
                      <a:pt x="305" y="298"/>
                    </a:lnTo>
                    <a:lnTo>
                      <a:pt x="320" y="308"/>
                    </a:lnTo>
                    <a:lnTo>
                      <a:pt x="338" y="316"/>
                    </a:lnTo>
                    <a:lnTo>
                      <a:pt x="356" y="323"/>
                    </a:lnTo>
                    <a:lnTo>
                      <a:pt x="374" y="330"/>
                    </a:lnTo>
                    <a:lnTo>
                      <a:pt x="388" y="331"/>
                    </a:lnTo>
                    <a:lnTo>
                      <a:pt x="401" y="334"/>
                    </a:lnTo>
                    <a:lnTo>
                      <a:pt x="414" y="336"/>
                    </a:lnTo>
                    <a:lnTo>
                      <a:pt x="427" y="338"/>
                    </a:lnTo>
                    <a:lnTo>
                      <a:pt x="440" y="341"/>
                    </a:lnTo>
                    <a:lnTo>
                      <a:pt x="454" y="344"/>
                    </a:lnTo>
                    <a:lnTo>
                      <a:pt x="467" y="345"/>
                    </a:lnTo>
                    <a:lnTo>
                      <a:pt x="480" y="348"/>
                    </a:lnTo>
                    <a:lnTo>
                      <a:pt x="475" y="320"/>
                    </a:lnTo>
                    <a:lnTo>
                      <a:pt x="471" y="291"/>
                    </a:lnTo>
                    <a:lnTo>
                      <a:pt x="467" y="264"/>
                    </a:lnTo>
                    <a:lnTo>
                      <a:pt x="462" y="238"/>
                    </a:lnTo>
                    <a:lnTo>
                      <a:pt x="457" y="209"/>
                    </a:lnTo>
                    <a:lnTo>
                      <a:pt x="453" y="181"/>
                    </a:lnTo>
                    <a:lnTo>
                      <a:pt x="449" y="154"/>
                    </a:lnTo>
                    <a:lnTo>
                      <a:pt x="444" y="127"/>
                    </a:lnTo>
                    <a:lnTo>
                      <a:pt x="432" y="119"/>
                    </a:lnTo>
                    <a:lnTo>
                      <a:pt x="418" y="112"/>
                    </a:lnTo>
                    <a:lnTo>
                      <a:pt x="405" y="105"/>
                    </a:lnTo>
                    <a:lnTo>
                      <a:pt x="393" y="100"/>
                    </a:lnTo>
                    <a:lnTo>
                      <a:pt x="381" y="91"/>
                    </a:lnTo>
                    <a:lnTo>
                      <a:pt x="368" y="86"/>
                    </a:lnTo>
                    <a:lnTo>
                      <a:pt x="355" y="79"/>
                    </a:lnTo>
                    <a:lnTo>
                      <a:pt x="344" y="72"/>
                    </a:lnTo>
                    <a:lnTo>
                      <a:pt x="329" y="69"/>
                    </a:lnTo>
                    <a:lnTo>
                      <a:pt x="290" y="61"/>
                    </a:lnTo>
                    <a:lnTo>
                      <a:pt x="236" y="50"/>
                    </a:lnTo>
                    <a:lnTo>
                      <a:pt x="173" y="39"/>
                    </a:lnTo>
                    <a:lnTo>
                      <a:pt x="110" y="25"/>
                    </a:lnTo>
                    <a:lnTo>
                      <a:pt x="55" y="14"/>
                    </a:lnTo>
                    <a:lnTo>
                      <a:pt x="14" y="5"/>
                    </a:lnTo>
                    <a:lnTo>
                      <a:pt x="0" y="0"/>
                    </a:lnTo>
                    <a:close/>
                  </a:path>
                </a:pathLst>
              </a:custGeom>
              <a:solidFill>
                <a:srgbClr val="91969C"/>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25" name="Freeform 17">
                <a:extLst>
                  <a:ext uri="{FF2B5EF4-FFF2-40B4-BE49-F238E27FC236}">
                    <a16:creationId xmlns:a16="http://schemas.microsoft.com/office/drawing/2014/main" xmlns="" id="{531CAD5B-1A0A-457B-8ED5-DC02EE780F19}"/>
                  </a:ext>
                </a:extLst>
              </p:cNvPr>
              <p:cNvSpPr>
                <a:spLocks/>
              </p:cNvSpPr>
              <p:nvPr/>
            </p:nvSpPr>
            <p:spPr bwMode="auto">
              <a:xfrm>
                <a:off x="4969" y="1611"/>
                <a:ext cx="240" cy="116"/>
              </a:xfrm>
              <a:custGeom>
                <a:avLst/>
                <a:gdLst/>
                <a:ahLst/>
                <a:cxnLst>
                  <a:cxn ang="0">
                    <a:pos x="0" y="0"/>
                  </a:cxn>
                  <a:cxn ang="0">
                    <a:pos x="2" y="80"/>
                  </a:cxn>
                  <a:cxn ang="0">
                    <a:pos x="9" y="143"/>
                  </a:cxn>
                  <a:cxn ang="0">
                    <a:pos x="22" y="187"/>
                  </a:cxn>
                  <a:cxn ang="0">
                    <a:pos x="42" y="217"/>
                  </a:cxn>
                  <a:cxn ang="0">
                    <a:pos x="71" y="238"/>
                  </a:cxn>
                  <a:cxn ang="0">
                    <a:pos x="111" y="251"/>
                  </a:cxn>
                  <a:cxn ang="0">
                    <a:pos x="165" y="260"/>
                  </a:cxn>
                  <a:cxn ang="0">
                    <a:pos x="234" y="268"/>
                  </a:cxn>
                  <a:cxn ang="0">
                    <a:pos x="252" y="272"/>
                  </a:cxn>
                  <a:cxn ang="0">
                    <a:pos x="270" y="280"/>
                  </a:cxn>
                  <a:cxn ang="0">
                    <a:pos x="287" y="289"/>
                  </a:cxn>
                  <a:cxn ang="0">
                    <a:pos x="305" y="298"/>
                  </a:cxn>
                  <a:cxn ang="0">
                    <a:pos x="320" y="308"/>
                  </a:cxn>
                  <a:cxn ang="0">
                    <a:pos x="338" y="316"/>
                  </a:cxn>
                  <a:cxn ang="0">
                    <a:pos x="356" y="323"/>
                  </a:cxn>
                  <a:cxn ang="0">
                    <a:pos x="374" y="330"/>
                  </a:cxn>
                  <a:cxn ang="0">
                    <a:pos x="388" y="331"/>
                  </a:cxn>
                  <a:cxn ang="0">
                    <a:pos x="401" y="334"/>
                  </a:cxn>
                  <a:cxn ang="0">
                    <a:pos x="414" y="336"/>
                  </a:cxn>
                  <a:cxn ang="0">
                    <a:pos x="427" y="338"/>
                  </a:cxn>
                  <a:cxn ang="0">
                    <a:pos x="440" y="341"/>
                  </a:cxn>
                  <a:cxn ang="0">
                    <a:pos x="454" y="344"/>
                  </a:cxn>
                  <a:cxn ang="0">
                    <a:pos x="467" y="345"/>
                  </a:cxn>
                  <a:cxn ang="0">
                    <a:pos x="480" y="348"/>
                  </a:cxn>
                  <a:cxn ang="0">
                    <a:pos x="475" y="320"/>
                  </a:cxn>
                  <a:cxn ang="0">
                    <a:pos x="471" y="291"/>
                  </a:cxn>
                  <a:cxn ang="0">
                    <a:pos x="467" y="264"/>
                  </a:cxn>
                  <a:cxn ang="0">
                    <a:pos x="462" y="238"/>
                  </a:cxn>
                  <a:cxn ang="0">
                    <a:pos x="457" y="209"/>
                  </a:cxn>
                  <a:cxn ang="0">
                    <a:pos x="453" y="181"/>
                  </a:cxn>
                  <a:cxn ang="0">
                    <a:pos x="449" y="154"/>
                  </a:cxn>
                  <a:cxn ang="0">
                    <a:pos x="444" y="127"/>
                  </a:cxn>
                  <a:cxn ang="0">
                    <a:pos x="432" y="119"/>
                  </a:cxn>
                  <a:cxn ang="0">
                    <a:pos x="418" y="112"/>
                  </a:cxn>
                  <a:cxn ang="0">
                    <a:pos x="405" y="105"/>
                  </a:cxn>
                  <a:cxn ang="0">
                    <a:pos x="393" y="100"/>
                  </a:cxn>
                  <a:cxn ang="0">
                    <a:pos x="381" y="91"/>
                  </a:cxn>
                  <a:cxn ang="0">
                    <a:pos x="368" y="86"/>
                  </a:cxn>
                  <a:cxn ang="0">
                    <a:pos x="355" y="79"/>
                  </a:cxn>
                  <a:cxn ang="0">
                    <a:pos x="344" y="72"/>
                  </a:cxn>
                  <a:cxn ang="0">
                    <a:pos x="329" y="69"/>
                  </a:cxn>
                  <a:cxn ang="0">
                    <a:pos x="290" y="61"/>
                  </a:cxn>
                  <a:cxn ang="0">
                    <a:pos x="236" y="50"/>
                  </a:cxn>
                  <a:cxn ang="0">
                    <a:pos x="173" y="39"/>
                  </a:cxn>
                  <a:cxn ang="0">
                    <a:pos x="110" y="25"/>
                  </a:cxn>
                  <a:cxn ang="0">
                    <a:pos x="55" y="14"/>
                  </a:cxn>
                  <a:cxn ang="0">
                    <a:pos x="14" y="5"/>
                  </a:cxn>
                  <a:cxn ang="0">
                    <a:pos x="0" y="0"/>
                  </a:cxn>
                </a:cxnLst>
                <a:rect l="0" t="0" r="r" b="b"/>
                <a:pathLst>
                  <a:path w="480" h="348">
                    <a:moveTo>
                      <a:pt x="0" y="0"/>
                    </a:moveTo>
                    <a:lnTo>
                      <a:pt x="2" y="80"/>
                    </a:lnTo>
                    <a:lnTo>
                      <a:pt x="9" y="143"/>
                    </a:lnTo>
                    <a:lnTo>
                      <a:pt x="22" y="187"/>
                    </a:lnTo>
                    <a:lnTo>
                      <a:pt x="42" y="217"/>
                    </a:lnTo>
                    <a:lnTo>
                      <a:pt x="71" y="238"/>
                    </a:lnTo>
                    <a:lnTo>
                      <a:pt x="111" y="251"/>
                    </a:lnTo>
                    <a:lnTo>
                      <a:pt x="165" y="260"/>
                    </a:lnTo>
                    <a:lnTo>
                      <a:pt x="234" y="268"/>
                    </a:lnTo>
                    <a:lnTo>
                      <a:pt x="252" y="272"/>
                    </a:lnTo>
                    <a:lnTo>
                      <a:pt x="270" y="280"/>
                    </a:lnTo>
                    <a:lnTo>
                      <a:pt x="287" y="289"/>
                    </a:lnTo>
                    <a:lnTo>
                      <a:pt x="305" y="298"/>
                    </a:lnTo>
                    <a:lnTo>
                      <a:pt x="320" y="308"/>
                    </a:lnTo>
                    <a:lnTo>
                      <a:pt x="338" y="316"/>
                    </a:lnTo>
                    <a:lnTo>
                      <a:pt x="356" y="323"/>
                    </a:lnTo>
                    <a:lnTo>
                      <a:pt x="374" y="330"/>
                    </a:lnTo>
                    <a:lnTo>
                      <a:pt x="388" y="331"/>
                    </a:lnTo>
                    <a:lnTo>
                      <a:pt x="401" y="334"/>
                    </a:lnTo>
                    <a:lnTo>
                      <a:pt x="414" y="336"/>
                    </a:lnTo>
                    <a:lnTo>
                      <a:pt x="427" y="338"/>
                    </a:lnTo>
                    <a:lnTo>
                      <a:pt x="440" y="341"/>
                    </a:lnTo>
                    <a:lnTo>
                      <a:pt x="454" y="344"/>
                    </a:lnTo>
                    <a:lnTo>
                      <a:pt x="467" y="345"/>
                    </a:lnTo>
                    <a:lnTo>
                      <a:pt x="480" y="348"/>
                    </a:lnTo>
                    <a:lnTo>
                      <a:pt x="475" y="320"/>
                    </a:lnTo>
                    <a:lnTo>
                      <a:pt x="471" y="291"/>
                    </a:lnTo>
                    <a:lnTo>
                      <a:pt x="467" y="264"/>
                    </a:lnTo>
                    <a:lnTo>
                      <a:pt x="462" y="238"/>
                    </a:lnTo>
                    <a:lnTo>
                      <a:pt x="457" y="209"/>
                    </a:lnTo>
                    <a:lnTo>
                      <a:pt x="453" y="181"/>
                    </a:lnTo>
                    <a:lnTo>
                      <a:pt x="449" y="154"/>
                    </a:lnTo>
                    <a:lnTo>
                      <a:pt x="444" y="127"/>
                    </a:lnTo>
                    <a:lnTo>
                      <a:pt x="432" y="119"/>
                    </a:lnTo>
                    <a:lnTo>
                      <a:pt x="418" y="112"/>
                    </a:lnTo>
                    <a:lnTo>
                      <a:pt x="405" y="105"/>
                    </a:lnTo>
                    <a:lnTo>
                      <a:pt x="393" y="100"/>
                    </a:lnTo>
                    <a:lnTo>
                      <a:pt x="381" y="91"/>
                    </a:lnTo>
                    <a:lnTo>
                      <a:pt x="368" y="86"/>
                    </a:lnTo>
                    <a:lnTo>
                      <a:pt x="355" y="79"/>
                    </a:lnTo>
                    <a:lnTo>
                      <a:pt x="344" y="72"/>
                    </a:lnTo>
                    <a:lnTo>
                      <a:pt x="329" y="69"/>
                    </a:lnTo>
                    <a:lnTo>
                      <a:pt x="290" y="61"/>
                    </a:lnTo>
                    <a:lnTo>
                      <a:pt x="236" y="50"/>
                    </a:lnTo>
                    <a:lnTo>
                      <a:pt x="173" y="39"/>
                    </a:lnTo>
                    <a:lnTo>
                      <a:pt x="110" y="25"/>
                    </a:lnTo>
                    <a:lnTo>
                      <a:pt x="55" y="14"/>
                    </a:lnTo>
                    <a:lnTo>
                      <a:pt x="14" y="5"/>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6" name="Freeform 18">
                <a:extLst>
                  <a:ext uri="{FF2B5EF4-FFF2-40B4-BE49-F238E27FC236}">
                    <a16:creationId xmlns:a16="http://schemas.microsoft.com/office/drawing/2014/main" xmlns="" id="{4AD73269-9362-4D1F-AD5B-E7E493264F3B}"/>
                  </a:ext>
                </a:extLst>
              </p:cNvPr>
              <p:cNvSpPr>
                <a:spLocks/>
              </p:cNvSpPr>
              <p:nvPr/>
            </p:nvSpPr>
            <p:spPr bwMode="auto">
              <a:xfrm>
                <a:off x="4945" y="1372"/>
                <a:ext cx="193" cy="273"/>
              </a:xfrm>
              <a:custGeom>
                <a:avLst/>
                <a:gdLst/>
                <a:ahLst/>
                <a:cxnLst>
                  <a:cxn ang="0">
                    <a:pos x="378" y="96"/>
                  </a:cxn>
                  <a:cxn ang="0">
                    <a:pos x="376" y="132"/>
                  </a:cxn>
                  <a:cxn ang="0">
                    <a:pos x="375" y="165"/>
                  </a:cxn>
                  <a:cxn ang="0">
                    <a:pos x="375" y="197"/>
                  </a:cxn>
                  <a:cxn ang="0">
                    <a:pos x="376" y="230"/>
                  </a:cxn>
                  <a:cxn ang="0">
                    <a:pos x="376" y="260"/>
                  </a:cxn>
                  <a:cxn ang="0">
                    <a:pos x="376" y="294"/>
                  </a:cxn>
                  <a:cxn ang="0">
                    <a:pos x="374" y="327"/>
                  </a:cxn>
                  <a:cxn ang="0">
                    <a:pos x="373" y="364"/>
                  </a:cxn>
                  <a:cxn ang="0">
                    <a:pos x="373" y="394"/>
                  </a:cxn>
                  <a:cxn ang="0">
                    <a:pos x="374" y="426"/>
                  </a:cxn>
                  <a:cxn ang="0">
                    <a:pos x="374" y="458"/>
                  </a:cxn>
                  <a:cxn ang="0">
                    <a:pos x="375" y="489"/>
                  </a:cxn>
                  <a:cxn ang="0">
                    <a:pos x="376" y="520"/>
                  </a:cxn>
                  <a:cxn ang="0">
                    <a:pos x="376" y="551"/>
                  </a:cxn>
                  <a:cxn ang="0">
                    <a:pos x="377" y="583"/>
                  </a:cxn>
                  <a:cxn ang="0">
                    <a:pos x="378" y="615"/>
                  </a:cxn>
                  <a:cxn ang="0">
                    <a:pos x="378" y="637"/>
                  </a:cxn>
                  <a:cxn ang="0">
                    <a:pos x="380" y="660"/>
                  </a:cxn>
                  <a:cxn ang="0">
                    <a:pos x="380" y="684"/>
                  </a:cxn>
                  <a:cxn ang="0">
                    <a:pos x="382" y="707"/>
                  </a:cxn>
                  <a:cxn ang="0">
                    <a:pos x="383" y="729"/>
                  </a:cxn>
                  <a:cxn ang="0">
                    <a:pos x="384" y="753"/>
                  </a:cxn>
                  <a:cxn ang="0">
                    <a:pos x="385" y="776"/>
                  </a:cxn>
                  <a:cxn ang="0">
                    <a:pos x="386" y="800"/>
                  </a:cxn>
                  <a:cxn ang="0">
                    <a:pos x="344" y="809"/>
                  </a:cxn>
                  <a:cxn ang="0">
                    <a:pos x="303" y="816"/>
                  </a:cxn>
                  <a:cxn ang="0">
                    <a:pos x="260" y="819"/>
                  </a:cxn>
                  <a:cxn ang="0">
                    <a:pos x="218" y="818"/>
                  </a:cxn>
                  <a:cxn ang="0">
                    <a:pos x="177" y="812"/>
                  </a:cxn>
                  <a:cxn ang="0">
                    <a:pos x="134" y="802"/>
                  </a:cxn>
                  <a:cxn ang="0">
                    <a:pos x="94" y="790"/>
                  </a:cxn>
                  <a:cxn ang="0">
                    <a:pos x="54" y="772"/>
                  </a:cxn>
                  <a:cxn ang="0">
                    <a:pos x="25" y="715"/>
                  </a:cxn>
                  <a:cxn ang="0">
                    <a:pos x="7" y="667"/>
                  </a:cxn>
                  <a:cxn ang="0">
                    <a:pos x="0" y="622"/>
                  </a:cxn>
                  <a:cxn ang="0">
                    <a:pos x="3" y="573"/>
                  </a:cxn>
                  <a:cxn ang="0">
                    <a:pos x="16" y="517"/>
                  </a:cxn>
                  <a:cxn ang="0">
                    <a:pos x="38" y="448"/>
                  </a:cxn>
                  <a:cxn ang="0">
                    <a:pos x="68" y="361"/>
                  </a:cxn>
                  <a:cxn ang="0">
                    <a:pos x="107" y="249"/>
                  </a:cxn>
                  <a:cxn ang="0">
                    <a:pos x="130" y="196"/>
                  </a:cxn>
                  <a:cxn ang="0">
                    <a:pos x="151" y="150"/>
                  </a:cxn>
                  <a:cxn ang="0">
                    <a:pos x="173" y="113"/>
                  </a:cxn>
                  <a:cxn ang="0">
                    <a:pos x="194" y="83"/>
                  </a:cxn>
                  <a:cxn ang="0">
                    <a:pos x="218" y="55"/>
                  </a:cxn>
                  <a:cxn ang="0">
                    <a:pos x="248" y="34"/>
                  </a:cxn>
                  <a:cxn ang="0">
                    <a:pos x="283" y="16"/>
                  </a:cxn>
                  <a:cxn ang="0">
                    <a:pos x="327" y="0"/>
                  </a:cxn>
                  <a:cxn ang="0">
                    <a:pos x="329" y="4"/>
                  </a:cxn>
                  <a:cxn ang="0">
                    <a:pos x="336" y="14"/>
                  </a:cxn>
                  <a:cxn ang="0">
                    <a:pos x="344" y="27"/>
                  </a:cxn>
                  <a:cxn ang="0">
                    <a:pos x="354" y="45"/>
                  </a:cxn>
                  <a:cxn ang="0">
                    <a:pos x="363" y="62"/>
                  </a:cxn>
                  <a:cxn ang="0">
                    <a:pos x="372" y="78"/>
                  </a:cxn>
                  <a:cxn ang="0">
                    <a:pos x="377" y="89"/>
                  </a:cxn>
                  <a:cxn ang="0">
                    <a:pos x="378" y="96"/>
                  </a:cxn>
                </a:cxnLst>
                <a:rect l="0" t="0" r="r" b="b"/>
                <a:pathLst>
                  <a:path w="386" h="819">
                    <a:moveTo>
                      <a:pt x="378" y="96"/>
                    </a:moveTo>
                    <a:lnTo>
                      <a:pt x="376" y="132"/>
                    </a:lnTo>
                    <a:lnTo>
                      <a:pt x="375" y="165"/>
                    </a:lnTo>
                    <a:lnTo>
                      <a:pt x="375" y="197"/>
                    </a:lnTo>
                    <a:lnTo>
                      <a:pt x="376" y="230"/>
                    </a:lnTo>
                    <a:lnTo>
                      <a:pt x="376" y="260"/>
                    </a:lnTo>
                    <a:lnTo>
                      <a:pt x="376" y="294"/>
                    </a:lnTo>
                    <a:lnTo>
                      <a:pt x="374" y="327"/>
                    </a:lnTo>
                    <a:lnTo>
                      <a:pt x="373" y="364"/>
                    </a:lnTo>
                    <a:lnTo>
                      <a:pt x="373" y="394"/>
                    </a:lnTo>
                    <a:lnTo>
                      <a:pt x="374" y="426"/>
                    </a:lnTo>
                    <a:lnTo>
                      <a:pt x="374" y="458"/>
                    </a:lnTo>
                    <a:lnTo>
                      <a:pt x="375" y="489"/>
                    </a:lnTo>
                    <a:lnTo>
                      <a:pt x="376" y="520"/>
                    </a:lnTo>
                    <a:lnTo>
                      <a:pt x="376" y="551"/>
                    </a:lnTo>
                    <a:lnTo>
                      <a:pt x="377" y="583"/>
                    </a:lnTo>
                    <a:lnTo>
                      <a:pt x="378" y="615"/>
                    </a:lnTo>
                    <a:lnTo>
                      <a:pt x="378" y="637"/>
                    </a:lnTo>
                    <a:lnTo>
                      <a:pt x="380" y="660"/>
                    </a:lnTo>
                    <a:lnTo>
                      <a:pt x="380" y="684"/>
                    </a:lnTo>
                    <a:lnTo>
                      <a:pt x="382" y="707"/>
                    </a:lnTo>
                    <a:lnTo>
                      <a:pt x="383" y="729"/>
                    </a:lnTo>
                    <a:lnTo>
                      <a:pt x="384" y="753"/>
                    </a:lnTo>
                    <a:lnTo>
                      <a:pt x="385" y="776"/>
                    </a:lnTo>
                    <a:lnTo>
                      <a:pt x="386" y="800"/>
                    </a:lnTo>
                    <a:lnTo>
                      <a:pt x="344" y="809"/>
                    </a:lnTo>
                    <a:lnTo>
                      <a:pt x="303" y="816"/>
                    </a:lnTo>
                    <a:lnTo>
                      <a:pt x="260" y="819"/>
                    </a:lnTo>
                    <a:lnTo>
                      <a:pt x="218" y="818"/>
                    </a:lnTo>
                    <a:lnTo>
                      <a:pt x="177" y="812"/>
                    </a:lnTo>
                    <a:lnTo>
                      <a:pt x="134" y="802"/>
                    </a:lnTo>
                    <a:lnTo>
                      <a:pt x="94" y="790"/>
                    </a:lnTo>
                    <a:lnTo>
                      <a:pt x="54" y="772"/>
                    </a:lnTo>
                    <a:lnTo>
                      <a:pt x="25" y="715"/>
                    </a:lnTo>
                    <a:lnTo>
                      <a:pt x="7" y="667"/>
                    </a:lnTo>
                    <a:lnTo>
                      <a:pt x="0" y="622"/>
                    </a:lnTo>
                    <a:lnTo>
                      <a:pt x="3" y="573"/>
                    </a:lnTo>
                    <a:lnTo>
                      <a:pt x="16" y="517"/>
                    </a:lnTo>
                    <a:lnTo>
                      <a:pt x="38" y="448"/>
                    </a:lnTo>
                    <a:lnTo>
                      <a:pt x="68" y="361"/>
                    </a:lnTo>
                    <a:lnTo>
                      <a:pt x="107" y="249"/>
                    </a:lnTo>
                    <a:lnTo>
                      <a:pt x="130" y="196"/>
                    </a:lnTo>
                    <a:lnTo>
                      <a:pt x="151" y="150"/>
                    </a:lnTo>
                    <a:lnTo>
                      <a:pt x="173" y="113"/>
                    </a:lnTo>
                    <a:lnTo>
                      <a:pt x="194" y="83"/>
                    </a:lnTo>
                    <a:lnTo>
                      <a:pt x="218" y="55"/>
                    </a:lnTo>
                    <a:lnTo>
                      <a:pt x="248" y="34"/>
                    </a:lnTo>
                    <a:lnTo>
                      <a:pt x="283" y="16"/>
                    </a:lnTo>
                    <a:lnTo>
                      <a:pt x="327" y="0"/>
                    </a:lnTo>
                    <a:lnTo>
                      <a:pt x="329" y="4"/>
                    </a:lnTo>
                    <a:lnTo>
                      <a:pt x="336" y="14"/>
                    </a:lnTo>
                    <a:lnTo>
                      <a:pt x="344" y="27"/>
                    </a:lnTo>
                    <a:lnTo>
                      <a:pt x="354" y="45"/>
                    </a:lnTo>
                    <a:lnTo>
                      <a:pt x="363" y="62"/>
                    </a:lnTo>
                    <a:lnTo>
                      <a:pt x="372" y="78"/>
                    </a:lnTo>
                    <a:lnTo>
                      <a:pt x="377" y="89"/>
                    </a:lnTo>
                    <a:lnTo>
                      <a:pt x="378" y="96"/>
                    </a:lnTo>
                    <a:close/>
                  </a:path>
                </a:pathLst>
              </a:custGeom>
              <a:solidFill>
                <a:srgbClr val="EDE8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27" name="Freeform 19">
                <a:extLst>
                  <a:ext uri="{FF2B5EF4-FFF2-40B4-BE49-F238E27FC236}">
                    <a16:creationId xmlns:a16="http://schemas.microsoft.com/office/drawing/2014/main" xmlns="" id="{B321514E-1814-4259-AF2C-832D89FDF054}"/>
                  </a:ext>
                </a:extLst>
              </p:cNvPr>
              <p:cNvSpPr>
                <a:spLocks/>
              </p:cNvSpPr>
              <p:nvPr/>
            </p:nvSpPr>
            <p:spPr bwMode="auto">
              <a:xfrm>
                <a:off x="4945" y="1372"/>
                <a:ext cx="193" cy="273"/>
              </a:xfrm>
              <a:custGeom>
                <a:avLst/>
                <a:gdLst/>
                <a:ahLst/>
                <a:cxnLst>
                  <a:cxn ang="0">
                    <a:pos x="378" y="96"/>
                  </a:cxn>
                  <a:cxn ang="0">
                    <a:pos x="376" y="132"/>
                  </a:cxn>
                  <a:cxn ang="0">
                    <a:pos x="375" y="165"/>
                  </a:cxn>
                  <a:cxn ang="0">
                    <a:pos x="375" y="197"/>
                  </a:cxn>
                  <a:cxn ang="0">
                    <a:pos x="376" y="230"/>
                  </a:cxn>
                  <a:cxn ang="0">
                    <a:pos x="376" y="260"/>
                  </a:cxn>
                  <a:cxn ang="0">
                    <a:pos x="376" y="294"/>
                  </a:cxn>
                  <a:cxn ang="0">
                    <a:pos x="374" y="327"/>
                  </a:cxn>
                  <a:cxn ang="0">
                    <a:pos x="373" y="364"/>
                  </a:cxn>
                  <a:cxn ang="0">
                    <a:pos x="373" y="394"/>
                  </a:cxn>
                  <a:cxn ang="0">
                    <a:pos x="374" y="426"/>
                  </a:cxn>
                  <a:cxn ang="0">
                    <a:pos x="374" y="458"/>
                  </a:cxn>
                  <a:cxn ang="0">
                    <a:pos x="375" y="489"/>
                  </a:cxn>
                  <a:cxn ang="0">
                    <a:pos x="376" y="520"/>
                  </a:cxn>
                  <a:cxn ang="0">
                    <a:pos x="376" y="551"/>
                  </a:cxn>
                  <a:cxn ang="0">
                    <a:pos x="377" y="583"/>
                  </a:cxn>
                  <a:cxn ang="0">
                    <a:pos x="378" y="615"/>
                  </a:cxn>
                  <a:cxn ang="0">
                    <a:pos x="378" y="637"/>
                  </a:cxn>
                  <a:cxn ang="0">
                    <a:pos x="380" y="660"/>
                  </a:cxn>
                  <a:cxn ang="0">
                    <a:pos x="380" y="684"/>
                  </a:cxn>
                  <a:cxn ang="0">
                    <a:pos x="382" y="707"/>
                  </a:cxn>
                  <a:cxn ang="0">
                    <a:pos x="383" y="729"/>
                  </a:cxn>
                  <a:cxn ang="0">
                    <a:pos x="384" y="753"/>
                  </a:cxn>
                  <a:cxn ang="0">
                    <a:pos x="385" y="776"/>
                  </a:cxn>
                  <a:cxn ang="0">
                    <a:pos x="386" y="800"/>
                  </a:cxn>
                  <a:cxn ang="0">
                    <a:pos x="344" y="809"/>
                  </a:cxn>
                  <a:cxn ang="0">
                    <a:pos x="303" y="816"/>
                  </a:cxn>
                  <a:cxn ang="0">
                    <a:pos x="260" y="819"/>
                  </a:cxn>
                  <a:cxn ang="0">
                    <a:pos x="218" y="818"/>
                  </a:cxn>
                  <a:cxn ang="0">
                    <a:pos x="177" y="812"/>
                  </a:cxn>
                  <a:cxn ang="0">
                    <a:pos x="134" y="802"/>
                  </a:cxn>
                  <a:cxn ang="0">
                    <a:pos x="94" y="790"/>
                  </a:cxn>
                  <a:cxn ang="0">
                    <a:pos x="54" y="772"/>
                  </a:cxn>
                  <a:cxn ang="0">
                    <a:pos x="25" y="715"/>
                  </a:cxn>
                  <a:cxn ang="0">
                    <a:pos x="7" y="667"/>
                  </a:cxn>
                  <a:cxn ang="0">
                    <a:pos x="0" y="622"/>
                  </a:cxn>
                  <a:cxn ang="0">
                    <a:pos x="3" y="573"/>
                  </a:cxn>
                  <a:cxn ang="0">
                    <a:pos x="16" y="517"/>
                  </a:cxn>
                  <a:cxn ang="0">
                    <a:pos x="38" y="448"/>
                  </a:cxn>
                  <a:cxn ang="0">
                    <a:pos x="68" y="361"/>
                  </a:cxn>
                  <a:cxn ang="0">
                    <a:pos x="107" y="249"/>
                  </a:cxn>
                  <a:cxn ang="0">
                    <a:pos x="130" y="196"/>
                  </a:cxn>
                  <a:cxn ang="0">
                    <a:pos x="151" y="150"/>
                  </a:cxn>
                  <a:cxn ang="0">
                    <a:pos x="173" y="113"/>
                  </a:cxn>
                  <a:cxn ang="0">
                    <a:pos x="194" y="83"/>
                  </a:cxn>
                  <a:cxn ang="0">
                    <a:pos x="218" y="55"/>
                  </a:cxn>
                  <a:cxn ang="0">
                    <a:pos x="248" y="34"/>
                  </a:cxn>
                  <a:cxn ang="0">
                    <a:pos x="283" y="16"/>
                  </a:cxn>
                  <a:cxn ang="0">
                    <a:pos x="327" y="0"/>
                  </a:cxn>
                  <a:cxn ang="0">
                    <a:pos x="329" y="4"/>
                  </a:cxn>
                  <a:cxn ang="0">
                    <a:pos x="336" y="14"/>
                  </a:cxn>
                  <a:cxn ang="0">
                    <a:pos x="344" y="27"/>
                  </a:cxn>
                  <a:cxn ang="0">
                    <a:pos x="354" y="45"/>
                  </a:cxn>
                  <a:cxn ang="0">
                    <a:pos x="363" y="62"/>
                  </a:cxn>
                  <a:cxn ang="0">
                    <a:pos x="372" y="78"/>
                  </a:cxn>
                  <a:cxn ang="0">
                    <a:pos x="377" y="89"/>
                  </a:cxn>
                  <a:cxn ang="0">
                    <a:pos x="378" y="96"/>
                  </a:cxn>
                </a:cxnLst>
                <a:rect l="0" t="0" r="r" b="b"/>
                <a:pathLst>
                  <a:path w="386" h="819">
                    <a:moveTo>
                      <a:pt x="378" y="96"/>
                    </a:moveTo>
                    <a:lnTo>
                      <a:pt x="376" y="132"/>
                    </a:lnTo>
                    <a:lnTo>
                      <a:pt x="375" y="165"/>
                    </a:lnTo>
                    <a:lnTo>
                      <a:pt x="375" y="197"/>
                    </a:lnTo>
                    <a:lnTo>
                      <a:pt x="376" y="230"/>
                    </a:lnTo>
                    <a:lnTo>
                      <a:pt x="376" y="260"/>
                    </a:lnTo>
                    <a:lnTo>
                      <a:pt x="376" y="294"/>
                    </a:lnTo>
                    <a:lnTo>
                      <a:pt x="374" y="327"/>
                    </a:lnTo>
                    <a:lnTo>
                      <a:pt x="373" y="364"/>
                    </a:lnTo>
                    <a:lnTo>
                      <a:pt x="373" y="394"/>
                    </a:lnTo>
                    <a:lnTo>
                      <a:pt x="374" y="426"/>
                    </a:lnTo>
                    <a:lnTo>
                      <a:pt x="374" y="458"/>
                    </a:lnTo>
                    <a:lnTo>
                      <a:pt x="375" y="489"/>
                    </a:lnTo>
                    <a:lnTo>
                      <a:pt x="376" y="520"/>
                    </a:lnTo>
                    <a:lnTo>
                      <a:pt x="376" y="551"/>
                    </a:lnTo>
                    <a:lnTo>
                      <a:pt x="377" y="583"/>
                    </a:lnTo>
                    <a:lnTo>
                      <a:pt x="378" y="615"/>
                    </a:lnTo>
                    <a:lnTo>
                      <a:pt x="378" y="637"/>
                    </a:lnTo>
                    <a:lnTo>
                      <a:pt x="380" y="660"/>
                    </a:lnTo>
                    <a:lnTo>
                      <a:pt x="380" y="684"/>
                    </a:lnTo>
                    <a:lnTo>
                      <a:pt x="382" y="707"/>
                    </a:lnTo>
                    <a:lnTo>
                      <a:pt x="383" y="729"/>
                    </a:lnTo>
                    <a:lnTo>
                      <a:pt x="384" y="753"/>
                    </a:lnTo>
                    <a:lnTo>
                      <a:pt x="385" y="776"/>
                    </a:lnTo>
                    <a:lnTo>
                      <a:pt x="386" y="800"/>
                    </a:lnTo>
                    <a:lnTo>
                      <a:pt x="344" y="809"/>
                    </a:lnTo>
                    <a:lnTo>
                      <a:pt x="303" y="816"/>
                    </a:lnTo>
                    <a:lnTo>
                      <a:pt x="260" y="819"/>
                    </a:lnTo>
                    <a:lnTo>
                      <a:pt x="218" y="818"/>
                    </a:lnTo>
                    <a:lnTo>
                      <a:pt x="177" y="812"/>
                    </a:lnTo>
                    <a:lnTo>
                      <a:pt x="134" y="802"/>
                    </a:lnTo>
                    <a:lnTo>
                      <a:pt x="94" y="790"/>
                    </a:lnTo>
                    <a:lnTo>
                      <a:pt x="54" y="772"/>
                    </a:lnTo>
                    <a:lnTo>
                      <a:pt x="25" y="715"/>
                    </a:lnTo>
                    <a:lnTo>
                      <a:pt x="7" y="667"/>
                    </a:lnTo>
                    <a:lnTo>
                      <a:pt x="0" y="622"/>
                    </a:lnTo>
                    <a:lnTo>
                      <a:pt x="3" y="573"/>
                    </a:lnTo>
                    <a:lnTo>
                      <a:pt x="16" y="517"/>
                    </a:lnTo>
                    <a:lnTo>
                      <a:pt x="38" y="448"/>
                    </a:lnTo>
                    <a:lnTo>
                      <a:pt x="68" y="361"/>
                    </a:lnTo>
                    <a:lnTo>
                      <a:pt x="107" y="249"/>
                    </a:lnTo>
                    <a:lnTo>
                      <a:pt x="130" y="196"/>
                    </a:lnTo>
                    <a:lnTo>
                      <a:pt x="151" y="150"/>
                    </a:lnTo>
                    <a:lnTo>
                      <a:pt x="173" y="113"/>
                    </a:lnTo>
                    <a:lnTo>
                      <a:pt x="194" y="83"/>
                    </a:lnTo>
                    <a:lnTo>
                      <a:pt x="218" y="55"/>
                    </a:lnTo>
                    <a:lnTo>
                      <a:pt x="248" y="34"/>
                    </a:lnTo>
                    <a:lnTo>
                      <a:pt x="283" y="16"/>
                    </a:lnTo>
                    <a:lnTo>
                      <a:pt x="327" y="0"/>
                    </a:lnTo>
                    <a:lnTo>
                      <a:pt x="329" y="4"/>
                    </a:lnTo>
                    <a:lnTo>
                      <a:pt x="336" y="14"/>
                    </a:lnTo>
                    <a:lnTo>
                      <a:pt x="344" y="27"/>
                    </a:lnTo>
                    <a:lnTo>
                      <a:pt x="354" y="45"/>
                    </a:lnTo>
                    <a:lnTo>
                      <a:pt x="363" y="62"/>
                    </a:lnTo>
                    <a:lnTo>
                      <a:pt x="372" y="78"/>
                    </a:lnTo>
                    <a:lnTo>
                      <a:pt x="377" y="89"/>
                    </a:lnTo>
                    <a:lnTo>
                      <a:pt x="378" y="96"/>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8" name="Freeform 20">
                <a:extLst>
                  <a:ext uri="{FF2B5EF4-FFF2-40B4-BE49-F238E27FC236}">
                    <a16:creationId xmlns:a16="http://schemas.microsoft.com/office/drawing/2014/main" xmlns="" id="{41D04E76-BA56-4034-BE7E-B28F2C288598}"/>
                  </a:ext>
                </a:extLst>
              </p:cNvPr>
              <p:cNvSpPr>
                <a:spLocks/>
              </p:cNvSpPr>
              <p:nvPr/>
            </p:nvSpPr>
            <p:spPr bwMode="auto">
              <a:xfrm>
                <a:off x="5142" y="1423"/>
                <a:ext cx="204" cy="85"/>
              </a:xfrm>
              <a:custGeom>
                <a:avLst/>
                <a:gdLst/>
                <a:ahLst/>
                <a:cxnLst>
                  <a:cxn ang="0">
                    <a:pos x="36" y="234"/>
                  </a:cxn>
                  <a:cxn ang="0">
                    <a:pos x="136" y="247"/>
                  </a:cxn>
                  <a:cxn ang="0">
                    <a:pos x="214" y="245"/>
                  </a:cxn>
                  <a:cxn ang="0">
                    <a:pos x="246" y="243"/>
                  </a:cxn>
                  <a:cxn ang="0">
                    <a:pos x="272" y="241"/>
                  </a:cxn>
                  <a:cxn ang="0">
                    <a:pos x="314" y="241"/>
                  </a:cxn>
                  <a:cxn ang="0">
                    <a:pos x="368" y="255"/>
                  </a:cxn>
                  <a:cxn ang="0">
                    <a:pos x="392" y="237"/>
                  </a:cxn>
                  <a:cxn ang="0">
                    <a:pos x="362" y="212"/>
                  </a:cxn>
                  <a:cxn ang="0">
                    <a:pos x="332" y="204"/>
                  </a:cxn>
                  <a:cxn ang="0">
                    <a:pos x="328" y="186"/>
                  </a:cxn>
                  <a:cxn ang="0">
                    <a:pos x="381" y="187"/>
                  </a:cxn>
                  <a:cxn ang="0">
                    <a:pos x="401" y="179"/>
                  </a:cxn>
                  <a:cxn ang="0">
                    <a:pos x="387" y="154"/>
                  </a:cxn>
                  <a:cxn ang="0">
                    <a:pos x="365" y="143"/>
                  </a:cxn>
                  <a:cxn ang="0">
                    <a:pos x="336" y="141"/>
                  </a:cxn>
                  <a:cxn ang="0">
                    <a:pos x="320" y="127"/>
                  </a:cxn>
                  <a:cxn ang="0">
                    <a:pos x="347" y="123"/>
                  </a:cxn>
                  <a:cxn ang="0">
                    <a:pos x="392" y="125"/>
                  </a:cxn>
                  <a:cxn ang="0">
                    <a:pos x="406" y="112"/>
                  </a:cxn>
                  <a:cxn ang="0">
                    <a:pos x="399" y="94"/>
                  </a:cxn>
                  <a:cxn ang="0">
                    <a:pos x="376" y="83"/>
                  </a:cxn>
                  <a:cxn ang="0">
                    <a:pos x="349" y="80"/>
                  </a:cxn>
                  <a:cxn ang="0">
                    <a:pos x="320" y="81"/>
                  </a:cxn>
                  <a:cxn ang="0">
                    <a:pos x="347" y="66"/>
                  </a:cxn>
                  <a:cxn ang="0">
                    <a:pos x="382" y="40"/>
                  </a:cxn>
                  <a:cxn ang="0">
                    <a:pos x="365" y="14"/>
                  </a:cxn>
                  <a:cxn ang="0">
                    <a:pos x="325" y="32"/>
                  </a:cxn>
                  <a:cxn ang="0">
                    <a:pos x="283" y="51"/>
                  </a:cxn>
                  <a:cxn ang="0">
                    <a:pos x="252" y="41"/>
                  </a:cxn>
                  <a:cxn ang="0">
                    <a:pos x="234" y="7"/>
                  </a:cxn>
                  <a:cxn ang="0">
                    <a:pos x="216" y="1"/>
                  </a:cxn>
                  <a:cxn ang="0">
                    <a:pos x="216" y="25"/>
                  </a:cxn>
                  <a:cxn ang="0">
                    <a:pos x="221" y="62"/>
                  </a:cxn>
                  <a:cxn ang="0">
                    <a:pos x="229" y="95"/>
                  </a:cxn>
                  <a:cxn ang="0">
                    <a:pos x="219" y="113"/>
                  </a:cxn>
                  <a:cxn ang="0">
                    <a:pos x="211" y="129"/>
                  </a:cxn>
                  <a:cxn ang="0">
                    <a:pos x="194" y="147"/>
                  </a:cxn>
                  <a:cxn ang="0">
                    <a:pos x="99" y="139"/>
                  </a:cxn>
                  <a:cxn ang="0">
                    <a:pos x="7" y="121"/>
                  </a:cxn>
                  <a:cxn ang="0">
                    <a:pos x="1" y="136"/>
                  </a:cxn>
                  <a:cxn ang="0">
                    <a:pos x="4" y="192"/>
                  </a:cxn>
                  <a:cxn ang="0">
                    <a:pos x="7" y="225"/>
                  </a:cxn>
                </a:cxnLst>
                <a:rect l="0" t="0" r="r" b="b"/>
                <a:pathLst>
                  <a:path w="406" h="255">
                    <a:moveTo>
                      <a:pt x="7" y="225"/>
                    </a:moveTo>
                    <a:lnTo>
                      <a:pt x="15" y="229"/>
                    </a:lnTo>
                    <a:lnTo>
                      <a:pt x="36" y="234"/>
                    </a:lnTo>
                    <a:lnTo>
                      <a:pt x="66" y="238"/>
                    </a:lnTo>
                    <a:lnTo>
                      <a:pt x="100" y="244"/>
                    </a:lnTo>
                    <a:lnTo>
                      <a:pt x="136" y="247"/>
                    </a:lnTo>
                    <a:lnTo>
                      <a:pt x="169" y="248"/>
                    </a:lnTo>
                    <a:lnTo>
                      <a:pt x="197" y="248"/>
                    </a:lnTo>
                    <a:lnTo>
                      <a:pt x="214" y="245"/>
                    </a:lnTo>
                    <a:lnTo>
                      <a:pt x="225" y="243"/>
                    </a:lnTo>
                    <a:lnTo>
                      <a:pt x="236" y="243"/>
                    </a:lnTo>
                    <a:lnTo>
                      <a:pt x="246" y="243"/>
                    </a:lnTo>
                    <a:lnTo>
                      <a:pt x="255" y="243"/>
                    </a:lnTo>
                    <a:lnTo>
                      <a:pt x="262" y="241"/>
                    </a:lnTo>
                    <a:lnTo>
                      <a:pt x="272" y="241"/>
                    </a:lnTo>
                    <a:lnTo>
                      <a:pt x="283" y="241"/>
                    </a:lnTo>
                    <a:lnTo>
                      <a:pt x="296" y="240"/>
                    </a:lnTo>
                    <a:lnTo>
                      <a:pt x="314" y="241"/>
                    </a:lnTo>
                    <a:lnTo>
                      <a:pt x="333" y="245"/>
                    </a:lnTo>
                    <a:lnTo>
                      <a:pt x="351" y="251"/>
                    </a:lnTo>
                    <a:lnTo>
                      <a:pt x="368" y="255"/>
                    </a:lnTo>
                    <a:lnTo>
                      <a:pt x="381" y="255"/>
                    </a:lnTo>
                    <a:lnTo>
                      <a:pt x="390" y="249"/>
                    </a:lnTo>
                    <a:lnTo>
                      <a:pt x="392" y="237"/>
                    </a:lnTo>
                    <a:lnTo>
                      <a:pt x="386" y="216"/>
                    </a:lnTo>
                    <a:lnTo>
                      <a:pt x="374" y="214"/>
                    </a:lnTo>
                    <a:lnTo>
                      <a:pt x="362" y="212"/>
                    </a:lnTo>
                    <a:lnTo>
                      <a:pt x="350" y="211"/>
                    </a:lnTo>
                    <a:lnTo>
                      <a:pt x="341" y="208"/>
                    </a:lnTo>
                    <a:lnTo>
                      <a:pt x="332" y="204"/>
                    </a:lnTo>
                    <a:lnTo>
                      <a:pt x="328" y="198"/>
                    </a:lnTo>
                    <a:lnTo>
                      <a:pt x="326" y="193"/>
                    </a:lnTo>
                    <a:lnTo>
                      <a:pt x="328" y="186"/>
                    </a:lnTo>
                    <a:lnTo>
                      <a:pt x="349" y="186"/>
                    </a:lnTo>
                    <a:lnTo>
                      <a:pt x="367" y="187"/>
                    </a:lnTo>
                    <a:lnTo>
                      <a:pt x="381" y="187"/>
                    </a:lnTo>
                    <a:lnTo>
                      <a:pt x="393" y="187"/>
                    </a:lnTo>
                    <a:lnTo>
                      <a:pt x="399" y="185"/>
                    </a:lnTo>
                    <a:lnTo>
                      <a:pt x="401" y="179"/>
                    </a:lnTo>
                    <a:lnTo>
                      <a:pt x="400" y="171"/>
                    </a:lnTo>
                    <a:lnTo>
                      <a:pt x="394" y="161"/>
                    </a:lnTo>
                    <a:lnTo>
                      <a:pt x="387" y="154"/>
                    </a:lnTo>
                    <a:lnTo>
                      <a:pt x="381" y="149"/>
                    </a:lnTo>
                    <a:lnTo>
                      <a:pt x="374" y="145"/>
                    </a:lnTo>
                    <a:lnTo>
                      <a:pt x="365" y="143"/>
                    </a:lnTo>
                    <a:lnTo>
                      <a:pt x="356" y="142"/>
                    </a:lnTo>
                    <a:lnTo>
                      <a:pt x="346" y="142"/>
                    </a:lnTo>
                    <a:lnTo>
                      <a:pt x="336" y="141"/>
                    </a:lnTo>
                    <a:lnTo>
                      <a:pt x="326" y="142"/>
                    </a:lnTo>
                    <a:lnTo>
                      <a:pt x="320" y="132"/>
                    </a:lnTo>
                    <a:lnTo>
                      <a:pt x="320" y="127"/>
                    </a:lnTo>
                    <a:lnTo>
                      <a:pt x="325" y="124"/>
                    </a:lnTo>
                    <a:lnTo>
                      <a:pt x="334" y="123"/>
                    </a:lnTo>
                    <a:lnTo>
                      <a:pt x="347" y="123"/>
                    </a:lnTo>
                    <a:lnTo>
                      <a:pt x="362" y="124"/>
                    </a:lnTo>
                    <a:lnTo>
                      <a:pt x="377" y="125"/>
                    </a:lnTo>
                    <a:lnTo>
                      <a:pt x="392" y="125"/>
                    </a:lnTo>
                    <a:lnTo>
                      <a:pt x="399" y="121"/>
                    </a:lnTo>
                    <a:lnTo>
                      <a:pt x="404" y="117"/>
                    </a:lnTo>
                    <a:lnTo>
                      <a:pt x="406" y="112"/>
                    </a:lnTo>
                    <a:lnTo>
                      <a:pt x="406" y="106"/>
                    </a:lnTo>
                    <a:lnTo>
                      <a:pt x="403" y="99"/>
                    </a:lnTo>
                    <a:lnTo>
                      <a:pt x="399" y="94"/>
                    </a:lnTo>
                    <a:lnTo>
                      <a:pt x="392" y="87"/>
                    </a:lnTo>
                    <a:lnTo>
                      <a:pt x="383" y="83"/>
                    </a:lnTo>
                    <a:lnTo>
                      <a:pt x="376" y="83"/>
                    </a:lnTo>
                    <a:lnTo>
                      <a:pt x="368" y="81"/>
                    </a:lnTo>
                    <a:lnTo>
                      <a:pt x="359" y="80"/>
                    </a:lnTo>
                    <a:lnTo>
                      <a:pt x="349" y="80"/>
                    </a:lnTo>
                    <a:lnTo>
                      <a:pt x="339" y="80"/>
                    </a:lnTo>
                    <a:lnTo>
                      <a:pt x="329" y="80"/>
                    </a:lnTo>
                    <a:lnTo>
                      <a:pt x="320" y="81"/>
                    </a:lnTo>
                    <a:lnTo>
                      <a:pt x="311" y="84"/>
                    </a:lnTo>
                    <a:lnTo>
                      <a:pt x="329" y="76"/>
                    </a:lnTo>
                    <a:lnTo>
                      <a:pt x="347" y="66"/>
                    </a:lnTo>
                    <a:lnTo>
                      <a:pt x="363" y="58"/>
                    </a:lnTo>
                    <a:lnTo>
                      <a:pt x="375" y="50"/>
                    </a:lnTo>
                    <a:lnTo>
                      <a:pt x="382" y="40"/>
                    </a:lnTo>
                    <a:lnTo>
                      <a:pt x="383" y="32"/>
                    </a:lnTo>
                    <a:lnTo>
                      <a:pt x="378" y="22"/>
                    </a:lnTo>
                    <a:lnTo>
                      <a:pt x="365" y="14"/>
                    </a:lnTo>
                    <a:lnTo>
                      <a:pt x="354" y="19"/>
                    </a:lnTo>
                    <a:lnTo>
                      <a:pt x="340" y="25"/>
                    </a:lnTo>
                    <a:lnTo>
                      <a:pt x="325" y="32"/>
                    </a:lnTo>
                    <a:lnTo>
                      <a:pt x="311" y="38"/>
                    </a:lnTo>
                    <a:lnTo>
                      <a:pt x="296" y="44"/>
                    </a:lnTo>
                    <a:lnTo>
                      <a:pt x="283" y="51"/>
                    </a:lnTo>
                    <a:lnTo>
                      <a:pt x="269" y="58"/>
                    </a:lnTo>
                    <a:lnTo>
                      <a:pt x="257" y="63"/>
                    </a:lnTo>
                    <a:lnTo>
                      <a:pt x="252" y="41"/>
                    </a:lnTo>
                    <a:lnTo>
                      <a:pt x="246" y="26"/>
                    </a:lnTo>
                    <a:lnTo>
                      <a:pt x="240" y="14"/>
                    </a:lnTo>
                    <a:lnTo>
                      <a:pt x="234" y="7"/>
                    </a:lnTo>
                    <a:lnTo>
                      <a:pt x="228" y="1"/>
                    </a:lnTo>
                    <a:lnTo>
                      <a:pt x="222" y="0"/>
                    </a:lnTo>
                    <a:lnTo>
                      <a:pt x="216" y="1"/>
                    </a:lnTo>
                    <a:lnTo>
                      <a:pt x="211" y="5"/>
                    </a:lnTo>
                    <a:lnTo>
                      <a:pt x="213" y="14"/>
                    </a:lnTo>
                    <a:lnTo>
                      <a:pt x="216" y="25"/>
                    </a:lnTo>
                    <a:lnTo>
                      <a:pt x="218" y="36"/>
                    </a:lnTo>
                    <a:lnTo>
                      <a:pt x="220" y="50"/>
                    </a:lnTo>
                    <a:lnTo>
                      <a:pt x="221" y="62"/>
                    </a:lnTo>
                    <a:lnTo>
                      <a:pt x="223" y="74"/>
                    </a:lnTo>
                    <a:lnTo>
                      <a:pt x="225" y="85"/>
                    </a:lnTo>
                    <a:lnTo>
                      <a:pt x="229" y="95"/>
                    </a:lnTo>
                    <a:lnTo>
                      <a:pt x="225" y="101"/>
                    </a:lnTo>
                    <a:lnTo>
                      <a:pt x="222" y="107"/>
                    </a:lnTo>
                    <a:lnTo>
                      <a:pt x="219" y="113"/>
                    </a:lnTo>
                    <a:lnTo>
                      <a:pt x="216" y="118"/>
                    </a:lnTo>
                    <a:lnTo>
                      <a:pt x="213" y="124"/>
                    </a:lnTo>
                    <a:lnTo>
                      <a:pt x="211" y="129"/>
                    </a:lnTo>
                    <a:lnTo>
                      <a:pt x="207" y="135"/>
                    </a:lnTo>
                    <a:lnTo>
                      <a:pt x="205" y="143"/>
                    </a:lnTo>
                    <a:lnTo>
                      <a:pt x="194" y="147"/>
                    </a:lnTo>
                    <a:lnTo>
                      <a:pt x="169" y="149"/>
                    </a:lnTo>
                    <a:lnTo>
                      <a:pt x="136" y="145"/>
                    </a:lnTo>
                    <a:lnTo>
                      <a:pt x="99" y="139"/>
                    </a:lnTo>
                    <a:lnTo>
                      <a:pt x="62" y="132"/>
                    </a:lnTo>
                    <a:lnTo>
                      <a:pt x="30" y="125"/>
                    </a:lnTo>
                    <a:lnTo>
                      <a:pt x="7" y="121"/>
                    </a:lnTo>
                    <a:lnTo>
                      <a:pt x="0" y="120"/>
                    </a:lnTo>
                    <a:lnTo>
                      <a:pt x="0" y="124"/>
                    </a:lnTo>
                    <a:lnTo>
                      <a:pt x="1" y="136"/>
                    </a:lnTo>
                    <a:lnTo>
                      <a:pt x="2" y="153"/>
                    </a:lnTo>
                    <a:lnTo>
                      <a:pt x="3" y="172"/>
                    </a:lnTo>
                    <a:lnTo>
                      <a:pt x="4" y="192"/>
                    </a:lnTo>
                    <a:lnTo>
                      <a:pt x="6" y="209"/>
                    </a:lnTo>
                    <a:lnTo>
                      <a:pt x="7" y="221"/>
                    </a:lnTo>
                    <a:lnTo>
                      <a:pt x="7" y="225"/>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29" name="Freeform 21">
                <a:extLst>
                  <a:ext uri="{FF2B5EF4-FFF2-40B4-BE49-F238E27FC236}">
                    <a16:creationId xmlns:a16="http://schemas.microsoft.com/office/drawing/2014/main" xmlns="" id="{0DB7BFAD-1B2C-48D1-B4BA-C4BD7B8904CC}"/>
                  </a:ext>
                </a:extLst>
              </p:cNvPr>
              <p:cNvSpPr>
                <a:spLocks/>
              </p:cNvSpPr>
              <p:nvPr/>
            </p:nvSpPr>
            <p:spPr bwMode="auto">
              <a:xfrm>
                <a:off x="5142" y="1423"/>
                <a:ext cx="204" cy="85"/>
              </a:xfrm>
              <a:custGeom>
                <a:avLst/>
                <a:gdLst/>
                <a:ahLst/>
                <a:cxnLst>
                  <a:cxn ang="0">
                    <a:pos x="36" y="234"/>
                  </a:cxn>
                  <a:cxn ang="0">
                    <a:pos x="136" y="247"/>
                  </a:cxn>
                  <a:cxn ang="0">
                    <a:pos x="214" y="245"/>
                  </a:cxn>
                  <a:cxn ang="0">
                    <a:pos x="246" y="243"/>
                  </a:cxn>
                  <a:cxn ang="0">
                    <a:pos x="272" y="241"/>
                  </a:cxn>
                  <a:cxn ang="0">
                    <a:pos x="314" y="241"/>
                  </a:cxn>
                  <a:cxn ang="0">
                    <a:pos x="368" y="255"/>
                  </a:cxn>
                  <a:cxn ang="0">
                    <a:pos x="392" y="237"/>
                  </a:cxn>
                  <a:cxn ang="0">
                    <a:pos x="362" y="212"/>
                  </a:cxn>
                  <a:cxn ang="0">
                    <a:pos x="332" y="204"/>
                  </a:cxn>
                  <a:cxn ang="0">
                    <a:pos x="328" y="186"/>
                  </a:cxn>
                  <a:cxn ang="0">
                    <a:pos x="381" y="187"/>
                  </a:cxn>
                  <a:cxn ang="0">
                    <a:pos x="401" y="179"/>
                  </a:cxn>
                  <a:cxn ang="0">
                    <a:pos x="387" y="154"/>
                  </a:cxn>
                  <a:cxn ang="0">
                    <a:pos x="365" y="143"/>
                  </a:cxn>
                  <a:cxn ang="0">
                    <a:pos x="336" y="141"/>
                  </a:cxn>
                  <a:cxn ang="0">
                    <a:pos x="320" y="127"/>
                  </a:cxn>
                  <a:cxn ang="0">
                    <a:pos x="347" y="123"/>
                  </a:cxn>
                  <a:cxn ang="0">
                    <a:pos x="392" y="125"/>
                  </a:cxn>
                  <a:cxn ang="0">
                    <a:pos x="406" y="112"/>
                  </a:cxn>
                  <a:cxn ang="0">
                    <a:pos x="399" y="94"/>
                  </a:cxn>
                  <a:cxn ang="0">
                    <a:pos x="376" y="83"/>
                  </a:cxn>
                  <a:cxn ang="0">
                    <a:pos x="349" y="80"/>
                  </a:cxn>
                  <a:cxn ang="0">
                    <a:pos x="320" y="81"/>
                  </a:cxn>
                  <a:cxn ang="0">
                    <a:pos x="347" y="66"/>
                  </a:cxn>
                  <a:cxn ang="0">
                    <a:pos x="382" y="40"/>
                  </a:cxn>
                  <a:cxn ang="0">
                    <a:pos x="365" y="14"/>
                  </a:cxn>
                  <a:cxn ang="0">
                    <a:pos x="325" y="32"/>
                  </a:cxn>
                  <a:cxn ang="0">
                    <a:pos x="283" y="51"/>
                  </a:cxn>
                  <a:cxn ang="0">
                    <a:pos x="252" y="41"/>
                  </a:cxn>
                  <a:cxn ang="0">
                    <a:pos x="234" y="7"/>
                  </a:cxn>
                  <a:cxn ang="0">
                    <a:pos x="216" y="1"/>
                  </a:cxn>
                  <a:cxn ang="0">
                    <a:pos x="216" y="25"/>
                  </a:cxn>
                  <a:cxn ang="0">
                    <a:pos x="221" y="62"/>
                  </a:cxn>
                  <a:cxn ang="0">
                    <a:pos x="229" y="95"/>
                  </a:cxn>
                  <a:cxn ang="0">
                    <a:pos x="219" y="113"/>
                  </a:cxn>
                  <a:cxn ang="0">
                    <a:pos x="211" y="129"/>
                  </a:cxn>
                  <a:cxn ang="0">
                    <a:pos x="194" y="147"/>
                  </a:cxn>
                  <a:cxn ang="0">
                    <a:pos x="99" y="139"/>
                  </a:cxn>
                  <a:cxn ang="0">
                    <a:pos x="7" y="121"/>
                  </a:cxn>
                  <a:cxn ang="0">
                    <a:pos x="1" y="136"/>
                  </a:cxn>
                  <a:cxn ang="0">
                    <a:pos x="4" y="192"/>
                  </a:cxn>
                  <a:cxn ang="0">
                    <a:pos x="7" y="225"/>
                  </a:cxn>
                </a:cxnLst>
                <a:rect l="0" t="0" r="r" b="b"/>
                <a:pathLst>
                  <a:path w="406" h="255">
                    <a:moveTo>
                      <a:pt x="7" y="225"/>
                    </a:moveTo>
                    <a:lnTo>
                      <a:pt x="15" y="229"/>
                    </a:lnTo>
                    <a:lnTo>
                      <a:pt x="36" y="234"/>
                    </a:lnTo>
                    <a:lnTo>
                      <a:pt x="66" y="238"/>
                    </a:lnTo>
                    <a:lnTo>
                      <a:pt x="100" y="244"/>
                    </a:lnTo>
                    <a:lnTo>
                      <a:pt x="136" y="247"/>
                    </a:lnTo>
                    <a:lnTo>
                      <a:pt x="169" y="248"/>
                    </a:lnTo>
                    <a:lnTo>
                      <a:pt x="197" y="248"/>
                    </a:lnTo>
                    <a:lnTo>
                      <a:pt x="214" y="245"/>
                    </a:lnTo>
                    <a:lnTo>
                      <a:pt x="225" y="243"/>
                    </a:lnTo>
                    <a:lnTo>
                      <a:pt x="236" y="243"/>
                    </a:lnTo>
                    <a:lnTo>
                      <a:pt x="246" y="243"/>
                    </a:lnTo>
                    <a:lnTo>
                      <a:pt x="255" y="243"/>
                    </a:lnTo>
                    <a:lnTo>
                      <a:pt x="262" y="241"/>
                    </a:lnTo>
                    <a:lnTo>
                      <a:pt x="272" y="241"/>
                    </a:lnTo>
                    <a:lnTo>
                      <a:pt x="283" y="241"/>
                    </a:lnTo>
                    <a:lnTo>
                      <a:pt x="296" y="240"/>
                    </a:lnTo>
                    <a:lnTo>
                      <a:pt x="314" y="241"/>
                    </a:lnTo>
                    <a:lnTo>
                      <a:pt x="333" y="245"/>
                    </a:lnTo>
                    <a:lnTo>
                      <a:pt x="351" y="251"/>
                    </a:lnTo>
                    <a:lnTo>
                      <a:pt x="368" y="255"/>
                    </a:lnTo>
                    <a:lnTo>
                      <a:pt x="381" y="255"/>
                    </a:lnTo>
                    <a:lnTo>
                      <a:pt x="390" y="249"/>
                    </a:lnTo>
                    <a:lnTo>
                      <a:pt x="392" y="237"/>
                    </a:lnTo>
                    <a:lnTo>
                      <a:pt x="386" y="216"/>
                    </a:lnTo>
                    <a:lnTo>
                      <a:pt x="374" y="214"/>
                    </a:lnTo>
                    <a:lnTo>
                      <a:pt x="362" y="212"/>
                    </a:lnTo>
                    <a:lnTo>
                      <a:pt x="350" y="211"/>
                    </a:lnTo>
                    <a:lnTo>
                      <a:pt x="341" y="208"/>
                    </a:lnTo>
                    <a:lnTo>
                      <a:pt x="332" y="204"/>
                    </a:lnTo>
                    <a:lnTo>
                      <a:pt x="328" y="198"/>
                    </a:lnTo>
                    <a:lnTo>
                      <a:pt x="326" y="193"/>
                    </a:lnTo>
                    <a:lnTo>
                      <a:pt x="328" y="186"/>
                    </a:lnTo>
                    <a:lnTo>
                      <a:pt x="349" y="186"/>
                    </a:lnTo>
                    <a:lnTo>
                      <a:pt x="367" y="187"/>
                    </a:lnTo>
                    <a:lnTo>
                      <a:pt x="381" y="187"/>
                    </a:lnTo>
                    <a:lnTo>
                      <a:pt x="393" y="187"/>
                    </a:lnTo>
                    <a:lnTo>
                      <a:pt x="399" y="185"/>
                    </a:lnTo>
                    <a:lnTo>
                      <a:pt x="401" y="179"/>
                    </a:lnTo>
                    <a:lnTo>
                      <a:pt x="400" y="171"/>
                    </a:lnTo>
                    <a:lnTo>
                      <a:pt x="394" y="161"/>
                    </a:lnTo>
                    <a:lnTo>
                      <a:pt x="387" y="154"/>
                    </a:lnTo>
                    <a:lnTo>
                      <a:pt x="381" y="149"/>
                    </a:lnTo>
                    <a:lnTo>
                      <a:pt x="374" y="145"/>
                    </a:lnTo>
                    <a:lnTo>
                      <a:pt x="365" y="143"/>
                    </a:lnTo>
                    <a:lnTo>
                      <a:pt x="356" y="142"/>
                    </a:lnTo>
                    <a:lnTo>
                      <a:pt x="346" y="142"/>
                    </a:lnTo>
                    <a:lnTo>
                      <a:pt x="336" y="141"/>
                    </a:lnTo>
                    <a:lnTo>
                      <a:pt x="326" y="142"/>
                    </a:lnTo>
                    <a:lnTo>
                      <a:pt x="320" y="132"/>
                    </a:lnTo>
                    <a:lnTo>
                      <a:pt x="320" y="127"/>
                    </a:lnTo>
                    <a:lnTo>
                      <a:pt x="325" y="124"/>
                    </a:lnTo>
                    <a:lnTo>
                      <a:pt x="334" y="123"/>
                    </a:lnTo>
                    <a:lnTo>
                      <a:pt x="347" y="123"/>
                    </a:lnTo>
                    <a:lnTo>
                      <a:pt x="362" y="124"/>
                    </a:lnTo>
                    <a:lnTo>
                      <a:pt x="377" y="125"/>
                    </a:lnTo>
                    <a:lnTo>
                      <a:pt x="392" y="125"/>
                    </a:lnTo>
                    <a:lnTo>
                      <a:pt x="399" y="121"/>
                    </a:lnTo>
                    <a:lnTo>
                      <a:pt x="404" y="117"/>
                    </a:lnTo>
                    <a:lnTo>
                      <a:pt x="406" y="112"/>
                    </a:lnTo>
                    <a:lnTo>
                      <a:pt x="406" y="106"/>
                    </a:lnTo>
                    <a:lnTo>
                      <a:pt x="403" y="99"/>
                    </a:lnTo>
                    <a:lnTo>
                      <a:pt x="399" y="94"/>
                    </a:lnTo>
                    <a:lnTo>
                      <a:pt x="392" y="87"/>
                    </a:lnTo>
                    <a:lnTo>
                      <a:pt x="383" y="83"/>
                    </a:lnTo>
                    <a:lnTo>
                      <a:pt x="376" y="83"/>
                    </a:lnTo>
                    <a:lnTo>
                      <a:pt x="368" y="81"/>
                    </a:lnTo>
                    <a:lnTo>
                      <a:pt x="359" y="80"/>
                    </a:lnTo>
                    <a:lnTo>
                      <a:pt x="349" y="80"/>
                    </a:lnTo>
                    <a:lnTo>
                      <a:pt x="339" y="80"/>
                    </a:lnTo>
                    <a:lnTo>
                      <a:pt x="329" y="80"/>
                    </a:lnTo>
                    <a:lnTo>
                      <a:pt x="320" y="81"/>
                    </a:lnTo>
                    <a:lnTo>
                      <a:pt x="311" y="84"/>
                    </a:lnTo>
                    <a:lnTo>
                      <a:pt x="329" y="76"/>
                    </a:lnTo>
                    <a:lnTo>
                      <a:pt x="347" y="66"/>
                    </a:lnTo>
                    <a:lnTo>
                      <a:pt x="363" y="58"/>
                    </a:lnTo>
                    <a:lnTo>
                      <a:pt x="375" y="50"/>
                    </a:lnTo>
                    <a:lnTo>
                      <a:pt x="382" y="40"/>
                    </a:lnTo>
                    <a:lnTo>
                      <a:pt x="383" y="32"/>
                    </a:lnTo>
                    <a:lnTo>
                      <a:pt x="378" y="22"/>
                    </a:lnTo>
                    <a:lnTo>
                      <a:pt x="365" y="14"/>
                    </a:lnTo>
                    <a:lnTo>
                      <a:pt x="354" y="19"/>
                    </a:lnTo>
                    <a:lnTo>
                      <a:pt x="340" y="25"/>
                    </a:lnTo>
                    <a:lnTo>
                      <a:pt x="325" y="32"/>
                    </a:lnTo>
                    <a:lnTo>
                      <a:pt x="311" y="38"/>
                    </a:lnTo>
                    <a:lnTo>
                      <a:pt x="296" y="44"/>
                    </a:lnTo>
                    <a:lnTo>
                      <a:pt x="283" y="51"/>
                    </a:lnTo>
                    <a:lnTo>
                      <a:pt x="269" y="58"/>
                    </a:lnTo>
                    <a:lnTo>
                      <a:pt x="257" y="63"/>
                    </a:lnTo>
                    <a:lnTo>
                      <a:pt x="252" y="41"/>
                    </a:lnTo>
                    <a:lnTo>
                      <a:pt x="246" y="26"/>
                    </a:lnTo>
                    <a:lnTo>
                      <a:pt x="240" y="14"/>
                    </a:lnTo>
                    <a:lnTo>
                      <a:pt x="234" y="7"/>
                    </a:lnTo>
                    <a:lnTo>
                      <a:pt x="228" y="1"/>
                    </a:lnTo>
                    <a:lnTo>
                      <a:pt x="222" y="0"/>
                    </a:lnTo>
                    <a:lnTo>
                      <a:pt x="216" y="1"/>
                    </a:lnTo>
                    <a:lnTo>
                      <a:pt x="211" y="5"/>
                    </a:lnTo>
                    <a:lnTo>
                      <a:pt x="213" y="14"/>
                    </a:lnTo>
                    <a:lnTo>
                      <a:pt x="216" y="25"/>
                    </a:lnTo>
                    <a:lnTo>
                      <a:pt x="218" y="36"/>
                    </a:lnTo>
                    <a:lnTo>
                      <a:pt x="220" y="50"/>
                    </a:lnTo>
                    <a:lnTo>
                      <a:pt x="221" y="62"/>
                    </a:lnTo>
                    <a:lnTo>
                      <a:pt x="223" y="74"/>
                    </a:lnTo>
                    <a:lnTo>
                      <a:pt x="225" y="85"/>
                    </a:lnTo>
                    <a:lnTo>
                      <a:pt x="229" y="95"/>
                    </a:lnTo>
                    <a:lnTo>
                      <a:pt x="225" y="101"/>
                    </a:lnTo>
                    <a:lnTo>
                      <a:pt x="222" y="107"/>
                    </a:lnTo>
                    <a:lnTo>
                      <a:pt x="219" y="113"/>
                    </a:lnTo>
                    <a:lnTo>
                      <a:pt x="216" y="118"/>
                    </a:lnTo>
                    <a:lnTo>
                      <a:pt x="213" y="124"/>
                    </a:lnTo>
                    <a:lnTo>
                      <a:pt x="211" y="129"/>
                    </a:lnTo>
                    <a:lnTo>
                      <a:pt x="207" y="135"/>
                    </a:lnTo>
                    <a:lnTo>
                      <a:pt x="205" y="143"/>
                    </a:lnTo>
                    <a:lnTo>
                      <a:pt x="194" y="147"/>
                    </a:lnTo>
                    <a:lnTo>
                      <a:pt x="169" y="149"/>
                    </a:lnTo>
                    <a:lnTo>
                      <a:pt x="136" y="145"/>
                    </a:lnTo>
                    <a:lnTo>
                      <a:pt x="99" y="139"/>
                    </a:lnTo>
                    <a:lnTo>
                      <a:pt x="62" y="132"/>
                    </a:lnTo>
                    <a:lnTo>
                      <a:pt x="30" y="125"/>
                    </a:lnTo>
                    <a:lnTo>
                      <a:pt x="7" y="121"/>
                    </a:lnTo>
                    <a:lnTo>
                      <a:pt x="0" y="120"/>
                    </a:lnTo>
                    <a:lnTo>
                      <a:pt x="0" y="124"/>
                    </a:lnTo>
                    <a:lnTo>
                      <a:pt x="1" y="136"/>
                    </a:lnTo>
                    <a:lnTo>
                      <a:pt x="2" y="153"/>
                    </a:lnTo>
                    <a:lnTo>
                      <a:pt x="3" y="172"/>
                    </a:lnTo>
                    <a:lnTo>
                      <a:pt x="4" y="192"/>
                    </a:lnTo>
                    <a:lnTo>
                      <a:pt x="6" y="209"/>
                    </a:lnTo>
                    <a:lnTo>
                      <a:pt x="7" y="221"/>
                    </a:lnTo>
                    <a:lnTo>
                      <a:pt x="7" y="225"/>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30" name="Freeform 22">
                <a:extLst>
                  <a:ext uri="{FF2B5EF4-FFF2-40B4-BE49-F238E27FC236}">
                    <a16:creationId xmlns:a16="http://schemas.microsoft.com/office/drawing/2014/main" xmlns="" id="{8912A6B7-5999-4C92-B6E3-7ED4CE93BA82}"/>
                  </a:ext>
                </a:extLst>
              </p:cNvPr>
              <p:cNvSpPr>
                <a:spLocks/>
              </p:cNvSpPr>
              <p:nvPr/>
            </p:nvSpPr>
            <p:spPr bwMode="auto">
              <a:xfrm>
                <a:off x="5141" y="1458"/>
                <a:ext cx="39" cy="51"/>
              </a:xfrm>
              <a:custGeom>
                <a:avLst/>
                <a:gdLst/>
                <a:ahLst/>
                <a:cxnLst>
                  <a:cxn ang="0">
                    <a:pos x="32" y="142"/>
                  </a:cxn>
                  <a:cxn ang="0">
                    <a:pos x="35" y="127"/>
                  </a:cxn>
                  <a:cxn ang="0">
                    <a:pos x="39" y="112"/>
                  </a:cxn>
                  <a:cxn ang="0">
                    <a:pos x="42" y="95"/>
                  </a:cxn>
                  <a:cxn ang="0">
                    <a:pos x="47" y="79"/>
                  </a:cxn>
                  <a:cxn ang="0">
                    <a:pos x="53" y="62"/>
                  </a:cxn>
                  <a:cxn ang="0">
                    <a:pos x="59" y="47"/>
                  </a:cxn>
                  <a:cxn ang="0">
                    <a:pos x="66" y="35"/>
                  </a:cxn>
                  <a:cxn ang="0">
                    <a:pos x="76" y="25"/>
                  </a:cxn>
                  <a:cxn ang="0">
                    <a:pos x="66" y="20"/>
                  </a:cxn>
                  <a:cxn ang="0">
                    <a:pos x="59" y="17"/>
                  </a:cxn>
                  <a:cxn ang="0">
                    <a:pos x="51" y="13"/>
                  </a:cxn>
                  <a:cxn ang="0">
                    <a:pos x="43" y="10"/>
                  </a:cxn>
                  <a:cxn ang="0">
                    <a:pos x="36" y="7"/>
                  </a:cxn>
                  <a:cxn ang="0">
                    <a:pos x="27" y="4"/>
                  </a:cxn>
                  <a:cxn ang="0">
                    <a:pos x="18" y="3"/>
                  </a:cxn>
                  <a:cxn ang="0">
                    <a:pos x="9" y="0"/>
                  </a:cxn>
                  <a:cxn ang="0">
                    <a:pos x="6" y="15"/>
                  </a:cxn>
                  <a:cxn ang="0">
                    <a:pos x="4" y="29"/>
                  </a:cxn>
                  <a:cxn ang="0">
                    <a:pos x="2" y="43"/>
                  </a:cxn>
                  <a:cxn ang="0">
                    <a:pos x="1" y="57"/>
                  </a:cxn>
                  <a:cxn ang="0">
                    <a:pos x="0" y="69"/>
                  </a:cxn>
                  <a:cxn ang="0">
                    <a:pos x="0" y="84"/>
                  </a:cxn>
                  <a:cxn ang="0">
                    <a:pos x="0" y="98"/>
                  </a:cxn>
                  <a:cxn ang="0">
                    <a:pos x="0" y="115"/>
                  </a:cxn>
                  <a:cxn ang="0">
                    <a:pos x="1" y="133"/>
                  </a:cxn>
                  <a:cxn ang="0">
                    <a:pos x="4" y="145"/>
                  </a:cxn>
                  <a:cxn ang="0">
                    <a:pos x="7" y="152"/>
                  </a:cxn>
                  <a:cxn ang="0">
                    <a:pos x="12" y="155"/>
                  </a:cxn>
                  <a:cxn ang="0">
                    <a:pos x="17" y="153"/>
                  </a:cxn>
                  <a:cxn ang="0">
                    <a:pos x="22" y="151"/>
                  </a:cxn>
                  <a:cxn ang="0">
                    <a:pos x="26" y="146"/>
                  </a:cxn>
                  <a:cxn ang="0">
                    <a:pos x="32" y="142"/>
                  </a:cxn>
                </a:cxnLst>
                <a:rect l="0" t="0" r="r" b="b"/>
                <a:pathLst>
                  <a:path w="76" h="155">
                    <a:moveTo>
                      <a:pt x="32" y="142"/>
                    </a:moveTo>
                    <a:lnTo>
                      <a:pt x="35" y="127"/>
                    </a:lnTo>
                    <a:lnTo>
                      <a:pt x="39" y="112"/>
                    </a:lnTo>
                    <a:lnTo>
                      <a:pt x="42" y="95"/>
                    </a:lnTo>
                    <a:lnTo>
                      <a:pt x="47" y="79"/>
                    </a:lnTo>
                    <a:lnTo>
                      <a:pt x="53" y="62"/>
                    </a:lnTo>
                    <a:lnTo>
                      <a:pt x="59" y="47"/>
                    </a:lnTo>
                    <a:lnTo>
                      <a:pt x="66" y="35"/>
                    </a:lnTo>
                    <a:lnTo>
                      <a:pt x="76" y="25"/>
                    </a:lnTo>
                    <a:lnTo>
                      <a:pt x="66" y="20"/>
                    </a:lnTo>
                    <a:lnTo>
                      <a:pt x="59" y="17"/>
                    </a:lnTo>
                    <a:lnTo>
                      <a:pt x="51" y="13"/>
                    </a:lnTo>
                    <a:lnTo>
                      <a:pt x="43" y="10"/>
                    </a:lnTo>
                    <a:lnTo>
                      <a:pt x="36" y="7"/>
                    </a:lnTo>
                    <a:lnTo>
                      <a:pt x="27" y="4"/>
                    </a:lnTo>
                    <a:lnTo>
                      <a:pt x="18" y="3"/>
                    </a:lnTo>
                    <a:lnTo>
                      <a:pt x="9" y="0"/>
                    </a:lnTo>
                    <a:lnTo>
                      <a:pt x="6" y="15"/>
                    </a:lnTo>
                    <a:lnTo>
                      <a:pt x="4" y="29"/>
                    </a:lnTo>
                    <a:lnTo>
                      <a:pt x="2" y="43"/>
                    </a:lnTo>
                    <a:lnTo>
                      <a:pt x="1" y="57"/>
                    </a:lnTo>
                    <a:lnTo>
                      <a:pt x="0" y="69"/>
                    </a:lnTo>
                    <a:lnTo>
                      <a:pt x="0" y="84"/>
                    </a:lnTo>
                    <a:lnTo>
                      <a:pt x="0" y="98"/>
                    </a:lnTo>
                    <a:lnTo>
                      <a:pt x="0" y="115"/>
                    </a:lnTo>
                    <a:lnTo>
                      <a:pt x="1" y="133"/>
                    </a:lnTo>
                    <a:lnTo>
                      <a:pt x="4" y="145"/>
                    </a:lnTo>
                    <a:lnTo>
                      <a:pt x="7" y="152"/>
                    </a:lnTo>
                    <a:lnTo>
                      <a:pt x="12" y="155"/>
                    </a:lnTo>
                    <a:lnTo>
                      <a:pt x="17" y="153"/>
                    </a:lnTo>
                    <a:lnTo>
                      <a:pt x="22" y="151"/>
                    </a:lnTo>
                    <a:lnTo>
                      <a:pt x="26" y="146"/>
                    </a:lnTo>
                    <a:lnTo>
                      <a:pt x="32" y="142"/>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1" name="Freeform 23">
                <a:extLst>
                  <a:ext uri="{FF2B5EF4-FFF2-40B4-BE49-F238E27FC236}">
                    <a16:creationId xmlns:a16="http://schemas.microsoft.com/office/drawing/2014/main" xmlns="" id="{E9F3614F-7F33-4157-B00D-1D56E8DFE145}"/>
                  </a:ext>
                </a:extLst>
              </p:cNvPr>
              <p:cNvSpPr>
                <a:spLocks/>
              </p:cNvSpPr>
              <p:nvPr/>
            </p:nvSpPr>
            <p:spPr bwMode="auto">
              <a:xfrm>
                <a:off x="5141" y="1458"/>
                <a:ext cx="39" cy="51"/>
              </a:xfrm>
              <a:custGeom>
                <a:avLst/>
                <a:gdLst/>
                <a:ahLst/>
                <a:cxnLst>
                  <a:cxn ang="0">
                    <a:pos x="32" y="142"/>
                  </a:cxn>
                  <a:cxn ang="0">
                    <a:pos x="35" y="127"/>
                  </a:cxn>
                  <a:cxn ang="0">
                    <a:pos x="39" y="112"/>
                  </a:cxn>
                  <a:cxn ang="0">
                    <a:pos x="42" y="95"/>
                  </a:cxn>
                  <a:cxn ang="0">
                    <a:pos x="47" y="79"/>
                  </a:cxn>
                  <a:cxn ang="0">
                    <a:pos x="53" y="62"/>
                  </a:cxn>
                  <a:cxn ang="0">
                    <a:pos x="59" y="47"/>
                  </a:cxn>
                  <a:cxn ang="0">
                    <a:pos x="66" y="35"/>
                  </a:cxn>
                  <a:cxn ang="0">
                    <a:pos x="76" y="25"/>
                  </a:cxn>
                  <a:cxn ang="0">
                    <a:pos x="66" y="20"/>
                  </a:cxn>
                  <a:cxn ang="0">
                    <a:pos x="59" y="17"/>
                  </a:cxn>
                  <a:cxn ang="0">
                    <a:pos x="51" y="13"/>
                  </a:cxn>
                  <a:cxn ang="0">
                    <a:pos x="43" y="10"/>
                  </a:cxn>
                  <a:cxn ang="0">
                    <a:pos x="36" y="7"/>
                  </a:cxn>
                  <a:cxn ang="0">
                    <a:pos x="27" y="4"/>
                  </a:cxn>
                  <a:cxn ang="0">
                    <a:pos x="18" y="3"/>
                  </a:cxn>
                  <a:cxn ang="0">
                    <a:pos x="9" y="0"/>
                  </a:cxn>
                  <a:cxn ang="0">
                    <a:pos x="6" y="15"/>
                  </a:cxn>
                  <a:cxn ang="0">
                    <a:pos x="4" y="29"/>
                  </a:cxn>
                  <a:cxn ang="0">
                    <a:pos x="2" y="43"/>
                  </a:cxn>
                  <a:cxn ang="0">
                    <a:pos x="1" y="57"/>
                  </a:cxn>
                  <a:cxn ang="0">
                    <a:pos x="0" y="69"/>
                  </a:cxn>
                  <a:cxn ang="0">
                    <a:pos x="0" y="84"/>
                  </a:cxn>
                  <a:cxn ang="0">
                    <a:pos x="0" y="98"/>
                  </a:cxn>
                  <a:cxn ang="0">
                    <a:pos x="0" y="115"/>
                  </a:cxn>
                  <a:cxn ang="0">
                    <a:pos x="1" y="133"/>
                  </a:cxn>
                  <a:cxn ang="0">
                    <a:pos x="4" y="145"/>
                  </a:cxn>
                  <a:cxn ang="0">
                    <a:pos x="7" y="152"/>
                  </a:cxn>
                  <a:cxn ang="0">
                    <a:pos x="12" y="155"/>
                  </a:cxn>
                  <a:cxn ang="0">
                    <a:pos x="17" y="153"/>
                  </a:cxn>
                  <a:cxn ang="0">
                    <a:pos x="22" y="151"/>
                  </a:cxn>
                  <a:cxn ang="0">
                    <a:pos x="26" y="146"/>
                  </a:cxn>
                  <a:cxn ang="0">
                    <a:pos x="32" y="142"/>
                  </a:cxn>
                </a:cxnLst>
                <a:rect l="0" t="0" r="r" b="b"/>
                <a:pathLst>
                  <a:path w="76" h="155">
                    <a:moveTo>
                      <a:pt x="32" y="142"/>
                    </a:moveTo>
                    <a:lnTo>
                      <a:pt x="35" y="127"/>
                    </a:lnTo>
                    <a:lnTo>
                      <a:pt x="39" y="112"/>
                    </a:lnTo>
                    <a:lnTo>
                      <a:pt x="42" y="95"/>
                    </a:lnTo>
                    <a:lnTo>
                      <a:pt x="47" y="79"/>
                    </a:lnTo>
                    <a:lnTo>
                      <a:pt x="53" y="62"/>
                    </a:lnTo>
                    <a:lnTo>
                      <a:pt x="59" y="47"/>
                    </a:lnTo>
                    <a:lnTo>
                      <a:pt x="66" y="35"/>
                    </a:lnTo>
                    <a:lnTo>
                      <a:pt x="76" y="25"/>
                    </a:lnTo>
                    <a:lnTo>
                      <a:pt x="66" y="20"/>
                    </a:lnTo>
                    <a:lnTo>
                      <a:pt x="59" y="17"/>
                    </a:lnTo>
                    <a:lnTo>
                      <a:pt x="51" y="13"/>
                    </a:lnTo>
                    <a:lnTo>
                      <a:pt x="43" y="10"/>
                    </a:lnTo>
                    <a:lnTo>
                      <a:pt x="36" y="7"/>
                    </a:lnTo>
                    <a:lnTo>
                      <a:pt x="27" y="4"/>
                    </a:lnTo>
                    <a:lnTo>
                      <a:pt x="18" y="3"/>
                    </a:lnTo>
                    <a:lnTo>
                      <a:pt x="9" y="0"/>
                    </a:lnTo>
                    <a:lnTo>
                      <a:pt x="6" y="15"/>
                    </a:lnTo>
                    <a:lnTo>
                      <a:pt x="4" y="29"/>
                    </a:lnTo>
                    <a:lnTo>
                      <a:pt x="2" y="43"/>
                    </a:lnTo>
                    <a:lnTo>
                      <a:pt x="1" y="57"/>
                    </a:lnTo>
                    <a:lnTo>
                      <a:pt x="0" y="69"/>
                    </a:lnTo>
                    <a:lnTo>
                      <a:pt x="0" y="84"/>
                    </a:lnTo>
                    <a:lnTo>
                      <a:pt x="0" y="98"/>
                    </a:lnTo>
                    <a:lnTo>
                      <a:pt x="0" y="115"/>
                    </a:lnTo>
                    <a:lnTo>
                      <a:pt x="1" y="133"/>
                    </a:lnTo>
                    <a:lnTo>
                      <a:pt x="4" y="145"/>
                    </a:lnTo>
                    <a:lnTo>
                      <a:pt x="7" y="152"/>
                    </a:lnTo>
                    <a:lnTo>
                      <a:pt x="12" y="155"/>
                    </a:lnTo>
                    <a:lnTo>
                      <a:pt x="17" y="153"/>
                    </a:lnTo>
                    <a:lnTo>
                      <a:pt x="22" y="151"/>
                    </a:lnTo>
                    <a:lnTo>
                      <a:pt x="26" y="146"/>
                    </a:lnTo>
                    <a:lnTo>
                      <a:pt x="32" y="142"/>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32" name="Freeform 24">
                <a:extLst>
                  <a:ext uri="{FF2B5EF4-FFF2-40B4-BE49-F238E27FC236}">
                    <a16:creationId xmlns:a16="http://schemas.microsoft.com/office/drawing/2014/main" xmlns="" id="{EB9E47D0-DAD6-41BB-9E42-325DFE143124}"/>
                  </a:ext>
                </a:extLst>
              </p:cNvPr>
              <p:cNvSpPr>
                <a:spLocks/>
              </p:cNvSpPr>
              <p:nvPr/>
            </p:nvSpPr>
            <p:spPr bwMode="auto">
              <a:xfrm>
                <a:off x="5102" y="1213"/>
                <a:ext cx="196" cy="202"/>
              </a:xfrm>
              <a:custGeom>
                <a:avLst/>
                <a:gdLst/>
                <a:ahLst/>
                <a:cxnLst>
                  <a:cxn ang="0">
                    <a:pos x="21" y="354"/>
                  </a:cxn>
                  <a:cxn ang="0">
                    <a:pos x="42" y="251"/>
                  </a:cxn>
                  <a:cxn ang="0">
                    <a:pos x="67" y="150"/>
                  </a:cxn>
                  <a:cxn ang="0">
                    <a:pos x="99" y="53"/>
                  </a:cxn>
                  <a:cxn ang="0">
                    <a:pos x="150" y="1"/>
                  </a:cxn>
                  <a:cxn ang="0">
                    <a:pos x="202" y="0"/>
                  </a:cxn>
                  <a:cxn ang="0">
                    <a:pos x="248" y="7"/>
                  </a:cxn>
                  <a:cxn ang="0">
                    <a:pos x="300" y="20"/>
                  </a:cxn>
                  <a:cxn ang="0">
                    <a:pos x="332" y="41"/>
                  </a:cxn>
                  <a:cxn ang="0">
                    <a:pos x="334" y="67"/>
                  </a:cxn>
                  <a:cxn ang="0">
                    <a:pos x="336" y="92"/>
                  </a:cxn>
                  <a:cxn ang="0">
                    <a:pos x="338" y="117"/>
                  </a:cxn>
                  <a:cxn ang="0">
                    <a:pos x="338" y="139"/>
                  </a:cxn>
                  <a:cxn ang="0">
                    <a:pos x="336" y="157"/>
                  </a:cxn>
                  <a:cxn ang="0">
                    <a:pos x="334" y="175"/>
                  </a:cxn>
                  <a:cxn ang="0">
                    <a:pos x="332" y="193"/>
                  </a:cxn>
                  <a:cxn ang="0">
                    <a:pos x="357" y="202"/>
                  </a:cxn>
                  <a:cxn ang="0">
                    <a:pos x="388" y="226"/>
                  </a:cxn>
                  <a:cxn ang="0">
                    <a:pos x="390" y="266"/>
                  </a:cxn>
                  <a:cxn ang="0">
                    <a:pos x="368" y="306"/>
                  </a:cxn>
                  <a:cxn ang="0">
                    <a:pos x="342" y="320"/>
                  </a:cxn>
                  <a:cxn ang="0">
                    <a:pos x="330" y="318"/>
                  </a:cxn>
                  <a:cxn ang="0">
                    <a:pos x="317" y="317"/>
                  </a:cxn>
                  <a:cxn ang="0">
                    <a:pos x="304" y="315"/>
                  </a:cxn>
                  <a:cxn ang="0">
                    <a:pos x="284" y="335"/>
                  </a:cxn>
                  <a:cxn ang="0">
                    <a:pos x="267" y="375"/>
                  </a:cxn>
                  <a:cxn ang="0">
                    <a:pos x="258" y="413"/>
                  </a:cxn>
                  <a:cxn ang="0">
                    <a:pos x="238" y="441"/>
                  </a:cxn>
                  <a:cxn ang="0">
                    <a:pos x="217" y="469"/>
                  </a:cxn>
                  <a:cxn ang="0">
                    <a:pos x="185" y="513"/>
                  </a:cxn>
                  <a:cxn ang="0">
                    <a:pos x="132" y="553"/>
                  </a:cxn>
                  <a:cxn ang="0">
                    <a:pos x="84" y="586"/>
                  </a:cxn>
                  <a:cxn ang="0">
                    <a:pos x="39" y="605"/>
                  </a:cxn>
                  <a:cxn ang="0">
                    <a:pos x="6" y="571"/>
                  </a:cxn>
                  <a:cxn ang="0">
                    <a:pos x="0" y="502"/>
                  </a:cxn>
                  <a:cxn ang="0">
                    <a:pos x="7" y="431"/>
                  </a:cxn>
                </a:cxnLst>
                <a:rect l="0" t="0" r="r" b="b"/>
                <a:pathLst>
                  <a:path w="393" h="605">
                    <a:moveTo>
                      <a:pt x="9" y="406"/>
                    </a:moveTo>
                    <a:lnTo>
                      <a:pt x="21" y="354"/>
                    </a:lnTo>
                    <a:lnTo>
                      <a:pt x="31" y="302"/>
                    </a:lnTo>
                    <a:lnTo>
                      <a:pt x="42" y="251"/>
                    </a:lnTo>
                    <a:lnTo>
                      <a:pt x="53" y="201"/>
                    </a:lnTo>
                    <a:lnTo>
                      <a:pt x="67" y="150"/>
                    </a:lnTo>
                    <a:lnTo>
                      <a:pt x="82" y="102"/>
                    </a:lnTo>
                    <a:lnTo>
                      <a:pt x="99" y="53"/>
                    </a:lnTo>
                    <a:lnTo>
                      <a:pt x="119" y="7"/>
                    </a:lnTo>
                    <a:lnTo>
                      <a:pt x="150" y="1"/>
                    </a:lnTo>
                    <a:lnTo>
                      <a:pt x="177" y="0"/>
                    </a:lnTo>
                    <a:lnTo>
                      <a:pt x="202" y="0"/>
                    </a:lnTo>
                    <a:lnTo>
                      <a:pt x="225" y="2"/>
                    </a:lnTo>
                    <a:lnTo>
                      <a:pt x="248" y="7"/>
                    </a:lnTo>
                    <a:lnTo>
                      <a:pt x="274" y="12"/>
                    </a:lnTo>
                    <a:lnTo>
                      <a:pt x="300" y="20"/>
                    </a:lnTo>
                    <a:lnTo>
                      <a:pt x="331" y="29"/>
                    </a:lnTo>
                    <a:lnTo>
                      <a:pt x="332" y="41"/>
                    </a:lnTo>
                    <a:lnTo>
                      <a:pt x="333" y="53"/>
                    </a:lnTo>
                    <a:lnTo>
                      <a:pt x="334" y="67"/>
                    </a:lnTo>
                    <a:lnTo>
                      <a:pt x="335" y="80"/>
                    </a:lnTo>
                    <a:lnTo>
                      <a:pt x="336" y="92"/>
                    </a:lnTo>
                    <a:lnTo>
                      <a:pt x="337" y="104"/>
                    </a:lnTo>
                    <a:lnTo>
                      <a:pt x="338" y="117"/>
                    </a:lnTo>
                    <a:lnTo>
                      <a:pt x="339" y="129"/>
                    </a:lnTo>
                    <a:lnTo>
                      <a:pt x="338" y="139"/>
                    </a:lnTo>
                    <a:lnTo>
                      <a:pt x="337" y="147"/>
                    </a:lnTo>
                    <a:lnTo>
                      <a:pt x="336" y="157"/>
                    </a:lnTo>
                    <a:lnTo>
                      <a:pt x="335" y="167"/>
                    </a:lnTo>
                    <a:lnTo>
                      <a:pt x="334" y="175"/>
                    </a:lnTo>
                    <a:lnTo>
                      <a:pt x="333" y="183"/>
                    </a:lnTo>
                    <a:lnTo>
                      <a:pt x="332" y="193"/>
                    </a:lnTo>
                    <a:lnTo>
                      <a:pt x="331" y="202"/>
                    </a:lnTo>
                    <a:lnTo>
                      <a:pt x="357" y="202"/>
                    </a:lnTo>
                    <a:lnTo>
                      <a:pt x="376" y="211"/>
                    </a:lnTo>
                    <a:lnTo>
                      <a:pt x="388" y="226"/>
                    </a:lnTo>
                    <a:lnTo>
                      <a:pt x="393" y="245"/>
                    </a:lnTo>
                    <a:lnTo>
                      <a:pt x="390" y="266"/>
                    </a:lnTo>
                    <a:lnTo>
                      <a:pt x="383" y="287"/>
                    </a:lnTo>
                    <a:lnTo>
                      <a:pt x="368" y="306"/>
                    </a:lnTo>
                    <a:lnTo>
                      <a:pt x="349" y="321"/>
                    </a:lnTo>
                    <a:lnTo>
                      <a:pt x="342" y="320"/>
                    </a:lnTo>
                    <a:lnTo>
                      <a:pt x="336" y="320"/>
                    </a:lnTo>
                    <a:lnTo>
                      <a:pt x="330" y="318"/>
                    </a:lnTo>
                    <a:lnTo>
                      <a:pt x="323" y="318"/>
                    </a:lnTo>
                    <a:lnTo>
                      <a:pt x="317" y="317"/>
                    </a:lnTo>
                    <a:lnTo>
                      <a:pt x="311" y="317"/>
                    </a:lnTo>
                    <a:lnTo>
                      <a:pt x="304" y="315"/>
                    </a:lnTo>
                    <a:lnTo>
                      <a:pt x="299" y="315"/>
                    </a:lnTo>
                    <a:lnTo>
                      <a:pt x="284" y="335"/>
                    </a:lnTo>
                    <a:lnTo>
                      <a:pt x="275" y="355"/>
                    </a:lnTo>
                    <a:lnTo>
                      <a:pt x="267" y="375"/>
                    </a:lnTo>
                    <a:lnTo>
                      <a:pt x="263" y="395"/>
                    </a:lnTo>
                    <a:lnTo>
                      <a:pt x="258" y="413"/>
                    </a:lnTo>
                    <a:lnTo>
                      <a:pt x="250" y="430"/>
                    </a:lnTo>
                    <a:lnTo>
                      <a:pt x="238" y="441"/>
                    </a:lnTo>
                    <a:lnTo>
                      <a:pt x="220" y="448"/>
                    </a:lnTo>
                    <a:lnTo>
                      <a:pt x="217" y="469"/>
                    </a:lnTo>
                    <a:lnTo>
                      <a:pt x="205" y="492"/>
                    </a:lnTo>
                    <a:lnTo>
                      <a:pt x="185" y="513"/>
                    </a:lnTo>
                    <a:lnTo>
                      <a:pt x="159" y="533"/>
                    </a:lnTo>
                    <a:lnTo>
                      <a:pt x="132" y="553"/>
                    </a:lnTo>
                    <a:lnTo>
                      <a:pt x="106" y="571"/>
                    </a:lnTo>
                    <a:lnTo>
                      <a:pt x="84" y="586"/>
                    </a:lnTo>
                    <a:lnTo>
                      <a:pt x="70" y="600"/>
                    </a:lnTo>
                    <a:lnTo>
                      <a:pt x="39" y="605"/>
                    </a:lnTo>
                    <a:lnTo>
                      <a:pt x="18" y="594"/>
                    </a:lnTo>
                    <a:lnTo>
                      <a:pt x="6" y="571"/>
                    </a:lnTo>
                    <a:lnTo>
                      <a:pt x="1" y="539"/>
                    </a:lnTo>
                    <a:lnTo>
                      <a:pt x="0" y="502"/>
                    </a:lnTo>
                    <a:lnTo>
                      <a:pt x="4" y="464"/>
                    </a:lnTo>
                    <a:lnTo>
                      <a:pt x="7" y="431"/>
                    </a:lnTo>
                    <a:lnTo>
                      <a:pt x="9" y="406"/>
                    </a:lnTo>
                    <a:close/>
                  </a:path>
                </a:pathLst>
              </a:custGeom>
              <a:solidFill>
                <a:srgbClr val="AB806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3" name="Freeform 25">
                <a:extLst>
                  <a:ext uri="{FF2B5EF4-FFF2-40B4-BE49-F238E27FC236}">
                    <a16:creationId xmlns:a16="http://schemas.microsoft.com/office/drawing/2014/main" xmlns="" id="{79170260-620F-4097-B348-AEA88AF373F5}"/>
                  </a:ext>
                </a:extLst>
              </p:cNvPr>
              <p:cNvSpPr>
                <a:spLocks/>
              </p:cNvSpPr>
              <p:nvPr/>
            </p:nvSpPr>
            <p:spPr bwMode="auto">
              <a:xfrm>
                <a:off x="5102" y="1213"/>
                <a:ext cx="196" cy="202"/>
              </a:xfrm>
              <a:custGeom>
                <a:avLst/>
                <a:gdLst/>
                <a:ahLst/>
                <a:cxnLst>
                  <a:cxn ang="0">
                    <a:pos x="21" y="354"/>
                  </a:cxn>
                  <a:cxn ang="0">
                    <a:pos x="42" y="251"/>
                  </a:cxn>
                  <a:cxn ang="0">
                    <a:pos x="67" y="150"/>
                  </a:cxn>
                  <a:cxn ang="0">
                    <a:pos x="99" y="53"/>
                  </a:cxn>
                  <a:cxn ang="0">
                    <a:pos x="150" y="1"/>
                  </a:cxn>
                  <a:cxn ang="0">
                    <a:pos x="202" y="0"/>
                  </a:cxn>
                  <a:cxn ang="0">
                    <a:pos x="248" y="7"/>
                  </a:cxn>
                  <a:cxn ang="0">
                    <a:pos x="300" y="20"/>
                  </a:cxn>
                  <a:cxn ang="0">
                    <a:pos x="332" y="41"/>
                  </a:cxn>
                  <a:cxn ang="0">
                    <a:pos x="334" y="67"/>
                  </a:cxn>
                  <a:cxn ang="0">
                    <a:pos x="336" y="92"/>
                  </a:cxn>
                  <a:cxn ang="0">
                    <a:pos x="338" y="117"/>
                  </a:cxn>
                  <a:cxn ang="0">
                    <a:pos x="338" y="139"/>
                  </a:cxn>
                  <a:cxn ang="0">
                    <a:pos x="336" y="157"/>
                  </a:cxn>
                  <a:cxn ang="0">
                    <a:pos x="334" y="175"/>
                  </a:cxn>
                  <a:cxn ang="0">
                    <a:pos x="332" y="193"/>
                  </a:cxn>
                  <a:cxn ang="0">
                    <a:pos x="357" y="202"/>
                  </a:cxn>
                  <a:cxn ang="0">
                    <a:pos x="388" y="226"/>
                  </a:cxn>
                  <a:cxn ang="0">
                    <a:pos x="390" y="266"/>
                  </a:cxn>
                  <a:cxn ang="0">
                    <a:pos x="368" y="306"/>
                  </a:cxn>
                  <a:cxn ang="0">
                    <a:pos x="342" y="320"/>
                  </a:cxn>
                  <a:cxn ang="0">
                    <a:pos x="330" y="318"/>
                  </a:cxn>
                  <a:cxn ang="0">
                    <a:pos x="317" y="317"/>
                  </a:cxn>
                  <a:cxn ang="0">
                    <a:pos x="304" y="315"/>
                  </a:cxn>
                  <a:cxn ang="0">
                    <a:pos x="284" y="335"/>
                  </a:cxn>
                  <a:cxn ang="0">
                    <a:pos x="267" y="375"/>
                  </a:cxn>
                  <a:cxn ang="0">
                    <a:pos x="258" y="413"/>
                  </a:cxn>
                  <a:cxn ang="0">
                    <a:pos x="238" y="441"/>
                  </a:cxn>
                  <a:cxn ang="0">
                    <a:pos x="217" y="469"/>
                  </a:cxn>
                  <a:cxn ang="0">
                    <a:pos x="185" y="513"/>
                  </a:cxn>
                  <a:cxn ang="0">
                    <a:pos x="132" y="553"/>
                  </a:cxn>
                  <a:cxn ang="0">
                    <a:pos x="84" y="586"/>
                  </a:cxn>
                  <a:cxn ang="0">
                    <a:pos x="39" y="605"/>
                  </a:cxn>
                  <a:cxn ang="0">
                    <a:pos x="6" y="571"/>
                  </a:cxn>
                  <a:cxn ang="0">
                    <a:pos x="0" y="502"/>
                  </a:cxn>
                  <a:cxn ang="0">
                    <a:pos x="7" y="431"/>
                  </a:cxn>
                </a:cxnLst>
                <a:rect l="0" t="0" r="r" b="b"/>
                <a:pathLst>
                  <a:path w="393" h="605">
                    <a:moveTo>
                      <a:pt x="9" y="406"/>
                    </a:moveTo>
                    <a:lnTo>
                      <a:pt x="21" y="354"/>
                    </a:lnTo>
                    <a:lnTo>
                      <a:pt x="31" y="302"/>
                    </a:lnTo>
                    <a:lnTo>
                      <a:pt x="42" y="251"/>
                    </a:lnTo>
                    <a:lnTo>
                      <a:pt x="53" y="201"/>
                    </a:lnTo>
                    <a:lnTo>
                      <a:pt x="67" y="150"/>
                    </a:lnTo>
                    <a:lnTo>
                      <a:pt x="82" y="102"/>
                    </a:lnTo>
                    <a:lnTo>
                      <a:pt x="99" y="53"/>
                    </a:lnTo>
                    <a:lnTo>
                      <a:pt x="119" y="7"/>
                    </a:lnTo>
                    <a:lnTo>
                      <a:pt x="150" y="1"/>
                    </a:lnTo>
                    <a:lnTo>
                      <a:pt x="177" y="0"/>
                    </a:lnTo>
                    <a:lnTo>
                      <a:pt x="202" y="0"/>
                    </a:lnTo>
                    <a:lnTo>
                      <a:pt x="225" y="2"/>
                    </a:lnTo>
                    <a:lnTo>
                      <a:pt x="248" y="7"/>
                    </a:lnTo>
                    <a:lnTo>
                      <a:pt x="274" y="12"/>
                    </a:lnTo>
                    <a:lnTo>
                      <a:pt x="300" y="20"/>
                    </a:lnTo>
                    <a:lnTo>
                      <a:pt x="331" y="29"/>
                    </a:lnTo>
                    <a:lnTo>
                      <a:pt x="332" y="41"/>
                    </a:lnTo>
                    <a:lnTo>
                      <a:pt x="333" y="53"/>
                    </a:lnTo>
                    <a:lnTo>
                      <a:pt x="334" y="67"/>
                    </a:lnTo>
                    <a:lnTo>
                      <a:pt x="335" y="80"/>
                    </a:lnTo>
                    <a:lnTo>
                      <a:pt x="336" y="92"/>
                    </a:lnTo>
                    <a:lnTo>
                      <a:pt x="337" y="104"/>
                    </a:lnTo>
                    <a:lnTo>
                      <a:pt x="338" y="117"/>
                    </a:lnTo>
                    <a:lnTo>
                      <a:pt x="339" y="129"/>
                    </a:lnTo>
                    <a:lnTo>
                      <a:pt x="338" y="139"/>
                    </a:lnTo>
                    <a:lnTo>
                      <a:pt x="337" y="147"/>
                    </a:lnTo>
                    <a:lnTo>
                      <a:pt x="336" y="157"/>
                    </a:lnTo>
                    <a:lnTo>
                      <a:pt x="335" y="167"/>
                    </a:lnTo>
                    <a:lnTo>
                      <a:pt x="334" y="175"/>
                    </a:lnTo>
                    <a:lnTo>
                      <a:pt x="333" y="183"/>
                    </a:lnTo>
                    <a:lnTo>
                      <a:pt x="332" y="193"/>
                    </a:lnTo>
                    <a:lnTo>
                      <a:pt x="331" y="202"/>
                    </a:lnTo>
                    <a:lnTo>
                      <a:pt x="357" y="202"/>
                    </a:lnTo>
                    <a:lnTo>
                      <a:pt x="376" y="211"/>
                    </a:lnTo>
                    <a:lnTo>
                      <a:pt x="388" y="226"/>
                    </a:lnTo>
                    <a:lnTo>
                      <a:pt x="393" y="245"/>
                    </a:lnTo>
                    <a:lnTo>
                      <a:pt x="390" y="266"/>
                    </a:lnTo>
                    <a:lnTo>
                      <a:pt x="383" y="287"/>
                    </a:lnTo>
                    <a:lnTo>
                      <a:pt x="368" y="306"/>
                    </a:lnTo>
                    <a:lnTo>
                      <a:pt x="349" y="321"/>
                    </a:lnTo>
                    <a:lnTo>
                      <a:pt x="342" y="320"/>
                    </a:lnTo>
                    <a:lnTo>
                      <a:pt x="336" y="320"/>
                    </a:lnTo>
                    <a:lnTo>
                      <a:pt x="330" y="318"/>
                    </a:lnTo>
                    <a:lnTo>
                      <a:pt x="323" y="318"/>
                    </a:lnTo>
                    <a:lnTo>
                      <a:pt x="317" y="317"/>
                    </a:lnTo>
                    <a:lnTo>
                      <a:pt x="311" y="317"/>
                    </a:lnTo>
                    <a:lnTo>
                      <a:pt x="304" y="315"/>
                    </a:lnTo>
                    <a:lnTo>
                      <a:pt x="299" y="315"/>
                    </a:lnTo>
                    <a:lnTo>
                      <a:pt x="284" y="335"/>
                    </a:lnTo>
                    <a:lnTo>
                      <a:pt x="275" y="355"/>
                    </a:lnTo>
                    <a:lnTo>
                      <a:pt x="267" y="375"/>
                    </a:lnTo>
                    <a:lnTo>
                      <a:pt x="263" y="395"/>
                    </a:lnTo>
                    <a:lnTo>
                      <a:pt x="258" y="413"/>
                    </a:lnTo>
                    <a:lnTo>
                      <a:pt x="250" y="430"/>
                    </a:lnTo>
                    <a:lnTo>
                      <a:pt x="238" y="441"/>
                    </a:lnTo>
                    <a:lnTo>
                      <a:pt x="220" y="448"/>
                    </a:lnTo>
                    <a:lnTo>
                      <a:pt x="217" y="469"/>
                    </a:lnTo>
                    <a:lnTo>
                      <a:pt x="205" y="492"/>
                    </a:lnTo>
                    <a:lnTo>
                      <a:pt x="185" y="513"/>
                    </a:lnTo>
                    <a:lnTo>
                      <a:pt x="159" y="533"/>
                    </a:lnTo>
                    <a:lnTo>
                      <a:pt x="132" y="553"/>
                    </a:lnTo>
                    <a:lnTo>
                      <a:pt x="106" y="571"/>
                    </a:lnTo>
                    <a:lnTo>
                      <a:pt x="84" y="586"/>
                    </a:lnTo>
                    <a:lnTo>
                      <a:pt x="70" y="600"/>
                    </a:lnTo>
                    <a:lnTo>
                      <a:pt x="39" y="605"/>
                    </a:lnTo>
                    <a:lnTo>
                      <a:pt x="18" y="594"/>
                    </a:lnTo>
                    <a:lnTo>
                      <a:pt x="6" y="571"/>
                    </a:lnTo>
                    <a:lnTo>
                      <a:pt x="1" y="539"/>
                    </a:lnTo>
                    <a:lnTo>
                      <a:pt x="0" y="502"/>
                    </a:lnTo>
                    <a:lnTo>
                      <a:pt x="4" y="464"/>
                    </a:lnTo>
                    <a:lnTo>
                      <a:pt x="7" y="431"/>
                    </a:lnTo>
                    <a:lnTo>
                      <a:pt x="9" y="406"/>
                    </a:lnTo>
                  </a:path>
                </a:pathLst>
              </a:custGeom>
              <a:noFill/>
              <a:ln w="0">
                <a:solidFill>
                  <a:srgbClr val="1F1F1F"/>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34" name="Freeform 26">
                <a:extLst>
                  <a:ext uri="{FF2B5EF4-FFF2-40B4-BE49-F238E27FC236}">
                    <a16:creationId xmlns:a16="http://schemas.microsoft.com/office/drawing/2014/main" xmlns="" id="{F0E07C33-16FA-46F3-9ED2-5359E727F696}"/>
                  </a:ext>
                </a:extLst>
              </p:cNvPr>
              <p:cNvSpPr>
                <a:spLocks/>
              </p:cNvSpPr>
              <p:nvPr/>
            </p:nvSpPr>
            <p:spPr bwMode="auto">
              <a:xfrm>
                <a:off x="5102" y="1213"/>
                <a:ext cx="192" cy="202"/>
              </a:xfrm>
              <a:custGeom>
                <a:avLst/>
                <a:gdLst/>
                <a:ahLst/>
                <a:cxnLst>
                  <a:cxn ang="0">
                    <a:pos x="22" y="354"/>
                  </a:cxn>
                  <a:cxn ang="0">
                    <a:pos x="43" y="251"/>
                  </a:cxn>
                  <a:cxn ang="0">
                    <a:pos x="67" y="150"/>
                  </a:cxn>
                  <a:cxn ang="0">
                    <a:pos x="99" y="53"/>
                  </a:cxn>
                  <a:cxn ang="0">
                    <a:pos x="150" y="1"/>
                  </a:cxn>
                  <a:cxn ang="0">
                    <a:pos x="200" y="0"/>
                  </a:cxn>
                  <a:cxn ang="0">
                    <a:pos x="247" y="7"/>
                  </a:cxn>
                  <a:cxn ang="0">
                    <a:pos x="299" y="20"/>
                  </a:cxn>
                  <a:cxn ang="0">
                    <a:pos x="331" y="41"/>
                  </a:cxn>
                  <a:cxn ang="0">
                    <a:pos x="333" y="67"/>
                  </a:cxn>
                  <a:cxn ang="0">
                    <a:pos x="335" y="92"/>
                  </a:cxn>
                  <a:cxn ang="0">
                    <a:pos x="337" y="117"/>
                  </a:cxn>
                  <a:cxn ang="0">
                    <a:pos x="337" y="139"/>
                  </a:cxn>
                  <a:cxn ang="0">
                    <a:pos x="335" y="157"/>
                  </a:cxn>
                  <a:cxn ang="0">
                    <a:pos x="333" y="175"/>
                  </a:cxn>
                  <a:cxn ang="0">
                    <a:pos x="331" y="193"/>
                  </a:cxn>
                  <a:cxn ang="0">
                    <a:pos x="353" y="204"/>
                  </a:cxn>
                  <a:cxn ang="0">
                    <a:pos x="380" y="227"/>
                  </a:cxn>
                  <a:cxn ang="0">
                    <a:pos x="383" y="266"/>
                  </a:cxn>
                  <a:cxn ang="0">
                    <a:pos x="361" y="304"/>
                  </a:cxn>
                  <a:cxn ang="0">
                    <a:pos x="338" y="318"/>
                  </a:cxn>
                  <a:cxn ang="0">
                    <a:pos x="325" y="317"/>
                  </a:cxn>
                  <a:cxn ang="0">
                    <a:pos x="313" y="315"/>
                  </a:cxn>
                  <a:cxn ang="0">
                    <a:pos x="302" y="315"/>
                  </a:cxn>
                  <a:cxn ang="0">
                    <a:pos x="283" y="335"/>
                  </a:cxn>
                  <a:cxn ang="0">
                    <a:pos x="267" y="375"/>
                  </a:cxn>
                  <a:cxn ang="0">
                    <a:pos x="257" y="413"/>
                  </a:cxn>
                  <a:cxn ang="0">
                    <a:pos x="238" y="440"/>
                  </a:cxn>
                  <a:cxn ang="0">
                    <a:pos x="216" y="469"/>
                  </a:cxn>
                  <a:cxn ang="0">
                    <a:pos x="185" y="513"/>
                  </a:cxn>
                  <a:cxn ang="0">
                    <a:pos x="132" y="553"/>
                  </a:cxn>
                  <a:cxn ang="0">
                    <a:pos x="84" y="586"/>
                  </a:cxn>
                  <a:cxn ang="0">
                    <a:pos x="39" y="605"/>
                  </a:cxn>
                  <a:cxn ang="0">
                    <a:pos x="6" y="571"/>
                  </a:cxn>
                  <a:cxn ang="0">
                    <a:pos x="0" y="502"/>
                  </a:cxn>
                  <a:cxn ang="0">
                    <a:pos x="8" y="431"/>
                  </a:cxn>
                </a:cxnLst>
                <a:rect l="0" t="0" r="r" b="b"/>
                <a:pathLst>
                  <a:path w="385" h="605">
                    <a:moveTo>
                      <a:pt x="11" y="406"/>
                    </a:moveTo>
                    <a:lnTo>
                      <a:pt x="22" y="354"/>
                    </a:lnTo>
                    <a:lnTo>
                      <a:pt x="32" y="302"/>
                    </a:lnTo>
                    <a:lnTo>
                      <a:pt x="43" y="251"/>
                    </a:lnTo>
                    <a:lnTo>
                      <a:pt x="54" y="201"/>
                    </a:lnTo>
                    <a:lnTo>
                      <a:pt x="67" y="150"/>
                    </a:lnTo>
                    <a:lnTo>
                      <a:pt x="82" y="102"/>
                    </a:lnTo>
                    <a:lnTo>
                      <a:pt x="99" y="53"/>
                    </a:lnTo>
                    <a:lnTo>
                      <a:pt x="119" y="7"/>
                    </a:lnTo>
                    <a:lnTo>
                      <a:pt x="150" y="1"/>
                    </a:lnTo>
                    <a:lnTo>
                      <a:pt x="177" y="0"/>
                    </a:lnTo>
                    <a:lnTo>
                      <a:pt x="200" y="0"/>
                    </a:lnTo>
                    <a:lnTo>
                      <a:pt x="225" y="2"/>
                    </a:lnTo>
                    <a:lnTo>
                      <a:pt x="247" y="7"/>
                    </a:lnTo>
                    <a:lnTo>
                      <a:pt x="272" y="12"/>
                    </a:lnTo>
                    <a:lnTo>
                      <a:pt x="299" y="20"/>
                    </a:lnTo>
                    <a:lnTo>
                      <a:pt x="330" y="29"/>
                    </a:lnTo>
                    <a:lnTo>
                      <a:pt x="331" y="41"/>
                    </a:lnTo>
                    <a:lnTo>
                      <a:pt x="332" y="53"/>
                    </a:lnTo>
                    <a:lnTo>
                      <a:pt x="333" y="67"/>
                    </a:lnTo>
                    <a:lnTo>
                      <a:pt x="334" y="80"/>
                    </a:lnTo>
                    <a:lnTo>
                      <a:pt x="335" y="92"/>
                    </a:lnTo>
                    <a:lnTo>
                      <a:pt x="336" y="104"/>
                    </a:lnTo>
                    <a:lnTo>
                      <a:pt x="337" y="117"/>
                    </a:lnTo>
                    <a:lnTo>
                      <a:pt x="338" y="129"/>
                    </a:lnTo>
                    <a:lnTo>
                      <a:pt x="337" y="139"/>
                    </a:lnTo>
                    <a:lnTo>
                      <a:pt x="336" y="147"/>
                    </a:lnTo>
                    <a:lnTo>
                      <a:pt x="335" y="157"/>
                    </a:lnTo>
                    <a:lnTo>
                      <a:pt x="334" y="167"/>
                    </a:lnTo>
                    <a:lnTo>
                      <a:pt x="333" y="175"/>
                    </a:lnTo>
                    <a:lnTo>
                      <a:pt x="332" y="183"/>
                    </a:lnTo>
                    <a:lnTo>
                      <a:pt x="331" y="193"/>
                    </a:lnTo>
                    <a:lnTo>
                      <a:pt x="330" y="202"/>
                    </a:lnTo>
                    <a:lnTo>
                      <a:pt x="353" y="204"/>
                    </a:lnTo>
                    <a:lnTo>
                      <a:pt x="370" y="212"/>
                    </a:lnTo>
                    <a:lnTo>
                      <a:pt x="380" y="227"/>
                    </a:lnTo>
                    <a:lnTo>
                      <a:pt x="385" y="245"/>
                    </a:lnTo>
                    <a:lnTo>
                      <a:pt x="383" y="266"/>
                    </a:lnTo>
                    <a:lnTo>
                      <a:pt x="375" y="287"/>
                    </a:lnTo>
                    <a:lnTo>
                      <a:pt x="361" y="304"/>
                    </a:lnTo>
                    <a:lnTo>
                      <a:pt x="344" y="320"/>
                    </a:lnTo>
                    <a:lnTo>
                      <a:pt x="338" y="318"/>
                    </a:lnTo>
                    <a:lnTo>
                      <a:pt x="332" y="318"/>
                    </a:lnTo>
                    <a:lnTo>
                      <a:pt x="325" y="317"/>
                    </a:lnTo>
                    <a:lnTo>
                      <a:pt x="319" y="317"/>
                    </a:lnTo>
                    <a:lnTo>
                      <a:pt x="313" y="315"/>
                    </a:lnTo>
                    <a:lnTo>
                      <a:pt x="307" y="315"/>
                    </a:lnTo>
                    <a:lnTo>
                      <a:pt x="302" y="315"/>
                    </a:lnTo>
                    <a:lnTo>
                      <a:pt x="298" y="315"/>
                    </a:lnTo>
                    <a:lnTo>
                      <a:pt x="283" y="335"/>
                    </a:lnTo>
                    <a:lnTo>
                      <a:pt x="274" y="355"/>
                    </a:lnTo>
                    <a:lnTo>
                      <a:pt x="267" y="375"/>
                    </a:lnTo>
                    <a:lnTo>
                      <a:pt x="263" y="395"/>
                    </a:lnTo>
                    <a:lnTo>
                      <a:pt x="257" y="413"/>
                    </a:lnTo>
                    <a:lnTo>
                      <a:pt x="249" y="429"/>
                    </a:lnTo>
                    <a:lnTo>
                      <a:pt x="238" y="440"/>
                    </a:lnTo>
                    <a:lnTo>
                      <a:pt x="220" y="448"/>
                    </a:lnTo>
                    <a:lnTo>
                      <a:pt x="216" y="469"/>
                    </a:lnTo>
                    <a:lnTo>
                      <a:pt x="205" y="491"/>
                    </a:lnTo>
                    <a:lnTo>
                      <a:pt x="185" y="513"/>
                    </a:lnTo>
                    <a:lnTo>
                      <a:pt x="159" y="533"/>
                    </a:lnTo>
                    <a:lnTo>
                      <a:pt x="132" y="553"/>
                    </a:lnTo>
                    <a:lnTo>
                      <a:pt x="105" y="571"/>
                    </a:lnTo>
                    <a:lnTo>
                      <a:pt x="84" y="586"/>
                    </a:lnTo>
                    <a:lnTo>
                      <a:pt x="70" y="600"/>
                    </a:lnTo>
                    <a:lnTo>
                      <a:pt x="39" y="605"/>
                    </a:lnTo>
                    <a:lnTo>
                      <a:pt x="17" y="594"/>
                    </a:lnTo>
                    <a:lnTo>
                      <a:pt x="6" y="571"/>
                    </a:lnTo>
                    <a:lnTo>
                      <a:pt x="1" y="539"/>
                    </a:lnTo>
                    <a:lnTo>
                      <a:pt x="0" y="502"/>
                    </a:lnTo>
                    <a:lnTo>
                      <a:pt x="4" y="464"/>
                    </a:lnTo>
                    <a:lnTo>
                      <a:pt x="8" y="431"/>
                    </a:lnTo>
                    <a:lnTo>
                      <a:pt x="11" y="406"/>
                    </a:lnTo>
                    <a:close/>
                  </a:path>
                </a:pathLst>
              </a:custGeom>
              <a:solidFill>
                <a:srgbClr val="B0856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5" name="Freeform 27">
                <a:extLst>
                  <a:ext uri="{FF2B5EF4-FFF2-40B4-BE49-F238E27FC236}">
                    <a16:creationId xmlns:a16="http://schemas.microsoft.com/office/drawing/2014/main" xmlns="" id="{16647F17-C62D-4F50-8B87-D41CD5A6C6A7}"/>
                  </a:ext>
                </a:extLst>
              </p:cNvPr>
              <p:cNvSpPr>
                <a:spLocks/>
              </p:cNvSpPr>
              <p:nvPr/>
            </p:nvSpPr>
            <p:spPr bwMode="auto">
              <a:xfrm>
                <a:off x="5102" y="1213"/>
                <a:ext cx="188" cy="202"/>
              </a:xfrm>
              <a:custGeom>
                <a:avLst/>
                <a:gdLst/>
                <a:ahLst/>
                <a:cxnLst>
                  <a:cxn ang="0">
                    <a:pos x="21" y="354"/>
                  </a:cxn>
                  <a:cxn ang="0">
                    <a:pos x="43" y="251"/>
                  </a:cxn>
                  <a:cxn ang="0">
                    <a:pos x="66" y="151"/>
                  </a:cxn>
                  <a:cxn ang="0">
                    <a:pos x="98" y="53"/>
                  </a:cxn>
                  <a:cxn ang="0">
                    <a:pos x="149" y="1"/>
                  </a:cxn>
                  <a:cxn ang="0">
                    <a:pos x="199" y="0"/>
                  </a:cxn>
                  <a:cxn ang="0">
                    <a:pos x="246" y="7"/>
                  </a:cxn>
                  <a:cxn ang="0">
                    <a:pos x="297" y="20"/>
                  </a:cxn>
                  <a:cxn ang="0">
                    <a:pos x="330" y="41"/>
                  </a:cxn>
                  <a:cxn ang="0">
                    <a:pos x="332" y="67"/>
                  </a:cxn>
                  <a:cxn ang="0">
                    <a:pos x="334" y="92"/>
                  </a:cxn>
                  <a:cxn ang="0">
                    <a:pos x="336" y="117"/>
                  </a:cxn>
                  <a:cxn ang="0">
                    <a:pos x="336" y="139"/>
                  </a:cxn>
                  <a:cxn ang="0">
                    <a:pos x="334" y="157"/>
                  </a:cxn>
                  <a:cxn ang="0">
                    <a:pos x="332" y="175"/>
                  </a:cxn>
                  <a:cxn ang="0">
                    <a:pos x="330" y="193"/>
                  </a:cxn>
                  <a:cxn ang="0">
                    <a:pos x="349" y="204"/>
                  </a:cxn>
                  <a:cxn ang="0">
                    <a:pos x="373" y="227"/>
                  </a:cxn>
                  <a:cxn ang="0">
                    <a:pos x="374" y="266"/>
                  </a:cxn>
                  <a:cxn ang="0">
                    <a:pos x="354" y="303"/>
                  </a:cxn>
                  <a:cxn ang="0">
                    <a:pos x="333" y="317"/>
                  </a:cxn>
                  <a:cxn ang="0">
                    <a:pos x="321" y="315"/>
                  </a:cxn>
                  <a:cxn ang="0">
                    <a:pos x="310" y="315"/>
                  </a:cxn>
                  <a:cxn ang="0">
                    <a:pos x="300" y="315"/>
                  </a:cxn>
                  <a:cxn ang="0">
                    <a:pos x="281" y="335"/>
                  </a:cxn>
                  <a:cxn ang="0">
                    <a:pos x="265" y="375"/>
                  </a:cxn>
                  <a:cxn ang="0">
                    <a:pos x="256" y="413"/>
                  </a:cxn>
                  <a:cxn ang="0">
                    <a:pos x="237" y="440"/>
                  </a:cxn>
                  <a:cxn ang="0">
                    <a:pos x="215" y="469"/>
                  </a:cxn>
                  <a:cxn ang="0">
                    <a:pos x="184" y="511"/>
                  </a:cxn>
                  <a:cxn ang="0">
                    <a:pos x="131" y="553"/>
                  </a:cxn>
                  <a:cxn ang="0">
                    <a:pos x="83" y="584"/>
                  </a:cxn>
                  <a:cxn ang="0">
                    <a:pos x="36" y="604"/>
                  </a:cxn>
                  <a:cxn ang="0">
                    <a:pos x="5" y="571"/>
                  </a:cxn>
                  <a:cxn ang="0">
                    <a:pos x="0" y="502"/>
                  </a:cxn>
                  <a:cxn ang="0">
                    <a:pos x="7" y="431"/>
                  </a:cxn>
                </a:cxnLst>
                <a:rect l="0" t="0" r="r" b="b"/>
                <a:pathLst>
                  <a:path w="376" h="604">
                    <a:moveTo>
                      <a:pt x="10" y="406"/>
                    </a:moveTo>
                    <a:lnTo>
                      <a:pt x="21" y="354"/>
                    </a:lnTo>
                    <a:lnTo>
                      <a:pt x="32" y="302"/>
                    </a:lnTo>
                    <a:lnTo>
                      <a:pt x="43" y="251"/>
                    </a:lnTo>
                    <a:lnTo>
                      <a:pt x="54" y="201"/>
                    </a:lnTo>
                    <a:lnTo>
                      <a:pt x="66" y="151"/>
                    </a:lnTo>
                    <a:lnTo>
                      <a:pt x="81" y="102"/>
                    </a:lnTo>
                    <a:lnTo>
                      <a:pt x="98" y="53"/>
                    </a:lnTo>
                    <a:lnTo>
                      <a:pt x="118" y="7"/>
                    </a:lnTo>
                    <a:lnTo>
                      <a:pt x="149" y="1"/>
                    </a:lnTo>
                    <a:lnTo>
                      <a:pt x="176" y="0"/>
                    </a:lnTo>
                    <a:lnTo>
                      <a:pt x="199" y="0"/>
                    </a:lnTo>
                    <a:lnTo>
                      <a:pt x="224" y="2"/>
                    </a:lnTo>
                    <a:lnTo>
                      <a:pt x="246" y="7"/>
                    </a:lnTo>
                    <a:lnTo>
                      <a:pt x="270" y="12"/>
                    </a:lnTo>
                    <a:lnTo>
                      <a:pt x="297" y="20"/>
                    </a:lnTo>
                    <a:lnTo>
                      <a:pt x="329" y="29"/>
                    </a:lnTo>
                    <a:lnTo>
                      <a:pt x="330" y="41"/>
                    </a:lnTo>
                    <a:lnTo>
                      <a:pt x="331" y="53"/>
                    </a:lnTo>
                    <a:lnTo>
                      <a:pt x="332" y="67"/>
                    </a:lnTo>
                    <a:lnTo>
                      <a:pt x="333" y="80"/>
                    </a:lnTo>
                    <a:lnTo>
                      <a:pt x="334" y="92"/>
                    </a:lnTo>
                    <a:lnTo>
                      <a:pt x="335" y="104"/>
                    </a:lnTo>
                    <a:lnTo>
                      <a:pt x="336" y="117"/>
                    </a:lnTo>
                    <a:lnTo>
                      <a:pt x="337" y="129"/>
                    </a:lnTo>
                    <a:lnTo>
                      <a:pt x="336" y="139"/>
                    </a:lnTo>
                    <a:lnTo>
                      <a:pt x="335" y="147"/>
                    </a:lnTo>
                    <a:lnTo>
                      <a:pt x="334" y="157"/>
                    </a:lnTo>
                    <a:lnTo>
                      <a:pt x="333" y="167"/>
                    </a:lnTo>
                    <a:lnTo>
                      <a:pt x="332" y="175"/>
                    </a:lnTo>
                    <a:lnTo>
                      <a:pt x="331" y="183"/>
                    </a:lnTo>
                    <a:lnTo>
                      <a:pt x="330" y="193"/>
                    </a:lnTo>
                    <a:lnTo>
                      <a:pt x="329" y="202"/>
                    </a:lnTo>
                    <a:lnTo>
                      <a:pt x="349" y="204"/>
                    </a:lnTo>
                    <a:lnTo>
                      <a:pt x="364" y="213"/>
                    </a:lnTo>
                    <a:lnTo>
                      <a:pt x="373" y="227"/>
                    </a:lnTo>
                    <a:lnTo>
                      <a:pt x="376" y="245"/>
                    </a:lnTo>
                    <a:lnTo>
                      <a:pt x="374" y="266"/>
                    </a:lnTo>
                    <a:lnTo>
                      <a:pt x="367" y="287"/>
                    </a:lnTo>
                    <a:lnTo>
                      <a:pt x="354" y="303"/>
                    </a:lnTo>
                    <a:lnTo>
                      <a:pt x="338" y="318"/>
                    </a:lnTo>
                    <a:lnTo>
                      <a:pt x="333" y="317"/>
                    </a:lnTo>
                    <a:lnTo>
                      <a:pt x="328" y="315"/>
                    </a:lnTo>
                    <a:lnTo>
                      <a:pt x="321" y="315"/>
                    </a:lnTo>
                    <a:lnTo>
                      <a:pt x="315" y="315"/>
                    </a:lnTo>
                    <a:lnTo>
                      <a:pt x="310" y="315"/>
                    </a:lnTo>
                    <a:lnTo>
                      <a:pt x="304" y="315"/>
                    </a:lnTo>
                    <a:lnTo>
                      <a:pt x="300" y="315"/>
                    </a:lnTo>
                    <a:lnTo>
                      <a:pt x="296" y="315"/>
                    </a:lnTo>
                    <a:lnTo>
                      <a:pt x="281" y="335"/>
                    </a:lnTo>
                    <a:lnTo>
                      <a:pt x="271" y="355"/>
                    </a:lnTo>
                    <a:lnTo>
                      <a:pt x="265" y="375"/>
                    </a:lnTo>
                    <a:lnTo>
                      <a:pt x="261" y="395"/>
                    </a:lnTo>
                    <a:lnTo>
                      <a:pt x="256" y="413"/>
                    </a:lnTo>
                    <a:lnTo>
                      <a:pt x="248" y="429"/>
                    </a:lnTo>
                    <a:lnTo>
                      <a:pt x="237" y="440"/>
                    </a:lnTo>
                    <a:lnTo>
                      <a:pt x="219" y="448"/>
                    </a:lnTo>
                    <a:lnTo>
                      <a:pt x="215" y="469"/>
                    </a:lnTo>
                    <a:lnTo>
                      <a:pt x="204" y="491"/>
                    </a:lnTo>
                    <a:lnTo>
                      <a:pt x="184" y="511"/>
                    </a:lnTo>
                    <a:lnTo>
                      <a:pt x="158" y="533"/>
                    </a:lnTo>
                    <a:lnTo>
                      <a:pt x="131" y="553"/>
                    </a:lnTo>
                    <a:lnTo>
                      <a:pt x="104" y="569"/>
                    </a:lnTo>
                    <a:lnTo>
                      <a:pt x="83" y="584"/>
                    </a:lnTo>
                    <a:lnTo>
                      <a:pt x="69" y="598"/>
                    </a:lnTo>
                    <a:lnTo>
                      <a:pt x="36" y="604"/>
                    </a:lnTo>
                    <a:lnTo>
                      <a:pt x="16" y="594"/>
                    </a:lnTo>
                    <a:lnTo>
                      <a:pt x="5" y="571"/>
                    </a:lnTo>
                    <a:lnTo>
                      <a:pt x="0" y="539"/>
                    </a:lnTo>
                    <a:lnTo>
                      <a:pt x="0" y="502"/>
                    </a:lnTo>
                    <a:lnTo>
                      <a:pt x="4" y="464"/>
                    </a:lnTo>
                    <a:lnTo>
                      <a:pt x="7" y="431"/>
                    </a:lnTo>
                    <a:lnTo>
                      <a:pt x="10" y="406"/>
                    </a:lnTo>
                    <a:close/>
                  </a:path>
                </a:pathLst>
              </a:custGeom>
              <a:solidFill>
                <a:srgbClr val="B88C7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6" name="Freeform 28">
                <a:extLst>
                  <a:ext uri="{FF2B5EF4-FFF2-40B4-BE49-F238E27FC236}">
                    <a16:creationId xmlns:a16="http://schemas.microsoft.com/office/drawing/2014/main" xmlns="" id="{A0C77E25-2F05-4CEA-B1ED-B4B618918B34}"/>
                  </a:ext>
                </a:extLst>
              </p:cNvPr>
              <p:cNvSpPr>
                <a:spLocks/>
              </p:cNvSpPr>
              <p:nvPr/>
            </p:nvSpPr>
            <p:spPr bwMode="auto">
              <a:xfrm>
                <a:off x="5103" y="1213"/>
                <a:ext cx="183" cy="202"/>
              </a:xfrm>
              <a:custGeom>
                <a:avLst/>
                <a:gdLst/>
                <a:ahLst/>
                <a:cxnLst>
                  <a:cxn ang="0">
                    <a:pos x="20" y="354"/>
                  </a:cxn>
                  <a:cxn ang="0">
                    <a:pos x="41" y="251"/>
                  </a:cxn>
                  <a:cxn ang="0">
                    <a:pos x="65" y="151"/>
                  </a:cxn>
                  <a:cxn ang="0">
                    <a:pos x="96" y="53"/>
                  </a:cxn>
                  <a:cxn ang="0">
                    <a:pos x="147" y="1"/>
                  </a:cxn>
                  <a:cxn ang="0">
                    <a:pos x="197" y="0"/>
                  </a:cxn>
                  <a:cxn ang="0">
                    <a:pos x="244" y="7"/>
                  </a:cxn>
                  <a:cxn ang="0">
                    <a:pos x="295" y="20"/>
                  </a:cxn>
                  <a:cxn ang="0">
                    <a:pos x="327" y="41"/>
                  </a:cxn>
                  <a:cxn ang="0">
                    <a:pos x="329" y="67"/>
                  </a:cxn>
                  <a:cxn ang="0">
                    <a:pos x="331" y="92"/>
                  </a:cxn>
                  <a:cxn ang="0">
                    <a:pos x="333" y="117"/>
                  </a:cxn>
                  <a:cxn ang="0">
                    <a:pos x="333" y="139"/>
                  </a:cxn>
                  <a:cxn ang="0">
                    <a:pos x="331" y="157"/>
                  </a:cxn>
                  <a:cxn ang="0">
                    <a:pos x="329" y="175"/>
                  </a:cxn>
                  <a:cxn ang="0">
                    <a:pos x="327" y="193"/>
                  </a:cxn>
                  <a:cxn ang="0">
                    <a:pos x="344" y="204"/>
                  </a:cxn>
                  <a:cxn ang="0">
                    <a:pos x="364" y="229"/>
                  </a:cxn>
                  <a:cxn ang="0">
                    <a:pos x="364" y="266"/>
                  </a:cxn>
                  <a:cxn ang="0">
                    <a:pos x="346" y="303"/>
                  </a:cxn>
                  <a:cxn ang="0">
                    <a:pos x="326" y="315"/>
                  </a:cxn>
                  <a:cxn ang="0">
                    <a:pos x="315" y="314"/>
                  </a:cxn>
                  <a:cxn ang="0">
                    <a:pos x="304" y="314"/>
                  </a:cxn>
                  <a:cxn ang="0">
                    <a:pos x="296" y="314"/>
                  </a:cxn>
                  <a:cxn ang="0">
                    <a:pos x="278" y="335"/>
                  </a:cxn>
                  <a:cxn ang="0">
                    <a:pos x="263" y="375"/>
                  </a:cxn>
                  <a:cxn ang="0">
                    <a:pos x="254" y="413"/>
                  </a:cxn>
                  <a:cxn ang="0">
                    <a:pos x="233" y="440"/>
                  </a:cxn>
                  <a:cxn ang="0">
                    <a:pos x="213" y="469"/>
                  </a:cxn>
                  <a:cxn ang="0">
                    <a:pos x="181" y="511"/>
                  </a:cxn>
                  <a:cxn ang="0">
                    <a:pos x="128" y="553"/>
                  </a:cxn>
                  <a:cxn ang="0">
                    <a:pos x="81" y="584"/>
                  </a:cxn>
                  <a:cxn ang="0">
                    <a:pos x="34" y="604"/>
                  </a:cxn>
                  <a:cxn ang="0">
                    <a:pos x="3" y="571"/>
                  </a:cxn>
                  <a:cxn ang="0">
                    <a:pos x="0" y="502"/>
                  </a:cxn>
                  <a:cxn ang="0">
                    <a:pos x="6" y="431"/>
                  </a:cxn>
                </a:cxnLst>
                <a:rect l="0" t="0" r="r" b="b"/>
                <a:pathLst>
                  <a:path w="366" h="604">
                    <a:moveTo>
                      <a:pt x="9" y="406"/>
                    </a:moveTo>
                    <a:lnTo>
                      <a:pt x="20" y="354"/>
                    </a:lnTo>
                    <a:lnTo>
                      <a:pt x="30" y="302"/>
                    </a:lnTo>
                    <a:lnTo>
                      <a:pt x="41" y="251"/>
                    </a:lnTo>
                    <a:lnTo>
                      <a:pt x="52" y="201"/>
                    </a:lnTo>
                    <a:lnTo>
                      <a:pt x="65" y="151"/>
                    </a:lnTo>
                    <a:lnTo>
                      <a:pt x="79" y="102"/>
                    </a:lnTo>
                    <a:lnTo>
                      <a:pt x="96" y="53"/>
                    </a:lnTo>
                    <a:lnTo>
                      <a:pt x="116" y="7"/>
                    </a:lnTo>
                    <a:lnTo>
                      <a:pt x="147" y="1"/>
                    </a:lnTo>
                    <a:lnTo>
                      <a:pt x="174" y="0"/>
                    </a:lnTo>
                    <a:lnTo>
                      <a:pt x="197" y="0"/>
                    </a:lnTo>
                    <a:lnTo>
                      <a:pt x="222" y="2"/>
                    </a:lnTo>
                    <a:lnTo>
                      <a:pt x="244" y="7"/>
                    </a:lnTo>
                    <a:lnTo>
                      <a:pt x="268" y="12"/>
                    </a:lnTo>
                    <a:lnTo>
                      <a:pt x="295" y="20"/>
                    </a:lnTo>
                    <a:lnTo>
                      <a:pt x="326" y="29"/>
                    </a:lnTo>
                    <a:lnTo>
                      <a:pt x="327" y="41"/>
                    </a:lnTo>
                    <a:lnTo>
                      <a:pt x="328" y="53"/>
                    </a:lnTo>
                    <a:lnTo>
                      <a:pt x="329" y="67"/>
                    </a:lnTo>
                    <a:lnTo>
                      <a:pt x="330" y="80"/>
                    </a:lnTo>
                    <a:lnTo>
                      <a:pt x="331" y="92"/>
                    </a:lnTo>
                    <a:lnTo>
                      <a:pt x="332" y="104"/>
                    </a:lnTo>
                    <a:lnTo>
                      <a:pt x="333" y="117"/>
                    </a:lnTo>
                    <a:lnTo>
                      <a:pt x="335" y="129"/>
                    </a:lnTo>
                    <a:lnTo>
                      <a:pt x="333" y="139"/>
                    </a:lnTo>
                    <a:lnTo>
                      <a:pt x="332" y="147"/>
                    </a:lnTo>
                    <a:lnTo>
                      <a:pt x="331" y="157"/>
                    </a:lnTo>
                    <a:lnTo>
                      <a:pt x="331" y="167"/>
                    </a:lnTo>
                    <a:lnTo>
                      <a:pt x="329" y="175"/>
                    </a:lnTo>
                    <a:lnTo>
                      <a:pt x="329" y="183"/>
                    </a:lnTo>
                    <a:lnTo>
                      <a:pt x="327" y="193"/>
                    </a:lnTo>
                    <a:lnTo>
                      <a:pt x="327" y="202"/>
                    </a:lnTo>
                    <a:lnTo>
                      <a:pt x="344" y="204"/>
                    </a:lnTo>
                    <a:lnTo>
                      <a:pt x="356" y="213"/>
                    </a:lnTo>
                    <a:lnTo>
                      <a:pt x="364" y="229"/>
                    </a:lnTo>
                    <a:lnTo>
                      <a:pt x="366" y="247"/>
                    </a:lnTo>
                    <a:lnTo>
                      <a:pt x="364" y="266"/>
                    </a:lnTo>
                    <a:lnTo>
                      <a:pt x="356" y="285"/>
                    </a:lnTo>
                    <a:lnTo>
                      <a:pt x="346" y="303"/>
                    </a:lnTo>
                    <a:lnTo>
                      <a:pt x="331" y="317"/>
                    </a:lnTo>
                    <a:lnTo>
                      <a:pt x="326" y="315"/>
                    </a:lnTo>
                    <a:lnTo>
                      <a:pt x="321" y="314"/>
                    </a:lnTo>
                    <a:lnTo>
                      <a:pt x="315" y="314"/>
                    </a:lnTo>
                    <a:lnTo>
                      <a:pt x="310" y="314"/>
                    </a:lnTo>
                    <a:lnTo>
                      <a:pt x="304" y="314"/>
                    </a:lnTo>
                    <a:lnTo>
                      <a:pt x="300" y="314"/>
                    </a:lnTo>
                    <a:lnTo>
                      <a:pt x="296" y="314"/>
                    </a:lnTo>
                    <a:lnTo>
                      <a:pt x="293" y="315"/>
                    </a:lnTo>
                    <a:lnTo>
                      <a:pt x="278" y="335"/>
                    </a:lnTo>
                    <a:lnTo>
                      <a:pt x="269" y="355"/>
                    </a:lnTo>
                    <a:lnTo>
                      <a:pt x="263" y="375"/>
                    </a:lnTo>
                    <a:lnTo>
                      <a:pt x="259" y="395"/>
                    </a:lnTo>
                    <a:lnTo>
                      <a:pt x="254" y="413"/>
                    </a:lnTo>
                    <a:lnTo>
                      <a:pt x="246" y="429"/>
                    </a:lnTo>
                    <a:lnTo>
                      <a:pt x="233" y="440"/>
                    </a:lnTo>
                    <a:lnTo>
                      <a:pt x="215" y="448"/>
                    </a:lnTo>
                    <a:lnTo>
                      <a:pt x="213" y="469"/>
                    </a:lnTo>
                    <a:lnTo>
                      <a:pt x="201" y="491"/>
                    </a:lnTo>
                    <a:lnTo>
                      <a:pt x="181" y="511"/>
                    </a:lnTo>
                    <a:lnTo>
                      <a:pt x="155" y="533"/>
                    </a:lnTo>
                    <a:lnTo>
                      <a:pt x="128" y="553"/>
                    </a:lnTo>
                    <a:lnTo>
                      <a:pt x="102" y="569"/>
                    </a:lnTo>
                    <a:lnTo>
                      <a:pt x="81" y="584"/>
                    </a:lnTo>
                    <a:lnTo>
                      <a:pt x="67" y="598"/>
                    </a:lnTo>
                    <a:lnTo>
                      <a:pt x="34" y="604"/>
                    </a:lnTo>
                    <a:lnTo>
                      <a:pt x="14" y="594"/>
                    </a:lnTo>
                    <a:lnTo>
                      <a:pt x="3" y="571"/>
                    </a:lnTo>
                    <a:lnTo>
                      <a:pt x="0" y="539"/>
                    </a:lnTo>
                    <a:lnTo>
                      <a:pt x="0" y="502"/>
                    </a:lnTo>
                    <a:lnTo>
                      <a:pt x="3" y="464"/>
                    </a:lnTo>
                    <a:lnTo>
                      <a:pt x="6" y="431"/>
                    </a:lnTo>
                    <a:lnTo>
                      <a:pt x="9" y="406"/>
                    </a:lnTo>
                    <a:close/>
                  </a:path>
                </a:pathLst>
              </a:custGeom>
              <a:solidFill>
                <a:srgbClr val="BF968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7" name="Freeform 29">
                <a:extLst>
                  <a:ext uri="{FF2B5EF4-FFF2-40B4-BE49-F238E27FC236}">
                    <a16:creationId xmlns:a16="http://schemas.microsoft.com/office/drawing/2014/main" xmlns="" id="{B202E5B7-AB3C-4064-8A0E-0BDE6E6BA567}"/>
                  </a:ext>
                </a:extLst>
              </p:cNvPr>
              <p:cNvSpPr>
                <a:spLocks/>
              </p:cNvSpPr>
              <p:nvPr/>
            </p:nvSpPr>
            <p:spPr bwMode="auto">
              <a:xfrm>
                <a:off x="5103" y="1213"/>
                <a:ext cx="179" cy="202"/>
              </a:xfrm>
              <a:custGeom>
                <a:avLst/>
                <a:gdLst/>
                <a:ahLst/>
                <a:cxnLst>
                  <a:cxn ang="0">
                    <a:pos x="21" y="354"/>
                  </a:cxn>
                  <a:cxn ang="0">
                    <a:pos x="42" y="251"/>
                  </a:cxn>
                  <a:cxn ang="0">
                    <a:pos x="65" y="151"/>
                  </a:cxn>
                  <a:cxn ang="0">
                    <a:pos x="96" y="53"/>
                  </a:cxn>
                  <a:cxn ang="0">
                    <a:pos x="147" y="1"/>
                  </a:cxn>
                  <a:cxn ang="0">
                    <a:pos x="197" y="0"/>
                  </a:cxn>
                  <a:cxn ang="0">
                    <a:pos x="243" y="7"/>
                  </a:cxn>
                  <a:cxn ang="0">
                    <a:pos x="294" y="20"/>
                  </a:cxn>
                  <a:cxn ang="0">
                    <a:pos x="326" y="41"/>
                  </a:cxn>
                  <a:cxn ang="0">
                    <a:pos x="328" y="67"/>
                  </a:cxn>
                  <a:cxn ang="0">
                    <a:pos x="330" y="92"/>
                  </a:cxn>
                  <a:cxn ang="0">
                    <a:pos x="332" y="117"/>
                  </a:cxn>
                  <a:cxn ang="0">
                    <a:pos x="332" y="139"/>
                  </a:cxn>
                  <a:cxn ang="0">
                    <a:pos x="330" y="157"/>
                  </a:cxn>
                  <a:cxn ang="0">
                    <a:pos x="328" y="175"/>
                  </a:cxn>
                  <a:cxn ang="0">
                    <a:pos x="326" y="193"/>
                  </a:cxn>
                  <a:cxn ang="0">
                    <a:pos x="340" y="205"/>
                  </a:cxn>
                  <a:cxn ang="0">
                    <a:pos x="356" y="229"/>
                  </a:cxn>
                  <a:cxn ang="0">
                    <a:pos x="355" y="266"/>
                  </a:cxn>
                  <a:cxn ang="0">
                    <a:pos x="339" y="302"/>
                  </a:cxn>
                  <a:cxn ang="0">
                    <a:pos x="321" y="313"/>
                  </a:cxn>
                  <a:cxn ang="0">
                    <a:pos x="312" y="313"/>
                  </a:cxn>
                  <a:cxn ang="0">
                    <a:pos x="302" y="313"/>
                  </a:cxn>
                  <a:cxn ang="0">
                    <a:pos x="294" y="314"/>
                  </a:cxn>
                  <a:cxn ang="0">
                    <a:pos x="278" y="333"/>
                  </a:cxn>
                  <a:cxn ang="0">
                    <a:pos x="262" y="375"/>
                  </a:cxn>
                  <a:cxn ang="0">
                    <a:pos x="253" y="412"/>
                  </a:cxn>
                  <a:cxn ang="0">
                    <a:pos x="233" y="438"/>
                  </a:cxn>
                  <a:cxn ang="0">
                    <a:pos x="212" y="467"/>
                  </a:cxn>
                  <a:cxn ang="0">
                    <a:pos x="181" y="511"/>
                  </a:cxn>
                  <a:cxn ang="0">
                    <a:pos x="128" y="551"/>
                  </a:cxn>
                  <a:cxn ang="0">
                    <a:pos x="81" y="584"/>
                  </a:cxn>
                  <a:cxn ang="0">
                    <a:pos x="34" y="604"/>
                  </a:cxn>
                  <a:cxn ang="0">
                    <a:pos x="3" y="571"/>
                  </a:cxn>
                  <a:cxn ang="0">
                    <a:pos x="0" y="502"/>
                  </a:cxn>
                  <a:cxn ang="0">
                    <a:pos x="8" y="431"/>
                  </a:cxn>
                </a:cxnLst>
                <a:rect l="0" t="0" r="r" b="b"/>
                <a:pathLst>
                  <a:path w="358" h="604">
                    <a:moveTo>
                      <a:pt x="11" y="406"/>
                    </a:moveTo>
                    <a:lnTo>
                      <a:pt x="21" y="354"/>
                    </a:lnTo>
                    <a:lnTo>
                      <a:pt x="31" y="302"/>
                    </a:lnTo>
                    <a:lnTo>
                      <a:pt x="42" y="251"/>
                    </a:lnTo>
                    <a:lnTo>
                      <a:pt x="52" y="201"/>
                    </a:lnTo>
                    <a:lnTo>
                      <a:pt x="65" y="151"/>
                    </a:lnTo>
                    <a:lnTo>
                      <a:pt x="79" y="102"/>
                    </a:lnTo>
                    <a:lnTo>
                      <a:pt x="96" y="53"/>
                    </a:lnTo>
                    <a:lnTo>
                      <a:pt x="116" y="7"/>
                    </a:lnTo>
                    <a:lnTo>
                      <a:pt x="147" y="1"/>
                    </a:lnTo>
                    <a:lnTo>
                      <a:pt x="173" y="0"/>
                    </a:lnTo>
                    <a:lnTo>
                      <a:pt x="197" y="0"/>
                    </a:lnTo>
                    <a:lnTo>
                      <a:pt x="221" y="2"/>
                    </a:lnTo>
                    <a:lnTo>
                      <a:pt x="243" y="7"/>
                    </a:lnTo>
                    <a:lnTo>
                      <a:pt x="267" y="12"/>
                    </a:lnTo>
                    <a:lnTo>
                      <a:pt x="294" y="20"/>
                    </a:lnTo>
                    <a:lnTo>
                      <a:pt x="325" y="29"/>
                    </a:lnTo>
                    <a:lnTo>
                      <a:pt x="326" y="41"/>
                    </a:lnTo>
                    <a:lnTo>
                      <a:pt x="327" y="53"/>
                    </a:lnTo>
                    <a:lnTo>
                      <a:pt x="328" y="67"/>
                    </a:lnTo>
                    <a:lnTo>
                      <a:pt x="329" y="80"/>
                    </a:lnTo>
                    <a:lnTo>
                      <a:pt x="330" y="92"/>
                    </a:lnTo>
                    <a:lnTo>
                      <a:pt x="331" y="104"/>
                    </a:lnTo>
                    <a:lnTo>
                      <a:pt x="332" y="117"/>
                    </a:lnTo>
                    <a:lnTo>
                      <a:pt x="334" y="129"/>
                    </a:lnTo>
                    <a:lnTo>
                      <a:pt x="332" y="139"/>
                    </a:lnTo>
                    <a:lnTo>
                      <a:pt x="332" y="147"/>
                    </a:lnTo>
                    <a:lnTo>
                      <a:pt x="330" y="157"/>
                    </a:lnTo>
                    <a:lnTo>
                      <a:pt x="330" y="167"/>
                    </a:lnTo>
                    <a:lnTo>
                      <a:pt x="328" y="175"/>
                    </a:lnTo>
                    <a:lnTo>
                      <a:pt x="328" y="183"/>
                    </a:lnTo>
                    <a:lnTo>
                      <a:pt x="326" y="193"/>
                    </a:lnTo>
                    <a:lnTo>
                      <a:pt x="326" y="202"/>
                    </a:lnTo>
                    <a:lnTo>
                      <a:pt x="340" y="205"/>
                    </a:lnTo>
                    <a:lnTo>
                      <a:pt x="351" y="215"/>
                    </a:lnTo>
                    <a:lnTo>
                      <a:pt x="356" y="229"/>
                    </a:lnTo>
                    <a:lnTo>
                      <a:pt x="358" y="247"/>
                    </a:lnTo>
                    <a:lnTo>
                      <a:pt x="355" y="266"/>
                    </a:lnTo>
                    <a:lnTo>
                      <a:pt x="349" y="285"/>
                    </a:lnTo>
                    <a:lnTo>
                      <a:pt x="339" y="302"/>
                    </a:lnTo>
                    <a:lnTo>
                      <a:pt x="327" y="314"/>
                    </a:lnTo>
                    <a:lnTo>
                      <a:pt x="321" y="313"/>
                    </a:lnTo>
                    <a:lnTo>
                      <a:pt x="316" y="313"/>
                    </a:lnTo>
                    <a:lnTo>
                      <a:pt x="312" y="313"/>
                    </a:lnTo>
                    <a:lnTo>
                      <a:pt x="307" y="313"/>
                    </a:lnTo>
                    <a:lnTo>
                      <a:pt x="302" y="313"/>
                    </a:lnTo>
                    <a:lnTo>
                      <a:pt x="298" y="313"/>
                    </a:lnTo>
                    <a:lnTo>
                      <a:pt x="294" y="314"/>
                    </a:lnTo>
                    <a:lnTo>
                      <a:pt x="293" y="315"/>
                    </a:lnTo>
                    <a:lnTo>
                      <a:pt x="278" y="333"/>
                    </a:lnTo>
                    <a:lnTo>
                      <a:pt x="268" y="355"/>
                    </a:lnTo>
                    <a:lnTo>
                      <a:pt x="262" y="375"/>
                    </a:lnTo>
                    <a:lnTo>
                      <a:pt x="258" y="394"/>
                    </a:lnTo>
                    <a:lnTo>
                      <a:pt x="253" y="412"/>
                    </a:lnTo>
                    <a:lnTo>
                      <a:pt x="245" y="427"/>
                    </a:lnTo>
                    <a:lnTo>
                      <a:pt x="233" y="438"/>
                    </a:lnTo>
                    <a:lnTo>
                      <a:pt x="215" y="446"/>
                    </a:lnTo>
                    <a:lnTo>
                      <a:pt x="212" y="467"/>
                    </a:lnTo>
                    <a:lnTo>
                      <a:pt x="201" y="491"/>
                    </a:lnTo>
                    <a:lnTo>
                      <a:pt x="181" y="511"/>
                    </a:lnTo>
                    <a:lnTo>
                      <a:pt x="155" y="532"/>
                    </a:lnTo>
                    <a:lnTo>
                      <a:pt x="128" y="551"/>
                    </a:lnTo>
                    <a:lnTo>
                      <a:pt x="102" y="569"/>
                    </a:lnTo>
                    <a:lnTo>
                      <a:pt x="81" y="584"/>
                    </a:lnTo>
                    <a:lnTo>
                      <a:pt x="67" y="598"/>
                    </a:lnTo>
                    <a:lnTo>
                      <a:pt x="34" y="604"/>
                    </a:lnTo>
                    <a:lnTo>
                      <a:pt x="14" y="594"/>
                    </a:lnTo>
                    <a:lnTo>
                      <a:pt x="3" y="571"/>
                    </a:lnTo>
                    <a:lnTo>
                      <a:pt x="0" y="539"/>
                    </a:lnTo>
                    <a:lnTo>
                      <a:pt x="0" y="502"/>
                    </a:lnTo>
                    <a:lnTo>
                      <a:pt x="4" y="464"/>
                    </a:lnTo>
                    <a:lnTo>
                      <a:pt x="8" y="431"/>
                    </a:lnTo>
                    <a:lnTo>
                      <a:pt x="11" y="406"/>
                    </a:lnTo>
                    <a:close/>
                  </a:path>
                </a:pathLst>
              </a:custGeom>
              <a:solidFill>
                <a:srgbClr val="C79E8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8" name="Freeform 30">
                <a:extLst>
                  <a:ext uri="{FF2B5EF4-FFF2-40B4-BE49-F238E27FC236}">
                    <a16:creationId xmlns:a16="http://schemas.microsoft.com/office/drawing/2014/main" xmlns="" id="{EC897BB8-4F0D-4921-9C24-A5E2E056258A}"/>
                  </a:ext>
                </a:extLst>
              </p:cNvPr>
              <p:cNvSpPr>
                <a:spLocks/>
              </p:cNvSpPr>
              <p:nvPr/>
            </p:nvSpPr>
            <p:spPr bwMode="auto">
              <a:xfrm>
                <a:off x="5103" y="1213"/>
                <a:ext cx="176" cy="202"/>
              </a:xfrm>
              <a:custGeom>
                <a:avLst/>
                <a:gdLst/>
                <a:ahLst/>
                <a:cxnLst>
                  <a:cxn ang="0">
                    <a:pos x="22" y="354"/>
                  </a:cxn>
                  <a:cxn ang="0">
                    <a:pos x="42" y="251"/>
                  </a:cxn>
                  <a:cxn ang="0">
                    <a:pos x="65" y="151"/>
                  </a:cxn>
                  <a:cxn ang="0">
                    <a:pos x="96" y="53"/>
                  </a:cxn>
                  <a:cxn ang="0">
                    <a:pos x="147" y="1"/>
                  </a:cxn>
                  <a:cxn ang="0">
                    <a:pos x="197" y="0"/>
                  </a:cxn>
                  <a:cxn ang="0">
                    <a:pos x="243" y="7"/>
                  </a:cxn>
                  <a:cxn ang="0">
                    <a:pos x="294" y="20"/>
                  </a:cxn>
                  <a:cxn ang="0">
                    <a:pos x="326" y="41"/>
                  </a:cxn>
                  <a:cxn ang="0">
                    <a:pos x="328" y="67"/>
                  </a:cxn>
                  <a:cxn ang="0">
                    <a:pos x="330" y="92"/>
                  </a:cxn>
                  <a:cxn ang="0">
                    <a:pos x="332" y="117"/>
                  </a:cxn>
                  <a:cxn ang="0">
                    <a:pos x="332" y="139"/>
                  </a:cxn>
                  <a:cxn ang="0">
                    <a:pos x="330" y="157"/>
                  </a:cxn>
                  <a:cxn ang="0">
                    <a:pos x="328" y="175"/>
                  </a:cxn>
                  <a:cxn ang="0">
                    <a:pos x="326" y="193"/>
                  </a:cxn>
                  <a:cxn ang="0">
                    <a:pos x="337" y="207"/>
                  </a:cxn>
                  <a:cxn ang="0">
                    <a:pos x="350" y="230"/>
                  </a:cxn>
                  <a:cxn ang="0">
                    <a:pos x="348" y="266"/>
                  </a:cxn>
                  <a:cxn ang="0">
                    <a:pos x="333" y="300"/>
                  </a:cxn>
                  <a:cxn ang="0">
                    <a:pos x="316" y="313"/>
                  </a:cxn>
                  <a:cxn ang="0">
                    <a:pos x="308" y="311"/>
                  </a:cxn>
                  <a:cxn ang="0">
                    <a:pos x="298" y="313"/>
                  </a:cxn>
                  <a:cxn ang="0">
                    <a:pos x="293" y="314"/>
                  </a:cxn>
                  <a:cxn ang="0">
                    <a:pos x="277" y="333"/>
                  </a:cxn>
                  <a:cxn ang="0">
                    <a:pos x="261" y="375"/>
                  </a:cxn>
                  <a:cxn ang="0">
                    <a:pos x="253" y="412"/>
                  </a:cxn>
                  <a:cxn ang="0">
                    <a:pos x="233" y="438"/>
                  </a:cxn>
                  <a:cxn ang="0">
                    <a:pos x="212" y="467"/>
                  </a:cxn>
                  <a:cxn ang="0">
                    <a:pos x="179" y="510"/>
                  </a:cxn>
                  <a:cxn ang="0">
                    <a:pos x="128" y="551"/>
                  </a:cxn>
                  <a:cxn ang="0">
                    <a:pos x="80" y="584"/>
                  </a:cxn>
                  <a:cxn ang="0">
                    <a:pos x="34" y="604"/>
                  </a:cxn>
                  <a:cxn ang="0">
                    <a:pos x="4" y="571"/>
                  </a:cxn>
                  <a:cxn ang="0">
                    <a:pos x="1" y="502"/>
                  </a:cxn>
                  <a:cxn ang="0">
                    <a:pos x="9" y="431"/>
                  </a:cxn>
                </a:cxnLst>
                <a:rect l="0" t="0" r="r" b="b"/>
                <a:pathLst>
                  <a:path w="351" h="604">
                    <a:moveTo>
                      <a:pt x="11" y="406"/>
                    </a:moveTo>
                    <a:lnTo>
                      <a:pt x="22" y="354"/>
                    </a:lnTo>
                    <a:lnTo>
                      <a:pt x="32" y="303"/>
                    </a:lnTo>
                    <a:lnTo>
                      <a:pt x="42" y="251"/>
                    </a:lnTo>
                    <a:lnTo>
                      <a:pt x="54" y="201"/>
                    </a:lnTo>
                    <a:lnTo>
                      <a:pt x="65" y="151"/>
                    </a:lnTo>
                    <a:lnTo>
                      <a:pt x="79" y="102"/>
                    </a:lnTo>
                    <a:lnTo>
                      <a:pt x="96" y="53"/>
                    </a:lnTo>
                    <a:lnTo>
                      <a:pt x="116" y="7"/>
                    </a:lnTo>
                    <a:lnTo>
                      <a:pt x="147" y="1"/>
                    </a:lnTo>
                    <a:lnTo>
                      <a:pt x="173" y="0"/>
                    </a:lnTo>
                    <a:lnTo>
                      <a:pt x="197" y="0"/>
                    </a:lnTo>
                    <a:lnTo>
                      <a:pt x="221" y="2"/>
                    </a:lnTo>
                    <a:lnTo>
                      <a:pt x="243" y="7"/>
                    </a:lnTo>
                    <a:lnTo>
                      <a:pt x="267" y="12"/>
                    </a:lnTo>
                    <a:lnTo>
                      <a:pt x="294" y="20"/>
                    </a:lnTo>
                    <a:lnTo>
                      <a:pt x="325" y="29"/>
                    </a:lnTo>
                    <a:lnTo>
                      <a:pt x="326" y="41"/>
                    </a:lnTo>
                    <a:lnTo>
                      <a:pt x="327" y="53"/>
                    </a:lnTo>
                    <a:lnTo>
                      <a:pt x="328" y="67"/>
                    </a:lnTo>
                    <a:lnTo>
                      <a:pt x="329" y="80"/>
                    </a:lnTo>
                    <a:lnTo>
                      <a:pt x="330" y="92"/>
                    </a:lnTo>
                    <a:lnTo>
                      <a:pt x="331" y="104"/>
                    </a:lnTo>
                    <a:lnTo>
                      <a:pt x="332" y="117"/>
                    </a:lnTo>
                    <a:lnTo>
                      <a:pt x="333" y="129"/>
                    </a:lnTo>
                    <a:lnTo>
                      <a:pt x="332" y="139"/>
                    </a:lnTo>
                    <a:lnTo>
                      <a:pt x="331" y="147"/>
                    </a:lnTo>
                    <a:lnTo>
                      <a:pt x="330" y="157"/>
                    </a:lnTo>
                    <a:lnTo>
                      <a:pt x="329" y="167"/>
                    </a:lnTo>
                    <a:lnTo>
                      <a:pt x="328" y="175"/>
                    </a:lnTo>
                    <a:lnTo>
                      <a:pt x="327" y="183"/>
                    </a:lnTo>
                    <a:lnTo>
                      <a:pt x="326" y="193"/>
                    </a:lnTo>
                    <a:lnTo>
                      <a:pt x="326" y="202"/>
                    </a:lnTo>
                    <a:lnTo>
                      <a:pt x="337" y="207"/>
                    </a:lnTo>
                    <a:lnTo>
                      <a:pt x="346" y="216"/>
                    </a:lnTo>
                    <a:lnTo>
                      <a:pt x="350" y="230"/>
                    </a:lnTo>
                    <a:lnTo>
                      <a:pt x="351" y="248"/>
                    </a:lnTo>
                    <a:lnTo>
                      <a:pt x="348" y="266"/>
                    </a:lnTo>
                    <a:lnTo>
                      <a:pt x="341" y="285"/>
                    </a:lnTo>
                    <a:lnTo>
                      <a:pt x="333" y="300"/>
                    </a:lnTo>
                    <a:lnTo>
                      <a:pt x="321" y="314"/>
                    </a:lnTo>
                    <a:lnTo>
                      <a:pt x="316" y="313"/>
                    </a:lnTo>
                    <a:lnTo>
                      <a:pt x="312" y="311"/>
                    </a:lnTo>
                    <a:lnTo>
                      <a:pt x="308" y="311"/>
                    </a:lnTo>
                    <a:lnTo>
                      <a:pt x="303" y="313"/>
                    </a:lnTo>
                    <a:lnTo>
                      <a:pt x="298" y="313"/>
                    </a:lnTo>
                    <a:lnTo>
                      <a:pt x="295" y="313"/>
                    </a:lnTo>
                    <a:lnTo>
                      <a:pt x="293" y="314"/>
                    </a:lnTo>
                    <a:lnTo>
                      <a:pt x="292" y="315"/>
                    </a:lnTo>
                    <a:lnTo>
                      <a:pt x="277" y="333"/>
                    </a:lnTo>
                    <a:lnTo>
                      <a:pt x="267" y="355"/>
                    </a:lnTo>
                    <a:lnTo>
                      <a:pt x="261" y="375"/>
                    </a:lnTo>
                    <a:lnTo>
                      <a:pt x="258" y="394"/>
                    </a:lnTo>
                    <a:lnTo>
                      <a:pt x="253" y="412"/>
                    </a:lnTo>
                    <a:lnTo>
                      <a:pt x="245" y="427"/>
                    </a:lnTo>
                    <a:lnTo>
                      <a:pt x="233" y="438"/>
                    </a:lnTo>
                    <a:lnTo>
                      <a:pt x="215" y="446"/>
                    </a:lnTo>
                    <a:lnTo>
                      <a:pt x="212" y="467"/>
                    </a:lnTo>
                    <a:lnTo>
                      <a:pt x="200" y="489"/>
                    </a:lnTo>
                    <a:lnTo>
                      <a:pt x="179" y="510"/>
                    </a:lnTo>
                    <a:lnTo>
                      <a:pt x="154" y="532"/>
                    </a:lnTo>
                    <a:lnTo>
                      <a:pt x="128" y="551"/>
                    </a:lnTo>
                    <a:lnTo>
                      <a:pt x="101" y="569"/>
                    </a:lnTo>
                    <a:lnTo>
                      <a:pt x="80" y="584"/>
                    </a:lnTo>
                    <a:lnTo>
                      <a:pt x="66" y="597"/>
                    </a:lnTo>
                    <a:lnTo>
                      <a:pt x="34" y="604"/>
                    </a:lnTo>
                    <a:lnTo>
                      <a:pt x="14" y="593"/>
                    </a:lnTo>
                    <a:lnTo>
                      <a:pt x="4" y="571"/>
                    </a:lnTo>
                    <a:lnTo>
                      <a:pt x="0" y="539"/>
                    </a:lnTo>
                    <a:lnTo>
                      <a:pt x="1" y="502"/>
                    </a:lnTo>
                    <a:lnTo>
                      <a:pt x="4" y="464"/>
                    </a:lnTo>
                    <a:lnTo>
                      <a:pt x="9" y="431"/>
                    </a:lnTo>
                    <a:lnTo>
                      <a:pt x="11" y="406"/>
                    </a:lnTo>
                    <a:close/>
                  </a:path>
                </a:pathLst>
              </a:custGeom>
              <a:solidFill>
                <a:srgbClr val="CFA691"/>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9" name="Freeform 31">
                <a:extLst>
                  <a:ext uri="{FF2B5EF4-FFF2-40B4-BE49-F238E27FC236}">
                    <a16:creationId xmlns:a16="http://schemas.microsoft.com/office/drawing/2014/main" xmlns="" id="{893D1D3D-70C3-4591-847F-0BA8081EB328}"/>
                  </a:ext>
                </a:extLst>
              </p:cNvPr>
              <p:cNvSpPr>
                <a:spLocks/>
              </p:cNvSpPr>
              <p:nvPr/>
            </p:nvSpPr>
            <p:spPr bwMode="auto">
              <a:xfrm>
                <a:off x="5103" y="1213"/>
                <a:ext cx="172" cy="202"/>
              </a:xfrm>
              <a:custGeom>
                <a:avLst/>
                <a:gdLst/>
                <a:ahLst/>
                <a:cxnLst>
                  <a:cxn ang="0">
                    <a:pos x="23" y="354"/>
                  </a:cxn>
                  <a:cxn ang="0">
                    <a:pos x="43" y="251"/>
                  </a:cxn>
                  <a:cxn ang="0">
                    <a:pos x="66" y="151"/>
                  </a:cxn>
                  <a:cxn ang="0">
                    <a:pos x="96" y="53"/>
                  </a:cxn>
                  <a:cxn ang="0">
                    <a:pos x="147" y="1"/>
                  </a:cxn>
                  <a:cxn ang="0">
                    <a:pos x="196" y="0"/>
                  </a:cxn>
                  <a:cxn ang="0">
                    <a:pos x="242" y="7"/>
                  </a:cxn>
                  <a:cxn ang="0">
                    <a:pos x="293" y="20"/>
                  </a:cxn>
                  <a:cxn ang="0">
                    <a:pos x="325" y="41"/>
                  </a:cxn>
                  <a:cxn ang="0">
                    <a:pos x="327" y="67"/>
                  </a:cxn>
                  <a:cxn ang="0">
                    <a:pos x="329" y="92"/>
                  </a:cxn>
                  <a:cxn ang="0">
                    <a:pos x="331" y="117"/>
                  </a:cxn>
                  <a:cxn ang="0">
                    <a:pos x="331" y="139"/>
                  </a:cxn>
                  <a:cxn ang="0">
                    <a:pos x="329" y="157"/>
                  </a:cxn>
                  <a:cxn ang="0">
                    <a:pos x="328" y="175"/>
                  </a:cxn>
                  <a:cxn ang="0">
                    <a:pos x="326" y="193"/>
                  </a:cxn>
                  <a:cxn ang="0">
                    <a:pos x="334" y="207"/>
                  </a:cxn>
                  <a:cxn ang="0">
                    <a:pos x="344" y="230"/>
                  </a:cxn>
                  <a:cxn ang="0">
                    <a:pos x="340" y="266"/>
                  </a:cxn>
                  <a:cxn ang="0">
                    <a:pos x="327" y="299"/>
                  </a:cxn>
                  <a:cxn ang="0">
                    <a:pos x="312" y="310"/>
                  </a:cxn>
                  <a:cxn ang="0">
                    <a:pos x="303" y="310"/>
                  </a:cxn>
                  <a:cxn ang="0">
                    <a:pos x="295" y="310"/>
                  </a:cxn>
                  <a:cxn ang="0">
                    <a:pos x="291" y="314"/>
                  </a:cxn>
                  <a:cxn ang="0">
                    <a:pos x="276" y="333"/>
                  </a:cxn>
                  <a:cxn ang="0">
                    <a:pos x="261" y="375"/>
                  </a:cxn>
                  <a:cxn ang="0">
                    <a:pos x="253" y="412"/>
                  </a:cxn>
                  <a:cxn ang="0">
                    <a:pos x="233" y="438"/>
                  </a:cxn>
                  <a:cxn ang="0">
                    <a:pos x="212" y="466"/>
                  </a:cxn>
                  <a:cxn ang="0">
                    <a:pos x="179" y="510"/>
                  </a:cxn>
                  <a:cxn ang="0">
                    <a:pos x="128" y="551"/>
                  </a:cxn>
                  <a:cxn ang="0">
                    <a:pos x="80" y="584"/>
                  </a:cxn>
                  <a:cxn ang="0">
                    <a:pos x="34" y="604"/>
                  </a:cxn>
                  <a:cxn ang="0">
                    <a:pos x="3" y="569"/>
                  </a:cxn>
                  <a:cxn ang="0">
                    <a:pos x="1" y="502"/>
                  </a:cxn>
                  <a:cxn ang="0">
                    <a:pos x="9" y="431"/>
                  </a:cxn>
                </a:cxnLst>
                <a:rect l="0" t="0" r="r" b="b"/>
                <a:pathLst>
                  <a:path w="344" h="604">
                    <a:moveTo>
                      <a:pt x="12" y="406"/>
                    </a:moveTo>
                    <a:lnTo>
                      <a:pt x="23" y="354"/>
                    </a:lnTo>
                    <a:lnTo>
                      <a:pt x="32" y="303"/>
                    </a:lnTo>
                    <a:lnTo>
                      <a:pt x="43" y="251"/>
                    </a:lnTo>
                    <a:lnTo>
                      <a:pt x="54" y="201"/>
                    </a:lnTo>
                    <a:lnTo>
                      <a:pt x="66" y="151"/>
                    </a:lnTo>
                    <a:lnTo>
                      <a:pt x="80" y="102"/>
                    </a:lnTo>
                    <a:lnTo>
                      <a:pt x="96" y="53"/>
                    </a:lnTo>
                    <a:lnTo>
                      <a:pt x="116" y="7"/>
                    </a:lnTo>
                    <a:lnTo>
                      <a:pt x="147" y="1"/>
                    </a:lnTo>
                    <a:lnTo>
                      <a:pt x="173" y="0"/>
                    </a:lnTo>
                    <a:lnTo>
                      <a:pt x="196" y="0"/>
                    </a:lnTo>
                    <a:lnTo>
                      <a:pt x="220" y="2"/>
                    </a:lnTo>
                    <a:lnTo>
                      <a:pt x="242" y="7"/>
                    </a:lnTo>
                    <a:lnTo>
                      <a:pt x="266" y="12"/>
                    </a:lnTo>
                    <a:lnTo>
                      <a:pt x="293" y="20"/>
                    </a:lnTo>
                    <a:lnTo>
                      <a:pt x="323" y="29"/>
                    </a:lnTo>
                    <a:lnTo>
                      <a:pt x="325" y="41"/>
                    </a:lnTo>
                    <a:lnTo>
                      <a:pt x="326" y="53"/>
                    </a:lnTo>
                    <a:lnTo>
                      <a:pt x="327" y="67"/>
                    </a:lnTo>
                    <a:lnTo>
                      <a:pt x="328" y="80"/>
                    </a:lnTo>
                    <a:lnTo>
                      <a:pt x="329" y="92"/>
                    </a:lnTo>
                    <a:lnTo>
                      <a:pt x="330" y="104"/>
                    </a:lnTo>
                    <a:lnTo>
                      <a:pt x="331" y="117"/>
                    </a:lnTo>
                    <a:lnTo>
                      <a:pt x="333" y="129"/>
                    </a:lnTo>
                    <a:lnTo>
                      <a:pt x="331" y="139"/>
                    </a:lnTo>
                    <a:lnTo>
                      <a:pt x="331" y="147"/>
                    </a:lnTo>
                    <a:lnTo>
                      <a:pt x="329" y="157"/>
                    </a:lnTo>
                    <a:lnTo>
                      <a:pt x="329" y="167"/>
                    </a:lnTo>
                    <a:lnTo>
                      <a:pt x="328" y="175"/>
                    </a:lnTo>
                    <a:lnTo>
                      <a:pt x="327" y="183"/>
                    </a:lnTo>
                    <a:lnTo>
                      <a:pt x="326" y="193"/>
                    </a:lnTo>
                    <a:lnTo>
                      <a:pt x="325" y="202"/>
                    </a:lnTo>
                    <a:lnTo>
                      <a:pt x="334" y="207"/>
                    </a:lnTo>
                    <a:lnTo>
                      <a:pt x="340" y="216"/>
                    </a:lnTo>
                    <a:lnTo>
                      <a:pt x="344" y="230"/>
                    </a:lnTo>
                    <a:lnTo>
                      <a:pt x="344" y="248"/>
                    </a:lnTo>
                    <a:lnTo>
                      <a:pt x="340" y="266"/>
                    </a:lnTo>
                    <a:lnTo>
                      <a:pt x="335" y="284"/>
                    </a:lnTo>
                    <a:lnTo>
                      <a:pt x="327" y="299"/>
                    </a:lnTo>
                    <a:lnTo>
                      <a:pt x="316" y="311"/>
                    </a:lnTo>
                    <a:lnTo>
                      <a:pt x="312" y="310"/>
                    </a:lnTo>
                    <a:lnTo>
                      <a:pt x="309" y="310"/>
                    </a:lnTo>
                    <a:lnTo>
                      <a:pt x="303" y="310"/>
                    </a:lnTo>
                    <a:lnTo>
                      <a:pt x="299" y="310"/>
                    </a:lnTo>
                    <a:lnTo>
                      <a:pt x="295" y="310"/>
                    </a:lnTo>
                    <a:lnTo>
                      <a:pt x="293" y="311"/>
                    </a:lnTo>
                    <a:lnTo>
                      <a:pt x="291" y="314"/>
                    </a:lnTo>
                    <a:lnTo>
                      <a:pt x="291" y="315"/>
                    </a:lnTo>
                    <a:lnTo>
                      <a:pt x="276" y="333"/>
                    </a:lnTo>
                    <a:lnTo>
                      <a:pt x="267" y="355"/>
                    </a:lnTo>
                    <a:lnTo>
                      <a:pt x="261" y="375"/>
                    </a:lnTo>
                    <a:lnTo>
                      <a:pt x="258" y="394"/>
                    </a:lnTo>
                    <a:lnTo>
                      <a:pt x="253" y="412"/>
                    </a:lnTo>
                    <a:lnTo>
                      <a:pt x="245" y="427"/>
                    </a:lnTo>
                    <a:lnTo>
                      <a:pt x="233" y="438"/>
                    </a:lnTo>
                    <a:lnTo>
                      <a:pt x="215" y="445"/>
                    </a:lnTo>
                    <a:lnTo>
                      <a:pt x="212" y="466"/>
                    </a:lnTo>
                    <a:lnTo>
                      <a:pt x="200" y="489"/>
                    </a:lnTo>
                    <a:lnTo>
                      <a:pt x="179" y="510"/>
                    </a:lnTo>
                    <a:lnTo>
                      <a:pt x="154" y="532"/>
                    </a:lnTo>
                    <a:lnTo>
                      <a:pt x="128" y="551"/>
                    </a:lnTo>
                    <a:lnTo>
                      <a:pt x="101" y="569"/>
                    </a:lnTo>
                    <a:lnTo>
                      <a:pt x="80" y="584"/>
                    </a:lnTo>
                    <a:lnTo>
                      <a:pt x="66" y="597"/>
                    </a:lnTo>
                    <a:lnTo>
                      <a:pt x="34" y="604"/>
                    </a:lnTo>
                    <a:lnTo>
                      <a:pt x="14" y="593"/>
                    </a:lnTo>
                    <a:lnTo>
                      <a:pt x="3" y="569"/>
                    </a:lnTo>
                    <a:lnTo>
                      <a:pt x="0" y="537"/>
                    </a:lnTo>
                    <a:lnTo>
                      <a:pt x="1" y="502"/>
                    </a:lnTo>
                    <a:lnTo>
                      <a:pt x="5" y="464"/>
                    </a:lnTo>
                    <a:lnTo>
                      <a:pt x="9" y="431"/>
                    </a:lnTo>
                    <a:lnTo>
                      <a:pt x="12" y="406"/>
                    </a:lnTo>
                    <a:close/>
                  </a:path>
                </a:pathLst>
              </a:custGeom>
              <a:solidFill>
                <a:srgbClr val="D6B09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0" name="Freeform 32">
                <a:extLst>
                  <a:ext uri="{FF2B5EF4-FFF2-40B4-BE49-F238E27FC236}">
                    <a16:creationId xmlns:a16="http://schemas.microsoft.com/office/drawing/2014/main" xmlns="" id="{407FB226-09DE-4C93-80F0-8548741551DE}"/>
                  </a:ext>
                </a:extLst>
              </p:cNvPr>
              <p:cNvSpPr>
                <a:spLocks/>
              </p:cNvSpPr>
              <p:nvPr/>
            </p:nvSpPr>
            <p:spPr bwMode="auto">
              <a:xfrm>
                <a:off x="5103" y="1213"/>
                <a:ext cx="168" cy="201"/>
              </a:xfrm>
              <a:custGeom>
                <a:avLst/>
                <a:gdLst/>
                <a:ahLst/>
                <a:cxnLst>
                  <a:cxn ang="0">
                    <a:pos x="23" y="354"/>
                  </a:cxn>
                  <a:cxn ang="0">
                    <a:pos x="42" y="251"/>
                  </a:cxn>
                  <a:cxn ang="0">
                    <a:pos x="65" y="151"/>
                  </a:cxn>
                  <a:cxn ang="0">
                    <a:pos x="95" y="53"/>
                  </a:cxn>
                  <a:cxn ang="0">
                    <a:pos x="146" y="1"/>
                  </a:cxn>
                  <a:cxn ang="0">
                    <a:pos x="195" y="0"/>
                  </a:cxn>
                  <a:cxn ang="0">
                    <a:pos x="241" y="7"/>
                  </a:cxn>
                  <a:cxn ang="0">
                    <a:pos x="291" y="20"/>
                  </a:cxn>
                  <a:cxn ang="0">
                    <a:pos x="324" y="41"/>
                  </a:cxn>
                  <a:cxn ang="0">
                    <a:pos x="326" y="67"/>
                  </a:cxn>
                  <a:cxn ang="0">
                    <a:pos x="328" y="92"/>
                  </a:cxn>
                  <a:cxn ang="0">
                    <a:pos x="330" y="117"/>
                  </a:cxn>
                  <a:cxn ang="0">
                    <a:pos x="330" y="139"/>
                  </a:cxn>
                  <a:cxn ang="0">
                    <a:pos x="328" y="157"/>
                  </a:cxn>
                  <a:cxn ang="0">
                    <a:pos x="326" y="175"/>
                  </a:cxn>
                  <a:cxn ang="0">
                    <a:pos x="325" y="193"/>
                  </a:cxn>
                  <a:cxn ang="0">
                    <a:pos x="330" y="207"/>
                  </a:cxn>
                  <a:cxn ang="0">
                    <a:pos x="335" y="231"/>
                  </a:cxn>
                  <a:cxn ang="0">
                    <a:pos x="331" y="266"/>
                  </a:cxn>
                  <a:cxn ang="0">
                    <a:pos x="319" y="299"/>
                  </a:cxn>
                  <a:cxn ang="0">
                    <a:pos x="307" y="309"/>
                  </a:cxn>
                  <a:cxn ang="0">
                    <a:pos x="299" y="309"/>
                  </a:cxn>
                  <a:cxn ang="0">
                    <a:pos x="292" y="309"/>
                  </a:cxn>
                  <a:cxn ang="0">
                    <a:pos x="288" y="313"/>
                  </a:cxn>
                  <a:cxn ang="0">
                    <a:pos x="274" y="333"/>
                  </a:cxn>
                  <a:cxn ang="0">
                    <a:pos x="259" y="375"/>
                  </a:cxn>
                  <a:cxn ang="0">
                    <a:pos x="250" y="412"/>
                  </a:cxn>
                  <a:cxn ang="0">
                    <a:pos x="231" y="438"/>
                  </a:cxn>
                  <a:cxn ang="0">
                    <a:pos x="211" y="466"/>
                  </a:cxn>
                  <a:cxn ang="0">
                    <a:pos x="178" y="510"/>
                  </a:cxn>
                  <a:cxn ang="0">
                    <a:pos x="126" y="550"/>
                  </a:cxn>
                  <a:cxn ang="0">
                    <a:pos x="78" y="583"/>
                  </a:cxn>
                  <a:cxn ang="0">
                    <a:pos x="32" y="602"/>
                  </a:cxn>
                  <a:cxn ang="0">
                    <a:pos x="3" y="569"/>
                  </a:cxn>
                  <a:cxn ang="0">
                    <a:pos x="1" y="502"/>
                  </a:cxn>
                  <a:cxn ang="0">
                    <a:pos x="9" y="431"/>
                  </a:cxn>
                </a:cxnLst>
                <a:rect l="0" t="0" r="r" b="b"/>
                <a:pathLst>
                  <a:path w="335" h="602">
                    <a:moveTo>
                      <a:pt x="12" y="406"/>
                    </a:moveTo>
                    <a:lnTo>
                      <a:pt x="23" y="354"/>
                    </a:lnTo>
                    <a:lnTo>
                      <a:pt x="32" y="303"/>
                    </a:lnTo>
                    <a:lnTo>
                      <a:pt x="42" y="251"/>
                    </a:lnTo>
                    <a:lnTo>
                      <a:pt x="54" y="201"/>
                    </a:lnTo>
                    <a:lnTo>
                      <a:pt x="65" y="151"/>
                    </a:lnTo>
                    <a:lnTo>
                      <a:pt x="79" y="102"/>
                    </a:lnTo>
                    <a:lnTo>
                      <a:pt x="95" y="53"/>
                    </a:lnTo>
                    <a:lnTo>
                      <a:pt x="115" y="7"/>
                    </a:lnTo>
                    <a:lnTo>
                      <a:pt x="146" y="1"/>
                    </a:lnTo>
                    <a:lnTo>
                      <a:pt x="172" y="0"/>
                    </a:lnTo>
                    <a:lnTo>
                      <a:pt x="195" y="0"/>
                    </a:lnTo>
                    <a:lnTo>
                      <a:pt x="219" y="2"/>
                    </a:lnTo>
                    <a:lnTo>
                      <a:pt x="241" y="7"/>
                    </a:lnTo>
                    <a:lnTo>
                      <a:pt x="264" y="12"/>
                    </a:lnTo>
                    <a:lnTo>
                      <a:pt x="291" y="20"/>
                    </a:lnTo>
                    <a:lnTo>
                      <a:pt x="322" y="29"/>
                    </a:lnTo>
                    <a:lnTo>
                      <a:pt x="324" y="41"/>
                    </a:lnTo>
                    <a:lnTo>
                      <a:pt x="325" y="53"/>
                    </a:lnTo>
                    <a:lnTo>
                      <a:pt x="326" y="67"/>
                    </a:lnTo>
                    <a:lnTo>
                      <a:pt x="327" y="80"/>
                    </a:lnTo>
                    <a:lnTo>
                      <a:pt x="328" y="92"/>
                    </a:lnTo>
                    <a:lnTo>
                      <a:pt x="329" y="104"/>
                    </a:lnTo>
                    <a:lnTo>
                      <a:pt x="330" y="117"/>
                    </a:lnTo>
                    <a:lnTo>
                      <a:pt x="332" y="129"/>
                    </a:lnTo>
                    <a:lnTo>
                      <a:pt x="330" y="139"/>
                    </a:lnTo>
                    <a:lnTo>
                      <a:pt x="329" y="147"/>
                    </a:lnTo>
                    <a:lnTo>
                      <a:pt x="328" y="157"/>
                    </a:lnTo>
                    <a:lnTo>
                      <a:pt x="327" y="167"/>
                    </a:lnTo>
                    <a:lnTo>
                      <a:pt x="326" y="175"/>
                    </a:lnTo>
                    <a:lnTo>
                      <a:pt x="326" y="183"/>
                    </a:lnTo>
                    <a:lnTo>
                      <a:pt x="325" y="193"/>
                    </a:lnTo>
                    <a:lnTo>
                      <a:pt x="324" y="202"/>
                    </a:lnTo>
                    <a:lnTo>
                      <a:pt x="330" y="207"/>
                    </a:lnTo>
                    <a:lnTo>
                      <a:pt x="334" y="218"/>
                    </a:lnTo>
                    <a:lnTo>
                      <a:pt x="335" y="231"/>
                    </a:lnTo>
                    <a:lnTo>
                      <a:pt x="334" y="248"/>
                    </a:lnTo>
                    <a:lnTo>
                      <a:pt x="331" y="266"/>
                    </a:lnTo>
                    <a:lnTo>
                      <a:pt x="326" y="284"/>
                    </a:lnTo>
                    <a:lnTo>
                      <a:pt x="319" y="299"/>
                    </a:lnTo>
                    <a:lnTo>
                      <a:pt x="311" y="310"/>
                    </a:lnTo>
                    <a:lnTo>
                      <a:pt x="307" y="309"/>
                    </a:lnTo>
                    <a:lnTo>
                      <a:pt x="303" y="309"/>
                    </a:lnTo>
                    <a:lnTo>
                      <a:pt x="299" y="309"/>
                    </a:lnTo>
                    <a:lnTo>
                      <a:pt x="296" y="309"/>
                    </a:lnTo>
                    <a:lnTo>
                      <a:pt x="292" y="309"/>
                    </a:lnTo>
                    <a:lnTo>
                      <a:pt x="290" y="311"/>
                    </a:lnTo>
                    <a:lnTo>
                      <a:pt x="288" y="313"/>
                    </a:lnTo>
                    <a:lnTo>
                      <a:pt x="289" y="315"/>
                    </a:lnTo>
                    <a:lnTo>
                      <a:pt x="274" y="333"/>
                    </a:lnTo>
                    <a:lnTo>
                      <a:pt x="264" y="355"/>
                    </a:lnTo>
                    <a:lnTo>
                      <a:pt x="259" y="375"/>
                    </a:lnTo>
                    <a:lnTo>
                      <a:pt x="256" y="394"/>
                    </a:lnTo>
                    <a:lnTo>
                      <a:pt x="250" y="412"/>
                    </a:lnTo>
                    <a:lnTo>
                      <a:pt x="243" y="427"/>
                    </a:lnTo>
                    <a:lnTo>
                      <a:pt x="231" y="438"/>
                    </a:lnTo>
                    <a:lnTo>
                      <a:pt x="214" y="445"/>
                    </a:lnTo>
                    <a:lnTo>
                      <a:pt x="211" y="466"/>
                    </a:lnTo>
                    <a:lnTo>
                      <a:pt x="199" y="489"/>
                    </a:lnTo>
                    <a:lnTo>
                      <a:pt x="178" y="510"/>
                    </a:lnTo>
                    <a:lnTo>
                      <a:pt x="153" y="531"/>
                    </a:lnTo>
                    <a:lnTo>
                      <a:pt x="126" y="550"/>
                    </a:lnTo>
                    <a:lnTo>
                      <a:pt x="100" y="568"/>
                    </a:lnTo>
                    <a:lnTo>
                      <a:pt x="78" y="583"/>
                    </a:lnTo>
                    <a:lnTo>
                      <a:pt x="64" y="597"/>
                    </a:lnTo>
                    <a:lnTo>
                      <a:pt x="32" y="602"/>
                    </a:lnTo>
                    <a:lnTo>
                      <a:pt x="13" y="593"/>
                    </a:lnTo>
                    <a:lnTo>
                      <a:pt x="3" y="569"/>
                    </a:lnTo>
                    <a:lnTo>
                      <a:pt x="0" y="537"/>
                    </a:lnTo>
                    <a:lnTo>
                      <a:pt x="1" y="502"/>
                    </a:lnTo>
                    <a:lnTo>
                      <a:pt x="5" y="464"/>
                    </a:lnTo>
                    <a:lnTo>
                      <a:pt x="9" y="431"/>
                    </a:lnTo>
                    <a:lnTo>
                      <a:pt x="12" y="406"/>
                    </a:lnTo>
                    <a:close/>
                  </a:path>
                </a:pathLst>
              </a:custGeom>
              <a:solidFill>
                <a:srgbClr val="DEB8A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1" name="Freeform 33">
                <a:extLst>
                  <a:ext uri="{FF2B5EF4-FFF2-40B4-BE49-F238E27FC236}">
                    <a16:creationId xmlns:a16="http://schemas.microsoft.com/office/drawing/2014/main" xmlns="" id="{1E604869-B304-4A10-8ECB-49174CDF006D}"/>
                  </a:ext>
                </a:extLst>
              </p:cNvPr>
              <p:cNvSpPr>
                <a:spLocks/>
              </p:cNvSpPr>
              <p:nvPr/>
            </p:nvSpPr>
            <p:spPr bwMode="auto">
              <a:xfrm>
                <a:off x="5103" y="1213"/>
                <a:ext cx="166" cy="201"/>
              </a:xfrm>
              <a:custGeom>
                <a:avLst/>
                <a:gdLst/>
                <a:ahLst/>
                <a:cxnLst>
                  <a:cxn ang="0">
                    <a:pos x="23" y="354"/>
                  </a:cxn>
                  <a:cxn ang="0">
                    <a:pos x="43" y="251"/>
                  </a:cxn>
                  <a:cxn ang="0">
                    <a:pos x="65" y="151"/>
                  </a:cxn>
                  <a:cxn ang="0">
                    <a:pos x="95" y="53"/>
                  </a:cxn>
                  <a:cxn ang="0">
                    <a:pos x="146" y="1"/>
                  </a:cxn>
                  <a:cxn ang="0">
                    <a:pos x="195" y="0"/>
                  </a:cxn>
                  <a:cxn ang="0">
                    <a:pos x="240" y="7"/>
                  </a:cxn>
                  <a:cxn ang="0">
                    <a:pos x="291" y="20"/>
                  </a:cxn>
                  <a:cxn ang="0">
                    <a:pos x="322" y="41"/>
                  </a:cxn>
                  <a:cxn ang="0">
                    <a:pos x="325" y="67"/>
                  </a:cxn>
                  <a:cxn ang="0">
                    <a:pos x="327" y="92"/>
                  </a:cxn>
                  <a:cxn ang="0">
                    <a:pos x="329" y="117"/>
                  </a:cxn>
                  <a:cxn ang="0">
                    <a:pos x="329" y="139"/>
                  </a:cxn>
                  <a:cxn ang="0">
                    <a:pos x="327" y="157"/>
                  </a:cxn>
                  <a:cxn ang="0">
                    <a:pos x="326" y="175"/>
                  </a:cxn>
                  <a:cxn ang="0">
                    <a:pos x="324" y="193"/>
                  </a:cxn>
                  <a:cxn ang="0">
                    <a:pos x="327" y="208"/>
                  </a:cxn>
                  <a:cxn ang="0">
                    <a:pos x="329" y="231"/>
                  </a:cxn>
                  <a:cxn ang="0">
                    <a:pos x="324" y="266"/>
                  </a:cxn>
                  <a:cxn ang="0">
                    <a:pos x="313" y="296"/>
                  </a:cxn>
                  <a:cxn ang="0">
                    <a:pos x="303" y="307"/>
                  </a:cxn>
                  <a:cxn ang="0">
                    <a:pos x="296" y="307"/>
                  </a:cxn>
                  <a:cxn ang="0">
                    <a:pos x="289" y="309"/>
                  </a:cxn>
                  <a:cxn ang="0">
                    <a:pos x="286" y="313"/>
                  </a:cxn>
                  <a:cxn ang="0">
                    <a:pos x="274" y="333"/>
                  </a:cxn>
                  <a:cxn ang="0">
                    <a:pos x="259" y="375"/>
                  </a:cxn>
                  <a:cxn ang="0">
                    <a:pos x="250" y="412"/>
                  </a:cxn>
                  <a:cxn ang="0">
                    <a:pos x="231" y="438"/>
                  </a:cxn>
                  <a:cxn ang="0">
                    <a:pos x="210" y="466"/>
                  </a:cxn>
                  <a:cxn ang="0">
                    <a:pos x="178" y="510"/>
                  </a:cxn>
                  <a:cxn ang="0">
                    <a:pos x="126" y="550"/>
                  </a:cxn>
                  <a:cxn ang="0">
                    <a:pos x="78" y="583"/>
                  </a:cxn>
                  <a:cxn ang="0">
                    <a:pos x="32" y="602"/>
                  </a:cxn>
                  <a:cxn ang="0">
                    <a:pos x="2" y="569"/>
                  </a:cxn>
                  <a:cxn ang="0">
                    <a:pos x="1" y="502"/>
                  </a:cxn>
                  <a:cxn ang="0">
                    <a:pos x="9" y="431"/>
                  </a:cxn>
                </a:cxnLst>
                <a:rect l="0" t="0" r="r" b="b"/>
                <a:pathLst>
                  <a:path w="331" h="602">
                    <a:moveTo>
                      <a:pt x="12" y="406"/>
                    </a:moveTo>
                    <a:lnTo>
                      <a:pt x="23" y="354"/>
                    </a:lnTo>
                    <a:lnTo>
                      <a:pt x="33" y="303"/>
                    </a:lnTo>
                    <a:lnTo>
                      <a:pt x="43" y="251"/>
                    </a:lnTo>
                    <a:lnTo>
                      <a:pt x="54" y="201"/>
                    </a:lnTo>
                    <a:lnTo>
                      <a:pt x="65" y="151"/>
                    </a:lnTo>
                    <a:lnTo>
                      <a:pt x="79" y="102"/>
                    </a:lnTo>
                    <a:lnTo>
                      <a:pt x="95" y="53"/>
                    </a:lnTo>
                    <a:lnTo>
                      <a:pt x="115" y="7"/>
                    </a:lnTo>
                    <a:lnTo>
                      <a:pt x="146" y="1"/>
                    </a:lnTo>
                    <a:lnTo>
                      <a:pt x="172" y="0"/>
                    </a:lnTo>
                    <a:lnTo>
                      <a:pt x="195" y="0"/>
                    </a:lnTo>
                    <a:lnTo>
                      <a:pt x="219" y="2"/>
                    </a:lnTo>
                    <a:lnTo>
                      <a:pt x="240" y="7"/>
                    </a:lnTo>
                    <a:lnTo>
                      <a:pt x="264" y="12"/>
                    </a:lnTo>
                    <a:lnTo>
                      <a:pt x="291" y="20"/>
                    </a:lnTo>
                    <a:lnTo>
                      <a:pt x="321" y="29"/>
                    </a:lnTo>
                    <a:lnTo>
                      <a:pt x="322" y="41"/>
                    </a:lnTo>
                    <a:lnTo>
                      <a:pt x="324" y="53"/>
                    </a:lnTo>
                    <a:lnTo>
                      <a:pt x="325" y="67"/>
                    </a:lnTo>
                    <a:lnTo>
                      <a:pt x="326" y="80"/>
                    </a:lnTo>
                    <a:lnTo>
                      <a:pt x="327" y="92"/>
                    </a:lnTo>
                    <a:lnTo>
                      <a:pt x="328" y="104"/>
                    </a:lnTo>
                    <a:lnTo>
                      <a:pt x="329" y="117"/>
                    </a:lnTo>
                    <a:lnTo>
                      <a:pt x="331" y="129"/>
                    </a:lnTo>
                    <a:lnTo>
                      <a:pt x="329" y="139"/>
                    </a:lnTo>
                    <a:lnTo>
                      <a:pt x="328" y="147"/>
                    </a:lnTo>
                    <a:lnTo>
                      <a:pt x="327" y="157"/>
                    </a:lnTo>
                    <a:lnTo>
                      <a:pt x="327" y="167"/>
                    </a:lnTo>
                    <a:lnTo>
                      <a:pt x="326" y="175"/>
                    </a:lnTo>
                    <a:lnTo>
                      <a:pt x="325" y="183"/>
                    </a:lnTo>
                    <a:lnTo>
                      <a:pt x="324" y="193"/>
                    </a:lnTo>
                    <a:lnTo>
                      <a:pt x="322" y="202"/>
                    </a:lnTo>
                    <a:lnTo>
                      <a:pt x="327" y="208"/>
                    </a:lnTo>
                    <a:lnTo>
                      <a:pt x="329" y="218"/>
                    </a:lnTo>
                    <a:lnTo>
                      <a:pt x="329" y="231"/>
                    </a:lnTo>
                    <a:lnTo>
                      <a:pt x="327" y="249"/>
                    </a:lnTo>
                    <a:lnTo>
                      <a:pt x="324" y="266"/>
                    </a:lnTo>
                    <a:lnTo>
                      <a:pt x="319" y="282"/>
                    </a:lnTo>
                    <a:lnTo>
                      <a:pt x="313" y="296"/>
                    </a:lnTo>
                    <a:lnTo>
                      <a:pt x="307" y="309"/>
                    </a:lnTo>
                    <a:lnTo>
                      <a:pt x="303" y="307"/>
                    </a:lnTo>
                    <a:lnTo>
                      <a:pt x="299" y="307"/>
                    </a:lnTo>
                    <a:lnTo>
                      <a:pt x="296" y="307"/>
                    </a:lnTo>
                    <a:lnTo>
                      <a:pt x="293" y="309"/>
                    </a:lnTo>
                    <a:lnTo>
                      <a:pt x="289" y="309"/>
                    </a:lnTo>
                    <a:lnTo>
                      <a:pt x="288" y="310"/>
                    </a:lnTo>
                    <a:lnTo>
                      <a:pt x="286" y="313"/>
                    </a:lnTo>
                    <a:lnTo>
                      <a:pt x="289" y="315"/>
                    </a:lnTo>
                    <a:lnTo>
                      <a:pt x="274" y="333"/>
                    </a:lnTo>
                    <a:lnTo>
                      <a:pt x="264" y="355"/>
                    </a:lnTo>
                    <a:lnTo>
                      <a:pt x="259" y="375"/>
                    </a:lnTo>
                    <a:lnTo>
                      <a:pt x="255" y="394"/>
                    </a:lnTo>
                    <a:lnTo>
                      <a:pt x="250" y="412"/>
                    </a:lnTo>
                    <a:lnTo>
                      <a:pt x="243" y="427"/>
                    </a:lnTo>
                    <a:lnTo>
                      <a:pt x="231" y="438"/>
                    </a:lnTo>
                    <a:lnTo>
                      <a:pt x="212" y="445"/>
                    </a:lnTo>
                    <a:lnTo>
                      <a:pt x="210" y="466"/>
                    </a:lnTo>
                    <a:lnTo>
                      <a:pt x="199" y="489"/>
                    </a:lnTo>
                    <a:lnTo>
                      <a:pt x="178" y="510"/>
                    </a:lnTo>
                    <a:lnTo>
                      <a:pt x="153" y="531"/>
                    </a:lnTo>
                    <a:lnTo>
                      <a:pt x="126" y="550"/>
                    </a:lnTo>
                    <a:lnTo>
                      <a:pt x="99" y="568"/>
                    </a:lnTo>
                    <a:lnTo>
                      <a:pt x="78" y="583"/>
                    </a:lnTo>
                    <a:lnTo>
                      <a:pt x="64" y="597"/>
                    </a:lnTo>
                    <a:lnTo>
                      <a:pt x="32" y="602"/>
                    </a:lnTo>
                    <a:lnTo>
                      <a:pt x="13" y="593"/>
                    </a:lnTo>
                    <a:lnTo>
                      <a:pt x="2" y="569"/>
                    </a:lnTo>
                    <a:lnTo>
                      <a:pt x="0" y="537"/>
                    </a:lnTo>
                    <a:lnTo>
                      <a:pt x="1" y="502"/>
                    </a:lnTo>
                    <a:lnTo>
                      <a:pt x="5" y="464"/>
                    </a:lnTo>
                    <a:lnTo>
                      <a:pt x="9" y="431"/>
                    </a:lnTo>
                    <a:lnTo>
                      <a:pt x="12" y="406"/>
                    </a:lnTo>
                    <a:close/>
                  </a:path>
                </a:pathLst>
              </a:custGeom>
              <a:solidFill>
                <a:srgbClr val="E6BFAB"/>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2" name="Freeform 34">
                <a:extLst>
                  <a:ext uri="{FF2B5EF4-FFF2-40B4-BE49-F238E27FC236}">
                    <a16:creationId xmlns:a16="http://schemas.microsoft.com/office/drawing/2014/main" xmlns="" id="{27C40311-0A66-4D39-8103-1E05C6DCA5AE}"/>
                  </a:ext>
                </a:extLst>
              </p:cNvPr>
              <p:cNvSpPr>
                <a:spLocks/>
              </p:cNvSpPr>
              <p:nvPr/>
            </p:nvSpPr>
            <p:spPr bwMode="auto">
              <a:xfrm>
                <a:off x="5103" y="1213"/>
                <a:ext cx="165" cy="201"/>
              </a:xfrm>
              <a:custGeom>
                <a:avLst/>
                <a:gdLst/>
                <a:ahLst/>
                <a:cxnLst>
                  <a:cxn ang="0">
                    <a:pos x="24" y="354"/>
                  </a:cxn>
                  <a:cxn ang="0">
                    <a:pos x="43" y="251"/>
                  </a:cxn>
                  <a:cxn ang="0">
                    <a:pos x="65" y="151"/>
                  </a:cxn>
                  <a:cxn ang="0">
                    <a:pos x="95" y="53"/>
                  </a:cxn>
                  <a:cxn ang="0">
                    <a:pos x="146" y="1"/>
                  </a:cxn>
                  <a:cxn ang="0">
                    <a:pos x="195" y="0"/>
                  </a:cxn>
                  <a:cxn ang="0">
                    <a:pos x="240" y="7"/>
                  </a:cxn>
                  <a:cxn ang="0">
                    <a:pos x="290" y="20"/>
                  </a:cxn>
                  <a:cxn ang="0">
                    <a:pos x="321" y="41"/>
                  </a:cxn>
                  <a:cxn ang="0">
                    <a:pos x="324" y="67"/>
                  </a:cxn>
                  <a:cxn ang="0">
                    <a:pos x="327" y="92"/>
                  </a:cxn>
                  <a:cxn ang="0">
                    <a:pos x="329" y="117"/>
                  </a:cxn>
                  <a:cxn ang="0">
                    <a:pos x="329" y="139"/>
                  </a:cxn>
                  <a:cxn ang="0">
                    <a:pos x="327" y="157"/>
                  </a:cxn>
                  <a:cxn ang="0">
                    <a:pos x="325" y="175"/>
                  </a:cxn>
                  <a:cxn ang="0">
                    <a:pos x="322" y="193"/>
                  </a:cxn>
                  <a:cxn ang="0">
                    <a:pos x="324" y="208"/>
                  </a:cxn>
                  <a:cxn ang="0">
                    <a:pos x="321" y="233"/>
                  </a:cxn>
                  <a:cxn ang="0">
                    <a:pos x="315" y="266"/>
                  </a:cxn>
                  <a:cxn ang="0">
                    <a:pos x="307" y="296"/>
                  </a:cxn>
                  <a:cxn ang="0">
                    <a:pos x="298" y="306"/>
                  </a:cxn>
                  <a:cxn ang="0">
                    <a:pos x="292" y="306"/>
                  </a:cxn>
                  <a:cxn ang="0">
                    <a:pos x="285" y="307"/>
                  </a:cxn>
                  <a:cxn ang="0">
                    <a:pos x="284" y="311"/>
                  </a:cxn>
                  <a:cxn ang="0">
                    <a:pos x="273" y="333"/>
                  </a:cxn>
                  <a:cxn ang="0">
                    <a:pos x="258" y="375"/>
                  </a:cxn>
                  <a:cxn ang="0">
                    <a:pos x="249" y="411"/>
                  </a:cxn>
                  <a:cxn ang="0">
                    <a:pos x="231" y="437"/>
                  </a:cxn>
                  <a:cxn ang="0">
                    <a:pos x="210" y="466"/>
                  </a:cxn>
                  <a:cxn ang="0">
                    <a:pos x="177" y="509"/>
                  </a:cxn>
                  <a:cxn ang="0">
                    <a:pos x="126" y="550"/>
                  </a:cxn>
                  <a:cxn ang="0">
                    <a:pos x="78" y="583"/>
                  </a:cxn>
                  <a:cxn ang="0">
                    <a:pos x="32" y="602"/>
                  </a:cxn>
                  <a:cxn ang="0">
                    <a:pos x="3" y="569"/>
                  </a:cxn>
                  <a:cxn ang="0">
                    <a:pos x="2" y="502"/>
                  </a:cxn>
                  <a:cxn ang="0">
                    <a:pos x="10" y="433"/>
                  </a:cxn>
                </a:cxnLst>
                <a:rect l="0" t="0" r="r" b="b"/>
                <a:pathLst>
                  <a:path w="330" h="602">
                    <a:moveTo>
                      <a:pt x="13" y="406"/>
                    </a:moveTo>
                    <a:lnTo>
                      <a:pt x="24" y="354"/>
                    </a:lnTo>
                    <a:lnTo>
                      <a:pt x="33" y="303"/>
                    </a:lnTo>
                    <a:lnTo>
                      <a:pt x="43" y="251"/>
                    </a:lnTo>
                    <a:lnTo>
                      <a:pt x="54" y="201"/>
                    </a:lnTo>
                    <a:lnTo>
                      <a:pt x="65" y="151"/>
                    </a:lnTo>
                    <a:lnTo>
                      <a:pt x="79" y="102"/>
                    </a:lnTo>
                    <a:lnTo>
                      <a:pt x="95" y="53"/>
                    </a:lnTo>
                    <a:lnTo>
                      <a:pt x="115" y="7"/>
                    </a:lnTo>
                    <a:lnTo>
                      <a:pt x="146" y="1"/>
                    </a:lnTo>
                    <a:lnTo>
                      <a:pt x="172" y="0"/>
                    </a:lnTo>
                    <a:lnTo>
                      <a:pt x="195" y="0"/>
                    </a:lnTo>
                    <a:lnTo>
                      <a:pt x="219" y="2"/>
                    </a:lnTo>
                    <a:lnTo>
                      <a:pt x="240" y="7"/>
                    </a:lnTo>
                    <a:lnTo>
                      <a:pt x="263" y="12"/>
                    </a:lnTo>
                    <a:lnTo>
                      <a:pt x="290" y="20"/>
                    </a:lnTo>
                    <a:lnTo>
                      <a:pt x="320" y="29"/>
                    </a:lnTo>
                    <a:lnTo>
                      <a:pt x="321" y="41"/>
                    </a:lnTo>
                    <a:lnTo>
                      <a:pt x="322" y="53"/>
                    </a:lnTo>
                    <a:lnTo>
                      <a:pt x="324" y="67"/>
                    </a:lnTo>
                    <a:lnTo>
                      <a:pt x="326" y="80"/>
                    </a:lnTo>
                    <a:lnTo>
                      <a:pt x="327" y="92"/>
                    </a:lnTo>
                    <a:lnTo>
                      <a:pt x="328" y="104"/>
                    </a:lnTo>
                    <a:lnTo>
                      <a:pt x="329" y="117"/>
                    </a:lnTo>
                    <a:lnTo>
                      <a:pt x="330" y="129"/>
                    </a:lnTo>
                    <a:lnTo>
                      <a:pt x="329" y="139"/>
                    </a:lnTo>
                    <a:lnTo>
                      <a:pt x="328" y="147"/>
                    </a:lnTo>
                    <a:lnTo>
                      <a:pt x="327" y="157"/>
                    </a:lnTo>
                    <a:lnTo>
                      <a:pt x="326" y="167"/>
                    </a:lnTo>
                    <a:lnTo>
                      <a:pt x="325" y="175"/>
                    </a:lnTo>
                    <a:lnTo>
                      <a:pt x="324" y="183"/>
                    </a:lnTo>
                    <a:lnTo>
                      <a:pt x="322" y="193"/>
                    </a:lnTo>
                    <a:lnTo>
                      <a:pt x="322" y="202"/>
                    </a:lnTo>
                    <a:lnTo>
                      <a:pt x="324" y="208"/>
                    </a:lnTo>
                    <a:lnTo>
                      <a:pt x="322" y="219"/>
                    </a:lnTo>
                    <a:lnTo>
                      <a:pt x="321" y="233"/>
                    </a:lnTo>
                    <a:lnTo>
                      <a:pt x="319" y="249"/>
                    </a:lnTo>
                    <a:lnTo>
                      <a:pt x="315" y="266"/>
                    </a:lnTo>
                    <a:lnTo>
                      <a:pt x="311" y="282"/>
                    </a:lnTo>
                    <a:lnTo>
                      <a:pt x="307" y="296"/>
                    </a:lnTo>
                    <a:lnTo>
                      <a:pt x="301" y="307"/>
                    </a:lnTo>
                    <a:lnTo>
                      <a:pt x="298" y="306"/>
                    </a:lnTo>
                    <a:lnTo>
                      <a:pt x="296" y="306"/>
                    </a:lnTo>
                    <a:lnTo>
                      <a:pt x="292" y="306"/>
                    </a:lnTo>
                    <a:lnTo>
                      <a:pt x="289" y="307"/>
                    </a:lnTo>
                    <a:lnTo>
                      <a:pt x="285" y="307"/>
                    </a:lnTo>
                    <a:lnTo>
                      <a:pt x="284" y="310"/>
                    </a:lnTo>
                    <a:lnTo>
                      <a:pt x="284" y="311"/>
                    </a:lnTo>
                    <a:lnTo>
                      <a:pt x="288" y="315"/>
                    </a:lnTo>
                    <a:lnTo>
                      <a:pt x="273" y="333"/>
                    </a:lnTo>
                    <a:lnTo>
                      <a:pt x="263" y="355"/>
                    </a:lnTo>
                    <a:lnTo>
                      <a:pt x="258" y="375"/>
                    </a:lnTo>
                    <a:lnTo>
                      <a:pt x="255" y="394"/>
                    </a:lnTo>
                    <a:lnTo>
                      <a:pt x="249" y="411"/>
                    </a:lnTo>
                    <a:lnTo>
                      <a:pt x="243" y="426"/>
                    </a:lnTo>
                    <a:lnTo>
                      <a:pt x="231" y="437"/>
                    </a:lnTo>
                    <a:lnTo>
                      <a:pt x="212" y="444"/>
                    </a:lnTo>
                    <a:lnTo>
                      <a:pt x="210" y="466"/>
                    </a:lnTo>
                    <a:lnTo>
                      <a:pt x="198" y="488"/>
                    </a:lnTo>
                    <a:lnTo>
                      <a:pt x="177" y="509"/>
                    </a:lnTo>
                    <a:lnTo>
                      <a:pt x="152" y="531"/>
                    </a:lnTo>
                    <a:lnTo>
                      <a:pt x="126" y="550"/>
                    </a:lnTo>
                    <a:lnTo>
                      <a:pt x="99" y="568"/>
                    </a:lnTo>
                    <a:lnTo>
                      <a:pt x="78" y="583"/>
                    </a:lnTo>
                    <a:lnTo>
                      <a:pt x="64" y="597"/>
                    </a:lnTo>
                    <a:lnTo>
                      <a:pt x="32" y="602"/>
                    </a:lnTo>
                    <a:lnTo>
                      <a:pt x="13" y="593"/>
                    </a:lnTo>
                    <a:lnTo>
                      <a:pt x="3" y="569"/>
                    </a:lnTo>
                    <a:lnTo>
                      <a:pt x="0" y="537"/>
                    </a:lnTo>
                    <a:lnTo>
                      <a:pt x="2" y="502"/>
                    </a:lnTo>
                    <a:lnTo>
                      <a:pt x="6" y="466"/>
                    </a:lnTo>
                    <a:lnTo>
                      <a:pt x="10" y="433"/>
                    </a:lnTo>
                    <a:lnTo>
                      <a:pt x="13" y="406"/>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3" name="Freeform 35">
                <a:extLst>
                  <a:ext uri="{FF2B5EF4-FFF2-40B4-BE49-F238E27FC236}">
                    <a16:creationId xmlns:a16="http://schemas.microsoft.com/office/drawing/2014/main" xmlns="" id="{955FD020-E4C9-46F2-905D-820C597828E2}"/>
                  </a:ext>
                </a:extLst>
              </p:cNvPr>
              <p:cNvSpPr>
                <a:spLocks/>
              </p:cNvSpPr>
              <p:nvPr/>
            </p:nvSpPr>
            <p:spPr bwMode="auto">
              <a:xfrm>
                <a:off x="5244" y="1248"/>
                <a:ext cx="32" cy="43"/>
              </a:xfrm>
              <a:custGeom>
                <a:avLst/>
                <a:gdLst/>
                <a:ahLst/>
                <a:cxnLst>
                  <a:cxn ang="0">
                    <a:pos x="18" y="20"/>
                  </a:cxn>
                  <a:cxn ang="0">
                    <a:pos x="16" y="28"/>
                  </a:cxn>
                  <a:cxn ang="0">
                    <a:pos x="14" y="36"/>
                  </a:cxn>
                  <a:cxn ang="0">
                    <a:pos x="12" y="45"/>
                  </a:cxn>
                  <a:cxn ang="0">
                    <a:pos x="10" y="53"/>
                  </a:cxn>
                  <a:cxn ang="0">
                    <a:pos x="6" y="61"/>
                  </a:cxn>
                  <a:cxn ang="0">
                    <a:pos x="4" y="69"/>
                  </a:cxn>
                  <a:cxn ang="0">
                    <a:pos x="2" y="78"/>
                  </a:cxn>
                  <a:cxn ang="0">
                    <a:pos x="0" y="86"/>
                  </a:cxn>
                  <a:cxn ang="0">
                    <a:pos x="1" y="98"/>
                  </a:cxn>
                  <a:cxn ang="0">
                    <a:pos x="2" y="109"/>
                  </a:cxn>
                  <a:cxn ang="0">
                    <a:pos x="3" y="116"/>
                  </a:cxn>
                  <a:cxn ang="0">
                    <a:pos x="5" y="122"/>
                  </a:cxn>
                  <a:cxn ang="0">
                    <a:pos x="9" y="125"/>
                  </a:cxn>
                  <a:cxn ang="0">
                    <a:pos x="13" y="127"/>
                  </a:cxn>
                  <a:cxn ang="0">
                    <a:pos x="19" y="127"/>
                  </a:cxn>
                  <a:cxn ang="0">
                    <a:pos x="28" y="129"/>
                  </a:cxn>
                  <a:cxn ang="0">
                    <a:pos x="32" y="122"/>
                  </a:cxn>
                  <a:cxn ang="0">
                    <a:pos x="36" y="116"/>
                  </a:cxn>
                  <a:cxn ang="0">
                    <a:pos x="41" y="109"/>
                  </a:cxn>
                  <a:cxn ang="0">
                    <a:pos x="47" y="104"/>
                  </a:cxn>
                  <a:cxn ang="0">
                    <a:pos x="51" y="98"/>
                  </a:cxn>
                  <a:cxn ang="0">
                    <a:pos x="55" y="92"/>
                  </a:cxn>
                  <a:cxn ang="0">
                    <a:pos x="59" y="86"/>
                  </a:cxn>
                  <a:cxn ang="0">
                    <a:pos x="65" y="80"/>
                  </a:cxn>
                  <a:cxn ang="0">
                    <a:pos x="65" y="52"/>
                  </a:cxn>
                  <a:cxn ang="0">
                    <a:pos x="64" y="31"/>
                  </a:cxn>
                  <a:cxn ang="0">
                    <a:pos x="60" y="14"/>
                  </a:cxn>
                  <a:cxn ang="0">
                    <a:pos x="57" y="5"/>
                  </a:cxn>
                  <a:cxn ang="0">
                    <a:pos x="50" y="0"/>
                  </a:cxn>
                  <a:cxn ang="0">
                    <a:pos x="42" y="2"/>
                  </a:cxn>
                  <a:cxn ang="0">
                    <a:pos x="31" y="7"/>
                  </a:cxn>
                  <a:cxn ang="0">
                    <a:pos x="18" y="20"/>
                  </a:cxn>
                </a:cxnLst>
                <a:rect l="0" t="0" r="r" b="b"/>
                <a:pathLst>
                  <a:path w="65" h="129">
                    <a:moveTo>
                      <a:pt x="18" y="20"/>
                    </a:moveTo>
                    <a:lnTo>
                      <a:pt x="16" y="28"/>
                    </a:lnTo>
                    <a:lnTo>
                      <a:pt x="14" y="36"/>
                    </a:lnTo>
                    <a:lnTo>
                      <a:pt x="12" y="45"/>
                    </a:lnTo>
                    <a:lnTo>
                      <a:pt x="10" y="53"/>
                    </a:lnTo>
                    <a:lnTo>
                      <a:pt x="6" y="61"/>
                    </a:lnTo>
                    <a:lnTo>
                      <a:pt x="4" y="69"/>
                    </a:lnTo>
                    <a:lnTo>
                      <a:pt x="2" y="78"/>
                    </a:lnTo>
                    <a:lnTo>
                      <a:pt x="0" y="86"/>
                    </a:lnTo>
                    <a:lnTo>
                      <a:pt x="1" y="98"/>
                    </a:lnTo>
                    <a:lnTo>
                      <a:pt x="2" y="109"/>
                    </a:lnTo>
                    <a:lnTo>
                      <a:pt x="3" y="116"/>
                    </a:lnTo>
                    <a:lnTo>
                      <a:pt x="5" y="122"/>
                    </a:lnTo>
                    <a:lnTo>
                      <a:pt x="9" y="125"/>
                    </a:lnTo>
                    <a:lnTo>
                      <a:pt x="13" y="127"/>
                    </a:lnTo>
                    <a:lnTo>
                      <a:pt x="19" y="127"/>
                    </a:lnTo>
                    <a:lnTo>
                      <a:pt x="28" y="129"/>
                    </a:lnTo>
                    <a:lnTo>
                      <a:pt x="32" y="122"/>
                    </a:lnTo>
                    <a:lnTo>
                      <a:pt x="36" y="116"/>
                    </a:lnTo>
                    <a:lnTo>
                      <a:pt x="41" y="109"/>
                    </a:lnTo>
                    <a:lnTo>
                      <a:pt x="47" y="104"/>
                    </a:lnTo>
                    <a:lnTo>
                      <a:pt x="51" y="98"/>
                    </a:lnTo>
                    <a:lnTo>
                      <a:pt x="55" y="92"/>
                    </a:lnTo>
                    <a:lnTo>
                      <a:pt x="59" y="86"/>
                    </a:lnTo>
                    <a:lnTo>
                      <a:pt x="65" y="80"/>
                    </a:lnTo>
                    <a:lnTo>
                      <a:pt x="65" y="52"/>
                    </a:lnTo>
                    <a:lnTo>
                      <a:pt x="64" y="31"/>
                    </a:lnTo>
                    <a:lnTo>
                      <a:pt x="60" y="14"/>
                    </a:lnTo>
                    <a:lnTo>
                      <a:pt x="57" y="5"/>
                    </a:lnTo>
                    <a:lnTo>
                      <a:pt x="50" y="0"/>
                    </a:lnTo>
                    <a:lnTo>
                      <a:pt x="42" y="2"/>
                    </a:lnTo>
                    <a:lnTo>
                      <a:pt x="31" y="7"/>
                    </a:lnTo>
                    <a:lnTo>
                      <a:pt x="18" y="20"/>
                    </a:lnTo>
                    <a:close/>
                  </a:path>
                </a:pathLst>
              </a:custGeom>
              <a:solidFill>
                <a:srgbClr val="FFFF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4" name="Freeform 36">
                <a:extLst>
                  <a:ext uri="{FF2B5EF4-FFF2-40B4-BE49-F238E27FC236}">
                    <a16:creationId xmlns:a16="http://schemas.microsoft.com/office/drawing/2014/main" xmlns="" id="{F4B40729-1D85-4B76-BF23-0CE2980010BA}"/>
                  </a:ext>
                </a:extLst>
              </p:cNvPr>
              <p:cNvSpPr>
                <a:spLocks noEditPoints="1"/>
              </p:cNvSpPr>
              <p:nvPr/>
            </p:nvSpPr>
            <p:spPr bwMode="auto">
              <a:xfrm>
                <a:off x="5242" y="1246"/>
                <a:ext cx="35" cy="46"/>
              </a:xfrm>
              <a:custGeom>
                <a:avLst/>
                <a:gdLst/>
                <a:ahLst/>
                <a:cxnLst>
                  <a:cxn ang="0">
                    <a:pos x="25" y="26"/>
                  </a:cxn>
                  <a:cxn ang="0">
                    <a:pos x="22" y="34"/>
                  </a:cxn>
                  <a:cxn ang="0">
                    <a:pos x="20" y="43"/>
                  </a:cxn>
                  <a:cxn ang="0">
                    <a:pos x="18" y="51"/>
                  </a:cxn>
                  <a:cxn ang="0">
                    <a:pos x="16" y="59"/>
                  </a:cxn>
                  <a:cxn ang="0">
                    <a:pos x="13" y="68"/>
                  </a:cxn>
                  <a:cxn ang="0">
                    <a:pos x="6" y="63"/>
                  </a:cxn>
                  <a:cxn ang="0">
                    <a:pos x="4" y="73"/>
                  </a:cxn>
                  <a:cxn ang="0">
                    <a:pos x="2" y="81"/>
                  </a:cxn>
                  <a:cxn ang="0">
                    <a:pos x="5" y="83"/>
                  </a:cxn>
                  <a:cxn ang="0">
                    <a:pos x="2" y="81"/>
                  </a:cxn>
                  <a:cxn ang="0">
                    <a:pos x="0" y="92"/>
                  </a:cxn>
                  <a:cxn ang="0">
                    <a:pos x="7" y="91"/>
                  </a:cxn>
                  <a:cxn ang="0">
                    <a:pos x="8" y="103"/>
                  </a:cxn>
                  <a:cxn ang="0">
                    <a:pos x="2" y="114"/>
                  </a:cxn>
                  <a:cxn ang="0">
                    <a:pos x="11" y="120"/>
                  </a:cxn>
                  <a:cxn ang="0">
                    <a:pos x="3" y="121"/>
                  </a:cxn>
                  <a:cxn ang="0">
                    <a:pos x="5" y="128"/>
                  </a:cxn>
                  <a:cxn ang="0">
                    <a:pos x="8" y="127"/>
                  </a:cxn>
                  <a:cxn ang="0">
                    <a:pos x="6" y="130"/>
                  </a:cxn>
                  <a:cxn ang="0">
                    <a:pos x="9" y="134"/>
                  </a:cxn>
                  <a:cxn ang="0">
                    <a:pos x="13" y="125"/>
                  </a:cxn>
                  <a:cxn ang="0">
                    <a:pos x="16" y="127"/>
                  </a:cxn>
                  <a:cxn ang="0">
                    <a:pos x="22" y="138"/>
                  </a:cxn>
                  <a:cxn ang="0">
                    <a:pos x="32" y="128"/>
                  </a:cxn>
                  <a:cxn ang="0">
                    <a:pos x="33" y="138"/>
                  </a:cxn>
                  <a:cxn ang="0">
                    <a:pos x="33" y="124"/>
                  </a:cxn>
                  <a:cxn ang="0">
                    <a:pos x="37" y="117"/>
                  </a:cxn>
                  <a:cxn ang="0">
                    <a:pos x="37" y="117"/>
                  </a:cxn>
                  <a:cxn ang="0">
                    <a:pos x="48" y="119"/>
                  </a:cxn>
                  <a:cxn ang="0">
                    <a:pos x="44" y="114"/>
                  </a:cxn>
                  <a:cxn ang="0">
                    <a:pos x="47" y="119"/>
                  </a:cxn>
                  <a:cxn ang="0">
                    <a:pos x="52" y="112"/>
                  </a:cxn>
                  <a:cxn ang="0">
                    <a:pos x="47" y="106"/>
                  </a:cxn>
                  <a:cxn ang="0">
                    <a:pos x="51" y="99"/>
                  </a:cxn>
                  <a:cxn ang="0">
                    <a:pos x="55" y="92"/>
                  </a:cxn>
                  <a:cxn ang="0">
                    <a:pos x="60" y="87"/>
                  </a:cxn>
                  <a:cxn ang="0">
                    <a:pos x="71" y="85"/>
                  </a:cxn>
                  <a:cxn ang="0">
                    <a:pos x="63" y="85"/>
                  </a:cxn>
                  <a:cxn ang="0">
                    <a:pos x="71" y="57"/>
                  </a:cxn>
                  <a:cxn ang="0">
                    <a:pos x="63" y="36"/>
                  </a:cxn>
                  <a:cxn ang="0">
                    <a:pos x="71" y="34"/>
                  </a:cxn>
                  <a:cxn ang="0">
                    <a:pos x="68" y="18"/>
                  </a:cxn>
                  <a:cxn ang="0">
                    <a:pos x="63" y="19"/>
                  </a:cxn>
                  <a:cxn ang="0">
                    <a:pos x="67" y="17"/>
                  </a:cxn>
                  <a:cxn ang="0">
                    <a:pos x="61" y="5"/>
                  </a:cxn>
                  <a:cxn ang="0">
                    <a:pos x="58" y="14"/>
                  </a:cxn>
                  <a:cxn ang="0">
                    <a:pos x="54" y="10"/>
                  </a:cxn>
                  <a:cxn ang="0">
                    <a:pos x="43" y="3"/>
                  </a:cxn>
                  <a:cxn ang="0">
                    <a:pos x="36" y="18"/>
                  </a:cxn>
                  <a:cxn ang="0">
                    <a:pos x="33" y="8"/>
                  </a:cxn>
                  <a:cxn ang="0">
                    <a:pos x="19" y="21"/>
                  </a:cxn>
                  <a:cxn ang="0">
                    <a:pos x="21" y="25"/>
                  </a:cxn>
                </a:cxnLst>
                <a:rect l="0" t="0" r="r" b="b"/>
                <a:pathLst>
                  <a:path w="71" h="138">
                    <a:moveTo>
                      <a:pt x="25" y="26"/>
                    </a:moveTo>
                    <a:lnTo>
                      <a:pt x="22" y="34"/>
                    </a:lnTo>
                    <a:lnTo>
                      <a:pt x="16" y="32"/>
                    </a:lnTo>
                    <a:lnTo>
                      <a:pt x="18" y="23"/>
                    </a:lnTo>
                    <a:lnTo>
                      <a:pt x="25" y="26"/>
                    </a:lnTo>
                    <a:close/>
                    <a:moveTo>
                      <a:pt x="15" y="32"/>
                    </a:moveTo>
                    <a:lnTo>
                      <a:pt x="16" y="32"/>
                    </a:lnTo>
                    <a:lnTo>
                      <a:pt x="19" y="33"/>
                    </a:lnTo>
                    <a:lnTo>
                      <a:pt x="15" y="32"/>
                    </a:lnTo>
                    <a:close/>
                    <a:moveTo>
                      <a:pt x="22" y="34"/>
                    </a:moveTo>
                    <a:lnTo>
                      <a:pt x="20" y="43"/>
                    </a:lnTo>
                    <a:lnTo>
                      <a:pt x="13" y="40"/>
                    </a:lnTo>
                    <a:lnTo>
                      <a:pt x="15" y="32"/>
                    </a:lnTo>
                    <a:lnTo>
                      <a:pt x="22" y="34"/>
                    </a:lnTo>
                    <a:close/>
                    <a:moveTo>
                      <a:pt x="20" y="43"/>
                    </a:moveTo>
                    <a:lnTo>
                      <a:pt x="18" y="51"/>
                    </a:lnTo>
                    <a:lnTo>
                      <a:pt x="11" y="48"/>
                    </a:lnTo>
                    <a:lnTo>
                      <a:pt x="13" y="40"/>
                    </a:lnTo>
                    <a:lnTo>
                      <a:pt x="20" y="43"/>
                    </a:lnTo>
                    <a:close/>
                    <a:moveTo>
                      <a:pt x="18" y="51"/>
                    </a:moveTo>
                    <a:lnTo>
                      <a:pt x="16" y="59"/>
                    </a:lnTo>
                    <a:lnTo>
                      <a:pt x="8" y="57"/>
                    </a:lnTo>
                    <a:lnTo>
                      <a:pt x="11" y="48"/>
                    </a:lnTo>
                    <a:lnTo>
                      <a:pt x="18" y="51"/>
                    </a:lnTo>
                    <a:close/>
                    <a:moveTo>
                      <a:pt x="16" y="59"/>
                    </a:moveTo>
                    <a:lnTo>
                      <a:pt x="16" y="61"/>
                    </a:lnTo>
                    <a:lnTo>
                      <a:pt x="13" y="58"/>
                    </a:lnTo>
                    <a:lnTo>
                      <a:pt x="16" y="59"/>
                    </a:lnTo>
                    <a:close/>
                    <a:moveTo>
                      <a:pt x="16" y="61"/>
                    </a:moveTo>
                    <a:lnTo>
                      <a:pt x="13" y="68"/>
                    </a:lnTo>
                    <a:lnTo>
                      <a:pt x="6" y="63"/>
                    </a:lnTo>
                    <a:lnTo>
                      <a:pt x="9" y="57"/>
                    </a:lnTo>
                    <a:lnTo>
                      <a:pt x="16" y="61"/>
                    </a:lnTo>
                    <a:close/>
                    <a:moveTo>
                      <a:pt x="6" y="65"/>
                    </a:moveTo>
                    <a:lnTo>
                      <a:pt x="6" y="63"/>
                    </a:lnTo>
                    <a:lnTo>
                      <a:pt x="9" y="66"/>
                    </a:lnTo>
                    <a:lnTo>
                      <a:pt x="6" y="65"/>
                    </a:lnTo>
                    <a:close/>
                    <a:moveTo>
                      <a:pt x="14" y="68"/>
                    </a:moveTo>
                    <a:lnTo>
                      <a:pt x="12" y="76"/>
                    </a:lnTo>
                    <a:lnTo>
                      <a:pt x="4" y="73"/>
                    </a:lnTo>
                    <a:lnTo>
                      <a:pt x="6" y="65"/>
                    </a:lnTo>
                    <a:lnTo>
                      <a:pt x="14" y="68"/>
                    </a:lnTo>
                    <a:close/>
                    <a:moveTo>
                      <a:pt x="12" y="76"/>
                    </a:moveTo>
                    <a:lnTo>
                      <a:pt x="9" y="84"/>
                    </a:lnTo>
                    <a:lnTo>
                      <a:pt x="2" y="81"/>
                    </a:lnTo>
                    <a:lnTo>
                      <a:pt x="4" y="73"/>
                    </a:lnTo>
                    <a:lnTo>
                      <a:pt x="12" y="76"/>
                    </a:lnTo>
                    <a:close/>
                    <a:moveTo>
                      <a:pt x="2" y="81"/>
                    </a:moveTo>
                    <a:lnTo>
                      <a:pt x="2" y="81"/>
                    </a:lnTo>
                    <a:lnTo>
                      <a:pt x="5" y="83"/>
                    </a:lnTo>
                    <a:lnTo>
                      <a:pt x="2" y="81"/>
                    </a:lnTo>
                    <a:close/>
                    <a:moveTo>
                      <a:pt x="9" y="84"/>
                    </a:moveTo>
                    <a:lnTo>
                      <a:pt x="7" y="92"/>
                    </a:lnTo>
                    <a:lnTo>
                      <a:pt x="0" y="90"/>
                    </a:lnTo>
                    <a:lnTo>
                      <a:pt x="2" y="81"/>
                    </a:lnTo>
                    <a:lnTo>
                      <a:pt x="9" y="84"/>
                    </a:lnTo>
                    <a:close/>
                    <a:moveTo>
                      <a:pt x="0" y="92"/>
                    </a:moveTo>
                    <a:lnTo>
                      <a:pt x="0" y="90"/>
                    </a:lnTo>
                    <a:lnTo>
                      <a:pt x="3" y="91"/>
                    </a:lnTo>
                    <a:lnTo>
                      <a:pt x="0" y="92"/>
                    </a:lnTo>
                    <a:close/>
                    <a:moveTo>
                      <a:pt x="7" y="91"/>
                    </a:moveTo>
                    <a:lnTo>
                      <a:pt x="8" y="103"/>
                    </a:lnTo>
                    <a:lnTo>
                      <a:pt x="1" y="103"/>
                    </a:lnTo>
                    <a:lnTo>
                      <a:pt x="0" y="92"/>
                    </a:lnTo>
                    <a:lnTo>
                      <a:pt x="7" y="91"/>
                    </a:lnTo>
                    <a:close/>
                    <a:moveTo>
                      <a:pt x="1" y="103"/>
                    </a:moveTo>
                    <a:lnTo>
                      <a:pt x="1" y="103"/>
                    </a:lnTo>
                    <a:lnTo>
                      <a:pt x="4" y="103"/>
                    </a:lnTo>
                    <a:lnTo>
                      <a:pt x="1" y="103"/>
                    </a:lnTo>
                    <a:close/>
                    <a:moveTo>
                      <a:pt x="8" y="103"/>
                    </a:moveTo>
                    <a:lnTo>
                      <a:pt x="9" y="113"/>
                    </a:lnTo>
                    <a:lnTo>
                      <a:pt x="2" y="114"/>
                    </a:lnTo>
                    <a:lnTo>
                      <a:pt x="1" y="103"/>
                    </a:lnTo>
                    <a:lnTo>
                      <a:pt x="8" y="103"/>
                    </a:lnTo>
                    <a:close/>
                    <a:moveTo>
                      <a:pt x="2" y="114"/>
                    </a:moveTo>
                    <a:lnTo>
                      <a:pt x="2" y="114"/>
                    </a:lnTo>
                    <a:lnTo>
                      <a:pt x="5" y="114"/>
                    </a:lnTo>
                    <a:lnTo>
                      <a:pt x="2" y="114"/>
                    </a:lnTo>
                    <a:close/>
                    <a:moveTo>
                      <a:pt x="9" y="113"/>
                    </a:moveTo>
                    <a:lnTo>
                      <a:pt x="11" y="120"/>
                    </a:lnTo>
                    <a:lnTo>
                      <a:pt x="3" y="121"/>
                    </a:lnTo>
                    <a:lnTo>
                      <a:pt x="2" y="114"/>
                    </a:lnTo>
                    <a:lnTo>
                      <a:pt x="9" y="113"/>
                    </a:lnTo>
                    <a:close/>
                    <a:moveTo>
                      <a:pt x="3" y="123"/>
                    </a:moveTo>
                    <a:lnTo>
                      <a:pt x="3" y="121"/>
                    </a:lnTo>
                    <a:lnTo>
                      <a:pt x="6" y="121"/>
                    </a:lnTo>
                    <a:lnTo>
                      <a:pt x="3" y="123"/>
                    </a:lnTo>
                    <a:close/>
                    <a:moveTo>
                      <a:pt x="9" y="119"/>
                    </a:moveTo>
                    <a:lnTo>
                      <a:pt x="12" y="124"/>
                    </a:lnTo>
                    <a:lnTo>
                      <a:pt x="5" y="128"/>
                    </a:lnTo>
                    <a:lnTo>
                      <a:pt x="3" y="123"/>
                    </a:lnTo>
                    <a:lnTo>
                      <a:pt x="9" y="119"/>
                    </a:lnTo>
                    <a:close/>
                    <a:moveTo>
                      <a:pt x="6" y="130"/>
                    </a:moveTo>
                    <a:lnTo>
                      <a:pt x="5" y="128"/>
                    </a:lnTo>
                    <a:lnTo>
                      <a:pt x="8" y="127"/>
                    </a:lnTo>
                    <a:lnTo>
                      <a:pt x="6" y="130"/>
                    </a:lnTo>
                    <a:close/>
                    <a:moveTo>
                      <a:pt x="11" y="123"/>
                    </a:moveTo>
                    <a:lnTo>
                      <a:pt x="14" y="125"/>
                    </a:lnTo>
                    <a:lnTo>
                      <a:pt x="9" y="132"/>
                    </a:lnTo>
                    <a:lnTo>
                      <a:pt x="6" y="130"/>
                    </a:lnTo>
                    <a:lnTo>
                      <a:pt x="11" y="123"/>
                    </a:lnTo>
                    <a:close/>
                    <a:moveTo>
                      <a:pt x="9" y="134"/>
                    </a:moveTo>
                    <a:lnTo>
                      <a:pt x="9" y="132"/>
                    </a:lnTo>
                    <a:lnTo>
                      <a:pt x="12" y="130"/>
                    </a:lnTo>
                    <a:lnTo>
                      <a:pt x="9" y="134"/>
                    </a:lnTo>
                    <a:close/>
                    <a:moveTo>
                      <a:pt x="13" y="125"/>
                    </a:moveTo>
                    <a:lnTo>
                      <a:pt x="17" y="128"/>
                    </a:lnTo>
                    <a:lnTo>
                      <a:pt x="14" y="136"/>
                    </a:lnTo>
                    <a:lnTo>
                      <a:pt x="9" y="134"/>
                    </a:lnTo>
                    <a:lnTo>
                      <a:pt x="13" y="125"/>
                    </a:lnTo>
                    <a:close/>
                    <a:moveTo>
                      <a:pt x="15" y="136"/>
                    </a:moveTo>
                    <a:lnTo>
                      <a:pt x="14" y="136"/>
                    </a:lnTo>
                    <a:lnTo>
                      <a:pt x="16" y="132"/>
                    </a:lnTo>
                    <a:lnTo>
                      <a:pt x="15" y="136"/>
                    </a:lnTo>
                    <a:close/>
                    <a:moveTo>
                      <a:pt x="16" y="127"/>
                    </a:moveTo>
                    <a:lnTo>
                      <a:pt x="22" y="128"/>
                    </a:lnTo>
                    <a:lnTo>
                      <a:pt x="22" y="138"/>
                    </a:lnTo>
                    <a:lnTo>
                      <a:pt x="15" y="136"/>
                    </a:lnTo>
                    <a:lnTo>
                      <a:pt x="16" y="127"/>
                    </a:lnTo>
                    <a:close/>
                    <a:moveTo>
                      <a:pt x="22" y="138"/>
                    </a:moveTo>
                    <a:lnTo>
                      <a:pt x="22" y="138"/>
                    </a:lnTo>
                    <a:lnTo>
                      <a:pt x="22" y="132"/>
                    </a:lnTo>
                    <a:lnTo>
                      <a:pt x="22" y="138"/>
                    </a:lnTo>
                    <a:close/>
                    <a:moveTo>
                      <a:pt x="22" y="128"/>
                    </a:moveTo>
                    <a:lnTo>
                      <a:pt x="32" y="128"/>
                    </a:lnTo>
                    <a:lnTo>
                      <a:pt x="31" y="138"/>
                    </a:lnTo>
                    <a:lnTo>
                      <a:pt x="22" y="138"/>
                    </a:lnTo>
                    <a:lnTo>
                      <a:pt x="22" y="128"/>
                    </a:lnTo>
                    <a:close/>
                    <a:moveTo>
                      <a:pt x="34" y="136"/>
                    </a:moveTo>
                    <a:lnTo>
                      <a:pt x="33" y="138"/>
                    </a:lnTo>
                    <a:lnTo>
                      <a:pt x="31" y="138"/>
                    </a:lnTo>
                    <a:lnTo>
                      <a:pt x="31" y="134"/>
                    </a:lnTo>
                    <a:lnTo>
                      <a:pt x="34" y="136"/>
                    </a:lnTo>
                    <a:close/>
                    <a:moveTo>
                      <a:pt x="29" y="130"/>
                    </a:moveTo>
                    <a:lnTo>
                      <a:pt x="33" y="124"/>
                    </a:lnTo>
                    <a:lnTo>
                      <a:pt x="38" y="131"/>
                    </a:lnTo>
                    <a:lnTo>
                      <a:pt x="34" y="136"/>
                    </a:lnTo>
                    <a:lnTo>
                      <a:pt x="29" y="130"/>
                    </a:lnTo>
                    <a:close/>
                    <a:moveTo>
                      <a:pt x="33" y="124"/>
                    </a:moveTo>
                    <a:lnTo>
                      <a:pt x="37" y="117"/>
                    </a:lnTo>
                    <a:lnTo>
                      <a:pt x="42" y="124"/>
                    </a:lnTo>
                    <a:lnTo>
                      <a:pt x="38" y="131"/>
                    </a:lnTo>
                    <a:lnTo>
                      <a:pt x="33" y="124"/>
                    </a:lnTo>
                    <a:close/>
                    <a:moveTo>
                      <a:pt x="37" y="117"/>
                    </a:moveTo>
                    <a:lnTo>
                      <a:pt x="37" y="117"/>
                    </a:lnTo>
                    <a:lnTo>
                      <a:pt x="39" y="121"/>
                    </a:lnTo>
                    <a:lnTo>
                      <a:pt x="37" y="117"/>
                    </a:lnTo>
                    <a:close/>
                    <a:moveTo>
                      <a:pt x="37" y="117"/>
                    </a:moveTo>
                    <a:lnTo>
                      <a:pt x="42" y="112"/>
                    </a:lnTo>
                    <a:lnTo>
                      <a:pt x="48" y="119"/>
                    </a:lnTo>
                    <a:lnTo>
                      <a:pt x="42" y="124"/>
                    </a:lnTo>
                    <a:lnTo>
                      <a:pt x="37" y="117"/>
                    </a:lnTo>
                    <a:close/>
                    <a:moveTo>
                      <a:pt x="42" y="112"/>
                    </a:moveTo>
                    <a:lnTo>
                      <a:pt x="42" y="110"/>
                    </a:lnTo>
                    <a:lnTo>
                      <a:pt x="44" y="114"/>
                    </a:lnTo>
                    <a:lnTo>
                      <a:pt x="42" y="112"/>
                    </a:lnTo>
                    <a:close/>
                    <a:moveTo>
                      <a:pt x="42" y="110"/>
                    </a:moveTo>
                    <a:lnTo>
                      <a:pt x="47" y="105"/>
                    </a:lnTo>
                    <a:lnTo>
                      <a:pt x="52" y="113"/>
                    </a:lnTo>
                    <a:lnTo>
                      <a:pt x="47" y="119"/>
                    </a:lnTo>
                    <a:lnTo>
                      <a:pt x="42" y="110"/>
                    </a:lnTo>
                    <a:close/>
                    <a:moveTo>
                      <a:pt x="52" y="112"/>
                    </a:moveTo>
                    <a:lnTo>
                      <a:pt x="52" y="113"/>
                    </a:lnTo>
                    <a:lnTo>
                      <a:pt x="50" y="109"/>
                    </a:lnTo>
                    <a:lnTo>
                      <a:pt x="52" y="112"/>
                    </a:lnTo>
                    <a:close/>
                    <a:moveTo>
                      <a:pt x="47" y="106"/>
                    </a:moveTo>
                    <a:lnTo>
                      <a:pt x="51" y="99"/>
                    </a:lnTo>
                    <a:lnTo>
                      <a:pt x="56" y="106"/>
                    </a:lnTo>
                    <a:lnTo>
                      <a:pt x="52" y="112"/>
                    </a:lnTo>
                    <a:lnTo>
                      <a:pt x="47" y="106"/>
                    </a:lnTo>
                    <a:close/>
                    <a:moveTo>
                      <a:pt x="51" y="99"/>
                    </a:moveTo>
                    <a:lnTo>
                      <a:pt x="55" y="94"/>
                    </a:lnTo>
                    <a:lnTo>
                      <a:pt x="60" y="99"/>
                    </a:lnTo>
                    <a:lnTo>
                      <a:pt x="56" y="106"/>
                    </a:lnTo>
                    <a:lnTo>
                      <a:pt x="51" y="99"/>
                    </a:lnTo>
                    <a:close/>
                    <a:moveTo>
                      <a:pt x="55" y="94"/>
                    </a:moveTo>
                    <a:lnTo>
                      <a:pt x="55" y="92"/>
                    </a:lnTo>
                    <a:lnTo>
                      <a:pt x="58" y="97"/>
                    </a:lnTo>
                    <a:lnTo>
                      <a:pt x="55" y="94"/>
                    </a:lnTo>
                    <a:close/>
                    <a:moveTo>
                      <a:pt x="55" y="92"/>
                    </a:moveTo>
                    <a:lnTo>
                      <a:pt x="60" y="87"/>
                    </a:lnTo>
                    <a:lnTo>
                      <a:pt x="66" y="95"/>
                    </a:lnTo>
                    <a:lnTo>
                      <a:pt x="60" y="101"/>
                    </a:lnTo>
                    <a:lnTo>
                      <a:pt x="55" y="92"/>
                    </a:lnTo>
                    <a:close/>
                    <a:moveTo>
                      <a:pt x="60" y="87"/>
                    </a:moveTo>
                    <a:lnTo>
                      <a:pt x="65" y="81"/>
                    </a:lnTo>
                    <a:lnTo>
                      <a:pt x="70" y="90"/>
                    </a:lnTo>
                    <a:lnTo>
                      <a:pt x="66" y="95"/>
                    </a:lnTo>
                    <a:lnTo>
                      <a:pt x="60" y="87"/>
                    </a:lnTo>
                    <a:close/>
                    <a:moveTo>
                      <a:pt x="71" y="85"/>
                    </a:moveTo>
                    <a:lnTo>
                      <a:pt x="71" y="87"/>
                    </a:lnTo>
                    <a:lnTo>
                      <a:pt x="70" y="90"/>
                    </a:lnTo>
                    <a:lnTo>
                      <a:pt x="68" y="85"/>
                    </a:lnTo>
                    <a:lnTo>
                      <a:pt x="71" y="85"/>
                    </a:lnTo>
                    <a:close/>
                    <a:moveTo>
                      <a:pt x="63" y="85"/>
                    </a:moveTo>
                    <a:lnTo>
                      <a:pt x="63" y="57"/>
                    </a:lnTo>
                    <a:lnTo>
                      <a:pt x="71" y="57"/>
                    </a:lnTo>
                    <a:lnTo>
                      <a:pt x="71" y="85"/>
                    </a:lnTo>
                    <a:lnTo>
                      <a:pt x="63" y="85"/>
                    </a:lnTo>
                    <a:close/>
                    <a:moveTo>
                      <a:pt x="71" y="57"/>
                    </a:moveTo>
                    <a:lnTo>
                      <a:pt x="71" y="57"/>
                    </a:lnTo>
                    <a:lnTo>
                      <a:pt x="68" y="57"/>
                    </a:lnTo>
                    <a:lnTo>
                      <a:pt x="71" y="57"/>
                    </a:lnTo>
                    <a:close/>
                    <a:moveTo>
                      <a:pt x="63" y="57"/>
                    </a:moveTo>
                    <a:lnTo>
                      <a:pt x="63" y="36"/>
                    </a:lnTo>
                    <a:lnTo>
                      <a:pt x="71" y="34"/>
                    </a:lnTo>
                    <a:lnTo>
                      <a:pt x="71" y="57"/>
                    </a:lnTo>
                    <a:lnTo>
                      <a:pt x="63" y="57"/>
                    </a:lnTo>
                    <a:close/>
                    <a:moveTo>
                      <a:pt x="71" y="34"/>
                    </a:moveTo>
                    <a:lnTo>
                      <a:pt x="71" y="34"/>
                    </a:lnTo>
                    <a:lnTo>
                      <a:pt x="67" y="36"/>
                    </a:lnTo>
                    <a:lnTo>
                      <a:pt x="71" y="34"/>
                    </a:lnTo>
                    <a:close/>
                    <a:moveTo>
                      <a:pt x="63" y="36"/>
                    </a:moveTo>
                    <a:lnTo>
                      <a:pt x="60" y="21"/>
                    </a:lnTo>
                    <a:lnTo>
                      <a:pt x="68" y="18"/>
                    </a:lnTo>
                    <a:lnTo>
                      <a:pt x="71" y="34"/>
                    </a:lnTo>
                    <a:lnTo>
                      <a:pt x="63" y="36"/>
                    </a:lnTo>
                    <a:close/>
                    <a:moveTo>
                      <a:pt x="67" y="17"/>
                    </a:moveTo>
                    <a:lnTo>
                      <a:pt x="68" y="18"/>
                    </a:lnTo>
                    <a:lnTo>
                      <a:pt x="63" y="19"/>
                    </a:lnTo>
                    <a:lnTo>
                      <a:pt x="67" y="17"/>
                    </a:lnTo>
                    <a:close/>
                    <a:moveTo>
                      <a:pt x="60" y="22"/>
                    </a:moveTo>
                    <a:lnTo>
                      <a:pt x="57" y="12"/>
                    </a:lnTo>
                    <a:lnTo>
                      <a:pt x="63" y="8"/>
                    </a:lnTo>
                    <a:lnTo>
                      <a:pt x="67" y="17"/>
                    </a:lnTo>
                    <a:lnTo>
                      <a:pt x="60" y="22"/>
                    </a:lnTo>
                    <a:close/>
                    <a:moveTo>
                      <a:pt x="61" y="5"/>
                    </a:moveTo>
                    <a:lnTo>
                      <a:pt x="63" y="8"/>
                    </a:lnTo>
                    <a:lnTo>
                      <a:pt x="60" y="10"/>
                    </a:lnTo>
                    <a:lnTo>
                      <a:pt x="61" y="5"/>
                    </a:lnTo>
                    <a:close/>
                    <a:moveTo>
                      <a:pt x="58" y="14"/>
                    </a:moveTo>
                    <a:lnTo>
                      <a:pt x="51" y="10"/>
                    </a:lnTo>
                    <a:lnTo>
                      <a:pt x="55" y="1"/>
                    </a:lnTo>
                    <a:lnTo>
                      <a:pt x="61" y="5"/>
                    </a:lnTo>
                    <a:lnTo>
                      <a:pt x="58" y="14"/>
                    </a:lnTo>
                    <a:close/>
                    <a:moveTo>
                      <a:pt x="53" y="0"/>
                    </a:moveTo>
                    <a:lnTo>
                      <a:pt x="55" y="1"/>
                    </a:lnTo>
                    <a:lnTo>
                      <a:pt x="53" y="5"/>
                    </a:lnTo>
                    <a:lnTo>
                      <a:pt x="53" y="0"/>
                    </a:lnTo>
                    <a:close/>
                    <a:moveTo>
                      <a:pt x="54" y="10"/>
                    </a:moveTo>
                    <a:lnTo>
                      <a:pt x="45" y="11"/>
                    </a:lnTo>
                    <a:lnTo>
                      <a:pt x="44" y="1"/>
                    </a:lnTo>
                    <a:lnTo>
                      <a:pt x="53" y="0"/>
                    </a:lnTo>
                    <a:lnTo>
                      <a:pt x="54" y="10"/>
                    </a:lnTo>
                    <a:close/>
                    <a:moveTo>
                      <a:pt x="43" y="3"/>
                    </a:moveTo>
                    <a:lnTo>
                      <a:pt x="44" y="1"/>
                    </a:lnTo>
                    <a:lnTo>
                      <a:pt x="45" y="7"/>
                    </a:lnTo>
                    <a:lnTo>
                      <a:pt x="43" y="3"/>
                    </a:lnTo>
                    <a:close/>
                    <a:moveTo>
                      <a:pt x="47" y="11"/>
                    </a:moveTo>
                    <a:lnTo>
                      <a:pt x="36" y="18"/>
                    </a:lnTo>
                    <a:lnTo>
                      <a:pt x="33" y="8"/>
                    </a:lnTo>
                    <a:lnTo>
                      <a:pt x="43" y="3"/>
                    </a:lnTo>
                    <a:lnTo>
                      <a:pt x="47" y="11"/>
                    </a:lnTo>
                    <a:close/>
                    <a:moveTo>
                      <a:pt x="32" y="8"/>
                    </a:moveTo>
                    <a:lnTo>
                      <a:pt x="33" y="8"/>
                    </a:lnTo>
                    <a:lnTo>
                      <a:pt x="34" y="12"/>
                    </a:lnTo>
                    <a:lnTo>
                      <a:pt x="32" y="8"/>
                    </a:lnTo>
                    <a:close/>
                    <a:moveTo>
                      <a:pt x="36" y="17"/>
                    </a:moveTo>
                    <a:lnTo>
                      <a:pt x="23" y="29"/>
                    </a:lnTo>
                    <a:lnTo>
                      <a:pt x="19" y="21"/>
                    </a:lnTo>
                    <a:lnTo>
                      <a:pt x="32" y="8"/>
                    </a:lnTo>
                    <a:lnTo>
                      <a:pt x="36" y="17"/>
                    </a:lnTo>
                    <a:close/>
                    <a:moveTo>
                      <a:pt x="18" y="23"/>
                    </a:moveTo>
                    <a:lnTo>
                      <a:pt x="19" y="21"/>
                    </a:lnTo>
                    <a:lnTo>
                      <a:pt x="21" y="25"/>
                    </a:lnTo>
                    <a:lnTo>
                      <a:pt x="18" y="2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5" name="Freeform 37">
                <a:extLst>
                  <a:ext uri="{FF2B5EF4-FFF2-40B4-BE49-F238E27FC236}">
                    <a16:creationId xmlns:a16="http://schemas.microsoft.com/office/drawing/2014/main" xmlns="" id="{E0FA7B1D-BE07-40F4-B866-9C454850A4C3}"/>
                  </a:ext>
                </a:extLst>
              </p:cNvPr>
              <p:cNvSpPr>
                <a:spLocks/>
              </p:cNvSpPr>
              <p:nvPr/>
            </p:nvSpPr>
            <p:spPr bwMode="auto">
              <a:xfrm>
                <a:off x="5141" y="1267"/>
                <a:ext cx="107" cy="5"/>
              </a:xfrm>
              <a:custGeom>
                <a:avLst/>
                <a:gdLst/>
                <a:ahLst/>
                <a:cxnLst>
                  <a:cxn ang="0">
                    <a:pos x="215" y="10"/>
                  </a:cxn>
                  <a:cxn ang="0">
                    <a:pos x="0" y="14"/>
                  </a:cxn>
                  <a:cxn ang="0">
                    <a:pos x="0" y="5"/>
                  </a:cxn>
                  <a:cxn ang="0">
                    <a:pos x="215" y="0"/>
                  </a:cxn>
                  <a:cxn ang="0">
                    <a:pos x="215" y="10"/>
                  </a:cxn>
                </a:cxnLst>
                <a:rect l="0" t="0" r="r" b="b"/>
                <a:pathLst>
                  <a:path w="215" h="14">
                    <a:moveTo>
                      <a:pt x="215" y="10"/>
                    </a:moveTo>
                    <a:lnTo>
                      <a:pt x="0" y="14"/>
                    </a:lnTo>
                    <a:lnTo>
                      <a:pt x="0" y="5"/>
                    </a:lnTo>
                    <a:lnTo>
                      <a:pt x="215" y="0"/>
                    </a:lnTo>
                    <a:lnTo>
                      <a:pt x="215" y="1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6" name="Freeform 38">
                <a:extLst>
                  <a:ext uri="{FF2B5EF4-FFF2-40B4-BE49-F238E27FC236}">
                    <a16:creationId xmlns:a16="http://schemas.microsoft.com/office/drawing/2014/main" xmlns="" id="{B79EDBF5-E790-4126-A233-5503E9462C5D}"/>
                  </a:ext>
                </a:extLst>
              </p:cNvPr>
              <p:cNvSpPr>
                <a:spLocks/>
              </p:cNvSpPr>
              <p:nvPr/>
            </p:nvSpPr>
            <p:spPr bwMode="auto">
              <a:xfrm>
                <a:off x="5092" y="1178"/>
                <a:ext cx="197" cy="151"/>
              </a:xfrm>
              <a:custGeom>
                <a:avLst/>
                <a:gdLst/>
                <a:ahLst/>
                <a:cxnLst>
                  <a:cxn ang="0">
                    <a:pos x="137" y="238"/>
                  </a:cxn>
                  <a:cxn ang="0">
                    <a:pos x="133" y="269"/>
                  </a:cxn>
                  <a:cxn ang="0">
                    <a:pos x="129" y="301"/>
                  </a:cxn>
                  <a:cxn ang="0">
                    <a:pos x="116" y="301"/>
                  </a:cxn>
                  <a:cxn ang="0">
                    <a:pos x="102" y="301"/>
                  </a:cxn>
                  <a:cxn ang="0">
                    <a:pos x="87" y="320"/>
                  </a:cxn>
                  <a:cxn ang="0">
                    <a:pos x="70" y="376"/>
                  </a:cxn>
                  <a:cxn ang="0">
                    <a:pos x="53" y="432"/>
                  </a:cxn>
                  <a:cxn ang="0">
                    <a:pos x="32" y="451"/>
                  </a:cxn>
                  <a:cxn ang="0">
                    <a:pos x="14" y="436"/>
                  </a:cxn>
                  <a:cxn ang="0">
                    <a:pos x="7" y="390"/>
                  </a:cxn>
                  <a:cxn ang="0">
                    <a:pos x="1" y="347"/>
                  </a:cxn>
                  <a:cxn ang="0">
                    <a:pos x="2" y="305"/>
                  </a:cxn>
                  <a:cxn ang="0">
                    <a:pos x="12" y="270"/>
                  </a:cxn>
                  <a:cxn ang="0">
                    <a:pos x="17" y="251"/>
                  </a:cxn>
                  <a:cxn ang="0">
                    <a:pos x="23" y="230"/>
                  </a:cxn>
                  <a:cxn ang="0">
                    <a:pos x="3" y="205"/>
                  </a:cxn>
                  <a:cxn ang="0">
                    <a:pos x="35" y="146"/>
                  </a:cxn>
                  <a:cxn ang="0">
                    <a:pos x="66" y="110"/>
                  </a:cxn>
                  <a:cxn ang="0">
                    <a:pos x="85" y="101"/>
                  </a:cxn>
                  <a:cxn ang="0">
                    <a:pos x="104" y="91"/>
                  </a:cxn>
                  <a:cxn ang="0">
                    <a:pos x="112" y="81"/>
                  </a:cxn>
                  <a:cxn ang="0">
                    <a:pos x="103" y="70"/>
                  </a:cxn>
                  <a:cxn ang="0">
                    <a:pos x="92" y="59"/>
                  </a:cxn>
                  <a:cxn ang="0">
                    <a:pos x="102" y="45"/>
                  </a:cxn>
                  <a:cxn ang="0">
                    <a:pos x="115" y="40"/>
                  </a:cxn>
                  <a:cxn ang="0">
                    <a:pos x="136" y="44"/>
                  </a:cxn>
                  <a:cxn ang="0">
                    <a:pos x="151" y="30"/>
                  </a:cxn>
                  <a:cxn ang="0">
                    <a:pos x="165" y="16"/>
                  </a:cxn>
                  <a:cxn ang="0">
                    <a:pos x="181" y="11"/>
                  </a:cxn>
                  <a:cxn ang="0">
                    <a:pos x="201" y="16"/>
                  </a:cxn>
                  <a:cxn ang="0">
                    <a:pos x="219" y="23"/>
                  </a:cxn>
                  <a:cxn ang="0">
                    <a:pos x="247" y="8"/>
                  </a:cxn>
                  <a:cxn ang="0">
                    <a:pos x="278" y="0"/>
                  </a:cxn>
                  <a:cxn ang="0">
                    <a:pos x="309" y="15"/>
                  </a:cxn>
                  <a:cxn ang="0">
                    <a:pos x="324" y="29"/>
                  </a:cxn>
                  <a:cxn ang="0">
                    <a:pos x="339" y="45"/>
                  </a:cxn>
                  <a:cxn ang="0">
                    <a:pos x="356" y="63"/>
                  </a:cxn>
                  <a:cxn ang="0">
                    <a:pos x="371" y="83"/>
                  </a:cxn>
                  <a:cxn ang="0">
                    <a:pos x="386" y="103"/>
                  </a:cxn>
                  <a:cxn ang="0">
                    <a:pos x="394" y="132"/>
                  </a:cxn>
                  <a:cxn ang="0">
                    <a:pos x="386" y="146"/>
                  </a:cxn>
                  <a:cxn ang="0">
                    <a:pos x="364" y="139"/>
                  </a:cxn>
                  <a:cxn ang="0">
                    <a:pos x="315" y="153"/>
                  </a:cxn>
                  <a:cxn ang="0">
                    <a:pos x="247" y="145"/>
                  </a:cxn>
                  <a:cxn ang="0">
                    <a:pos x="217" y="118"/>
                  </a:cxn>
                  <a:cxn ang="0">
                    <a:pos x="199" y="118"/>
                  </a:cxn>
                  <a:cxn ang="0">
                    <a:pos x="177" y="131"/>
                  </a:cxn>
                  <a:cxn ang="0">
                    <a:pos x="163" y="154"/>
                  </a:cxn>
                  <a:cxn ang="0">
                    <a:pos x="151" y="186"/>
                  </a:cxn>
                  <a:cxn ang="0">
                    <a:pos x="139" y="218"/>
                  </a:cxn>
                </a:cxnLst>
                <a:rect l="0" t="0" r="r" b="b"/>
                <a:pathLst>
                  <a:path w="394" h="451">
                    <a:moveTo>
                      <a:pt x="139" y="218"/>
                    </a:moveTo>
                    <a:lnTo>
                      <a:pt x="138" y="227"/>
                    </a:lnTo>
                    <a:lnTo>
                      <a:pt x="137" y="238"/>
                    </a:lnTo>
                    <a:lnTo>
                      <a:pt x="136" y="248"/>
                    </a:lnTo>
                    <a:lnTo>
                      <a:pt x="135" y="259"/>
                    </a:lnTo>
                    <a:lnTo>
                      <a:pt x="133" y="269"/>
                    </a:lnTo>
                    <a:lnTo>
                      <a:pt x="132" y="280"/>
                    </a:lnTo>
                    <a:lnTo>
                      <a:pt x="130" y="289"/>
                    </a:lnTo>
                    <a:lnTo>
                      <a:pt x="129" y="301"/>
                    </a:lnTo>
                    <a:lnTo>
                      <a:pt x="125" y="301"/>
                    </a:lnTo>
                    <a:lnTo>
                      <a:pt x="121" y="301"/>
                    </a:lnTo>
                    <a:lnTo>
                      <a:pt x="116" y="301"/>
                    </a:lnTo>
                    <a:lnTo>
                      <a:pt x="111" y="301"/>
                    </a:lnTo>
                    <a:lnTo>
                      <a:pt x="107" y="301"/>
                    </a:lnTo>
                    <a:lnTo>
                      <a:pt x="102" y="301"/>
                    </a:lnTo>
                    <a:lnTo>
                      <a:pt x="98" y="301"/>
                    </a:lnTo>
                    <a:lnTo>
                      <a:pt x="93" y="301"/>
                    </a:lnTo>
                    <a:lnTo>
                      <a:pt x="87" y="320"/>
                    </a:lnTo>
                    <a:lnTo>
                      <a:pt x="82" y="338"/>
                    </a:lnTo>
                    <a:lnTo>
                      <a:pt x="75" y="357"/>
                    </a:lnTo>
                    <a:lnTo>
                      <a:pt x="70" y="376"/>
                    </a:lnTo>
                    <a:lnTo>
                      <a:pt x="64" y="394"/>
                    </a:lnTo>
                    <a:lnTo>
                      <a:pt x="59" y="412"/>
                    </a:lnTo>
                    <a:lnTo>
                      <a:pt x="53" y="432"/>
                    </a:lnTo>
                    <a:lnTo>
                      <a:pt x="48" y="451"/>
                    </a:lnTo>
                    <a:lnTo>
                      <a:pt x="39" y="451"/>
                    </a:lnTo>
                    <a:lnTo>
                      <a:pt x="32" y="451"/>
                    </a:lnTo>
                    <a:lnTo>
                      <a:pt x="25" y="448"/>
                    </a:lnTo>
                    <a:lnTo>
                      <a:pt x="19" y="444"/>
                    </a:lnTo>
                    <a:lnTo>
                      <a:pt x="14" y="436"/>
                    </a:lnTo>
                    <a:lnTo>
                      <a:pt x="10" y="425"/>
                    </a:lnTo>
                    <a:lnTo>
                      <a:pt x="8" y="409"/>
                    </a:lnTo>
                    <a:lnTo>
                      <a:pt x="7" y="390"/>
                    </a:lnTo>
                    <a:lnTo>
                      <a:pt x="5" y="376"/>
                    </a:lnTo>
                    <a:lnTo>
                      <a:pt x="2" y="361"/>
                    </a:lnTo>
                    <a:lnTo>
                      <a:pt x="1" y="347"/>
                    </a:lnTo>
                    <a:lnTo>
                      <a:pt x="0" y="334"/>
                    </a:lnTo>
                    <a:lnTo>
                      <a:pt x="0" y="318"/>
                    </a:lnTo>
                    <a:lnTo>
                      <a:pt x="2" y="305"/>
                    </a:lnTo>
                    <a:lnTo>
                      <a:pt x="6" y="291"/>
                    </a:lnTo>
                    <a:lnTo>
                      <a:pt x="11" y="277"/>
                    </a:lnTo>
                    <a:lnTo>
                      <a:pt x="12" y="270"/>
                    </a:lnTo>
                    <a:lnTo>
                      <a:pt x="14" y="263"/>
                    </a:lnTo>
                    <a:lnTo>
                      <a:pt x="15" y="256"/>
                    </a:lnTo>
                    <a:lnTo>
                      <a:pt x="17" y="251"/>
                    </a:lnTo>
                    <a:lnTo>
                      <a:pt x="19" y="244"/>
                    </a:lnTo>
                    <a:lnTo>
                      <a:pt x="20" y="236"/>
                    </a:lnTo>
                    <a:lnTo>
                      <a:pt x="23" y="230"/>
                    </a:lnTo>
                    <a:lnTo>
                      <a:pt x="25" y="223"/>
                    </a:lnTo>
                    <a:lnTo>
                      <a:pt x="8" y="218"/>
                    </a:lnTo>
                    <a:lnTo>
                      <a:pt x="3" y="205"/>
                    </a:lnTo>
                    <a:lnTo>
                      <a:pt x="9" y="187"/>
                    </a:lnTo>
                    <a:lnTo>
                      <a:pt x="20" y="167"/>
                    </a:lnTo>
                    <a:lnTo>
                      <a:pt x="35" y="146"/>
                    </a:lnTo>
                    <a:lnTo>
                      <a:pt x="50" y="128"/>
                    </a:lnTo>
                    <a:lnTo>
                      <a:pt x="61" y="114"/>
                    </a:lnTo>
                    <a:lnTo>
                      <a:pt x="66" y="110"/>
                    </a:lnTo>
                    <a:lnTo>
                      <a:pt x="72" y="106"/>
                    </a:lnTo>
                    <a:lnTo>
                      <a:pt x="79" y="103"/>
                    </a:lnTo>
                    <a:lnTo>
                      <a:pt x="85" y="101"/>
                    </a:lnTo>
                    <a:lnTo>
                      <a:pt x="91" y="98"/>
                    </a:lnTo>
                    <a:lnTo>
                      <a:pt x="98" y="94"/>
                    </a:lnTo>
                    <a:lnTo>
                      <a:pt x="104" y="91"/>
                    </a:lnTo>
                    <a:lnTo>
                      <a:pt x="110" y="88"/>
                    </a:lnTo>
                    <a:lnTo>
                      <a:pt x="117" y="85"/>
                    </a:lnTo>
                    <a:lnTo>
                      <a:pt x="112" y="81"/>
                    </a:lnTo>
                    <a:lnTo>
                      <a:pt x="109" y="78"/>
                    </a:lnTo>
                    <a:lnTo>
                      <a:pt x="106" y="74"/>
                    </a:lnTo>
                    <a:lnTo>
                      <a:pt x="103" y="70"/>
                    </a:lnTo>
                    <a:lnTo>
                      <a:pt x="99" y="66"/>
                    </a:lnTo>
                    <a:lnTo>
                      <a:pt x="96" y="63"/>
                    </a:lnTo>
                    <a:lnTo>
                      <a:pt x="92" y="59"/>
                    </a:lnTo>
                    <a:lnTo>
                      <a:pt x="89" y="56"/>
                    </a:lnTo>
                    <a:lnTo>
                      <a:pt x="97" y="50"/>
                    </a:lnTo>
                    <a:lnTo>
                      <a:pt x="102" y="45"/>
                    </a:lnTo>
                    <a:lnTo>
                      <a:pt x="106" y="43"/>
                    </a:lnTo>
                    <a:lnTo>
                      <a:pt x="110" y="41"/>
                    </a:lnTo>
                    <a:lnTo>
                      <a:pt x="115" y="40"/>
                    </a:lnTo>
                    <a:lnTo>
                      <a:pt x="120" y="40"/>
                    </a:lnTo>
                    <a:lnTo>
                      <a:pt x="126" y="41"/>
                    </a:lnTo>
                    <a:lnTo>
                      <a:pt x="136" y="44"/>
                    </a:lnTo>
                    <a:lnTo>
                      <a:pt x="140" y="40"/>
                    </a:lnTo>
                    <a:lnTo>
                      <a:pt x="145" y="36"/>
                    </a:lnTo>
                    <a:lnTo>
                      <a:pt x="151" y="30"/>
                    </a:lnTo>
                    <a:lnTo>
                      <a:pt x="156" y="26"/>
                    </a:lnTo>
                    <a:lnTo>
                      <a:pt x="160" y="21"/>
                    </a:lnTo>
                    <a:lnTo>
                      <a:pt x="165" y="16"/>
                    </a:lnTo>
                    <a:lnTo>
                      <a:pt x="171" y="12"/>
                    </a:lnTo>
                    <a:lnTo>
                      <a:pt x="176" y="8"/>
                    </a:lnTo>
                    <a:lnTo>
                      <a:pt x="181" y="11"/>
                    </a:lnTo>
                    <a:lnTo>
                      <a:pt x="189" y="12"/>
                    </a:lnTo>
                    <a:lnTo>
                      <a:pt x="195" y="15"/>
                    </a:lnTo>
                    <a:lnTo>
                      <a:pt x="201" y="16"/>
                    </a:lnTo>
                    <a:lnTo>
                      <a:pt x="207" y="19"/>
                    </a:lnTo>
                    <a:lnTo>
                      <a:pt x="213" y="21"/>
                    </a:lnTo>
                    <a:lnTo>
                      <a:pt x="219" y="23"/>
                    </a:lnTo>
                    <a:lnTo>
                      <a:pt x="226" y="26"/>
                    </a:lnTo>
                    <a:lnTo>
                      <a:pt x="236" y="15"/>
                    </a:lnTo>
                    <a:lnTo>
                      <a:pt x="247" y="8"/>
                    </a:lnTo>
                    <a:lnTo>
                      <a:pt x="258" y="3"/>
                    </a:lnTo>
                    <a:lnTo>
                      <a:pt x="268" y="0"/>
                    </a:lnTo>
                    <a:lnTo>
                      <a:pt x="278" y="0"/>
                    </a:lnTo>
                    <a:lnTo>
                      <a:pt x="288" y="3"/>
                    </a:lnTo>
                    <a:lnTo>
                      <a:pt x="299" y="7"/>
                    </a:lnTo>
                    <a:lnTo>
                      <a:pt x="309" y="15"/>
                    </a:lnTo>
                    <a:lnTo>
                      <a:pt x="314" y="19"/>
                    </a:lnTo>
                    <a:lnTo>
                      <a:pt x="319" y="25"/>
                    </a:lnTo>
                    <a:lnTo>
                      <a:pt x="324" y="29"/>
                    </a:lnTo>
                    <a:lnTo>
                      <a:pt x="330" y="36"/>
                    </a:lnTo>
                    <a:lnTo>
                      <a:pt x="334" y="40"/>
                    </a:lnTo>
                    <a:lnTo>
                      <a:pt x="339" y="45"/>
                    </a:lnTo>
                    <a:lnTo>
                      <a:pt x="345" y="51"/>
                    </a:lnTo>
                    <a:lnTo>
                      <a:pt x="351" y="56"/>
                    </a:lnTo>
                    <a:lnTo>
                      <a:pt x="356" y="63"/>
                    </a:lnTo>
                    <a:lnTo>
                      <a:pt x="360" y="69"/>
                    </a:lnTo>
                    <a:lnTo>
                      <a:pt x="366" y="76"/>
                    </a:lnTo>
                    <a:lnTo>
                      <a:pt x="371" y="83"/>
                    </a:lnTo>
                    <a:lnTo>
                      <a:pt x="376" y="90"/>
                    </a:lnTo>
                    <a:lnTo>
                      <a:pt x="380" y="95"/>
                    </a:lnTo>
                    <a:lnTo>
                      <a:pt x="386" y="103"/>
                    </a:lnTo>
                    <a:lnTo>
                      <a:pt x="391" y="110"/>
                    </a:lnTo>
                    <a:lnTo>
                      <a:pt x="393" y="121"/>
                    </a:lnTo>
                    <a:lnTo>
                      <a:pt x="394" y="132"/>
                    </a:lnTo>
                    <a:lnTo>
                      <a:pt x="392" y="139"/>
                    </a:lnTo>
                    <a:lnTo>
                      <a:pt x="390" y="145"/>
                    </a:lnTo>
                    <a:lnTo>
                      <a:pt x="386" y="146"/>
                    </a:lnTo>
                    <a:lnTo>
                      <a:pt x="380" y="146"/>
                    </a:lnTo>
                    <a:lnTo>
                      <a:pt x="373" y="143"/>
                    </a:lnTo>
                    <a:lnTo>
                      <a:pt x="364" y="139"/>
                    </a:lnTo>
                    <a:lnTo>
                      <a:pt x="354" y="146"/>
                    </a:lnTo>
                    <a:lnTo>
                      <a:pt x="337" y="150"/>
                    </a:lnTo>
                    <a:lnTo>
                      <a:pt x="315" y="153"/>
                    </a:lnTo>
                    <a:lnTo>
                      <a:pt x="291" y="153"/>
                    </a:lnTo>
                    <a:lnTo>
                      <a:pt x="267" y="150"/>
                    </a:lnTo>
                    <a:lnTo>
                      <a:pt x="247" y="145"/>
                    </a:lnTo>
                    <a:lnTo>
                      <a:pt x="230" y="138"/>
                    </a:lnTo>
                    <a:lnTo>
                      <a:pt x="223" y="128"/>
                    </a:lnTo>
                    <a:lnTo>
                      <a:pt x="217" y="118"/>
                    </a:lnTo>
                    <a:lnTo>
                      <a:pt x="212" y="116"/>
                    </a:lnTo>
                    <a:lnTo>
                      <a:pt x="206" y="116"/>
                    </a:lnTo>
                    <a:lnTo>
                      <a:pt x="199" y="118"/>
                    </a:lnTo>
                    <a:lnTo>
                      <a:pt x="192" y="123"/>
                    </a:lnTo>
                    <a:lnTo>
                      <a:pt x="184" y="127"/>
                    </a:lnTo>
                    <a:lnTo>
                      <a:pt x="177" y="131"/>
                    </a:lnTo>
                    <a:lnTo>
                      <a:pt x="171" y="134"/>
                    </a:lnTo>
                    <a:lnTo>
                      <a:pt x="166" y="143"/>
                    </a:lnTo>
                    <a:lnTo>
                      <a:pt x="163" y="154"/>
                    </a:lnTo>
                    <a:lnTo>
                      <a:pt x="159" y="164"/>
                    </a:lnTo>
                    <a:lnTo>
                      <a:pt x="155" y="175"/>
                    </a:lnTo>
                    <a:lnTo>
                      <a:pt x="151" y="186"/>
                    </a:lnTo>
                    <a:lnTo>
                      <a:pt x="147" y="196"/>
                    </a:lnTo>
                    <a:lnTo>
                      <a:pt x="143" y="207"/>
                    </a:lnTo>
                    <a:lnTo>
                      <a:pt x="139" y="218"/>
                    </a:lnTo>
                    <a:close/>
                  </a:path>
                </a:pathLst>
              </a:custGeom>
              <a:solidFill>
                <a:srgbClr val="87615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7" name="Freeform 39">
                <a:extLst>
                  <a:ext uri="{FF2B5EF4-FFF2-40B4-BE49-F238E27FC236}">
                    <a16:creationId xmlns:a16="http://schemas.microsoft.com/office/drawing/2014/main" xmlns="" id="{5FCB0708-51D2-4F80-8A87-111520E1E46F}"/>
                  </a:ext>
                </a:extLst>
              </p:cNvPr>
              <p:cNvSpPr>
                <a:spLocks/>
              </p:cNvSpPr>
              <p:nvPr/>
            </p:nvSpPr>
            <p:spPr bwMode="auto">
              <a:xfrm>
                <a:off x="5092" y="1178"/>
                <a:ext cx="197" cy="151"/>
              </a:xfrm>
              <a:custGeom>
                <a:avLst/>
                <a:gdLst/>
                <a:ahLst/>
                <a:cxnLst>
                  <a:cxn ang="0">
                    <a:pos x="137" y="238"/>
                  </a:cxn>
                  <a:cxn ang="0">
                    <a:pos x="133" y="269"/>
                  </a:cxn>
                  <a:cxn ang="0">
                    <a:pos x="129" y="301"/>
                  </a:cxn>
                  <a:cxn ang="0">
                    <a:pos x="116" y="301"/>
                  </a:cxn>
                  <a:cxn ang="0">
                    <a:pos x="102" y="301"/>
                  </a:cxn>
                  <a:cxn ang="0">
                    <a:pos x="87" y="320"/>
                  </a:cxn>
                  <a:cxn ang="0">
                    <a:pos x="70" y="376"/>
                  </a:cxn>
                  <a:cxn ang="0">
                    <a:pos x="53" y="432"/>
                  </a:cxn>
                  <a:cxn ang="0">
                    <a:pos x="32" y="451"/>
                  </a:cxn>
                  <a:cxn ang="0">
                    <a:pos x="14" y="436"/>
                  </a:cxn>
                  <a:cxn ang="0">
                    <a:pos x="7" y="390"/>
                  </a:cxn>
                  <a:cxn ang="0">
                    <a:pos x="1" y="347"/>
                  </a:cxn>
                  <a:cxn ang="0">
                    <a:pos x="2" y="305"/>
                  </a:cxn>
                  <a:cxn ang="0">
                    <a:pos x="12" y="270"/>
                  </a:cxn>
                  <a:cxn ang="0">
                    <a:pos x="17" y="251"/>
                  </a:cxn>
                  <a:cxn ang="0">
                    <a:pos x="23" y="230"/>
                  </a:cxn>
                  <a:cxn ang="0">
                    <a:pos x="3" y="205"/>
                  </a:cxn>
                  <a:cxn ang="0">
                    <a:pos x="35" y="146"/>
                  </a:cxn>
                  <a:cxn ang="0">
                    <a:pos x="66" y="110"/>
                  </a:cxn>
                  <a:cxn ang="0">
                    <a:pos x="85" y="101"/>
                  </a:cxn>
                  <a:cxn ang="0">
                    <a:pos x="104" y="91"/>
                  </a:cxn>
                  <a:cxn ang="0">
                    <a:pos x="112" y="81"/>
                  </a:cxn>
                  <a:cxn ang="0">
                    <a:pos x="103" y="70"/>
                  </a:cxn>
                  <a:cxn ang="0">
                    <a:pos x="92" y="59"/>
                  </a:cxn>
                  <a:cxn ang="0">
                    <a:pos x="102" y="45"/>
                  </a:cxn>
                  <a:cxn ang="0">
                    <a:pos x="115" y="40"/>
                  </a:cxn>
                  <a:cxn ang="0">
                    <a:pos x="136" y="44"/>
                  </a:cxn>
                  <a:cxn ang="0">
                    <a:pos x="151" y="30"/>
                  </a:cxn>
                  <a:cxn ang="0">
                    <a:pos x="165" y="16"/>
                  </a:cxn>
                  <a:cxn ang="0">
                    <a:pos x="181" y="11"/>
                  </a:cxn>
                  <a:cxn ang="0">
                    <a:pos x="201" y="16"/>
                  </a:cxn>
                  <a:cxn ang="0">
                    <a:pos x="219" y="23"/>
                  </a:cxn>
                  <a:cxn ang="0">
                    <a:pos x="247" y="8"/>
                  </a:cxn>
                  <a:cxn ang="0">
                    <a:pos x="278" y="0"/>
                  </a:cxn>
                  <a:cxn ang="0">
                    <a:pos x="309" y="15"/>
                  </a:cxn>
                  <a:cxn ang="0">
                    <a:pos x="324" y="29"/>
                  </a:cxn>
                  <a:cxn ang="0">
                    <a:pos x="339" y="45"/>
                  </a:cxn>
                  <a:cxn ang="0">
                    <a:pos x="356" y="63"/>
                  </a:cxn>
                  <a:cxn ang="0">
                    <a:pos x="371" y="83"/>
                  </a:cxn>
                  <a:cxn ang="0">
                    <a:pos x="386" y="103"/>
                  </a:cxn>
                  <a:cxn ang="0">
                    <a:pos x="394" y="132"/>
                  </a:cxn>
                  <a:cxn ang="0">
                    <a:pos x="386" y="146"/>
                  </a:cxn>
                  <a:cxn ang="0">
                    <a:pos x="364" y="139"/>
                  </a:cxn>
                  <a:cxn ang="0">
                    <a:pos x="315" y="153"/>
                  </a:cxn>
                  <a:cxn ang="0">
                    <a:pos x="247" y="145"/>
                  </a:cxn>
                  <a:cxn ang="0">
                    <a:pos x="217" y="118"/>
                  </a:cxn>
                  <a:cxn ang="0">
                    <a:pos x="199" y="118"/>
                  </a:cxn>
                  <a:cxn ang="0">
                    <a:pos x="177" y="131"/>
                  </a:cxn>
                  <a:cxn ang="0">
                    <a:pos x="163" y="154"/>
                  </a:cxn>
                  <a:cxn ang="0">
                    <a:pos x="151" y="186"/>
                  </a:cxn>
                  <a:cxn ang="0">
                    <a:pos x="139" y="218"/>
                  </a:cxn>
                </a:cxnLst>
                <a:rect l="0" t="0" r="r" b="b"/>
                <a:pathLst>
                  <a:path w="394" h="451">
                    <a:moveTo>
                      <a:pt x="139" y="218"/>
                    </a:moveTo>
                    <a:lnTo>
                      <a:pt x="138" y="227"/>
                    </a:lnTo>
                    <a:lnTo>
                      <a:pt x="137" y="238"/>
                    </a:lnTo>
                    <a:lnTo>
                      <a:pt x="136" y="248"/>
                    </a:lnTo>
                    <a:lnTo>
                      <a:pt x="135" y="259"/>
                    </a:lnTo>
                    <a:lnTo>
                      <a:pt x="133" y="269"/>
                    </a:lnTo>
                    <a:lnTo>
                      <a:pt x="132" y="280"/>
                    </a:lnTo>
                    <a:lnTo>
                      <a:pt x="130" y="289"/>
                    </a:lnTo>
                    <a:lnTo>
                      <a:pt x="129" y="301"/>
                    </a:lnTo>
                    <a:lnTo>
                      <a:pt x="125" y="301"/>
                    </a:lnTo>
                    <a:lnTo>
                      <a:pt x="121" y="301"/>
                    </a:lnTo>
                    <a:lnTo>
                      <a:pt x="116" y="301"/>
                    </a:lnTo>
                    <a:lnTo>
                      <a:pt x="111" y="301"/>
                    </a:lnTo>
                    <a:lnTo>
                      <a:pt x="107" y="301"/>
                    </a:lnTo>
                    <a:lnTo>
                      <a:pt x="102" y="301"/>
                    </a:lnTo>
                    <a:lnTo>
                      <a:pt x="98" y="301"/>
                    </a:lnTo>
                    <a:lnTo>
                      <a:pt x="93" y="301"/>
                    </a:lnTo>
                    <a:lnTo>
                      <a:pt x="87" y="320"/>
                    </a:lnTo>
                    <a:lnTo>
                      <a:pt x="82" y="338"/>
                    </a:lnTo>
                    <a:lnTo>
                      <a:pt x="75" y="357"/>
                    </a:lnTo>
                    <a:lnTo>
                      <a:pt x="70" y="376"/>
                    </a:lnTo>
                    <a:lnTo>
                      <a:pt x="64" y="394"/>
                    </a:lnTo>
                    <a:lnTo>
                      <a:pt x="59" y="412"/>
                    </a:lnTo>
                    <a:lnTo>
                      <a:pt x="53" y="432"/>
                    </a:lnTo>
                    <a:lnTo>
                      <a:pt x="48" y="451"/>
                    </a:lnTo>
                    <a:lnTo>
                      <a:pt x="39" y="451"/>
                    </a:lnTo>
                    <a:lnTo>
                      <a:pt x="32" y="451"/>
                    </a:lnTo>
                    <a:lnTo>
                      <a:pt x="25" y="448"/>
                    </a:lnTo>
                    <a:lnTo>
                      <a:pt x="19" y="444"/>
                    </a:lnTo>
                    <a:lnTo>
                      <a:pt x="14" y="436"/>
                    </a:lnTo>
                    <a:lnTo>
                      <a:pt x="10" y="425"/>
                    </a:lnTo>
                    <a:lnTo>
                      <a:pt x="8" y="409"/>
                    </a:lnTo>
                    <a:lnTo>
                      <a:pt x="7" y="390"/>
                    </a:lnTo>
                    <a:lnTo>
                      <a:pt x="5" y="376"/>
                    </a:lnTo>
                    <a:lnTo>
                      <a:pt x="2" y="361"/>
                    </a:lnTo>
                    <a:lnTo>
                      <a:pt x="1" y="347"/>
                    </a:lnTo>
                    <a:lnTo>
                      <a:pt x="0" y="334"/>
                    </a:lnTo>
                    <a:lnTo>
                      <a:pt x="0" y="318"/>
                    </a:lnTo>
                    <a:lnTo>
                      <a:pt x="2" y="305"/>
                    </a:lnTo>
                    <a:lnTo>
                      <a:pt x="6" y="291"/>
                    </a:lnTo>
                    <a:lnTo>
                      <a:pt x="11" y="277"/>
                    </a:lnTo>
                    <a:lnTo>
                      <a:pt x="12" y="270"/>
                    </a:lnTo>
                    <a:lnTo>
                      <a:pt x="14" y="263"/>
                    </a:lnTo>
                    <a:lnTo>
                      <a:pt x="15" y="256"/>
                    </a:lnTo>
                    <a:lnTo>
                      <a:pt x="17" y="251"/>
                    </a:lnTo>
                    <a:lnTo>
                      <a:pt x="19" y="244"/>
                    </a:lnTo>
                    <a:lnTo>
                      <a:pt x="20" y="236"/>
                    </a:lnTo>
                    <a:lnTo>
                      <a:pt x="23" y="230"/>
                    </a:lnTo>
                    <a:lnTo>
                      <a:pt x="25" y="223"/>
                    </a:lnTo>
                    <a:lnTo>
                      <a:pt x="8" y="218"/>
                    </a:lnTo>
                    <a:lnTo>
                      <a:pt x="3" y="205"/>
                    </a:lnTo>
                    <a:lnTo>
                      <a:pt x="9" y="187"/>
                    </a:lnTo>
                    <a:lnTo>
                      <a:pt x="20" y="167"/>
                    </a:lnTo>
                    <a:lnTo>
                      <a:pt x="35" y="146"/>
                    </a:lnTo>
                    <a:lnTo>
                      <a:pt x="50" y="128"/>
                    </a:lnTo>
                    <a:lnTo>
                      <a:pt x="61" y="114"/>
                    </a:lnTo>
                    <a:lnTo>
                      <a:pt x="66" y="110"/>
                    </a:lnTo>
                    <a:lnTo>
                      <a:pt x="72" y="106"/>
                    </a:lnTo>
                    <a:lnTo>
                      <a:pt x="79" y="103"/>
                    </a:lnTo>
                    <a:lnTo>
                      <a:pt x="85" y="101"/>
                    </a:lnTo>
                    <a:lnTo>
                      <a:pt x="91" y="98"/>
                    </a:lnTo>
                    <a:lnTo>
                      <a:pt x="98" y="94"/>
                    </a:lnTo>
                    <a:lnTo>
                      <a:pt x="104" y="91"/>
                    </a:lnTo>
                    <a:lnTo>
                      <a:pt x="110" y="88"/>
                    </a:lnTo>
                    <a:lnTo>
                      <a:pt x="117" y="85"/>
                    </a:lnTo>
                    <a:lnTo>
                      <a:pt x="112" y="81"/>
                    </a:lnTo>
                    <a:lnTo>
                      <a:pt x="109" y="78"/>
                    </a:lnTo>
                    <a:lnTo>
                      <a:pt x="106" y="74"/>
                    </a:lnTo>
                    <a:lnTo>
                      <a:pt x="103" y="70"/>
                    </a:lnTo>
                    <a:lnTo>
                      <a:pt x="99" y="66"/>
                    </a:lnTo>
                    <a:lnTo>
                      <a:pt x="96" y="63"/>
                    </a:lnTo>
                    <a:lnTo>
                      <a:pt x="92" y="59"/>
                    </a:lnTo>
                    <a:lnTo>
                      <a:pt x="89" y="56"/>
                    </a:lnTo>
                    <a:lnTo>
                      <a:pt x="97" y="50"/>
                    </a:lnTo>
                    <a:lnTo>
                      <a:pt x="102" y="45"/>
                    </a:lnTo>
                    <a:lnTo>
                      <a:pt x="106" y="43"/>
                    </a:lnTo>
                    <a:lnTo>
                      <a:pt x="110" y="41"/>
                    </a:lnTo>
                    <a:lnTo>
                      <a:pt x="115" y="40"/>
                    </a:lnTo>
                    <a:lnTo>
                      <a:pt x="120" y="40"/>
                    </a:lnTo>
                    <a:lnTo>
                      <a:pt x="126" y="41"/>
                    </a:lnTo>
                    <a:lnTo>
                      <a:pt x="136" y="44"/>
                    </a:lnTo>
                    <a:lnTo>
                      <a:pt x="140" y="40"/>
                    </a:lnTo>
                    <a:lnTo>
                      <a:pt x="145" y="36"/>
                    </a:lnTo>
                    <a:lnTo>
                      <a:pt x="151" y="30"/>
                    </a:lnTo>
                    <a:lnTo>
                      <a:pt x="156" y="26"/>
                    </a:lnTo>
                    <a:lnTo>
                      <a:pt x="160" y="21"/>
                    </a:lnTo>
                    <a:lnTo>
                      <a:pt x="165" y="16"/>
                    </a:lnTo>
                    <a:lnTo>
                      <a:pt x="171" y="12"/>
                    </a:lnTo>
                    <a:lnTo>
                      <a:pt x="176" y="8"/>
                    </a:lnTo>
                    <a:lnTo>
                      <a:pt x="181" y="11"/>
                    </a:lnTo>
                    <a:lnTo>
                      <a:pt x="189" y="12"/>
                    </a:lnTo>
                    <a:lnTo>
                      <a:pt x="195" y="15"/>
                    </a:lnTo>
                    <a:lnTo>
                      <a:pt x="201" y="16"/>
                    </a:lnTo>
                    <a:lnTo>
                      <a:pt x="207" y="19"/>
                    </a:lnTo>
                    <a:lnTo>
                      <a:pt x="213" y="21"/>
                    </a:lnTo>
                    <a:lnTo>
                      <a:pt x="219" y="23"/>
                    </a:lnTo>
                    <a:lnTo>
                      <a:pt x="226" y="26"/>
                    </a:lnTo>
                    <a:lnTo>
                      <a:pt x="236" y="15"/>
                    </a:lnTo>
                    <a:lnTo>
                      <a:pt x="247" y="8"/>
                    </a:lnTo>
                    <a:lnTo>
                      <a:pt x="258" y="3"/>
                    </a:lnTo>
                    <a:lnTo>
                      <a:pt x="268" y="0"/>
                    </a:lnTo>
                    <a:lnTo>
                      <a:pt x="278" y="0"/>
                    </a:lnTo>
                    <a:lnTo>
                      <a:pt x="288" y="3"/>
                    </a:lnTo>
                    <a:lnTo>
                      <a:pt x="299" y="7"/>
                    </a:lnTo>
                    <a:lnTo>
                      <a:pt x="309" y="15"/>
                    </a:lnTo>
                    <a:lnTo>
                      <a:pt x="314" y="19"/>
                    </a:lnTo>
                    <a:lnTo>
                      <a:pt x="319" y="25"/>
                    </a:lnTo>
                    <a:lnTo>
                      <a:pt x="324" y="29"/>
                    </a:lnTo>
                    <a:lnTo>
                      <a:pt x="330" y="36"/>
                    </a:lnTo>
                    <a:lnTo>
                      <a:pt x="334" y="40"/>
                    </a:lnTo>
                    <a:lnTo>
                      <a:pt x="339" y="45"/>
                    </a:lnTo>
                    <a:lnTo>
                      <a:pt x="345" y="51"/>
                    </a:lnTo>
                    <a:lnTo>
                      <a:pt x="351" y="56"/>
                    </a:lnTo>
                    <a:lnTo>
                      <a:pt x="356" y="63"/>
                    </a:lnTo>
                    <a:lnTo>
                      <a:pt x="360" y="69"/>
                    </a:lnTo>
                    <a:lnTo>
                      <a:pt x="366" y="76"/>
                    </a:lnTo>
                    <a:lnTo>
                      <a:pt x="371" y="83"/>
                    </a:lnTo>
                    <a:lnTo>
                      <a:pt x="376" y="90"/>
                    </a:lnTo>
                    <a:lnTo>
                      <a:pt x="380" y="95"/>
                    </a:lnTo>
                    <a:lnTo>
                      <a:pt x="386" y="103"/>
                    </a:lnTo>
                    <a:lnTo>
                      <a:pt x="391" y="110"/>
                    </a:lnTo>
                    <a:lnTo>
                      <a:pt x="393" y="121"/>
                    </a:lnTo>
                    <a:lnTo>
                      <a:pt x="394" y="132"/>
                    </a:lnTo>
                    <a:lnTo>
                      <a:pt x="392" y="139"/>
                    </a:lnTo>
                    <a:lnTo>
                      <a:pt x="390" y="145"/>
                    </a:lnTo>
                    <a:lnTo>
                      <a:pt x="386" y="146"/>
                    </a:lnTo>
                    <a:lnTo>
                      <a:pt x="380" y="146"/>
                    </a:lnTo>
                    <a:lnTo>
                      <a:pt x="373" y="143"/>
                    </a:lnTo>
                    <a:lnTo>
                      <a:pt x="364" y="139"/>
                    </a:lnTo>
                    <a:lnTo>
                      <a:pt x="354" y="146"/>
                    </a:lnTo>
                    <a:lnTo>
                      <a:pt x="337" y="150"/>
                    </a:lnTo>
                    <a:lnTo>
                      <a:pt x="315" y="153"/>
                    </a:lnTo>
                    <a:lnTo>
                      <a:pt x="291" y="153"/>
                    </a:lnTo>
                    <a:lnTo>
                      <a:pt x="267" y="150"/>
                    </a:lnTo>
                    <a:lnTo>
                      <a:pt x="247" y="145"/>
                    </a:lnTo>
                    <a:lnTo>
                      <a:pt x="230" y="138"/>
                    </a:lnTo>
                    <a:lnTo>
                      <a:pt x="223" y="128"/>
                    </a:lnTo>
                    <a:lnTo>
                      <a:pt x="217" y="118"/>
                    </a:lnTo>
                    <a:lnTo>
                      <a:pt x="212" y="116"/>
                    </a:lnTo>
                    <a:lnTo>
                      <a:pt x="206" y="116"/>
                    </a:lnTo>
                    <a:lnTo>
                      <a:pt x="199" y="118"/>
                    </a:lnTo>
                    <a:lnTo>
                      <a:pt x="192" y="123"/>
                    </a:lnTo>
                    <a:lnTo>
                      <a:pt x="184" y="127"/>
                    </a:lnTo>
                    <a:lnTo>
                      <a:pt x="177" y="131"/>
                    </a:lnTo>
                    <a:lnTo>
                      <a:pt x="171" y="134"/>
                    </a:lnTo>
                    <a:lnTo>
                      <a:pt x="166" y="143"/>
                    </a:lnTo>
                    <a:lnTo>
                      <a:pt x="163" y="154"/>
                    </a:lnTo>
                    <a:lnTo>
                      <a:pt x="159" y="164"/>
                    </a:lnTo>
                    <a:lnTo>
                      <a:pt x="155" y="175"/>
                    </a:lnTo>
                    <a:lnTo>
                      <a:pt x="151" y="186"/>
                    </a:lnTo>
                    <a:lnTo>
                      <a:pt x="147" y="196"/>
                    </a:lnTo>
                    <a:lnTo>
                      <a:pt x="143" y="207"/>
                    </a:lnTo>
                    <a:lnTo>
                      <a:pt x="139" y="218"/>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48" name="Freeform 40">
                <a:extLst>
                  <a:ext uri="{FF2B5EF4-FFF2-40B4-BE49-F238E27FC236}">
                    <a16:creationId xmlns:a16="http://schemas.microsoft.com/office/drawing/2014/main" xmlns="" id="{0A7E2E0D-1567-4BCD-A18C-B9D31F4535C1}"/>
                  </a:ext>
                </a:extLst>
              </p:cNvPr>
              <p:cNvSpPr>
                <a:spLocks/>
              </p:cNvSpPr>
              <p:nvPr/>
            </p:nvSpPr>
            <p:spPr bwMode="auto">
              <a:xfrm>
                <a:off x="5083" y="1361"/>
                <a:ext cx="56" cy="63"/>
              </a:xfrm>
              <a:custGeom>
                <a:avLst/>
                <a:gdLst/>
                <a:ahLst/>
                <a:cxnLst>
                  <a:cxn ang="0">
                    <a:pos x="114" y="121"/>
                  </a:cxn>
                  <a:cxn ang="0">
                    <a:pos x="107" y="131"/>
                  </a:cxn>
                  <a:cxn ang="0">
                    <a:pos x="102" y="139"/>
                  </a:cxn>
                  <a:cxn ang="0">
                    <a:pos x="96" y="146"/>
                  </a:cxn>
                  <a:cxn ang="0">
                    <a:pos x="91" y="154"/>
                  </a:cxn>
                  <a:cxn ang="0">
                    <a:pos x="86" y="161"/>
                  </a:cxn>
                  <a:cxn ang="0">
                    <a:pos x="81" y="169"/>
                  </a:cxn>
                  <a:cxn ang="0">
                    <a:pos x="75" y="178"/>
                  </a:cxn>
                  <a:cxn ang="0">
                    <a:pos x="70" y="189"/>
                  </a:cxn>
                  <a:cxn ang="0">
                    <a:pos x="55" y="162"/>
                  </a:cxn>
                  <a:cxn ang="0">
                    <a:pos x="45" y="140"/>
                  </a:cxn>
                  <a:cxn ang="0">
                    <a:pos x="37" y="122"/>
                  </a:cxn>
                  <a:cxn ang="0">
                    <a:pos x="32" y="106"/>
                  </a:cxn>
                  <a:cxn ang="0">
                    <a:pos x="27" y="89"/>
                  </a:cxn>
                  <a:cxn ang="0">
                    <a:pos x="20" y="73"/>
                  </a:cxn>
                  <a:cxn ang="0">
                    <a:pos x="12" y="55"/>
                  </a:cxn>
                  <a:cxn ang="0">
                    <a:pos x="0" y="34"/>
                  </a:cxn>
                  <a:cxn ang="0">
                    <a:pos x="6" y="30"/>
                  </a:cxn>
                  <a:cxn ang="0">
                    <a:pos x="10" y="25"/>
                  </a:cxn>
                  <a:cxn ang="0">
                    <a:pos x="13" y="20"/>
                  </a:cxn>
                  <a:cxn ang="0">
                    <a:pos x="17" y="16"/>
                  </a:cxn>
                  <a:cxn ang="0">
                    <a:pos x="20" y="11"/>
                  </a:cxn>
                  <a:cxn ang="0">
                    <a:pos x="24" y="7"/>
                  </a:cxn>
                  <a:cxn ang="0">
                    <a:pos x="28" y="2"/>
                  </a:cxn>
                  <a:cxn ang="0">
                    <a:pos x="33" y="0"/>
                  </a:cxn>
                  <a:cxn ang="0">
                    <a:pos x="42" y="18"/>
                  </a:cxn>
                  <a:cxn ang="0">
                    <a:pos x="51" y="38"/>
                  </a:cxn>
                  <a:cxn ang="0">
                    <a:pos x="61" y="59"/>
                  </a:cxn>
                  <a:cxn ang="0">
                    <a:pos x="71" y="80"/>
                  </a:cxn>
                  <a:cxn ang="0">
                    <a:pos x="81" y="96"/>
                  </a:cxn>
                  <a:cxn ang="0">
                    <a:pos x="91" y="110"/>
                  </a:cxn>
                  <a:cxn ang="0">
                    <a:pos x="102" y="118"/>
                  </a:cxn>
                  <a:cxn ang="0">
                    <a:pos x="114" y="121"/>
                  </a:cxn>
                </a:cxnLst>
                <a:rect l="0" t="0" r="r" b="b"/>
                <a:pathLst>
                  <a:path w="114" h="189">
                    <a:moveTo>
                      <a:pt x="114" y="121"/>
                    </a:moveTo>
                    <a:lnTo>
                      <a:pt x="107" y="131"/>
                    </a:lnTo>
                    <a:lnTo>
                      <a:pt x="102" y="139"/>
                    </a:lnTo>
                    <a:lnTo>
                      <a:pt x="96" y="146"/>
                    </a:lnTo>
                    <a:lnTo>
                      <a:pt x="91" y="154"/>
                    </a:lnTo>
                    <a:lnTo>
                      <a:pt x="86" y="161"/>
                    </a:lnTo>
                    <a:lnTo>
                      <a:pt x="81" y="169"/>
                    </a:lnTo>
                    <a:lnTo>
                      <a:pt x="75" y="178"/>
                    </a:lnTo>
                    <a:lnTo>
                      <a:pt x="70" y="189"/>
                    </a:lnTo>
                    <a:lnTo>
                      <a:pt x="55" y="162"/>
                    </a:lnTo>
                    <a:lnTo>
                      <a:pt x="45" y="140"/>
                    </a:lnTo>
                    <a:lnTo>
                      <a:pt x="37" y="122"/>
                    </a:lnTo>
                    <a:lnTo>
                      <a:pt x="32" y="106"/>
                    </a:lnTo>
                    <a:lnTo>
                      <a:pt x="27" y="89"/>
                    </a:lnTo>
                    <a:lnTo>
                      <a:pt x="20" y="73"/>
                    </a:lnTo>
                    <a:lnTo>
                      <a:pt x="12" y="55"/>
                    </a:lnTo>
                    <a:lnTo>
                      <a:pt x="0" y="34"/>
                    </a:lnTo>
                    <a:lnTo>
                      <a:pt x="6" y="30"/>
                    </a:lnTo>
                    <a:lnTo>
                      <a:pt x="10" y="25"/>
                    </a:lnTo>
                    <a:lnTo>
                      <a:pt x="13" y="20"/>
                    </a:lnTo>
                    <a:lnTo>
                      <a:pt x="17" y="16"/>
                    </a:lnTo>
                    <a:lnTo>
                      <a:pt x="20" y="11"/>
                    </a:lnTo>
                    <a:lnTo>
                      <a:pt x="24" y="7"/>
                    </a:lnTo>
                    <a:lnTo>
                      <a:pt x="28" y="2"/>
                    </a:lnTo>
                    <a:lnTo>
                      <a:pt x="33" y="0"/>
                    </a:lnTo>
                    <a:lnTo>
                      <a:pt x="42" y="18"/>
                    </a:lnTo>
                    <a:lnTo>
                      <a:pt x="51" y="38"/>
                    </a:lnTo>
                    <a:lnTo>
                      <a:pt x="61" y="59"/>
                    </a:lnTo>
                    <a:lnTo>
                      <a:pt x="71" y="80"/>
                    </a:lnTo>
                    <a:lnTo>
                      <a:pt x="81" y="96"/>
                    </a:lnTo>
                    <a:lnTo>
                      <a:pt x="91" y="110"/>
                    </a:lnTo>
                    <a:lnTo>
                      <a:pt x="102" y="118"/>
                    </a:lnTo>
                    <a:lnTo>
                      <a:pt x="114" y="121"/>
                    </a:lnTo>
                    <a:close/>
                  </a:path>
                </a:pathLst>
              </a:custGeom>
              <a:solidFill>
                <a:srgbClr val="EDE8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9" name="Freeform 41">
                <a:extLst>
                  <a:ext uri="{FF2B5EF4-FFF2-40B4-BE49-F238E27FC236}">
                    <a16:creationId xmlns:a16="http://schemas.microsoft.com/office/drawing/2014/main" xmlns="" id="{5E6EB067-F3B9-4A13-A865-230D9CE2FE27}"/>
                  </a:ext>
                </a:extLst>
              </p:cNvPr>
              <p:cNvSpPr>
                <a:spLocks/>
              </p:cNvSpPr>
              <p:nvPr/>
            </p:nvSpPr>
            <p:spPr bwMode="auto">
              <a:xfrm>
                <a:off x="5083" y="1361"/>
                <a:ext cx="56" cy="63"/>
              </a:xfrm>
              <a:custGeom>
                <a:avLst/>
                <a:gdLst/>
                <a:ahLst/>
                <a:cxnLst>
                  <a:cxn ang="0">
                    <a:pos x="114" y="121"/>
                  </a:cxn>
                  <a:cxn ang="0">
                    <a:pos x="107" y="131"/>
                  </a:cxn>
                  <a:cxn ang="0">
                    <a:pos x="102" y="139"/>
                  </a:cxn>
                  <a:cxn ang="0">
                    <a:pos x="96" y="146"/>
                  </a:cxn>
                  <a:cxn ang="0">
                    <a:pos x="91" y="154"/>
                  </a:cxn>
                  <a:cxn ang="0">
                    <a:pos x="86" y="161"/>
                  </a:cxn>
                  <a:cxn ang="0">
                    <a:pos x="81" y="169"/>
                  </a:cxn>
                  <a:cxn ang="0">
                    <a:pos x="75" y="178"/>
                  </a:cxn>
                  <a:cxn ang="0">
                    <a:pos x="70" y="189"/>
                  </a:cxn>
                  <a:cxn ang="0">
                    <a:pos x="55" y="162"/>
                  </a:cxn>
                  <a:cxn ang="0">
                    <a:pos x="45" y="140"/>
                  </a:cxn>
                  <a:cxn ang="0">
                    <a:pos x="37" y="122"/>
                  </a:cxn>
                  <a:cxn ang="0">
                    <a:pos x="32" y="106"/>
                  </a:cxn>
                  <a:cxn ang="0">
                    <a:pos x="27" y="89"/>
                  </a:cxn>
                  <a:cxn ang="0">
                    <a:pos x="20" y="73"/>
                  </a:cxn>
                  <a:cxn ang="0">
                    <a:pos x="12" y="55"/>
                  </a:cxn>
                  <a:cxn ang="0">
                    <a:pos x="0" y="34"/>
                  </a:cxn>
                  <a:cxn ang="0">
                    <a:pos x="6" y="30"/>
                  </a:cxn>
                  <a:cxn ang="0">
                    <a:pos x="10" y="25"/>
                  </a:cxn>
                  <a:cxn ang="0">
                    <a:pos x="13" y="20"/>
                  </a:cxn>
                  <a:cxn ang="0">
                    <a:pos x="17" y="16"/>
                  </a:cxn>
                  <a:cxn ang="0">
                    <a:pos x="20" y="11"/>
                  </a:cxn>
                  <a:cxn ang="0">
                    <a:pos x="24" y="7"/>
                  </a:cxn>
                  <a:cxn ang="0">
                    <a:pos x="28" y="2"/>
                  </a:cxn>
                  <a:cxn ang="0">
                    <a:pos x="33" y="0"/>
                  </a:cxn>
                  <a:cxn ang="0">
                    <a:pos x="42" y="18"/>
                  </a:cxn>
                  <a:cxn ang="0">
                    <a:pos x="51" y="38"/>
                  </a:cxn>
                  <a:cxn ang="0">
                    <a:pos x="61" y="59"/>
                  </a:cxn>
                  <a:cxn ang="0">
                    <a:pos x="71" y="80"/>
                  </a:cxn>
                  <a:cxn ang="0">
                    <a:pos x="81" y="96"/>
                  </a:cxn>
                  <a:cxn ang="0">
                    <a:pos x="91" y="110"/>
                  </a:cxn>
                  <a:cxn ang="0">
                    <a:pos x="102" y="118"/>
                  </a:cxn>
                  <a:cxn ang="0">
                    <a:pos x="114" y="121"/>
                  </a:cxn>
                </a:cxnLst>
                <a:rect l="0" t="0" r="r" b="b"/>
                <a:pathLst>
                  <a:path w="114" h="189">
                    <a:moveTo>
                      <a:pt x="114" y="121"/>
                    </a:moveTo>
                    <a:lnTo>
                      <a:pt x="107" y="131"/>
                    </a:lnTo>
                    <a:lnTo>
                      <a:pt x="102" y="139"/>
                    </a:lnTo>
                    <a:lnTo>
                      <a:pt x="96" y="146"/>
                    </a:lnTo>
                    <a:lnTo>
                      <a:pt x="91" y="154"/>
                    </a:lnTo>
                    <a:lnTo>
                      <a:pt x="86" y="161"/>
                    </a:lnTo>
                    <a:lnTo>
                      <a:pt x="81" y="169"/>
                    </a:lnTo>
                    <a:lnTo>
                      <a:pt x="75" y="178"/>
                    </a:lnTo>
                    <a:lnTo>
                      <a:pt x="70" y="189"/>
                    </a:lnTo>
                    <a:lnTo>
                      <a:pt x="55" y="162"/>
                    </a:lnTo>
                    <a:lnTo>
                      <a:pt x="45" y="140"/>
                    </a:lnTo>
                    <a:lnTo>
                      <a:pt x="37" y="122"/>
                    </a:lnTo>
                    <a:lnTo>
                      <a:pt x="32" y="106"/>
                    </a:lnTo>
                    <a:lnTo>
                      <a:pt x="27" y="89"/>
                    </a:lnTo>
                    <a:lnTo>
                      <a:pt x="20" y="73"/>
                    </a:lnTo>
                    <a:lnTo>
                      <a:pt x="12" y="55"/>
                    </a:lnTo>
                    <a:lnTo>
                      <a:pt x="0" y="34"/>
                    </a:lnTo>
                    <a:lnTo>
                      <a:pt x="6" y="30"/>
                    </a:lnTo>
                    <a:lnTo>
                      <a:pt x="10" y="25"/>
                    </a:lnTo>
                    <a:lnTo>
                      <a:pt x="13" y="20"/>
                    </a:lnTo>
                    <a:lnTo>
                      <a:pt x="17" y="16"/>
                    </a:lnTo>
                    <a:lnTo>
                      <a:pt x="20" y="11"/>
                    </a:lnTo>
                    <a:lnTo>
                      <a:pt x="24" y="7"/>
                    </a:lnTo>
                    <a:lnTo>
                      <a:pt x="28" y="2"/>
                    </a:lnTo>
                    <a:lnTo>
                      <a:pt x="33" y="0"/>
                    </a:lnTo>
                    <a:lnTo>
                      <a:pt x="42" y="18"/>
                    </a:lnTo>
                    <a:lnTo>
                      <a:pt x="51" y="38"/>
                    </a:lnTo>
                    <a:lnTo>
                      <a:pt x="61" y="59"/>
                    </a:lnTo>
                    <a:lnTo>
                      <a:pt x="71" y="80"/>
                    </a:lnTo>
                    <a:lnTo>
                      <a:pt x="81" y="96"/>
                    </a:lnTo>
                    <a:lnTo>
                      <a:pt x="91" y="110"/>
                    </a:lnTo>
                    <a:lnTo>
                      <a:pt x="102" y="118"/>
                    </a:lnTo>
                    <a:lnTo>
                      <a:pt x="114" y="121"/>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50" name="Freeform 42">
                <a:extLst>
                  <a:ext uri="{FF2B5EF4-FFF2-40B4-BE49-F238E27FC236}">
                    <a16:creationId xmlns:a16="http://schemas.microsoft.com/office/drawing/2014/main" xmlns="" id="{47729DDF-AC26-474B-AD2C-C1718C2B87AF}"/>
                  </a:ext>
                </a:extLst>
              </p:cNvPr>
              <p:cNvSpPr>
                <a:spLocks/>
              </p:cNvSpPr>
              <p:nvPr/>
            </p:nvSpPr>
            <p:spPr bwMode="auto">
              <a:xfrm>
                <a:off x="5106" y="1414"/>
                <a:ext cx="44" cy="223"/>
              </a:xfrm>
              <a:custGeom>
                <a:avLst/>
                <a:gdLst/>
                <a:ahLst/>
                <a:cxnLst>
                  <a:cxn ang="0">
                    <a:pos x="39" y="0"/>
                  </a:cxn>
                  <a:cxn ang="0">
                    <a:pos x="37" y="12"/>
                  </a:cxn>
                  <a:cxn ang="0">
                    <a:pos x="36" y="22"/>
                  </a:cxn>
                  <a:cxn ang="0">
                    <a:pos x="37" y="30"/>
                  </a:cxn>
                  <a:cxn ang="0">
                    <a:pos x="40" y="37"/>
                  </a:cxn>
                  <a:cxn ang="0">
                    <a:pos x="42" y="44"/>
                  </a:cxn>
                  <a:cxn ang="0">
                    <a:pos x="45" y="50"/>
                  </a:cxn>
                  <a:cxn ang="0">
                    <a:pos x="49" y="55"/>
                  </a:cxn>
                  <a:cxn ang="0">
                    <a:pos x="51" y="62"/>
                  </a:cxn>
                  <a:cxn ang="0">
                    <a:pos x="43" y="127"/>
                  </a:cxn>
                  <a:cxn ang="0">
                    <a:pos x="37" y="192"/>
                  </a:cxn>
                  <a:cxn ang="0">
                    <a:pos x="32" y="256"/>
                  </a:cxn>
                  <a:cxn ang="0">
                    <a:pos x="25" y="321"/>
                  </a:cxn>
                  <a:cxn ang="0">
                    <a:pos x="19" y="386"/>
                  </a:cxn>
                  <a:cxn ang="0">
                    <a:pos x="14" y="451"/>
                  </a:cxn>
                  <a:cxn ang="0">
                    <a:pos x="7" y="516"/>
                  </a:cxn>
                  <a:cxn ang="0">
                    <a:pos x="0" y="580"/>
                  </a:cxn>
                  <a:cxn ang="0">
                    <a:pos x="9" y="591"/>
                  </a:cxn>
                  <a:cxn ang="0">
                    <a:pos x="19" y="603"/>
                  </a:cxn>
                  <a:cxn ang="0">
                    <a:pos x="27" y="614"/>
                  </a:cxn>
                  <a:cxn ang="0">
                    <a:pos x="37" y="625"/>
                  </a:cxn>
                  <a:cxn ang="0">
                    <a:pos x="45" y="636"/>
                  </a:cxn>
                  <a:cxn ang="0">
                    <a:pos x="55" y="647"/>
                  </a:cxn>
                  <a:cxn ang="0">
                    <a:pos x="64" y="658"/>
                  </a:cxn>
                  <a:cxn ang="0">
                    <a:pos x="74" y="670"/>
                  </a:cxn>
                  <a:cxn ang="0">
                    <a:pos x="75" y="652"/>
                  </a:cxn>
                  <a:cxn ang="0">
                    <a:pos x="77" y="636"/>
                  </a:cxn>
                  <a:cxn ang="0">
                    <a:pos x="78" y="618"/>
                  </a:cxn>
                  <a:cxn ang="0">
                    <a:pos x="80" y="601"/>
                  </a:cxn>
                  <a:cxn ang="0">
                    <a:pos x="81" y="583"/>
                  </a:cxn>
                  <a:cxn ang="0">
                    <a:pos x="83" y="567"/>
                  </a:cxn>
                  <a:cxn ang="0">
                    <a:pos x="86" y="549"/>
                  </a:cxn>
                  <a:cxn ang="0">
                    <a:pos x="88" y="532"/>
                  </a:cxn>
                  <a:cxn ang="0">
                    <a:pos x="86" y="477"/>
                  </a:cxn>
                  <a:cxn ang="0">
                    <a:pos x="85" y="423"/>
                  </a:cxn>
                  <a:cxn ang="0">
                    <a:pos x="82" y="369"/>
                  </a:cxn>
                  <a:cxn ang="0">
                    <a:pos x="80" y="314"/>
                  </a:cxn>
                  <a:cxn ang="0">
                    <a:pos x="78" y="261"/>
                  </a:cxn>
                  <a:cxn ang="0">
                    <a:pos x="77" y="205"/>
                  </a:cxn>
                  <a:cxn ang="0">
                    <a:pos x="75" y="152"/>
                  </a:cxn>
                  <a:cxn ang="0">
                    <a:pos x="74" y="98"/>
                  </a:cxn>
                  <a:cxn ang="0">
                    <a:pos x="75" y="91"/>
                  </a:cxn>
                  <a:cxn ang="0">
                    <a:pos x="76" y="84"/>
                  </a:cxn>
                  <a:cxn ang="0">
                    <a:pos x="77" y="77"/>
                  </a:cxn>
                  <a:cxn ang="0">
                    <a:pos x="78" y="70"/>
                  </a:cxn>
                  <a:cxn ang="0">
                    <a:pos x="79" y="62"/>
                  </a:cxn>
                  <a:cxn ang="0">
                    <a:pos x="80" y="55"/>
                  </a:cxn>
                  <a:cxn ang="0">
                    <a:pos x="81" y="50"/>
                  </a:cxn>
                  <a:cxn ang="0">
                    <a:pos x="83" y="43"/>
                  </a:cxn>
                  <a:cxn ang="0">
                    <a:pos x="79" y="34"/>
                  </a:cxn>
                  <a:cxn ang="0">
                    <a:pos x="76" y="26"/>
                  </a:cxn>
                  <a:cxn ang="0">
                    <a:pos x="71" y="19"/>
                  </a:cxn>
                  <a:cxn ang="0">
                    <a:pos x="67" y="15"/>
                  </a:cxn>
                  <a:cxn ang="0">
                    <a:pos x="60" y="10"/>
                  </a:cxn>
                  <a:cxn ang="0">
                    <a:pos x="54" y="5"/>
                  </a:cxn>
                  <a:cxn ang="0">
                    <a:pos x="46" y="3"/>
                  </a:cxn>
                  <a:cxn ang="0">
                    <a:pos x="39" y="0"/>
                  </a:cxn>
                </a:cxnLst>
                <a:rect l="0" t="0" r="r" b="b"/>
                <a:pathLst>
                  <a:path w="88" h="670">
                    <a:moveTo>
                      <a:pt x="39" y="0"/>
                    </a:moveTo>
                    <a:lnTo>
                      <a:pt x="37" y="12"/>
                    </a:lnTo>
                    <a:lnTo>
                      <a:pt x="36" y="22"/>
                    </a:lnTo>
                    <a:lnTo>
                      <a:pt x="37" y="30"/>
                    </a:lnTo>
                    <a:lnTo>
                      <a:pt x="40" y="37"/>
                    </a:lnTo>
                    <a:lnTo>
                      <a:pt x="42" y="44"/>
                    </a:lnTo>
                    <a:lnTo>
                      <a:pt x="45" y="50"/>
                    </a:lnTo>
                    <a:lnTo>
                      <a:pt x="49" y="55"/>
                    </a:lnTo>
                    <a:lnTo>
                      <a:pt x="51" y="62"/>
                    </a:lnTo>
                    <a:lnTo>
                      <a:pt x="43" y="127"/>
                    </a:lnTo>
                    <a:lnTo>
                      <a:pt x="37" y="192"/>
                    </a:lnTo>
                    <a:lnTo>
                      <a:pt x="32" y="256"/>
                    </a:lnTo>
                    <a:lnTo>
                      <a:pt x="25" y="321"/>
                    </a:lnTo>
                    <a:lnTo>
                      <a:pt x="19" y="386"/>
                    </a:lnTo>
                    <a:lnTo>
                      <a:pt x="14" y="451"/>
                    </a:lnTo>
                    <a:lnTo>
                      <a:pt x="7" y="516"/>
                    </a:lnTo>
                    <a:lnTo>
                      <a:pt x="0" y="580"/>
                    </a:lnTo>
                    <a:lnTo>
                      <a:pt x="9" y="591"/>
                    </a:lnTo>
                    <a:lnTo>
                      <a:pt x="19" y="603"/>
                    </a:lnTo>
                    <a:lnTo>
                      <a:pt x="27" y="614"/>
                    </a:lnTo>
                    <a:lnTo>
                      <a:pt x="37" y="625"/>
                    </a:lnTo>
                    <a:lnTo>
                      <a:pt x="45" y="636"/>
                    </a:lnTo>
                    <a:lnTo>
                      <a:pt x="55" y="647"/>
                    </a:lnTo>
                    <a:lnTo>
                      <a:pt x="64" y="658"/>
                    </a:lnTo>
                    <a:lnTo>
                      <a:pt x="74" y="670"/>
                    </a:lnTo>
                    <a:lnTo>
                      <a:pt x="75" y="652"/>
                    </a:lnTo>
                    <a:lnTo>
                      <a:pt x="77" y="636"/>
                    </a:lnTo>
                    <a:lnTo>
                      <a:pt x="78" y="618"/>
                    </a:lnTo>
                    <a:lnTo>
                      <a:pt x="80" y="601"/>
                    </a:lnTo>
                    <a:lnTo>
                      <a:pt x="81" y="583"/>
                    </a:lnTo>
                    <a:lnTo>
                      <a:pt x="83" y="567"/>
                    </a:lnTo>
                    <a:lnTo>
                      <a:pt x="86" y="549"/>
                    </a:lnTo>
                    <a:lnTo>
                      <a:pt x="88" y="532"/>
                    </a:lnTo>
                    <a:lnTo>
                      <a:pt x="86" y="477"/>
                    </a:lnTo>
                    <a:lnTo>
                      <a:pt x="85" y="423"/>
                    </a:lnTo>
                    <a:lnTo>
                      <a:pt x="82" y="369"/>
                    </a:lnTo>
                    <a:lnTo>
                      <a:pt x="80" y="314"/>
                    </a:lnTo>
                    <a:lnTo>
                      <a:pt x="78" y="261"/>
                    </a:lnTo>
                    <a:lnTo>
                      <a:pt x="77" y="205"/>
                    </a:lnTo>
                    <a:lnTo>
                      <a:pt x="75" y="152"/>
                    </a:lnTo>
                    <a:lnTo>
                      <a:pt x="74" y="98"/>
                    </a:lnTo>
                    <a:lnTo>
                      <a:pt x="75" y="91"/>
                    </a:lnTo>
                    <a:lnTo>
                      <a:pt x="76" y="84"/>
                    </a:lnTo>
                    <a:lnTo>
                      <a:pt x="77" y="77"/>
                    </a:lnTo>
                    <a:lnTo>
                      <a:pt x="78" y="70"/>
                    </a:lnTo>
                    <a:lnTo>
                      <a:pt x="79" y="62"/>
                    </a:lnTo>
                    <a:lnTo>
                      <a:pt x="80" y="55"/>
                    </a:lnTo>
                    <a:lnTo>
                      <a:pt x="81" y="50"/>
                    </a:lnTo>
                    <a:lnTo>
                      <a:pt x="83" y="43"/>
                    </a:lnTo>
                    <a:lnTo>
                      <a:pt x="79" y="34"/>
                    </a:lnTo>
                    <a:lnTo>
                      <a:pt x="76" y="26"/>
                    </a:lnTo>
                    <a:lnTo>
                      <a:pt x="71" y="19"/>
                    </a:lnTo>
                    <a:lnTo>
                      <a:pt x="67" y="15"/>
                    </a:lnTo>
                    <a:lnTo>
                      <a:pt x="60" y="10"/>
                    </a:lnTo>
                    <a:lnTo>
                      <a:pt x="54" y="5"/>
                    </a:lnTo>
                    <a:lnTo>
                      <a:pt x="46" y="3"/>
                    </a:lnTo>
                    <a:lnTo>
                      <a:pt x="39" y="0"/>
                    </a:lnTo>
                    <a:close/>
                  </a:path>
                </a:pathLst>
              </a:custGeom>
              <a:solidFill>
                <a:srgbClr val="B86961"/>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51" name="Freeform 43">
                <a:extLst>
                  <a:ext uri="{FF2B5EF4-FFF2-40B4-BE49-F238E27FC236}">
                    <a16:creationId xmlns:a16="http://schemas.microsoft.com/office/drawing/2014/main" xmlns="" id="{B5753018-E3D2-44D6-A1DA-A4416B028113}"/>
                  </a:ext>
                </a:extLst>
              </p:cNvPr>
              <p:cNvSpPr>
                <a:spLocks/>
              </p:cNvSpPr>
              <p:nvPr/>
            </p:nvSpPr>
            <p:spPr bwMode="auto">
              <a:xfrm>
                <a:off x="5106" y="1414"/>
                <a:ext cx="44" cy="223"/>
              </a:xfrm>
              <a:custGeom>
                <a:avLst/>
                <a:gdLst/>
                <a:ahLst/>
                <a:cxnLst>
                  <a:cxn ang="0">
                    <a:pos x="39" y="0"/>
                  </a:cxn>
                  <a:cxn ang="0">
                    <a:pos x="37" y="12"/>
                  </a:cxn>
                  <a:cxn ang="0">
                    <a:pos x="36" y="22"/>
                  </a:cxn>
                  <a:cxn ang="0">
                    <a:pos x="37" y="30"/>
                  </a:cxn>
                  <a:cxn ang="0">
                    <a:pos x="40" y="37"/>
                  </a:cxn>
                  <a:cxn ang="0">
                    <a:pos x="42" y="44"/>
                  </a:cxn>
                  <a:cxn ang="0">
                    <a:pos x="45" y="50"/>
                  </a:cxn>
                  <a:cxn ang="0">
                    <a:pos x="49" y="55"/>
                  </a:cxn>
                  <a:cxn ang="0">
                    <a:pos x="51" y="62"/>
                  </a:cxn>
                  <a:cxn ang="0">
                    <a:pos x="43" y="127"/>
                  </a:cxn>
                  <a:cxn ang="0">
                    <a:pos x="37" y="192"/>
                  </a:cxn>
                  <a:cxn ang="0">
                    <a:pos x="32" y="256"/>
                  </a:cxn>
                  <a:cxn ang="0">
                    <a:pos x="25" y="321"/>
                  </a:cxn>
                  <a:cxn ang="0">
                    <a:pos x="19" y="386"/>
                  </a:cxn>
                  <a:cxn ang="0">
                    <a:pos x="14" y="451"/>
                  </a:cxn>
                  <a:cxn ang="0">
                    <a:pos x="7" y="516"/>
                  </a:cxn>
                  <a:cxn ang="0">
                    <a:pos x="0" y="580"/>
                  </a:cxn>
                  <a:cxn ang="0">
                    <a:pos x="9" y="591"/>
                  </a:cxn>
                  <a:cxn ang="0">
                    <a:pos x="19" y="603"/>
                  </a:cxn>
                  <a:cxn ang="0">
                    <a:pos x="27" y="614"/>
                  </a:cxn>
                  <a:cxn ang="0">
                    <a:pos x="37" y="625"/>
                  </a:cxn>
                  <a:cxn ang="0">
                    <a:pos x="45" y="636"/>
                  </a:cxn>
                  <a:cxn ang="0">
                    <a:pos x="55" y="647"/>
                  </a:cxn>
                  <a:cxn ang="0">
                    <a:pos x="64" y="658"/>
                  </a:cxn>
                  <a:cxn ang="0">
                    <a:pos x="74" y="670"/>
                  </a:cxn>
                  <a:cxn ang="0">
                    <a:pos x="75" y="652"/>
                  </a:cxn>
                  <a:cxn ang="0">
                    <a:pos x="77" y="636"/>
                  </a:cxn>
                  <a:cxn ang="0">
                    <a:pos x="78" y="618"/>
                  </a:cxn>
                  <a:cxn ang="0">
                    <a:pos x="80" y="601"/>
                  </a:cxn>
                  <a:cxn ang="0">
                    <a:pos x="81" y="583"/>
                  </a:cxn>
                  <a:cxn ang="0">
                    <a:pos x="83" y="567"/>
                  </a:cxn>
                  <a:cxn ang="0">
                    <a:pos x="86" y="549"/>
                  </a:cxn>
                  <a:cxn ang="0">
                    <a:pos x="88" y="532"/>
                  </a:cxn>
                  <a:cxn ang="0">
                    <a:pos x="86" y="477"/>
                  </a:cxn>
                  <a:cxn ang="0">
                    <a:pos x="85" y="423"/>
                  </a:cxn>
                  <a:cxn ang="0">
                    <a:pos x="82" y="369"/>
                  </a:cxn>
                  <a:cxn ang="0">
                    <a:pos x="80" y="314"/>
                  </a:cxn>
                  <a:cxn ang="0">
                    <a:pos x="78" y="261"/>
                  </a:cxn>
                  <a:cxn ang="0">
                    <a:pos x="77" y="205"/>
                  </a:cxn>
                  <a:cxn ang="0">
                    <a:pos x="75" y="152"/>
                  </a:cxn>
                  <a:cxn ang="0">
                    <a:pos x="74" y="98"/>
                  </a:cxn>
                  <a:cxn ang="0">
                    <a:pos x="75" y="91"/>
                  </a:cxn>
                  <a:cxn ang="0">
                    <a:pos x="76" y="84"/>
                  </a:cxn>
                  <a:cxn ang="0">
                    <a:pos x="77" y="77"/>
                  </a:cxn>
                  <a:cxn ang="0">
                    <a:pos x="78" y="70"/>
                  </a:cxn>
                  <a:cxn ang="0">
                    <a:pos x="79" y="62"/>
                  </a:cxn>
                  <a:cxn ang="0">
                    <a:pos x="80" y="55"/>
                  </a:cxn>
                  <a:cxn ang="0">
                    <a:pos x="81" y="50"/>
                  </a:cxn>
                  <a:cxn ang="0">
                    <a:pos x="83" y="43"/>
                  </a:cxn>
                  <a:cxn ang="0">
                    <a:pos x="79" y="34"/>
                  </a:cxn>
                  <a:cxn ang="0">
                    <a:pos x="76" y="26"/>
                  </a:cxn>
                  <a:cxn ang="0">
                    <a:pos x="71" y="19"/>
                  </a:cxn>
                  <a:cxn ang="0">
                    <a:pos x="67" y="15"/>
                  </a:cxn>
                  <a:cxn ang="0">
                    <a:pos x="60" y="10"/>
                  </a:cxn>
                  <a:cxn ang="0">
                    <a:pos x="54" y="5"/>
                  </a:cxn>
                  <a:cxn ang="0">
                    <a:pos x="46" y="3"/>
                  </a:cxn>
                  <a:cxn ang="0">
                    <a:pos x="39" y="0"/>
                  </a:cxn>
                </a:cxnLst>
                <a:rect l="0" t="0" r="r" b="b"/>
                <a:pathLst>
                  <a:path w="88" h="670">
                    <a:moveTo>
                      <a:pt x="39" y="0"/>
                    </a:moveTo>
                    <a:lnTo>
                      <a:pt x="37" y="12"/>
                    </a:lnTo>
                    <a:lnTo>
                      <a:pt x="36" y="22"/>
                    </a:lnTo>
                    <a:lnTo>
                      <a:pt x="37" y="30"/>
                    </a:lnTo>
                    <a:lnTo>
                      <a:pt x="40" y="37"/>
                    </a:lnTo>
                    <a:lnTo>
                      <a:pt x="42" y="44"/>
                    </a:lnTo>
                    <a:lnTo>
                      <a:pt x="45" y="50"/>
                    </a:lnTo>
                    <a:lnTo>
                      <a:pt x="49" y="55"/>
                    </a:lnTo>
                    <a:lnTo>
                      <a:pt x="51" y="62"/>
                    </a:lnTo>
                    <a:lnTo>
                      <a:pt x="43" y="127"/>
                    </a:lnTo>
                    <a:lnTo>
                      <a:pt x="37" y="192"/>
                    </a:lnTo>
                    <a:lnTo>
                      <a:pt x="32" y="256"/>
                    </a:lnTo>
                    <a:lnTo>
                      <a:pt x="25" y="321"/>
                    </a:lnTo>
                    <a:lnTo>
                      <a:pt x="19" y="386"/>
                    </a:lnTo>
                    <a:lnTo>
                      <a:pt x="14" y="451"/>
                    </a:lnTo>
                    <a:lnTo>
                      <a:pt x="7" y="516"/>
                    </a:lnTo>
                    <a:lnTo>
                      <a:pt x="0" y="580"/>
                    </a:lnTo>
                    <a:lnTo>
                      <a:pt x="9" y="591"/>
                    </a:lnTo>
                    <a:lnTo>
                      <a:pt x="19" y="603"/>
                    </a:lnTo>
                    <a:lnTo>
                      <a:pt x="27" y="614"/>
                    </a:lnTo>
                    <a:lnTo>
                      <a:pt x="37" y="625"/>
                    </a:lnTo>
                    <a:lnTo>
                      <a:pt x="45" y="636"/>
                    </a:lnTo>
                    <a:lnTo>
                      <a:pt x="55" y="647"/>
                    </a:lnTo>
                    <a:lnTo>
                      <a:pt x="64" y="658"/>
                    </a:lnTo>
                    <a:lnTo>
                      <a:pt x="74" y="670"/>
                    </a:lnTo>
                    <a:lnTo>
                      <a:pt x="75" y="652"/>
                    </a:lnTo>
                    <a:lnTo>
                      <a:pt x="77" y="636"/>
                    </a:lnTo>
                    <a:lnTo>
                      <a:pt x="78" y="618"/>
                    </a:lnTo>
                    <a:lnTo>
                      <a:pt x="80" y="601"/>
                    </a:lnTo>
                    <a:lnTo>
                      <a:pt x="81" y="583"/>
                    </a:lnTo>
                    <a:lnTo>
                      <a:pt x="83" y="567"/>
                    </a:lnTo>
                    <a:lnTo>
                      <a:pt x="86" y="549"/>
                    </a:lnTo>
                    <a:lnTo>
                      <a:pt x="88" y="532"/>
                    </a:lnTo>
                    <a:lnTo>
                      <a:pt x="86" y="477"/>
                    </a:lnTo>
                    <a:lnTo>
                      <a:pt x="85" y="423"/>
                    </a:lnTo>
                    <a:lnTo>
                      <a:pt x="82" y="369"/>
                    </a:lnTo>
                    <a:lnTo>
                      <a:pt x="80" y="314"/>
                    </a:lnTo>
                    <a:lnTo>
                      <a:pt x="78" y="261"/>
                    </a:lnTo>
                    <a:lnTo>
                      <a:pt x="77" y="205"/>
                    </a:lnTo>
                    <a:lnTo>
                      <a:pt x="75" y="152"/>
                    </a:lnTo>
                    <a:lnTo>
                      <a:pt x="74" y="98"/>
                    </a:lnTo>
                    <a:lnTo>
                      <a:pt x="75" y="91"/>
                    </a:lnTo>
                    <a:lnTo>
                      <a:pt x="76" y="84"/>
                    </a:lnTo>
                    <a:lnTo>
                      <a:pt x="77" y="77"/>
                    </a:lnTo>
                    <a:lnTo>
                      <a:pt x="78" y="70"/>
                    </a:lnTo>
                    <a:lnTo>
                      <a:pt x="79" y="62"/>
                    </a:lnTo>
                    <a:lnTo>
                      <a:pt x="80" y="55"/>
                    </a:lnTo>
                    <a:lnTo>
                      <a:pt x="81" y="50"/>
                    </a:lnTo>
                    <a:lnTo>
                      <a:pt x="83" y="43"/>
                    </a:lnTo>
                    <a:lnTo>
                      <a:pt x="79" y="34"/>
                    </a:lnTo>
                    <a:lnTo>
                      <a:pt x="76" y="26"/>
                    </a:lnTo>
                    <a:lnTo>
                      <a:pt x="71" y="19"/>
                    </a:lnTo>
                    <a:lnTo>
                      <a:pt x="67" y="15"/>
                    </a:lnTo>
                    <a:lnTo>
                      <a:pt x="60" y="10"/>
                    </a:lnTo>
                    <a:lnTo>
                      <a:pt x="54" y="5"/>
                    </a:lnTo>
                    <a:lnTo>
                      <a:pt x="46" y="3"/>
                    </a:lnTo>
                    <a:lnTo>
                      <a:pt x="39"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52" name="Freeform 44">
                <a:extLst>
                  <a:ext uri="{FF2B5EF4-FFF2-40B4-BE49-F238E27FC236}">
                    <a16:creationId xmlns:a16="http://schemas.microsoft.com/office/drawing/2014/main" xmlns="" id="{422D0C6C-5D12-4DB1-921C-65C3E72DE76C}"/>
                  </a:ext>
                </a:extLst>
              </p:cNvPr>
              <p:cNvSpPr>
                <a:spLocks/>
              </p:cNvSpPr>
              <p:nvPr/>
            </p:nvSpPr>
            <p:spPr bwMode="auto">
              <a:xfrm>
                <a:off x="5120" y="1490"/>
                <a:ext cx="25" cy="34"/>
              </a:xfrm>
              <a:custGeom>
                <a:avLst/>
                <a:gdLst/>
                <a:ahLst/>
                <a:cxnLst>
                  <a:cxn ang="0">
                    <a:pos x="0" y="103"/>
                  </a:cxn>
                  <a:cxn ang="0">
                    <a:pos x="50" y="62"/>
                  </a:cxn>
                  <a:cxn ang="0">
                    <a:pos x="48" y="0"/>
                  </a:cxn>
                  <a:cxn ang="0">
                    <a:pos x="3" y="38"/>
                  </a:cxn>
                  <a:cxn ang="0">
                    <a:pos x="3" y="41"/>
                  </a:cxn>
                  <a:cxn ang="0">
                    <a:pos x="3" y="49"/>
                  </a:cxn>
                  <a:cxn ang="0">
                    <a:pos x="3" y="60"/>
                  </a:cxn>
                  <a:cxn ang="0">
                    <a:pos x="3" y="73"/>
                  </a:cxn>
                  <a:cxn ang="0">
                    <a:pos x="2" y="85"/>
                  </a:cxn>
                  <a:cxn ang="0">
                    <a:pos x="2" y="95"/>
                  </a:cxn>
                  <a:cxn ang="0">
                    <a:pos x="2" y="102"/>
                  </a:cxn>
                  <a:cxn ang="0">
                    <a:pos x="0" y="103"/>
                  </a:cxn>
                </a:cxnLst>
                <a:rect l="0" t="0" r="r" b="b"/>
                <a:pathLst>
                  <a:path w="50" h="103">
                    <a:moveTo>
                      <a:pt x="0" y="103"/>
                    </a:moveTo>
                    <a:lnTo>
                      <a:pt x="50" y="62"/>
                    </a:lnTo>
                    <a:lnTo>
                      <a:pt x="48" y="0"/>
                    </a:lnTo>
                    <a:lnTo>
                      <a:pt x="3" y="38"/>
                    </a:lnTo>
                    <a:lnTo>
                      <a:pt x="3" y="41"/>
                    </a:lnTo>
                    <a:lnTo>
                      <a:pt x="3" y="49"/>
                    </a:lnTo>
                    <a:lnTo>
                      <a:pt x="3" y="60"/>
                    </a:lnTo>
                    <a:lnTo>
                      <a:pt x="3" y="73"/>
                    </a:lnTo>
                    <a:lnTo>
                      <a:pt x="2" y="85"/>
                    </a:lnTo>
                    <a:lnTo>
                      <a:pt x="2" y="95"/>
                    </a:lnTo>
                    <a:lnTo>
                      <a:pt x="2" y="102"/>
                    </a:lnTo>
                    <a:lnTo>
                      <a:pt x="0" y="103"/>
                    </a:lnTo>
                    <a:close/>
                  </a:path>
                </a:pathLst>
              </a:custGeom>
              <a:solidFill>
                <a:srgbClr val="0000B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53" name="Freeform 45">
                <a:extLst>
                  <a:ext uri="{FF2B5EF4-FFF2-40B4-BE49-F238E27FC236}">
                    <a16:creationId xmlns:a16="http://schemas.microsoft.com/office/drawing/2014/main" xmlns="" id="{6062DC72-ACC7-41C9-A7BA-D85DE6D8EA92}"/>
                  </a:ext>
                </a:extLst>
              </p:cNvPr>
              <p:cNvSpPr>
                <a:spLocks/>
              </p:cNvSpPr>
              <p:nvPr/>
            </p:nvSpPr>
            <p:spPr bwMode="auto">
              <a:xfrm>
                <a:off x="5120" y="1500"/>
                <a:ext cx="606" cy="148"/>
              </a:xfrm>
              <a:custGeom>
                <a:avLst/>
                <a:gdLst/>
                <a:ahLst/>
                <a:cxnLst>
                  <a:cxn ang="0">
                    <a:pos x="242" y="37"/>
                  </a:cxn>
                  <a:cxn ang="0">
                    <a:pos x="0" y="443"/>
                  </a:cxn>
                  <a:cxn ang="0">
                    <a:pos x="1213" y="401"/>
                  </a:cxn>
                  <a:cxn ang="0">
                    <a:pos x="943" y="0"/>
                  </a:cxn>
                  <a:cxn ang="0">
                    <a:pos x="242" y="37"/>
                  </a:cxn>
                </a:cxnLst>
                <a:rect l="0" t="0" r="r" b="b"/>
                <a:pathLst>
                  <a:path w="1213" h="443">
                    <a:moveTo>
                      <a:pt x="242" y="37"/>
                    </a:moveTo>
                    <a:lnTo>
                      <a:pt x="0" y="443"/>
                    </a:lnTo>
                    <a:lnTo>
                      <a:pt x="1213" y="401"/>
                    </a:lnTo>
                    <a:lnTo>
                      <a:pt x="943" y="0"/>
                    </a:lnTo>
                    <a:lnTo>
                      <a:pt x="242" y="37"/>
                    </a:lnTo>
                    <a:close/>
                  </a:path>
                </a:pathLst>
              </a:custGeom>
              <a:solidFill>
                <a:srgbClr val="87615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54" name="Freeform 46">
                <a:extLst>
                  <a:ext uri="{FF2B5EF4-FFF2-40B4-BE49-F238E27FC236}">
                    <a16:creationId xmlns:a16="http://schemas.microsoft.com/office/drawing/2014/main" xmlns="" id="{607D9C10-D687-4885-87BF-C5E3F7E0F013}"/>
                  </a:ext>
                </a:extLst>
              </p:cNvPr>
              <p:cNvSpPr>
                <a:spLocks/>
              </p:cNvSpPr>
              <p:nvPr/>
            </p:nvSpPr>
            <p:spPr bwMode="auto">
              <a:xfrm>
                <a:off x="5120" y="1500"/>
                <a:ext cx="606" cy="148"/>
              </a:xfrm>
              <a:custGeom>
                <a:avLst/>
                <a:gdLst/>
                <a:ahLst/>
                <a:cxnLst>
                  <a:cxn ang="0">
                    <a:pos x="242" y="37"/>
                  </a:cxn>
                  <a:cxn ang="0">
                    <a:pos x="0" y="443"/>
                  </a:cxn>
                  <a:cxn ang="0">
                    <a:pos x="1213" y="401"/>
                  </a:cxn>
                  <a:cxn ang="0">
                    <a:pos x="943" y="0"/>
                  </a:cxn>
                  <a:cxn ang="0">
                    <a:pos x="242" y="37"/>
                  </a:cxn>
                </a:cxnLst>
                <a:rect l="0" t="0" r="r" b="b"/>
                <a:pathLst>
                  <a:path w="1213" h="443">
                    <a:moveTo>
                      <a:pt x="242" y="37"/>
                    </a:moveTo>
                    <a:lnTo>
                      <a:pt x="0" y="443"/>
                    </a:lnTo>
                    <a:lnTo>
                      <a:pt x="1213" y="401"/>
                    </a:lnTo>
                    <a:lnTo>
                      <a:pt x="943" y="0"/>
                    </a:lnTo>
                    <a:lnTo>
                      <a:pt x="242" y="37"/>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55" name="Freeform 47">
                <a:extLst>
                  <a:ext uri="{FF2B5EF4-FFF2-40B4-BE49-F238E27FC236}">
                    <a16:creationId xmlns:a16="http://schemas.microsoft.com/office/drawing/2014/main" xmlns="" id="{C783D983-46D9-4B04-A4E5-C47B1FB9702D}"/>
                  </a:ext>
                </a:extLst>
              </p:cNvPr>
              <p:cNvSpPr>
                <a:spLocks/>
              </p:cNvSpPr>
              <p:nvPr/>
            </p:nvSpPr>
            <p:spPr bwMode="auto">
              <a:xfrm>
                <a:off x="5123" y="1631"/>
                <a:ext cx="600" cy="38"/>
              </a:xfrm>
              <a:custGeom>
                <a:avLst/>
                <a:gdLst/>
                <a:ahLst/>
                <a:cxnLst>
                  <a:cxn ang="0">
                    <a:pos x="0" y="50"/>
                  </a:cxn>
                  <a:cxn ang="0">
                    <a:pos x="0" y="115"/>
                  </a:cxn>
                  <a:cxn ang="0">
                    <a:pos x="1193" y="82"/>
                  </a:cxn>
                  <a:cxn ang="0">
                    <a:pos x="1199" y="0"/>
                  </a:cxn>
                  <a:cxn ang="0">
                    <a:pos x="0" y="50"/>
                  </a:cxn>
                </a:cxnLst>
                <a:rect l="0" t="0" r="r" b="b"/>
                <a:pathLst>
                  <a:path w="1199" h="115">
                    <a:moveTo>
                      <a:pt x="0" y="50"/>
                    </a:moveTo>
                    <a:lnTo>
                      <a:pt x="0" y="115"/>
                    </a:lnTo>
                    <a:lnTo>
                      <a:pt x="1193" y="82"/>
                    </a:lnTo>
                    <a:lnTo>
                      <a:pt x="1199" y="0"/>
                    </a:lnTo>
                    <a:lnTo>
                      <a:pt x="0" y="50"/>
                    </a:lnTo>
                    <a:close/>
                  </a:path>
                </a:pathLst>
              </a:custGeom>
              <a:solidFill>
                <a:srgbClr val="9E8F8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56" name="Freeform 48">
                <a:extLst>
                  <a:ext uri="{FF2B5EF4-FFF2-40B4-BE49-F238E27FC236}">
                    <a16:creationId xmlns:a16="http://schemas.microsoft.com/office/drawing/2014/main" xmlns="" id="{252287CF-95E6-45E9-A53E-E59416F56BD6}"/>
                  </a:ext>
                </a:extLst>
              </p:cNvPr>
              <p:cNvSpPr>
                <a:spLocks/>
              </p:cNvSpPr>
              <p:nvPr/>
            </p:nvSpPr>
            <p:spPr bwMode="auto">
              <a:xfrm>
                <a:off x="5123" y="1631"/>
                <a:ext cx="600" cy="38"/>
              </a:xfrm>
              <a:custGeom>
                <a:avLst/>
                <a:gdLst/>
                <a:ahLst/>
                <a:cxnLst>
                  <a:cxn ang="0">
                    <a:pos x="0" y="50"/>
                  </a:cxn>
                  <a:cxn ang="0">
                    <a:pos x="0" y="115"/>
                  </a:cxn>
                  <a:cxn ang="0">
                    <a:pos x="1193" y="82"/>
                  </a:cxn>
                  <a:cxn ang="0">
                    <a:pos x="1199" y="0"/>
                  </a:cxn>
                  <a:cxn ang="0">
                    <a:pos x="0" y="50"/>
                  </a:cxn>
                </a:cxnLst>
                <a:rect l="0" t="0" r="r" b="b"/>
                <a:pathLst>
                  <a:path w="1199" h="115">
                    <a:moveTo>
                      <a:pt x="0" y="50"/>
                    </a:moveTo>
                    <a:lnTo>
                      <a:pt x="0" y="115"/>
                    </a:lnTo>
                    <a:lnTo>
                      <a:pt x="1193" y="82"/>
                    </a:lnTo>
                    <a:lnTo>
                      <a:pt x="1199" y="0"/>
                    </a:lnTo>
                    <a:lnTo>
                      <a:pt x="0" y="5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57" name="Freeform 49">
                <a:extLst>
                  <a:ext uri="{FF2B5EF4-FFF2-40B4-BE49-F238E27FC236}">
                    <a16:creationId xmlns:a16="http://schemas.microsoft.com/office/drawing/2014/main" xmlns="" id="{571E7FFB-2D52-4DE9-99FB-8C8E2DAD1059}"/>
                  </a:ext>
                </a:extLst>
              </p:cNvPr>
              <p:cNvSpPr>
                <a:spLocks/>
              </p:cNvSpPr>
              <p:nvPr/>
            </p:nvSpPr>
            <p:spPr bwMode="auto">
              <a:xfrm>
                <a:off x="5146" y="1658"/>
                <a:ext cx="564" cy="238"/>
              </a:xfrm>
              <a:custGeom>
                <a:avLst/>
                <a:gdLst/>
                <a:ahLst/>
                <a:cxnLst>
                  <a:cxn ang="0">
                    <a:pos x="0" y="33"/>
                  </a:cxn>
                  <a:cxn ang="0">
                    <a:pos x="13" y="113"/>
                  </a:cxn>
                  <a:cxn ang="0">
                    <a:pos x="27" y="198"/>
                  </a:cxn>
                  <a:cxn ang="0">
                    <a:pos x="39" y="284"/>
                  </a:cxn>
                  <a:cxn ang="0">
                    <a:pos x="53" y="373"/>
                  </a:cxn>
                  <a:cxn ang="0">
                    <a:pos x="66" y="460"/>
                  </a:cxn>
                  <a:cxn ang="0">
                    <a:pos x="80" y="547"/>
                  </a:cxn>
                  <a:cxn ang="0">
                    <a:pos x="92" y="631"/>
                  </a:cxn>
                  <a:cxn ang="0">
                    <a:pos x="106" y="712"/>
                  </a:cxn>
                  <a:cxn ang="0">
                    <a:pos x="230" y="711"/>
                  </a:cxn>
                  <a:cxn ang="0">
                    <a:pos x="354" y="708"/>
                  </a:cxn>
                  <a:cxn ang="0">
                    <a:pos x="478" y="707"/>
                  </a:cxn>
                  <a:cxn ang="0">
                    <a:pos x="603" y="704"/>
                  </a:cxn>
                  <a:cxn ang="0">
                    <a:pos x="727" y="703"/>
                  </a:cxn>
                  <a:cxn ang="0">
                    <a:pos x="850" y="700"/>
                  </a:cxn>
                  <a:cxn ang="0">
                    <a:pos x="974" y="697"/>
                  </a:cxn>
                  <a:cxn ang="0">
                    <a:pos x="1099" y="696"/>
                  </a:cxn>
                  <a:cxn ang="0">
                    <a:pos x="1102" y="612"/>
                  </a:cxn>
                  <a:cxn ang="0">
                    <a:pos x="1107" y="526"/>
                  </a:cxn>
                  <a:cxn ang="0">
                    <a:pos x="1110" y="438"/>
                  </a:cxn>
                  <a:cxn ang="0">
                    <a:pos x="1114" y="348"/>
                  </a:cxn>
                  <a:cxn ang="0">
                    <a:pos x="1118" y="257"/>
                  </a:cxn>
                  <a:cxn ang="0">
                    <a:pos x="1123" y="169"/>
                  </a:cxn>
                  <a:cxn ang="0">
                    <a:pos x="1126" y="82"/>
                  </a:cxn>
                  <a:cxn ang="0">
                    <a:pos x="1130" y="0"/>
                  </a:cxn>
                  <a:cxn ang="0">
                    <a:pos x="988" y="4"/>
                  </a:cxn>
                  <a:cxn ang="0">
                    <a:pos x="847" y="8"/>
                  </a:cxn>
                  <a:cxn ang="0">
                    <a:pos x="706" y="12"/>
                  </a:cxn>
                  <a:cxn ang="0">
                    <a:pos x="565" y="16"/>
                  </a:cxn>
                  <a:cxn ang="0">
                    <a:pos x="424" y="20"/>
                  </a:cxn>
                  <a:cxn ang="0">
                    <a:pos x="282" y="24"/>
                  </a:cxn>
                  <a:cxn ang="0">
                    <a:pos x="141" y="28"/>
                  </a:cxn>
                  <a:cxn ang="0">
                    <a:pos x="0" y="33"/>
                  </a:cxn>
                </a:cxnLst>
                <a:rect l="0" t="0" r="r" b="b"/>
                <a:pathLst>
                  <a:path w="1130" h="712">
                    <a:moveTo>
                      <a:pt x="0" y="33"/>
                    </a:moveTo>
                    <a:lnTo>
                      <a:pt x="13" y="113"/>
                    </a:lnTo>
                    <a:lnTo>
                      <a:pt x="27" y="198"/>
                    </a:lnTo>
                    <a:lnTo>
                      <a:pt x="39" y="284"/>
                    </a:lnTo>
                    <a:lnTo>
                      <a:pt x="53" y="373"/>
                    </a:lnTo>
                    <a:lnTo>
                      <a:pt x="66" y="460"/>
                    </a:lnTo>
                    <a:lnTo>
                      <a:pt x="80" y="547"/>
                    </a:lnTo>
                    <a:lnTo>
                      <a:pt x="92" y="631"/>
                    </a:lnTo>
                    <a:lnTo>
                      <a:pt x="106" y="712"/>
                    </a:lnTo>
                    <a:lnTo>
                      <a:pt x="230" y="711"/>
                    </a:lnTo>
                    <a:lnTo>
                      <a:pt x="354" y="708"/>
                    </a:lnTo>
                    <a:lnTo>
                      <a:pt x="478" y="707"/>
                    </a:lnTo>
                    <a:lnTo>
                      <a:pt x="603" y="704"/>
                    </a:lnTo>
                    <a:lnTo>
                      <a:pt x="727" y="703"/>
                    </a:lnTo>
                    <a:lnTo>
                      <a:pt x="850" y="700"/>
                    </a:lnTo>
                    <a:lnTo>
                      <a:pt x="974" y="697"/>
                    </a:lnTo>
                    <a:lnTo>
                      <a:pt x="1099" y="696"/>
                    </a:lnTo>
                    <a:lnTo>
                      <a:pt x="1102" y="612"/>
                    </a:lnTo>
                    <a:lnTo>
                      <a:pt x="1107" y="526"/>
                    </a:lnTo>
                    <a:lnTo>
                      <a:pt x="1110" y="438"/>
                    </a:lnTo>
                    <a:lnTo>
                      <a:pt x="1114" y="348"/>
                    </a:lnTo>
                    <a:lnTo>
                      <a:pt x="1118" y="257"/>
                    </a:lnTo>
                    <a:lnTo>
                      <a:pt x="1123" y="169"/>
                    </a:lnTo>
                    <a:lnTo>
                      <a:pt x="1126" y="82"/>
                    </a:lnTo>
                    <a:lnTo>
                      <a:pt x="1130" y="0"/>
                    </a:lnTo>
                    <a:lnTo>
                      <a:pt x="988" y="4"/>
                    </a:lnTo>
                    <a:lnTo>
                      <a:pt x="847" y="8"/>
                    </a:lnTo>
                    <a:lnTo>
                      <a:pt x="706" y="12"/>
                    </a:lnTo>
                    <a:lnTo>
                      <a:pt x="565" y="16"/>
                    </a:lnTo>
                    <a:lnTo>
                      <a:pt x="424" y="20"/>
                    </a:lnTo>
                    <a:lnTo>
                      <a:pt x="282" y="24"/>
                    </a:lnTo>
                    <a:lnTo>
                      <a:pt x="141" y="28"/>
                    </a:lnTo>
                    <a:lnTo>
                      <a:pt x="0" y="33"/>
                    </a:lnTo>
                    <a:close/>
                  </a:path>
                </a:pathLst>
              </a:custGeom>
              <a:solidFill>
                <a:srgbClr val="704A2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58" name="Freeform 50">
                <a:extLst>
                  <a:ext uri="{FF2B5EF4-FFF2-40B4-BE49-F238E27FC236}">
                    <a16:creationId xmlns:a16="http://schemas.microsoft.com/office/drawing/2014/main" xmlns="" id="{EC4CD2B8-608E-4418-AB99-E655FC589769}"/>
                  </a:ext>
                </a:extLst>
              </p:cNvPr>
              <p:cNvSpPr>
                <a:spLocks/>
              </p:cNvSpPr>
              <p:nvPr/>
            </p:nvSpPr>
            <p:spPr bwMode="auto">
              <a:xfrm>
                <a:off x="5146" y="1658"/>
                <a:ext cx="564" cy="238"/>
              </a:xfrm>
              <a:custGeom>
                <a:avLst/>
                <a:gdLst/>
                <a:ahLst/>
                <a:cxnLst>
                  <a:cxn ang="0">
                    <a:pos x="0" y="33"/>
                  </a:cxn>
                  <a:cxn ang="0">
                    <a:pos x="13" y="113"/>
                  </a:cxn>
                  <a:cxn ang="0">
                    <a:pos x="27" y="198"/>
                  </a:cxn>
                  <a:cxn ang="0">
                    <a:pos x="39" y="284"/>
                  </a:cxn>
                  <a:cxn ang="0">
                    <a:pos x="53" y="373"/>
                  </a:cxn>
                  <a:cxn ang="0">
                    <a:pos x="66" y="460"/>
                  </a:cxn>
                  <a:cxn ang="0">
                    <a:pos x="80" y="547"/>
                  </a:cxn>
                  <a:cxn ang="0">
                    <a:pos x="92" y="631"/>
                  </a:cxn>
                  <a:cxn ang="0">
                    <a:pos x="106" y="712"/>
                  </a:cxn>
                  <a:cxn ang="0">
                    <a:pos x="230" y="711"/>
                  </a:cxn>
                  <a:cxn ang="0">
                    <a:pos x="354" y="708"/>
                  </a:cxn>
                  <a:cxn ang="0">
                    <a:pos x="478" y="707"/>
                  </a:cxn>
                  <a:cxn ang="0">
                    <a:pos x="603" y="704"/>
                  </a:cxn>
                  <a:cxn ang="0">
                    <a:pos x="727" y="703"/>
                  </a:cxn>
                  <a:cxn ang="0">
                    <a:pos x="850" y="700"/>
                  </a:cxn>
                  <a:cxn ang="0">
                    <a:pos x="974" y="697"/>
                  </a:cxn>
                  <a:cxn ang="0">
                    <a:pos x="1099" y="696"/>
                  </a:cxn>
                  <a:cxn ang="0">
                    <a:pos x="1102" y="612"/>
                  </a:cxn>
                  <a:cxn ang="0">
                    <a:pos x="1107" y="526"/>
                  </a:cxn>
                  <a:cxn ang="0">
                    <a:pos x="1110" y="438"/>
                  </a:cxn>
                  <a:cxn ang="0">
                    <a:pos x="1114" y="348"/>
                  </a:cxn>
                  <a:cxn ang="0">
                    <a:pos x="1118" y="257"/>
                  </a:cxn>
                  <a:cxn ang="0">
                    <a:pos x="1123" y="169"/>
                  </a:cxn>
                  <a:cxn ang="0">
                    <a:pos x="1126" y="82"/>
                  </a:cxn>
                  <a:cxn ang="0">
                    <a:pos x="1130" y="0"/>
                  </a:cxn>
                  <a:cxn ang="0">
                    <a:pos x="988" y="4"/>
                  </a:cxn>
                  <a:cxn ang="0">
                    <a:pos x="847" y="8"/>
                  </a:cxn>
                  <a:cxn ang="0">
                    <a:pos x="706" y="12"/>
                  </a:cxn>
                  <a:cxn ang="0">
                    <a:pos x="565" y="16"/>
                  </a:cxn>
                  <a:cxn ang="0">
                    <a:pos x="424" y="20"/>
                  </a:cxn>
                  <a:cxn ang="0">
                    <a:pos x="282" y="24"/>
                  </a:cxn>
                  <a:cxn ang="0">
                    <a:pos x="141" y="28"/>
                  </a:cxn>
                  <a:cxn ang="0">
                    <a:pos x="0" y="33"/>
                  </a:cxn>
                </a:cxnLst>
                <a:rect l="0" t="0" r="r" b="b"/>
                <a:pathLst>
                  <a:path w="1130" h="712">
                    <a:moveTo>
                      <a:pt x="0" y="33"/>
                    </a:moveTo>
                    <a:lnTo>
                      <a:pt x="13" y="113"/>
                    </a:lnTo>
                    <a:lnTo>
                      <a:pt x="27" y="198"/>
                    </a:lnTo>
                    <a:lnTo>
                      <a:pt x="39" y="284"/>
                    </a:lnTo>
                    <a:lnTo>
                      <a:pt x="53" y="373"/>
                    </a:lnTo>
                    <a:lnTo>
                      <a:pt x="66" y="460"/>
                    </a:lnTo>
                    <a:lnTo>
                      <a:pt x="80" y="547"/>
                    </a:lnTo>
                    <a:lnTo>
                      <a:pt x="92" y="631"/>
                    </a:lnTo>
                    <a:lnTo>
                      <a:pt x="106" y="712"/>
                    </a:lnTo>
                    <a:lnTo>
                      <a:pt x="230" y="711"/>
                    </a:lnTo>
                    <a:lnTo>
                      <a:pt x="354" y="708"/>
                    </a:lnTo>
                    <a:lnTo>
                      <a:pt x="478" y="707"/>
                    </a:lnTo>
                    <a:lnTo>
                      <a:pt x="603" y="704"/>
                    </a:lnTo>
                    <a:lnTo>
                      <a:pt x="727" y="703"/>
                    </a:lnTo>
                    <a:lnTo>
                      <a:pt x="850" y="700"/>
                    </a:lnTo>
                    <a:lnTo>
                      <a:pt x="974" y="697"/>
                    </a:lnTo>
                    <a:lnTo>
                      <a:pt x="1099" y="696"/>
                    </a:lnTo>
                    <a:lnTo>
                      <a:pt x="1102" y="612"/>
                    </a:lnTo>
                    <a:lnTo>
                      <a:pt x="1107" y="526"/>
                    </a:lnTo>
                    <a:lnTo>
                      <a:pt x="1110" y="438"/>
                    </a:lnTo>
                    <a:lnTo>
                      <a:pt x="1114" y="348"/>
                    </a:lnTo>
                    <a:lnTo>
                      <a:pt x="1118" y="257"/>
                    </a:lnTo>
                    <a:lnTo>
                      <a:pt x="1123" y="169"/>
                    </a:lnTo>
                    <a:lnTo>
                      <a:pt x="1126" y="82"/>
                    </a:lnTo>
                    <a:lnTo>
                      <a:pt x="1130" y="0"/>
                    </a:lnTo>
                    <a:lnTo>
                      <a:pt x="988" y="4"/>
                    </a:lnTo>
                    <a:lnTo>
                      <a:pt x="847" y="8"/>
                    </a:lnTo>
                    <a:lnTo>
                      <a:pt x="706" y="12"/>
                    </a:lnTo>
                    <a:lnTo>
                      <a:pt x="565" y="16"/>
                    </a:lnTo>
                    <a:lnTo>
                      <a:pt x="424" y="20"/>
                    </a:lnTo>
                    <a:lnTo>
                      <a:pt x="282" y="24"/>
                    </a:lnTo>
                    <a:lnTo>
                      <a:pt x="141" y="28"/>
                    </a:lnTo>
                    <a:lnTo>
                      <a:pt x="0" y="33"/>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59" name="Freeform 51">
                <a:extLst>
                  <a:ext uri="{FF2B5EF4-FFF2-40B4-BE49-F238E27FC236}">
                    <a16:creationId xmlns:a16="http://schemas.microsoft.com/office/drawing/2014/main" xmlns="" id="{44AC2C70-6951-4776-86E6-462B18C91809}"/>
                  </a:ext>
                </a:extLst>
              </p:cNvPr>
              <p:cNvSpPr>
                <a:spLocks/>
              </p:cNvSpPr>
              <p:nvPr/>
            </p:nvSpPr>
            <p:spPr bwMode="auto">
              <a:xfrm>
                <a:off x="5376" y="1497"/>
                <a:ext cx="261" cy="63"/>
              </a:xfrm>
              <a:custGeom>
                <a:avLst/>
                <a:gdLst/>
                <a:ahLst/>
                <a:cxnLst>
                  <a:cxn ang="0">
                    <a:pos x="0" y="37"/>
                  </a:cxn>
                  <a:cxn ang="0">
                    <a:pos x="239" y="188"/>
                  </a:cxn>
                  <a:cxn ang="0">
                    <a:pos x="522" y="124"/>
                  </a:cxn>
                  <a:cxn ang="0">
                    <a:pos x="251" y="0"/>
                  </a:cxn>
                  <a:cxn ang="0">
                    <a:pos x="0" y="37"/>
                  </a:cxn>
                </a:cxnLst>
                <a:rect l="0" t="0" r="r" b="b"/>
                <a:pathLst>
                  <a:path w="522" h="188">
                    <a:moveTo>
                      <a:pt x="0" y="37"/>
                    </a:moveTo>
                    <a:lnTo>
                      <a:pt x="239" y="188"/>
                    </a:lnTo>
                    <a:lnTo>
                      <a:pt x="522" y="124"/>
                    </a:lnTo>
                    <a:lnTo>
                      <a:pt x="251" y="0"/>
                    </a:lnTo>
                    <a:lnTo>
                      <a:pt x="0" y="37"/>
                    </a:lnTo>
                    <a:close/>
                  </a:path>
                </a:pathLst>
              </a:custGeom>
              <a:solidFill>
                <a:srgbClr val="828F9C"/>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60" name="Freeform 52">
                <a:extLst>
                  <a:ext uri="{FF2B5EF4-FFF2-40B4-BE49-F238E27FC236}">
                    <a16:creationId xmlns:a16="http://schemas.microsoft.com/office/drawing/2014/main" xmlns="" id="{E1A0F2C3-38F7-4936-A0D4-52B37D64DE2A}"/>
                  </a:ext>
                </a:extLst>
              </p:cNvPr>
              <p:cNvSpPr>
                <a:spLocks/>
              </p:cNvSpPr>
              <p:nvPr/>
            </p:nvSpPr>
            <p:spPr bwMode="auto">
              <a:xfrm>
                <a:off x="5376" y="1497"/>
                <a:ext cx="261" cy="63"/>
              </a:xfrm>
              <a:custGeom>
                <a:avLst/>
                <a:gdLst/>
                <a:ahLst/>
                <a:cxnLst>
                  <a:cxn ang="0">
                    <a:pos x="0" y="37"/>
                  </a:cxn>
                  <a:cxn ang="0">
                    <a:pos x="239" y="188"/>
                  </a:cxn>
                  <a:cxn ang="0">
                    <a:pos x="522" y="124"/>
                  </a:cxn>
                  <a:cxn ang="0">
                    <a:pos x="251" y="0"/>
                  </a:cxn>
                  <a:cxn ang="0">
                    <a:pos x="0" y="37"/>
                  </a:cxn>
                </a:cxnLst>
                <a:rect l="0" t="0" r="r" b="b"/>
                <a:pathLst>
                  <a:path w="522" h="188">
                    <a:moveTo>
                      <a:pt x="0" y="37"/>
                    </a:moveTo>
                    <a:lnTo>
                      <a:pt x="239" y="188"/>
                    </a:lnTo>
                    <a:lnTo>
                      <a:pt x="522" y="124"/>
                    </a:lnTo>
                    <a:lnTo>
                      <a:pt x="251" y="0"/>
                    </a:lnTo>
                    <a:lnTo>
                      <a:pt x="0" y="37"/>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61" name="Freeform 53">
                <a:extLst>
                  <a:ext uri="{FF2B5EF4-FFF2-40B4-BE49-F238E27FC236}">
                    <a16:creationId xmlns:a16="http://schemas.microsoft.com/office/drawing/2014/main" xmlns="" id="{F4451E9A-F376-4DDD-98F5-D2F5A6C2DAA0}"/>
                  </a:ext>
                </a:extLst>
              </p:cNvPr>
              <p:cNvSpPr>
                <a:spLocks/>
              </p:cNvSpPr>
              <p:nvPr/>
            </p:nvSpPr>
            <p:spPr bwMode="auto">
              <a:xfrm>
                <a:off x="5363" y="1312"/>
                <a:ext cx="265" cy="220"/>
              </a:xfrm>
              <a:custGeom>
                <a:avLst/>
                <a:gdLst/>
                <a:ahLst/>
                <a:cxnLst>
                  <a:cxn ang="0">
                    <a:pos x="66" y="14"/>
                  </a:cxn>
                  <a:cxn ang="0">
                    <a:pos x="43" y="76"/>
                  </a:cxn>
                  <a:cxn ang="0">
                    <a:pos x="25" y="139"/>
                  </a:cxn>
                  <a:cxn ang="0">
                    <a:pos x="12" y="201"/>
                  </a:cxn>
                  <a:cxn ang="0">
                    <a:pos x="4" y="263"/>
                  </a:cxn>
                  <a:cxn ang="0">
                    <a:pos x="0" y="325"/>
                  </a:cxn>
                  <a:cxn ang="0">
                    <a:pos x="4" y="389"/>
                  </a:cxn>
                  <a:cxn ang="0">
                    <a:pos x="12" y="453"/>
                  </a:cxn>
                  <a:cxn ang="0">
                    <a:pos x="26" y="522"/>
                  </a:cxn>
                  <a:cxn ang="0">
                    <a:pos x="61" y="539"/>
                  </a:cxn>
                  <a:cxn ang="0">
                    <a:pos x="96" y="557"/>
                  </a:cxn>
                  <a:cxn ang="0">
                    <a:pos x="132" y="573"/>
                  </a:cxn>
                  <a:cxn ang="0">
                    <a:pos x="169" y="590"/>
                  </a:cxn>
                  <a:cxn ang="0">
                    <a:pos x="204" y="607"/>
                  </a:cxn>
                  <a:cxn ang="0">
                    <a:pos x="240" y="623"/>
                  </a:cxn>
                  <a:cxn ang="0">
                    <a:pos x="276" y="641"/>
                  </a:cxn>
                  <a:cxn ang="0">
                    <a:pos x="311" y="660"/>
                  </a:cxn>
                  <a:cxn ang="0">
                    <a:pos x="325" y="658"/>
                  </a:cxn>
                  <a:cxn ang="0">
                    <a:pos x="340" y="658"/>
                  </a:cxn>
                  <a:cxn ang="0">
                    <a:pos x="355" y="656"/>
                  </a:cxn>
                  <a:cxn ang="0">
                    <a:pos x="371" y="655"/>
                  </a:cxn>
                  <a:cxn ang="0">
                    <a:pos x="385" y="653"/>
                  </a:cxn>
                  <a:cxn ang="0">
                    <a:pos x="399" y="653"/>
                  </a:cxn>
                  <a:cxn ang="0">
                    <a:pos x="414" y="651"/>
                  </a:cxn>
                  <a:cxn ang="0">
                    <a:pos x="430" y="651"/>
                  </a:cxn>
                  <a:cxn ang="0">
                    <a:pos x="442" y="590"/>
                  </a:cxn>
                  <a:cxn ang="0">
                    <a:pos x="455" y="528"/>
                  </a:cxn>
                  <a:cxn ang="0">
                    <a:pos x="467" y="466"/>
                  </a:cxn>
                  <a:cxn ang="0">
                    <a:pos x="480" y="405"/>
                  </a:cxn>
                  <a:cxn ang="0">
                    <a:pos x="493" y="343"/>
                  </a:cxn>
                  <a:cxn ang="0">
                    <a:pos x="505" y="282"/>
                  </a:cxn>
                  <a:cxn ang="0">
                    <a:pos x="517" y="220"/>
                  </a:cxn>
                  <a:cxn ang="0">
                    <a:pos x="531" y="160"/>
                  </a:cxn>
                  <a:cxn ang="0">
                    <a:pos x="517" y="138"/>
                  </a:cxn>
                  <a:cxn ang="0">
                    <a:pos x="470" y="107"/>
                  </a:cxn>
                  <a:cxn ang="0">
                    <a:pos x="399" y="76"/>
                  </a:cxn>
                  <a:cxn ang="0">
                    <a:pos x="317" y="47"/>
                  </a:cxn>
                  <a:cxn ang="0">
                    <a:pos x="231" y="20"/>
                  </a:cxn>
                  <a:cxn ang="0">
                    <a:pos x="153" y="4"/>
                  </a:cxn>
                  <a:cxn ang="0">
                    <a:pos x="95" y="0"/>
                  </a:cxn>
                  <a:cxn ang="0">
                    <a:pos x="66" y="14"/>
                  </a:cxn>
                </a:cxnLst>
                <a:rect l="0" t="0" r="r" b="b"/>
                <a:pathLst>
                  <a:path w="531" h="660">
                    <a:moveTo>
                      <a:pt x="66" y="14"/>
                    </a:moveTo>
                    <a:lnTo>
                      <a:pt x="43" y="76"/>
                    </a:lnTo>
                    <a:lnTo>
                      <a:pt x="25" y="139"/>
                    </a:lnTo>
                    <a:lnTo>
                      <a:pt x="12" y="201"/>
                    </a:lnTo>
                    <a:lnTo>
                      <a:pt x="4" y="263"/>
                    </a:lnTo>
                    <a:lnTo>
                      <a:pt x="0" y="325"/>
                    </a:lnTo>
                    <a:lnTo>
                      <a:pt x="4" y="389"/>
                    </a:lnTo>
                    <a:lnTo>
                      <a:pt x="12" y="453"/>
                    </a:lnTo>
                    <a:lnTo>
                      <a:pt x="26" y="522"/>
                    </a:lnTo>
                    <a:lnTo>
                      <a:pt x="61" y="539"/>
                    </a:lnTo>
                    <a:lnTo>
                      <a:pt x="96" y="557"/>
                    </a:lnTo>
                    <a:lnTo>
                      <a:pt x="132" y="573"/>
                    </a:lnTo>
                    <a:lnTo>
                      <a:pt x="169" y="590"/>
                    </a:lnTo>
                    <a:lnTo>
                      <a:pt x="204" y="607"/>
                    </a:lnTo>
                    <a:lnTo>
                      <a:pt x="240" y="623"/>
                    </a:lnTo>
                    <a:lnTo>
                      <a:pt x="276" y="641"/>
                    </a:lnTo>
                    <a:lnTo>
                      <a:pt x="311" y="660"/>
                    </a:lnTo>
                    <a:lnTo>
                      <a:pt x="325" y="658"/>
                    </a:lnTo>
                    <a:lnTo>
                      <a:pt x="340" y="658"/>
                    </a:lnTo>
                    <a:lnTo>
                      <a:pt x="355" y="656"/>
                    </a:lnTo>
                    <a:lnTo>
                      <a:pt x="371" y="655"/>
                    </a:lnTo>
                    <a:lnTo>
                      <a:pt x="385" y="653"/>
                    </a:lnTo>
                    <a:lnTo>
                      <a:pt x="399" y="653"/>
                    </a:lnTo>
                    <a:lnTo>
                      <a:pt x="414" y="651"/>
                    </a:lnTo>
                    <a:lnTo>
                      <a:pt x="430" y="651"/>
                    </a:lnTo>
                    <a:lnTo>
                      <a:pt x="442" y="590"/>
                    </a:lnTo>
                    <a:lnTo>
                      <a:pt x="455" y="528"/>
                    </a:lnTo>
                    <a:lnTo>
                      <a:pt x="467" y="466"/>
                    </a:lnTo>
                    <a:lnTo>
                      <a:pt x="480" y="405"/>
                    </a:lnTo>
                    <a:lnTo>
                      <a:pt x="493" y="343"/>
                    </a:lnTo>
                    <a:lnTo>
                      <a:pt x="505" y="282"/>
                    </a:lnTo>
                    <a:lnTo>
                      <a:pt x="517" y="220"/>
                    </a:lnTo>
                    <a:lnTo>
                      <a:pt x="531" y="160"/>
                    </a:lnTo>
                    <a:lnTo>
                      <a:pt x="517" y="138"/>
                    </a:lnTo>
                    <a:lnTo>
                      <a:pt x="470" y="107"/>
                    </a:lnTo>
                    <a:lnTo>
                      <a:pt x="399" y="76"/>
                    </a:lnTo>
                    <a:lnTo>
                      <a:pt x="317" y="47"/>
                    </a:lnTo>
                    <a:lnTo>
                      <a:pt x="231" y="20"/>
                    </a:lnTo>
                    <a:lnTo>
                      <a:pt x="153" y="4"/>
                    </a:lnTo>
                    <a:lnTo>
                      <a:pt x="95" y="0"/>
                    </a:lnTo>
                    <a:lnTo>
                      <a:pt x="66" y="14"/>
                    </a:lnTo>
                    <a:close/>
                  </a:path>
                </a:pathLst>
              </a:custGeom>
              <a:solidFill>
                <a:srgbClr val="D6D9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62" name="Freeform 54">
                <a:extLst>
                  <a:ext uri="{FF2B5EF4-FFF2-40B4-BE49-F238E27FC236}">
                    <a16:creationId xmlns:a16="http://schemas.microsoft.com/office/drawing/2014/main" xmlns="" id="{51FE91BD-F289-4451-B314-148BC936A916}"/>
                  </a:ext>
                </a:extLst>
              </p:cNvPr>
              <p:cNvSpPr>
                <a:spLocks/>
              </p:cNvSpPr>
              <p:nvPr/>
            </p:nvSpPr>
            <p:spPr bwMode="auto">
              <a:xfrm>
                <a:off x="5363" y="1312"/>
                <a:ext cx="265" cy="220"/>
              </a:xfrm>
              <a:custGeom>
                <a:avLst/>
                <a:gdLst/>
                <a:ahLst/>
                <a:cxnLst>
                  <a:cxn ang="0">
                    <a:pos x="66" y="14"/>
                  </a:cxn>
                  <a:cxn ang="0">
                    <a:pos x="43" y="76"/>
                  </a:cxn>
                  <a:cxn ang="0">
                    <a:pos x="25" y="139"/>
                  </a:cxn>
                  <a:cxn ang="0">
                    <a:pos x="12" y="201"/>
                  </a:cxn>
                  <a:cxn ang="0">
                    <a:pos x="4" y="263"/>
                  </a:cxn>
                  <a:cxn ang="0">
                    <a:pos x="0" y="325"/>
                  </a:cxn>
                  <a:cxn ang="0">
                    <a:pos x="4" y="389"/>
                  </a:cxn>
                  <a:cxn ang="0">
                    <a:pos x="12" y="453"/>
                  </a:cxn>
                  <a:cxn ang="0">
                    <a:pos x="26" y="522"/>
                  </a:cxn>
                  <a:cxn ang="0">
                    <a:pos x="61" y="539"/>
                  </a:cxn>
                  <a:cxn ang="0">
                    <a:pos x="96" y="557"/>
                  </a:cxn>
                  <a:cxn ang="0">
                    <a:pos x="132" y="573"/>
                  </a:cxn>
                  <a:cxn ang="0">
                    <a:pos x="169" y="590"/>
                  </a:cxn>
                  <a:cxn ang="0">
                    <a:pos x="204" y="607"/>
                  </a:cxn>
                  <a:cxn ang="0">
                    <a:pos x="240" y="623"/>
                  </a:cxn>
                  <a:cxn ang="0">
                    <a:pos x="276" y="641"/>
                  </a:cxn>
                  <a:cxn ang="0">
                    <a:pos x="311" y="660"/>
                  </a:cxn>
                  <a:cxn ang="0">
                    <a:pos x="325" y="658"/>
                  </a:cxn>
                  <a:cxn ang="0">
                    <a:pos x="340" y="658"/>
                  </a:cxn>
                  <a:cxn ang="0">
                    <a:pos x="355" y="656"/>
                  </a:cxn>
                  <a:cxn ang="0">
                    <a:pos x="371" y="655"/>
                  </a:cxn>
                  <a:cxn ang="0">
                    <a:pos x="385" y="653"/>
                  </a:cxn>
                  <a:cxn ang="0">
                    <a:pos x="399" y="653"/>
                  </a:cxn>
                  <a:cxn ang="0">
                    <a:pos x="414" y="651"/>
                  </a:cxn>
                  <a:cxn ang="0">
                    <a:pos x="430" y="651"/>
                  </a:cxn>
                  <a:cxn ang="0">
                    <a:pos x="442" y="590"/>
                  </a:cxn>
                  <a:cxn ang="0">
                    <a:pos x="455" y="528"/>
                  </a:cxn>
                  <a:cxn ang="0">
                    <a:pos x="467" y="466"/>
                  </a:cxn>
                  <a:cxn ang="0">
                    <a:pos x="480" y="405"/>
                  </a:cxn>
                  <a:cxn ang="0">
                    <a:pos x="493" y="343"/>
                  </a:cxn>
                  <a:cxn ang="0">
                    <a:pos x="505" y="282"/>
                  </a:cxn>
                  <a:cxn ang="0">
                    <a:pos x="517" y="220"/>
                  </a:cxn>
                  <a:cxn ang="0">
                    <a:pos x="531" y="160"/>
                  </a:cxn>
                  <a:cxn ang="0">
                    <a:pos x="517" y="138"/>
                  </a:cxn>
                  <a:cxn ang="0">
                    <a:pos x="470" y="107"/>
                  </a:cxn>
                  <a:cxn ang="0">
                    <a:pos x="399" y="76"/>
                  </a:cxn>
                  <a:cxn ang="0">
                    <a:pos x="317" y="47"/>
                  </a:cxn>
                  <a:cxn ang="0">
                    <a:pos x="231" y="20"/>
                  </a:cxn>
                  <a:cxn ang="0">
                    <a:pos x="153" y="4"/>
                  </a:cxn>
                  <a:cxn ang="0">
                    <a:pos x="95" y="0"/>
                  </a:cxn>
                  <a:cxn ang="0">
                    <a:pos x="66" y="14"/>
                  </a:cxn>
                </a:cxnLst>
                <a:rect l="0" t="0" r="r" b="b"/>
                <a:pathLst>
                  <a:path w="531" h="660">
                    <a:moveTo>
                      <a:pt x="66" y="14"/>
                    </a:moveTo>
                    <a:lnTo>
                      <a:pt x="43" y="76"/>
                    </a:lnTo>
                    <a:lnTo>
                      <a:pt x="25" y="139"/>
                    </a:lnTo>
                    <a:lnTo>
                      <a:pt x="12" y="201"/>
                    </a:lnTo>
                    <a:lnTo>
                      <a:pt x="4" y="263"/>
                    </a:lnTo>
                    <a:lnTo>
                      <a:pt x="0" y="325"/>
                    </a:lnTo>
                    <a:lnTo>
                      <a:pt x="4" y="389"/>
                    </a:lnTo>
                    <a:lnTo>
                      <a:pt x="12" y="453"/>
                    </a:lnTo>
                    <a:lnTo>
                      <a:pt x="26" y="522"/>
                    </a:lnTo>
                    <a:lnTo>
                      <a:pt x="61" y="539"/>
                    </a:lnTo>
                    <a:lnTo>
                      <a:pt x="96" y="557"/>
                    </a:lnTo>
                    <a:lnTo>
                      <a:pt x="132" y="573"/>
                    </a:lnTo>
                    <a:lnTo>
                      <a:pt x="169" y="590"/>
                    </a:lnTo>
                    <a:lnTo>
                      <a:pt x="204" y="607"/>
                    </a:lnTo>
                    <a:lnTo>
                      <a:pt x="240" y="623"/>
                    </a:lnTo>
                    <a:lnTo>
                      <a:pt x="276" y="641"/>
                    </a:lnTo>
                    <a:lnTo>
                      <a:pt x="311" y="660"/>
                    </a:lnTo>
                    <a:lnTo>
                      <a:pt x="325" y="658"/>
                    </a:lnTo>
                    <a:lnTo>
                      <a:pt x="340" y="658"/>
                    </a:lnTo>
                    <a:lnTo>
                      <a:pt x="355" y="656"/>
                    </a:lnTo>
                    <a:lnTo>
                      <a:pt x="371" y="655"/>
                    </a:lnTo>
                    <a:lnTo>
                      <a:pt x="385" y="653"/>
                    </a:lnTo>
                    <a:lnTo>
                      <a:pt x="399" y="653"/>
                    </a:lnTo>
                    <a:lnTo>
                      <a:pt x="414" y="651"/>
                    </a:lnTo>
                    <a:lnTo>
                      <a:pt x="430" y="651"/>
                    </a:lnTo>
                    <a:lnTo>
                      <a:pt x="442" y="590"/>
                    </a:lnTo>
                    <a:lnTo>
                      <a:pt x="455" y="528"/>
                    </a:lnTo>
                    <a:lnTo>
                      <a:pt x="467" y="466"/>
                    </a:lnTo>
                    <a:lnTo>
                      <a:pt x="480" y="405"/>
                    </a:lnTo>
                    <a:lnTo>
                      <a:pt x="493" y="343"/>
                    </a:lnTo>
                    <a:lnTo>
                      <a:pt x="505" y="282"/>
                    </a:lnTo>
                    <a:lnTo>
                      <a:pt x="517" y="220"/>
                    </a:lnTo>
                    <a:lnTo>
                      <a:pt x="531" y="160"/>
                    </a:lnTo>
                    <a:lnTo>
                      <a:pt x="517" y="138"/>
                    </a:lnTo>
                    <a:lnTo>
                      <a:pt x="470" y="107"/>
                    </a:lnTo>
                    <a:lnTo>
                      <a:pt x="399" y="76"/>
                    </a:lnTo>
                    <a:lnTo>
                      <a:pt x="317" y="47"/>
                    </a:lnTo>
                    <a:lnTo>
                      <a:pt x="231" y="20"/>
                    </a:lnTo>
                    <a:lnTo>
                      <a:pt x="153" y="4"/>
                    </a:lnTo>
                    <a:lnTo>
                      <a:pt x="95" y="0"/>
                    </a:lnTo>
                    <a:lnTo>
                      <a:pt x="66" y="14"/>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63" name="Freeform 55">
                <a:extLst>
                  <a:ext uri="{FF2B5EF4-FFF2-40B4-BE49-F238E27FC236}">
                    <a16:creationId xmlns:a16="http://schemas.microsoft.com/office/drawing/2014/main" xmlns="" id="{BE3B5301-5DAC-47DD-8626-53B90AC15FA4}"/>
                  </a:ext>
                </a:extLst>
              </p:cNvPr>
              <p:cNvSpPr>
                <a:spLocks/>
              </p:cNvSpPr>
              <p:nvPr/>
            </p:nvSpPr>
            <p:spPr bwMode="auto">
              <a:xfrm>
                <a:off x="5559" y="1379"/>
                <a:ext cx="129" cy="153"/>
              </a:xfrm>
              <a:custGeom>
                <a:avLst/>
                <a:gdLst/>
                <a:ahLst/>
                <a:cxnLst>
                  <a:cxn ang="0">
                    <a:pos x="125" y="0"/>
                  </a:cxn>
                  <a:cxn ang="0">
                    <a:pos x="130" y="18"/>
                  </a:cxn>
                  <a:cxn ang="0">
                    <a:pos x="136" y="33"/>
                  </a:cxn>
                  <a:cxn ang="0">
                    <a:pos x="139" y="47"/>
                  </a:cxn>
                  <a:cxn ang="0">
                    <a:pos x="143" y="58"/>
                  </a:cxn>
                  <a:cxn ang="0">
                    <a:pos x="147" y="66"/>
                  </a:cxn>
                  <a:cxn ang="0">
                    <a:pos x="153" y="73"/>
                  </a:cxn>
                  <a:cxn ang="0">
                    <a:pos x="161" y="77"/>
                  </a:cxn>
                  <a:cxn ang="0">
                    <a:pos x="172" y="79"/>
                  </a:cxn>
                  <a:cxn ang="0">
                    <a:pos x="186" y="81"/>
                  </a:cxn>
                  <a:cxn ang="0">
                    <a:pos x="198" y="84"/>
                  </a:cxn>
                  <a:cxn ang="0">
                    <a:pos x="207" y="87"/>
                  </a:cxn>
                  <a:cxn ang="0">
                    <a:pos x="216" y="90"/>
                  </a:cxn>
                  <a:cxn ang="0">
                    <a:pos x="223" y="91"/>
                  </a:cxn>
                  <a:cxn ang="0">
                    <a:pos x="233" y="94"/>
                  </a:cxn>
                  <a:cxn ang="0">
                    <a:pos x="245" y="97"/>
                  </a:cxn>
                  <a:cxn ang="0">
                    <a:pos x="259" y="101"/>
                  </a:cxn>
                  <a:cxn ang="0">
                    <a:pos x="251" y="138"/>
                  </a:cxn>
                  <a:cxn ang="0">
                    <a:pos x="244" y="178"/>
                  </a:cxn>
                  <a:cxn ang="0">
                    <a:pos x="237" y="218"/>
                  </a:cxn>
                  <a:cxn ang="0">
                    <a:pos x="231" y="259"/>
                  </a:cxn>
                  <a:cxn ang="0">
                    <a:pos x="225" y="298"/>
                  </a:cxn>
                  <a:cxn ang="0">
                    <a:pos x="218" y="339"/>
                  </a:cxn>
                  <a:cxn ang="0">
                    <a:pos x="211" y="378"/>
                  </a:cxn>
                  <a:cxn ang="0">
                    <a:pos x="203" y="417"/>
                  </a:cxn>
                  <a:cxn ang="0">
                    <a:pos x="193" y="415"/>
                  </a:cxn>
                  <a:cxn ang="0">
                    <a:pos x="185" y="415"/>
                  </a:cxn>
                  <a:cxn ang="0">
                    <a:pos x="177" y="414"/>
                  </a:cxn>
                  <a:cxn ang="0">
                    <a:pos x="171" y="412"/>
                  </a:cxn>
                  <a:cxn ang="0">
                    <a:pos x="163" y="411"/>
                  </a:cxn>
                  <a:cxn ang="0">
                    <a:pos x="156" y="411"/>
                  </a:cxn>
                  <a:cxn ang="0">
                    <a:pos x="147" y="410"/>
                  </a:cxn>
                  <a:cxn ang="0">
                    <a:pos x="139" y="410"/>
                  </a:cxn>
                  <a:cxn ang="0">
                    <a:pos x="119" y="401"/>
                  </a:cxn>
                  <a:cxn ang="0">
                    <a:pos x="100" y="397"/>
                  </a:cxn>
                  <a:cxn ang="0">
                    <a:pos x="82" y="397"/>
                  </a:cxn>
                  <a:cxn ang="0">
                    <a:pos x="64" y="400"/>
                  </a:cxn>
                  <a:cxn ang="0">
                    <a:pos x="47" y="407"/>
                  </a:cxn>
                  <a:cxn ang="0">
                    <a:pos x="31" y="419"/>
                  </a:cxn>
                  <a:cxn ang="0">
                    <a:pos x="15" y="436"/>
                  </a:cxn>
                  <a:cxn ang="0">
                    <a:pos x="0" y="459"/>
                  </a:cxn>
                  <a:cxn ang="0">
                    <a:pos x="16" y="401"/>
                  </a:cxn>
                  <a:cxn ang="0">
                    <a:pos x="32" y="343"/>
                  </a:cxn>
                  <a:cxn ang="0">
                    <a:pos x="47" y="286"/>
                  </a:cxn>
                  <a:cxn ang="0">
                    <a:pos x="63" y="229"/>
                  </a:cxn>
                  <a:cxn ang="0">
                    <a:pos x="78" y="171"/>
                  </a:cxn>
                  <a:cxn ang="0">
                    <a:pos x="94" y="115"/>
                  </a:cxn>
                  <a:cxn ang="0">
                    <a:pos x="109" y="57"/>
                  </a:cxn>
                  <a:cxn ang="0">
                    <a:pos x="125" y="0"/>
                  </a:cxn>
                </a:cxnLst>
                <a:rect l="0" t="0" r="r" b="b"/>
                <a:pathLst>
                  <a:path w="259" h="459">
                    <a:moveTo>
                      <a:pt x="125" y="0"/>
                    </a:moveTo>
                    <a:lnTo>
                      <a:pt x="130" y="18"/>
                    </a:lnTo>
                    <a:lnTo>
                      <a:pt x="136" y="33"/>
                    </a:lnTo>
                    <a:lnTo>
                      <a:pt x="139" y="47"/>
                    </a:lnTo>
                    <a:lnTo>
                      <a:pt x="143" y="58"/>
                    </a:lnTo>
                    <a:lnTo>
                      <a:pt x="147" y="66"/>
                    </a:lnTo>
                    <a:lnTo>
                      <a:pt x="153" y="73"/>
                    </a:lnTo>
                    <a:lnTo>
                      <a:pt x="161" y="77"/>
                    </a:lnTo>
                    <a:lnTo>
                      <a:pt x="172" y="79"/>
                    </a:lnTo>
                    <a:lnTo>
                      <a:pt x="186" y="81"/>
                    </a:lnTo>
                    <a:lnTo>
                      <a:pt x="198" y="84"/>
                    </a:lnTo>
                    <a:lnTo>
                      <a:pt x="207" y="87"/>
                    </a:lnTo>
                    <a:lnTo>
                      <a:pt x="216" y="90"/>
                    </a:lnTo>
                    <a:lnTo>
                      <a:pt x="223" y="91"/>
                    </a:lnTo>
                    <a:lnTo>
                      <a:pt x="233" y="94"/>
                    </a:lnTo>
                    <a:lnTo>
                      <a:pt x="245" y="97"/>
                    </a:lnTo>
                    <a:lnTo>
                      <a:pt x="259" y="101"/>
                    </a:lnTo>
                    <a:lnTo>
                      <a:pt x="251" y="138"/>
                    </a:lnTo>
                    <a:lnTo>
                      <a:pt x="244" y="178"/>
                    </a:lnTo>
                    <a:lnTo>
                      <a:pt x="237" y="218"/>
                    </a:lnTo>
                    <a:lnTo>
                      <a:pt x="231" y="259"/>
                    </a:lnTo>
                    <a:lnTo>
                      <a:pt x="225" y="298"/>
                    </a:lnTo>
                    <a:lnTo>
                      <a:pt x="218" y="339"/>
                    </a:lnTo>
                    <a:lnTo>
                      <a:pt x="211" y="378"/>
                    </a:lnTo>
                    <a:lnTo>
                      <a:pt x="203" y="417"/>
                    </a:lnTo>
                    <a:lnTo>
                      <a:pt x="193" y="415"/>
                    </a:lnTo>
                    <a:lnTo>
                      <a:pt x="185" y="415"/>
                    </a:lnTo>
                    <a:lnTo>
                      <a:pt x="177" y="414"/>
                    </a:lnTo>
                    <a:lnTo>
                      <a:pt x="171" y="412"/>
                    </a:lnTo>
                    <a:lnTo>
                      <a:pt x="163" y="411"/>
                    </a:lnTo>
                    <a:lnTo>
                      <a:pt x="156" y="411"/>
                    </a:lnTo>
                    <a:lnTo>
                      <a:pt x="147" y="410"/>
                    </a:lnTo>
                    <a:lnTo>
                      <a:pt x="139" y="410"/>
                    </a:lnTo>
                    <a:lnTo>
                      <a:pt x="119" y="401"/>
                    </a:lnTo>
                    <a:lnTo>
                      <a:pt x="100" y="397"/>
                    </a:lnTo>
                    <a:lnTo>
                      <a:pt x="82" y="397"/>
                    </a:lnTo>
                    <a:lnTo>
                      <a:pt x="64" y="400"/>
                    </a:lnTo>
                    <a:lnTo>
                      <a:pt x="47" y="407"/>
                    </a:lnTo>
                    <a:lnTo>
                      <a:pt x="31" y="419"/>
                    </a:lnTo>
                    <a:lnTo>
                      <a:pt x="15" y="436"/>
                    </a:lnTo>
                    <a:lnTo>
                      <a:pt x="0" y="459"/>
                    </a:lnTo>
                    <a:lnTo>
                      <a:pt x="16" y="401"/>
                    </a:lnTo>
                    <a:lnTo>
                      <a:pt x="32" y="343"/>
                    </a:lnTo>
                    <a:lnTo>
                      <a:pt x="47" y="286"/>
                    </a:lnTo>
                    <a:lnTo>
                      <a:pt x="63" y="229"/>
                    </a:lnTo>
                    <a:lnTo>
                      <a:pt x="78" y="171"/>
                    </a:lnTo>
                    <a:lnTo>
                      <a:pt x="94" y="115"/>
                    </a:lnTo>
                    <a:lnTo>
                      <a:pt x="109" y="57"/>
                    </a:lnTo>
                    <a:lnTo>
                      <a:pt x="125" y="0"/>
                    </a:lnTo>
                    <a:close/>
                  </a:path>
                </a:pathLst>
              </a:custGeom>
              <a:solidFill>
                <a:srgbClr val="ABB5BD"/>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64" name="Freeform 56">
                <a:extLst>
                  <a:ext uri="{FF2B5EF4-FFF2-40B4-BE49-F238E27FC236}">
                    <a16:creationId xmlns:a16="http://schemas.microsoft.com/office/drawing/2014/main" xmlns="" id="{3188E420-2D05-468B-8221-1CACEC1DE397}"/>
                  </a:ext>
                </a:extLst>
              </p:cNvPr>
              <p:cNvSpPr>
                <a:spLocks/>
              </p:cNvSpPr>
              <p:nvPr/>
            </p:nvSpPr>
            <p:spPr bwMode="auto">
              <a:xfrm>
                <a:off x="5559" y="1379"/>
                <a:ext cx="129" cy="153"/>
              </a:xfrm>
              <a:custGeom>
                <a:avLst/>
                <a:gdLst/>
                <a:ahLst/>
                <a:cxnLst>
                  <a:cxn ang="0">
                    <a:pos x="125" y="0"/>
                  </a:cxn>
                  <a:cxn ang="0">
                    <a:pos x="130" y="18"/>
                  </a:cxn>
                  <a:cxn ang="0">
                    <a:pos x="136" y="33"/>
                  </a:cxn>
                  <a:cxn ang="0">
                    <a:pos x="139" y="47"/>
                  </a:cxn>
                  <a:cxn ang="0">
                    <a:pos x="143" y="58"/>
                  </a:cxn>
                  <a:cxn ang="0">
                    <a:pos x="147" y="66"/>
                  </a:cxn>
                  <a:cxn ang="0">
                    <a:pos x="153" y="73"/>
                  </a:cxn>
                  <a:cxn ang="0">
                    <a:pos x="161" y="77"/>
                  </a:cxn>
                  <a:cxn ang="0">
                    <a:pos x="172" y="79"/>
                  </a:cxn>
                  <a:cxn ang="0">
                    <a:pos x="186" y="81"/>
                  </a:cxn>
                  <a:cxn ang="0">
                    <a:pos x="198" y="84"/>
                  </a:cxn>
                  <a:cxn ang="0">
                    <a:pos x="207" y="87"/>
                  </a:cxn>
                  <a:cxn ang="0">
                    <a:pos x="216" y="90"/>
                  </a:cxn>
                  <a:cxn ang="0">
                    <a:pos x="223" y="91"/>
                  </a:cxn>
                  <a:cxn ang="0">
                    <a:pos x="233" y="94"/>
                  </a:cxn>
                  <a:cxn ang="0">
                    <a:pos x="245" y="97"/>
                  </a:cxn>
                  <a:cxn ang="0">
                    <a:pos x="259" y="101"/>
                  </a:cxn>
                  <a:cxn ang="0">
                    <a:pos x="251" y="138"/>
                  </a:cxn>
                  <a:cxn ang="0">
                    <a:pos x="244" y="178"/>
                  </a:cxn>
                  <a:cxn ang="0">
                    <a:pos x="237" y="218"/>
                  </a:cxn>
                  <a:cxn ang="0">
                    <a:pos x="231" y="259"/>
                  </a:cxn>
                  <a:cxn ang="0">
                    <a:pos x="225" y="298"/>
                  </a:cxn>
                  <a:cxn ang="0">
                    <a:pos x="218" y="339"/>
                  </a:cxn>
                  <a:cxn ang="0">
                    <a:pos x="211" y="378"/>
                  </a:cxn>
                  <a:cxn ang="0">
                    <a:pos x="203" y="417"/>
                  </a:cxn>
                  <a:cxn ang="0">
                    <a:pos x="193" y="415"/>
                  </a:cxn>
                  <a:cxn ang="0">
                    <a:pos x="185" y="415"/>
                  </a:cxn>
                  <a:cxn ang="0">
                    <a:pos x="177" y="414"/>
                  </a:cxn>
                  <a:cxn ang="0">
                    <a:pos x="171" y="412"/>
                  </a:cxn>
                  <a:cxn ang="0">
                    <a:pos x="163" y="411"/>
                  </a:cxn>
                  <a:cxn ang="0">
                    <a:pos x="156" y="411"/>
                  </a:cxn>
                  <a:cxn ang="0">
                    <a:pos x="147" y="410"/>
                  </a:cxn>
                  <a:cxn ang="0">
                    <a:pos x="139" y="410"/>
                  </a:cxn>
                  <a:cxn ang="0">
                    <a:pos x="119" y="401"/>
                  </a:cxn>
                  <a:cxn ang="0">
                    <a:pos x="100" y="397"/>
                  </a:cxn>
                  <a:cxn ang="0">
                    <a:pos x="82" y="397"/>
                  </a:cxn>
                  <a:cxn ang="0">
                    <a:pos x="64" y="400"/>
                  </a:cxn>
                  <a:cxn ang="0">
                    <a:pos x="47" y="407"/>
                  </a:cxn>
                  <a:cxn ang="0">
                    <a:pos x="31" y="419"/>
                  </a:cxn>
                  <a:cxn ang="0">
                    <a:pos x="15" y="436"/>
                  </a:cxn>
                  <a:cxn ang="0">
                    <a:pos x="0" y="459"/>
                  </a:cxn>
                  <a:cxn ang="0">
                    <a:pos x="16" y="401"/>
                  </a:cxn>
                  <a:cxn ang="0">
                    <a:pos x="32" y="343"/>
                  </a:cxn>
                  <a:cxn ang="0">
                    <a:pos x="47" y="286"/>
                  </a:cxn>
                  <a:cxn ang="0">
                    <a:pos x="63" y="229"/>
                  </a:cxn>
                  <a:cxn ang="0">
                    <a:pos x="78" y="171"/>
                  </a:cxn>
                  <a:cxn ang="0">
                    <a:pos x="94" y="115"/>
                  </a:cxn>
                  <a:cxn ang="0">
                    <a:pos x="109" y="57"/>
                  </a:cxn>
                  <a:cxn ang="0">
                    <a:pos x="125" y="0"/>
                  </a:cxn>
                </a:cxnLst>
                <a:rect l="0" t="0" r="r" b="b"/>
                <a:pathLst>
                  <a:path w="259" h="459">
                    <a:moveTo>
                      <a:pt x="125" y="0"/>
                    </a:moveTo>
                    <a:lnTo>
                      <a:pt x="130" y="18"/>
                    </a:lnTo>
                    <a:lnTo>
                      <a:pt x="136" y="33"/>
                    </a:lnTo>
                    <a:lnTo>
                      <a:pt x="139" y="47"/>
                    </a:lnTo>
                    <a:lnTo>
                      <a:pt x="143" y="58"/>
                    </a:lnTo>
                    <a:lnTo>
                      <a:pt x="147" y="66"/>
                    </a:lnTo>
                    <a:lnTo>
                      <a:pt x="153" y="73"/>
                    </a:lnTo>
                    <a:lnTo>
                      <a:pt x="161" y="77"/>
                    </a:lnTo>
                    <a:lnTo>
                      <a:pt x="172" y="79"/>
                    </a:lnTo>
                    <a:lnTo>
                      <a:pt x="186" y="81"/>
                    </a:lnTo>
                    <a:lnTo>
                      <a:pt x="198" y="84"/>
                    </a:lnTo>
                    <a:lnTo>
                      <a:pt x="207" y="87"/>
                    </a:lnTo>
                    <a:lnTo>
                      <a:pt x="216" y="90"/>
                    </a:lnTo>
                    <a:lnTo>
                      <a:pt x="223" y="91"/>
                    </a:lnTo>
                    <a:lnTo>
                      <a:pt x="233" y="94"/>
                    </a:lnTo>
                    <a:lnTo>
                      <a:pt x="245" y="97"/>
                    </a:lnTo>
                    <a:lnTo>
                      <a:pt x="259" y="101"/>
                    </a:lnTo>
                    <a:lnTo>
                      <a:pt x="251" y="138"/>
                    </a:lnTo>
                    <a:lnTo>
                      <a:pt x="244" y="178"/>
                    </a:lnTo>
                    <a:lnTo>
                      <a:pt x="237" y="218"/>
                    </a:lnTo>
                    <a:lnTo>
                      <a:pt x="231" y="259"/>
                    </a:lnTo>
                    <a:lnTo>
                      <a:pt x="225" y="298"/>
                    </a:lnTo>
                    <a:lnTo>
                      <a:pt x="218" y="339"/>
                    </a:lnTo>
                    <a:lnTo>
                      <a:pt x="211" y="378"/>
                    </a:lnTo>
                    <a:lnTo>
                      <a:pt x="203" y="417"/>
                    </a:lnTo>
                    <a:lnTo>
                      <a:pt x="193" y="415"/>
                    </a:lnTo>
                    <a:lnTo>
                      <a:pt x="185" y="415"/>
                    </a:lnTo>
                    <a:lnTo>
                      <a:pt x="177" y="414"/>
                    </a:lnTo>
                    <a:lnTo>
                      <a:pt x="171" y="412"/>
                    </a:lnTo>
                    <a:lnTo>
                      <a:pt x="163" y="411"/>
                    </a:lnTo>
                    <a:lnTo>
                      <a:pt x="156" y="411"/>
                    </a:lnTo>
                    <a:lnTo>
                      <a:pt x="147" y="410"/>
                    </a:lnTo>
                    <a:lnTo>
                      <a:pt x="139" y="410"/>
                    </a:lnTo>
                    <a:lnTo>
                      <a:pt x="119" y="401"/>
                    </a:lnTo>
                    <a:lnTo>
                      <a:pt x="100" y="397"/>
                    </a:lnTo>
                    <a:lnTo>
                      <a:pt x="82" y="397"/>
                    </a:lnTo>
                    <a:lnTo>
                      <a:pt x="64" y="400"/>
                    </a:lnTo>
                    <a:lnTo>
                      <a:pt x="47" y="407"/>
                    </a:lnTo>
                    <a:lnTo>
                      <a:pt x="31" y="419"/>
                    </a:lnTo>
                    <a:lnTo>
                      <a:pt x="15" y="436"/>
                    </a:lnTo>
                    <a:lnTo>
                      <a:pt x="0" y="459"/>
                    </a:lnTo>
                    <a:lnTo>
                      <a:pt x="16" y="401"/>
                    </a:lnTo>
                    <a:lnTo>
                      <a:pt x="32" y="343"/>
                    </a:lnTo>
                    <a:lnTo>
                      <a:pt x="47" y="286"/>
                    </a:lnTo>
                    <a:lnTo>
                      <a:pt x="63" y="229"/>
                    </a:lnTo>
                    <a:lnTo>
                      <a:pt x="78" y="171"/>
                    </a:lnTo>
                    <a:lnTo>
                      <a:pt x="94" y="115"/>
                    </a:lnTo>
                    <a:lnTo>
                      <a:pt x="109" y="57"/>
                    </a:lnTo>
                    <a:lnTo>
                      <a:pt x="125"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65" name="Freeform 57">
                <a:extLst>
                  <a:ext uri="{FF2B5EF4-FFF2-40B4-BE49-F238E27FC236}">
                    <a16:creationId xmlns:a16="http://schemas.microsoft.com/office/drawing/2014/main" xmlns="" id="{FBAC5141-34B8-4017-B1D6-1CF189A1C887}"/>
                  </a:ext>
                </a:extLst>
              </p:cNvPr>
              <p:cNvSpPr>
                <a:spLocks/>
              </p:cNvSpPr>
              <p:nvPr/>
            </p:nvSpPr>
            <p:spPr bwMode="auto">
              <a:xfrm>
                <a:off x="5225" y="1519"/>
                <a:ext cx="128" cy="91"/>
              </a:xfrm>
              <a:custGeom>
                <a:avLst/>
                <a:gdLst/>
                <a:ahLst/>
                <a:cxnLst>
                  <a:cxn ang="0">
                    <a:pos x="93" y="0"/>
                  </a:cxn>
                  <a:cxn ang="0">
                    <a:pos x="0" y="273"/>
                  </a:cxn>
                  <a:cxn ang="0">
                    <a:pos x="256" y="270"/>
                  </a:cxn>
                  <a:cxn ang="0">
                    <a:pos x="206" y="0"/>
                  </a:cxn>
                  <a:cxn ang="0">
                    <a:pos x="93" y="0"/>
                  </a:cxn>
                </a:cxnLst>
                <a:rect l="0" t="0" r="r" b="b"/>
                <a:pathLst>
                  <a:path w="256" h="273">
                    <a:moveTo>
                      <a:pt x="93" y="0"/>
                    </a:moveTo>
                    <a:lnTo>
                      <a:pt x="0" y="273"/>
                    </a:lnTo>
                    <a:lnTo>
                      <a:pt x="256" y="270"/>
                    </a:lnTo>
                    <a:lnTo>
                      <a:pt x="206" y="0"/>
                    </a:lnTo>
                    <a:lnTo>
                      <a:pt x="93" y="0"/>
                    </a:lnTo>
                    <a:close/>
                  </a:path>
                </a:pathLst>
              </a:custGeom>
              <a:solidFill>
                <a:srgbClr val="BABFC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66" name="Freeform 58">
                <a:extLst>
                  <a:ext uri="{FF2B5EF4-FFF2-40B4-BE49-F238E27FC236}">
                    <a16:creationId xmlns:a16="http://schemas.microsoft.com/office/drawing/2014/main" xmlns="" id="{A38A9052-49A4-48F2-B232-B6306FAFC7EF}"/>
                  </a:ext>
                </a:extLst>
              </p:cNvPr>
              <p:cNvSpPr>
                <a:spLocks/>
              </p:cNvSpPr>
              <p:nvPr/>
            </p:nvSpPr>
            <p:spPr bwMode="auto">
              <a:xfrm>
                <a:off x="5225" y="1519"/>
                <a:ext cx="128" cy="91"/>
              </a:xfrm>
              <a:custGeom>
                <a:avLst/>
                <a:gdLst/>
                <a:ahLst/>
                <a:cxnLst>
                  <a:cxn ang="0">
                    <a:pos x="93" y="0"/>
                  </a:cxn>
                  <a:cxn ang="0">
                    <a:pos x="0" y="273"/>
                  </a:cxn>
                  <a:cxn ang="0">
                    <a:pos x="256" y="270"/>
                  </a:cxn>
                  <a:cxn ang="0">
                    <a:pos x="206" y="0"/>
                  </a:cxn>
                  <a:cxn ang="0">
                    <a:pos x="93" y="0"/>
                  </a:cxn>
                </a:cxnLst>
                <a:rect l="0" t="0" r="r" b="b"/>
                <a:pathLst>
                  <a:path w="256" h="273">
                    <a:moveTo>
                      <a:pt x="93" y="0"/>
                    </a:moveTo>
                    <a:lnTo>
                      <a:pt x="0" y="273"/>
                    </a:lnTo>
                    <a:lnTo>
                      <a:pt x="256" y="270"/>
                    </a:lnTo>
                    <a:lnTo>
                      <a:pt x="206" y="0"/>
                    </a:lnTo>
                    <a:lnTo>
                      <a:pt x="9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67" name="Freeform 59">
                <a:extLst>
                  <a:ext uri="{FF2B5EF4-FFF2-40B4-BE49-F238E27FC236}">
                    <a16:creationId xmlns:a16="http://schemas.microsoft.com/office/drawing/2014/main" xmlns="" id="{306EF657-F735-4896-A65B-46BC8FC028CF}"/>
                  </a:ext>
                </a:extLst>
              </p:cNvPr>
              <p:cNvSpPr>
                <a:spLocks/>
              </p:cNvSpPr>
              <p:nvPr/>
            </p:nvSpPr>
            <p:spPr bwMode="auto">
              <a:xfrm>
                <a:off x="5221" y="1607"/>
                <a:ext cx="135" cy="24"/>
              </a:xfrm>
              <a:custGeom>
                <a:avLst/>
                <a:gdLst/>
                <a:ahLst/>
                <a:cxnLst>
                  <a:cxn ang="0">
                    <a:pos x="0" y="8"/>
                  </a:cxn>
                  <a:cxn ang="0">
                    <a:pos x="25" y="73"/>
                  </a:cxn>
                  <a:cxn ang="0">
                    <a:pos x="270" y="65"/>
                  </a:cxn>
                  <a:cxn ang="0">
                    <a:pos x="263" y="0"/>
                  </a:cxn>
                  <a:cxn ang="0">
                    <a:pos x="0" y="8"/>
                  </a:cxn>
                </a:cxnLst>
                <a:rect l="0" t="0" r="r" b="b"/>
                <a:pathLst>
                  <a:path w="270" h="73">
                    <a:moveTo>
                      <a:pt x="0" y="8"/>
                    </a:moveTo>
                    <a:lnTo>
                      <a:pt x="25" y="73"/>
                    </a:lnTo>
                    <a:lnTo>
                      <a:pt x="270" y="65"/>
                    </a:lnTo>
                    <a:lnTo>
                      <a:pt x="263" y="0"/>
                    </a:lnTo>
                    <a:lnTo>
                      <a:pt x="0" y="8"/>
                    </a:lnTo>
                    <a:close/>
                  </a:path>
                </a:pathLst>
              </a:custGeom>
              <a:solidFill>
                <a:srgbClr val="828F9C"/>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68" name="Freeform 60">
                <a:extLst>
                  <a:ext uri="{FF2B5EF4-FFF2-40B4-BE49-F238E27FC236}">
                    <a16:creationId xmlns:a16="http://schemas.microsoft.com/office/drawing/2014/main" xmlns="" id="{5E114D33-4707-4BA4-BC98-6DA7A8A0A5EE}"/>
                  </a:ext>
                </a:extLst>
              </p:cNvPr>
              <p:cNvSpPr>
                <a:spLocks/>
              </p:cNvSpPr>
              <p:nvPr/>
            </p:nvSpPr>
            <p:spPr bwMode="auto">
              <a:xfrm flipH="1">
                <a:off x="5221" y="1607"/>
                <a:ext cx="135" cy="24"/>
              </a:xfrm>
              <a:custGeom>
                <a:avLst/>
                <a:gdLst/>
                <a:ahLst/>
                <a:cxnLst>
                  <a:cxn ang="0">
                    <a:pos x="0" y="8"/>
                  </a:cxn>
                  <a:cxn ang="0">
                    <a:pos x="25" y="73"/>
                  </a:cxn>
                  <a:cxn ang="0">
                    <a:pos x="270" y="65"/>
                  </a:cxn>
                  <a:cxn ang="0">
                    <a:pos x="263" y="0"/>
                  </a:cxn>
                  <a:cxn ang="0">
                    <a:pos x="0" y="8"/>
                  </a:cxn>
                </a:cxnLst>
                <a:rect l="0" t="0" r="r" b="b"/>
                <a:pathLst>
                  <a:path w="270" h="73">
                    <a:moveTo>
                      <a:pt x="0" y="8"/>
                    </a:moveTo>
                    <a:lnTo>
                      <a:pt x="25" y="73"/>
                    </a:lnTo>
                    <a:lnTo>
                      <a:pt x="270" y="65"/>
                    </a:lnTo>
                    <a:lnTo>
                      <a:pt x="263" y="0"/>
                    </a:lnTo>
                    <a:lnTo>
                      <a:pt x="0" y="8"/>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69" name="Freeform 61">
                <a:extLst>
                  <a:ext uri="{FF2B5EF4-FFF2-40B4-BE49-F238E27FC236}">
                    <a16:creationId xmlns:a16="http://schemas.microsoft.com/office/drawing/2014/main" xmlns="" id="{ACCFF112-C98B-4C0C-B0FA-415898437CF3}"/>
                  </a:ext>
                </a:extLst>
              </p:cNvPr>
              <p:cNvSpPr>
                <a:spLocks/>
              </p:cNvSpPr>
              <p:nvPr/>
            </p:nvSpPr>
            <p:spPr bwMode="auto">
              <a:xfrm>
                <a:off x="5217" y="1364"/>
                <a:ext cx="23" cy="40"/>
              </a:xfrm>
              <a:custGeom>
                <a:avLst/>
                <a:gdLst/>
                <a:ahLst/>
                <a:cxnLst>
                  <a:cxn ang="0">
                    <a:pos x="12" y="0"/>
                  </a:cxn>
                  <a:cxn ang="0">
                    <a:pos x="0" y="20"/>
                  </a:cxn>
                  <a:cxn ang="0">
                    <a:pos x="34" y="120"/>
                  </a:cxn>
                  <a:cxn ang="0">
                    <a:pos x="47" y="104"/>
                  </a:cxn>
                  <a:cxn ang="0">
                    <a:pos x="12" y="0"/>
                  </a:cxn>
                </a:cxnLst>
                <a:rect l="0" t="0" r="r" b="b"/>
                <a:pathLst>
                  <a:path w="47" h="120">
                    <a:moveTo>
                      <a:pt x="12" y="0"/>
                    </a:moveTo>
                    <a:lnTo>
                      <a:pt x="0" y="20"/>
                    </a:lnTo>
                    <a:lnTo>
                      <a:pt x="34" y="120"/>
                    </a:lnTo>
                    <a:lnTo>
                      <a:pt x="47" y="104"/>
                    </a:lnTo>
                    <a:lnTo>
                      <a:pt x="12" y="0"/>
                    </a:lnTo>
                    <a:close/>
                  </a:path>
                </a:pathLst>
              </a:custGeom>
              <a:solidFill>
                <a:srgbClr val="F0F0F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70" name="Freeform 62">
                <a:extLst>
                  <a:ext uri="{FF2B5EF4-FFF2-40B4-BE49-F238E27FC236}">
                    <a16:creationId xmlns:a16="http://schemas.microsoft.com/office/drawing/2014/main" xmlns="" id="{F21FF8D8-A8E8-4298-A96A-FFE83883ED2D}"/>
                  </a:ext>
                </a:extLst>
              </p:cNvPr>
              <p:cNvSpPr>
                <a:spLocks/>
              </p:cNvSpPr>
              <p:nvPr/>
            </p:nvSpPr>
            <p:spPr bwMode="auto">
              <a:xfrm>
                <a:off x="5217" y="1364"/>
                <a:ext cx="23" cy="40"/>
              </a:xfrm>
              <a:custGeom>
                <a:avLst/>
                <a:gdLst/>
                <a:ahLst/>
                <a:cxnLst>
                  <a:cxn ang="0">
                    <a:pos x="12" y="0"/>
                  </a:cxn>
                  <a:cxn ang="0">
                    <a:pos x="0" y="20"/>
                  </a:cxn>
                  <a:cxn ang="0">
                    <a:pos x="34" y="120"/>
                  </a:cxn>
                  <a:cxn ang="0">
                    <a:pos x="47" y="104"/>
                  </a:cxn>
                  <a:cxn ang="0">
                    <a:pos x="12" y="0"/>
                  </a:cxn>
                </a:cxnLst>
                <a:rect l="0" t="0" r="r" b="b"/>
                <a:pathLst>
                  <a:path w="47" h="120">
                    <a:moveTo>
                      <a:pt x="12" y="0"/>
                    </a:moveTo>
                    <a:lnTo>
                      <a:pt x="0" y="20"/>
                    </a:lnTo>
                    <a:lnTo>
                      <a:pt x="34" y="120"/>
                    </a:lnTo>
                    <a:lnTo>
                      <a:pt x="47" y="104"/>
                    </a:lnTo>
                    <a:lnTo>
                      <a:pt x="1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71" name="Freeform 63">
                <a:extLst>
                  <a:ext uri="{FF2B5EF4-FFF2-40B4-BE49-F238E27FC236}">
                    <a16:creationId xmlns:a16="http://schemas.microsoft.com/office/drawing/2014/main" xmlns="" id="{A8DE5F0F-D069-4D48-A81B-43A78F254F6B}"/>
                  </a:ext>
                </a:extLst>
              </p:cNvPr>
              <p:cNvSpPr>
                <a:spLocks/>
              </p:cNvSpPr>
              <p:nvPr/>
            </p:nvSpPr>
            <p:spPr bwMode="auto">
              <a:xfrm>
                <a:off x="5213" y="1360"/>
                <a:ext cx="10" cy="11"/>
              </a:xfrm>
              <a:custGeom>
                <a:avLst/>
                <a:gdLst/>
                <a:ahLst/>
                <a:cxnLst>
                  <a:cxn ang="0">
                    <a:pos x="8" y="32"/>
                  </a:cxn>
                  <a:cxn ang="0">
                    <a:pos x="20" y="12"/>
                  </a:cxn>
                  <a:cxn ang="0">
                    <a:pos x="16" y="0"/>
                  </a:cxn>
                  <a:cxn ang="0">
                    <a:pos x="0" y="5"/>
                  </a:cxn>
                  <a:cxn ang="0">
                    <a:pos x="8" y="32"/>
                  </a:cxn>
                </a:cxnLst>
                <a:rect l="0" t="0" r="r" b="b"/>
                <a:pathLst>
                  <a:path w="20" h="32">
                    <a:moveTo>
                      <a:pt x="8" y="32"/>
                    </a:moveTo>
                    <a:lnTo>
                      <a:pt x="20" y="12"/>
                    </a:lnTo>
                    <a:lnTo>
                      <a:pt x="16" y="0"/>
                    </a:lnTo>
                    <a:lnTo>
                      <a:pt x="0" y="5"/>
                    </a:lnTo>
                    <a:lnTo>
                      <a:pt x="8" y="32"/>
                    </a:lnTo>
                    <a:close/>
                  </a:path>
                </a:pathLst>
              </a:custGeom>
              <a:solidFill>
                <a:srgbClr val="E3A68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72" name="Freeform 64">
                <a:extLst>
                  <a:ext uri="{FF2B5EF4-FFF2-40B4-BE49-F238E27FC236}">
                    <a16:creationId xmlns:a16="http://schemas.microsoft.com/office/drawing/2014/main" xmlns="" id="{5EF404E1-6540-40F3-A1EA-F7F3139C099F}"/>
                  </a:ext>
                </a:extLst>
              </p:cNvPr>
              <p:cNvSpPr>
                <a:spLocks/>
              </p:cNvSpPr>
              <p:nvPr/>
            </p:nvSpPr>
            <p:spPr bwMode="auto">
              <a:xfrm>
                <a:off x="5213" y="1360"/>
                <a:ext cx="10" cy="11"/>
              </a:xfrm>
              <a:custGeom>
                <a:avLst/>
                <a:gdLst/>
                <a:ahLst/>
                <a:cxnLst>
                  <a:cxn ang="0">
                    <a:pos x="8" y="32"/>
                  </a:cxn>
                  <a:cxn ang="0">
                    <a:pos x="20" y="12"/>
                  </a:cxn>
                  <a:cxn ang="0">
                    <a:pos x="16" y="0"/>
                  </a:cxn>
                  <a:cxn ang="0">
                    <a:pos x="0" y="5"/>
                  </a:cxn>
                  <a:cxn ang="0">
                    <a:pos x="8" y="32"/>
                  </a:cxn>
                </a:cxnLst>
                <a:rect l="0" t="0" r="r" b="b"/>
                <a:pathLst>
                  <a:path w="20" h="32">
                    <a:moveTo>
                      <a:pt x="8" y="32"/>
                    </a:moveTo>
                    <a:lnTo>
                      <a:pt x="20" y="12"/>
                    </a:lnTo>
                    <a:lnTo>
                      <a:pt x="16" y="0"/>
                    </a:lnTo>
                    <a:lnTo>
                      <a:pt x="0" y="5"/>
                    </a:lnTo>
                    <a:lnTo>
                      <a:pt x="8" y="32"/>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73" name="Freeform 65">
                <a:extLst>
                  <a:ext uri="{FF2B5EF4-FFF2-40B4-BE49-F238E27FC236}">
                    <a16:creationId xmlns:a16="http://schemas.microsoft.com/office/drawing/2014/main" xmlns="" id="{E9DB0D72-BE14-4953-BE1E-94A95128C15C}"/>
                  </a:ext>
                </a:extLst>
              </p:cNvPr>
              <p:cNvSpPr>
                <a:spLocks/>
              </p:cNvSpPr>
              <p:nvPr/>
            </p:nvSpPr>
            <p:spPr bwMode="auto">
              <a:xfrm>
                <a:off x="5377" y="1508"/>
                <a:ext cx="117" cy="68"/>
              </a:xfrm>
              <a:custGeom>
                <a:avLst/>
                <a:gdLst/>
                <a:ahLst/>
                <a:cxnLst>
                  <a:cxn ang="0">
                    <a:pos x="0" y="0"/>
                  </a:cxn>
                  <a:cxn ang="0">
                    <a:pos x="0" y="55"/>
                  </a:cxn>
                  <a:cxn ang="0">
                    <a:pos x="227" y="204"/>
                  </a:cxn>
                  <a:cxn ang="0">
                    <a:pos x="234" y="148"/>
                  </a:cxn>
                  <a:cxn ang="0">
                    <a:pos x="223" y="142"/>
                  </a:cxn>
                  <a:cxn ang="0">
                    <a:pos x="197" y="124"/>
                  </a:cxn>
                  <a:cxn ang="0">
                    <a:pos x="159" y="101"/>
                  </a:cxn>
                  <a:cxn ang="0">
                    <a:pos x="115" y="74"/>
                  </a:cxn>
                  <a:cxn ang="0">
                    <a:pos x="72" y="47"/>
                  </a:cxn>
                  <a:cxn ang="0">
                    <a:pos x="35" y="23"/>
                  </a:cxn>
                  <a:cxn ang="0">
                    <a:pos x="8" y="7"/>
                  </a:cxn>
                  <a:cxn ang="0">
                    <a:pos x="0" y="0"/>
                  </a:cxn>
                </a:cxnLst>
                <a:rect l="0" t="0" r="r" b="b"/>
                <a:pathLst>
                  <a:path w="234" h="204">
                    <a:moveTo>
                      <a:pt x="0" y="0"/>
                    </a:moveTo>
                    <a:lnTo>
                      <a:pt x="0" y="55"/>
                    </a:lnTo>
                    <a:lnTo>
                      <a:pt x="227" y="204"/>
                    </a:lnTo>
                    <a:lnTo>
                      <a:pt x="234" y="148"/>
                    </a:lnTo>
                    <a:lnTo>
                      <a:pt x="223" y="142"/>
                    </a:lnTo>
                    <a:lnTo>
                      <a:pt x="197" y="124"/>
                    </a:lnTo>
                    <a:lnTo>
                      <a:pt x="159" y="101"/>
                    </a:lnTo>
                    <a:lnTo>
                      <a:pt x="115" y="74"/>
                    </a:lnTo>
                    <a:lnTo>
                      <a:pt x="72" y="47"/>
                    </a:lnTo>
                    <a:lnTo>
                      <a:pt x="35" y="23"/>
                    </a:lnTo>
                    <a:lnTo>
                      <a:pt x="8" y="7"/>
                    </a:lnTo>
                    <a:lnTo>
                      <a:pt x="0" y="0"/>
                    </a:lnTo>
                    <a:close/>
                  </a:path>
                </a:pathLst>
              </a:custGeom>
              <a:solidFill>
                <a:srgbClr val="D6D9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74" name="Freeform 66">
                <a:extLst>
                  <a:ext uri="{FF2B5EF4-FFF2-40B4-BE49-F238E27FC236}">
                    <a16:creationId xmlns:a16="http://schemas.microsoft.com/office/drawing/2014/main" xmlns="" id="{626A75D8-0410-44A9-96B7-AE29550301F7}"/>
                  </a:ext>
                </a:extLst>
              </p:cNvPr>
              <p:cNvSpPr>
                <a:spLocks/>
              </p:cNvSpPr>
              <p:nvPr/>
            </p:nvSpPr>
            <p:spPr bwMode="auto">
              <a:xfrm>
                <a:off x="5377" y="1508"/>
                <a:ext cx="117" cy="68"/>
              </a:xfrm>
              <a:custGeom>
                <a:avLst/>
                <a:gdLst/>
                <a:ahLst/>
                <a:cxnLst>
                  <a:cxn ang="0">
                    <a:pos x="0" y="0"/>
                  </a:cxn>
                  <a:cxn ang="0">
                    <a:pos x="0" y="55"/>
                  </a:cxn>
                  <a:cxn ang="0">
                    <a:pos x="227" y="204"/>
                  </a:cxn>
                  <a:cxn ang="0">
                    <a:pos x="234" y="148"/>
                  </a:cxn>
                  <a:cxn ang="0">
                    <a:pos x="223" y="142"/>
                  </a:cxn>
                  <a:cxn ang="0">
                    <a:pos x="197" y="124"/>
                  </a:cxn>
                  <a:cxn ang="0">
                    <a:pos x="159" y="101"/>
                  </a:cxn>
                  <a:cxn ang="0">
                    <a:pos x="115" y="74"/>
                  </a:cxn>
                  <a:cxn ang="0">
                    <a:pos x="72" y="47"/>
                  </a:cxn>
                  <a:cxn ang="0">
                    <a:pos x="35" y="23"/>
                  </a:cxn>
                  <a:cxn ang="0">
                    <a:pos x="8" y="7"/>
                  </a:cxn>
                  <a:cxn ang="0">
                    <a:pos x="0" y="0"/>
                  </a:cxn>
                </a:cxnLst>
                <a:rect l="0" t="0" r="r" b="b"/>
                <a:pathLst>
                  <a:path w="234" h="204">
                    <a:moveTo>
                      <a:pt x="0" y="0"/>
                    </a:moveTo>
                    <a:lnTo>
                      <a:pt x="0" y="55"/>
                    </a:lnTo>
                    <a:lnTo>
                      <a:pt x="227" y="204"/>
                    </a:lnTo>
                    <a:lnTo>
                      <a:pt x="234" y="148"/>
                    </a:lnTo>
                    <a:lnTo>
                      <a:pt x="223" y="142"/>
                    </a:lnTo>
                    <a:lnTo>
                      <a:pt x="197" y="124"/>
                    </a:lnTo>
                    <a:lnTo>
                      <a:pt x="159" y="101"/>
                    </a:lnTo>
                    <a:lnTo>
                      <a:pt x="115" y="74"/>
                    </a:lnTo>
                    <a:lnTo>
                      <a:pt x="72" y="47"/>
                    </a:lnTo>
                    <a:lnTo>
                      <a:pt x="35" y="23"/>
                    </a:lnTo>
                    <a:lnTo>
                      <a:pt x="8" y="7"/>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75" name="Freeform 67">
                <a:extLst>
                  <a:ext uri="{FF2B5EF4-FFF2-40B4-BE49-F238E27FC236}">
                    <a16:creationId xmlns:a16="http://schemas.microsoft.com/office/drawing/2014/main" xmlns="" id="{9178A598-99D0-483A-AD96-743DDCED961A}"/>
                  </a:ext>
                </a:extLst>
              </p:cNvPr>
              <p:cNvSpPr>
                <a:spLocks/>
              </p:cNvSpPr>
              <p:nvPr/>
            </p:nvSpPr>
            <p:spPr bwMode="auto">
              <a:xfrm>
                <a:off x="5493" y="1537"/>
                <a:ext cx="141" cy="40"/>
              </a:xfrm>
              <a:custGeom>
                <a:avLst/>
                <a:gdLst/>
                <a:ahLst/>
                <a:cxnLst>
                  <a:cxn ang="0">
                    <a:pos x="0" y="122"/>
                  </a:cxn>
                  <a:cxn ang="0">
                    <a:pos x="2" y="63"/>
                  </a:cxn>
                  <a:cxn ang="0">
                    <a:pos x="277" y="0"/>
                  </a:cxn>
                  <a:cxn ang="0">
                    <a:pos x="280" y="36"/>
                  </a:cxn>
                  <a:cxn ang="0">
                    <a:pos x="0" y="122"/>
                  </a:cxn>
                </a:cxnLst>
                <a:rect l="0" t="0" r="r" b="b"/>
                <a:pathLst>
                  <a:path w="280" h="122">
                    <a:moveTo>
                      <a:pt x="0" y="122"/>
                    </a:moveTo>
                    <a:lnTo>
                      <a:pt x="2" y="63"/>
                    </a:lnTo>
                    <a:lnTo>
                      <a:pt x="277" y="0"/>
                    </a:lnTo>
                    <a:lnTo>
                      <a:pt x="280" y="36"/>
                    </a:lnTo>
                    <a:lnTo>
                      <a:pt x="0" y="122"/>
                    </a:lnTo>
                    <a:close/>
                  </a:path>
                </a:pathLst>
              </a:custGeom>
              <a:solidFill>
                <a:srgbClr val="BABFC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76" name="Freeform 68">
                <a:extLst>
                  <a:ext uri="{FF2B5EF4-FFF2-40B4-BE49-F238E27FC236}">
                    <a16:creationId xmlns:a16="http://schemas.microsoft.com/office/drawing/2014/main" xmlns="" id="{F78068E3-95BD-4047-BC57-52215394ACA1}"/>
                  </a:ext>
                </a:extLst>
              </p:cNvPr>
              <p:cNvSpPr>
                <a:spLocks/>
              </p:cNvSpPr>
              <p:nvPr/>
            </p:nvSpPr>
            <p:spPr bwMode="auto">
              <a:xfrm>
                <a:off x="5493" y="1537"/>
                <a:ext cx="141" cy="40"/>
              </a:xfrm>
              <a:custGeom>
                <a:avLst/>
                <a:gdLst/>
                <a:ahLst/>
                <a:cxnLst>
                  <a:cxn ang="0">
                    <a:pos x="0" y="122"/>
                  </a:cxn>
                  <a:cxn ang="0">
                    <a:pos x="2" y="63"/>
                  </a:cxn>
                  <a:cxn ang="0">
                    <a:pos x="277" y="0"/>
                  </a:cxn>
                  <a:cxn ang="0">
                    <a:pos x="280" y="36"/>
                  </a:cxn>
                  <a:cxn ang="0">
                    <a:pos x="0" y="122"/>
                  </a:cxn>
                </a:cxnLst>
                <a:rect l="0" t="0" r="r" b="b"/>
                <a:pathLst>
                  <a:path w="280" h="122">
                    <a:moveTo>
                      <a:pt x="0" y="122"/>
                    </a:moveTo>
                    <a:lnTo>
                      <a:pt x="2" y="63"/>
                    </a:lnTo>
                    <a:lnTo>
                      <a:pt x="277" y="0"/>
                    </a:lnTo>
                    <a:lnTo>
                      <a:pt x="280" y="36"/>
                    </a:lnTo>
                    <a:lnTo>
                      <a:pt x="0" y="122"/>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77" name="Freeform 69">
                <a:extLst>
                  <a:ext uri="{FF2B5EF4-FFF2-40B4-BE49-F238E27FC236}">
                    <a16:creationId xmlns:a16="http://schemas.microsoft.com/office/drawing/2014/main" xmlns="" id="{671E44E6-281C-449D-94BB-D95584AFC9F3}"/>
                  </a:ext>
                </a:extLst>
              </p:cNvPr>
              <p:cNvSpPr>
                <a:spLocks/>
              </p:cNvSpPr>
              <p:nvPr/>
            </p:nvSpPr>
            <p:spPr bwMode="auto">
              <a:xfrm>
                <a:off x="5324" y="1592"/>
                <a:ext cx="14" cy="8"/>
              </a:xfrm>
              <a:custGeom>
                <a:avLst/>
                <a:gdLst/>
                <a:ahLst/>
                <a:cxnLst>
                  <a:cxn ang="0">
                    <a:pos x="0" y="0"/>
                  </a:cxn>
                  <a:cxn ang="0">
                    <a:pos x="0" y="24"/>
                  </a:cxn>
                  <a:cxn ang="0">
                    <a:pos x="30" y="24"/>
                  </a:cxn>
                  <a:cxn ang="0">
                    <a:pos x="28" y="0"/>
                  </a:cxn>
                  <a:cxn ang="0">
                    <a:pos x="0" y="0"/>
                  </a:cxn>
                </a:cxnLst>
                <a:rect l="0" t="0" r="r" b="b"/>
                <a:pathLst>
                  <a:path w="30" h="24">
                    <a:moveTo>
                      <a:pt x="0" y="0"/>
                    </a:moveTo>
                    <a:lnTo>
                      <a:pt x="0" y="24"/>
                    </a:lnTo>
                    <a:lnTo>
                      <a:pt x="30" y="24"/>
                    </a:lnTo>
                    <a:lnTo>
                      <a:pt x="28"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78" name="Freeform 70">
                <a:extLst>
                  <a:ext uri="{FF2B5EF4-FFF2-40B4-BE49-F238E27FC236}">
                    <a16:creationId xmlns:a16="http://schemas.microsoft.com/office/drawing/2014/main" xmlns="" id="{B749CE30-0D30-4A89-8AC0-B709A0356A64}"/>
                  </a:ext>
                </a:extLst>
              </p:cNvPr>
              <p:cNvSpPr>
                <a:spLocks/>
              </p:cNvSpPr>
              <p:nvPr/>
            </p:nvSpPr>
            <p:spPr bwMode="auto">
              <a:xfrm>
                <a:off x="5324" y="1592"/>
                <a:ext cx="14" cy="8"/>
              </a:xfrm>
              <a:custGeom>
                <a:avLst/>
                <a:gdLst/>
                <a:ahLst/>
                <a:cxnLst>
                  <a:cxn ang="0">
                    <a:pos x="0" y="0"/>
                  </a:cxn>
                  <a:cxn ang="0">
                    <a:pos x="0" y="24"/>
                  </a:cxn>
                  <a:cxn ang="0">
                    <a:pos x="30" y="24"/>
                  </a:cxn>
                  <a:cxn ang="0">
                    <a:pos x="28" y="0"/>
                  </a:cxn>
                  <a:cxn ang="0">
                    <a:pos x="0" y="0"/>
                  </a:cxn>
                </a:cxnLst>
                <a:rect l="0" t="0" r="r" b="b"/>
                <a:pathLst>
                  <a:path w="30" h="24">
                    <a:moveTo>
                      <a:pt x="0" y="0"/>
                    </a:moveTo>
                    <a:lnTo>
                      <a:pt x="0" y="24"/>
                    </a:lnTo>
                    <a:lnTo>
                      <a:pt x="30" y="24"/>
                    </a:lnTo>
                    <a:lnTo>
                      <a:pt x="28"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79" name="Freeform 71">
                <a:extLst>
                  <a:ext uri="{FF2B5EF4-FFF2-40B4-BE49-F238E27FC236}">
                    <a16:creationId xmlns:a16="http://schemas.microsoft.com/office/drawing/2014/main" xmlns="" id="{7D5925FA-F324-430C-B274-34E47C5177C0}"/>
                  </a:ext>
                </a:extLst>
              </p:cNvPr>
              <p:cNvSpPr>
                <a:spLocks/>
              </p:cNvSpPr>
              <p:nvPr/>
            </p:nvSpPr>
            <p:spPr bwMode="auto">
              <a:xfrm>
                <a:off x="5322" y="1583"/>
                <a:ext cx="15" cy="7"/>
              </a:xfrm>
              <a:custGeom>
                <a:avLst/>
                <a:gdLst/>
                <a:ahLst/>
                <a:cxnLst>
                  <a:cxn ang="0">
                    <a:pos x="0" y="0"/>
                  </a:cxn>
                  <a:cxn ang="0">
                    <a:pos x="0" y="6"/>
                  </a:cxn>
                  <a:cxn ang="0">
                    <a:pos x="0" y="11"/>
                  </a:cxn>
                  <a:cxn ang="0">
                    <a:pos x="0" y="16"/>
                  </a:cxn>
                  <a:cxn ang="0">
                    <a:pos x="0" y="22"/>
                  </a:cxn>
                  <a:cxn ang="0">
                    <a:pos x="3" y="22"/>
                  </a:cxn>
                  <a:cxn ang="0">
                    <a:pos x="6" y="22"/>
                  </a:cxn>
                  <a:cxn ang="0">
                    <a:pos x="10" y="22"/>
                  </a:cxn>
                  <a:cxn ang="0">
                    <a:pos x="14" y="22"/>
                  </a:cxn>
                  <a:cxn ang="0">
                    <a:pos x="17" y="22"/>
                  </a:cxn>
                  <a:cxn ang="0">
                    <a:pos x="21" y="22"/>
                  </a:cxn>
                  <a:cxn ang="0">
                    <a:pos x="24" y="22"/>
                  </a:cxn>
                  <a:cxn ang="0">
                    <a:pos x="28" y="22"/>
                  </a:cxn>
                  <a:cxn ang="0">
                    <a:pos x="27" y="16"/>
                  </a:cxn>
                  <a:cxn ang="0">
                    <a:pos x="26" y="11"/>
                  </a:cxn>
                  <a:cxn ang="0">
                    <a:pos x="26" y="6"/>
                  </a:cxn>
                  <a:cxn ang="0">
                    <a:pos x="25" y="0"/>
                  </a:cxn>
                  <a:cxn ang="0">
                    <a:pos x="22" y="0"/>
                  </a:cxn>
                  <a:cxn ang="0">
                    <a:pos x="19" y="0"/>
                  </a:cxn>
                  <a:cxn ang="0">
                    <a:pos x="16" y="0"/>
                  </a:cxn>
                  <a:cxn ang="0">
                    <a:pos x="13" y="0"/>
                  </a:cxn>
                  <a:cxn ang="0">
                    <a:pos x="9" y="0"/>
                  </a:cxn>
                  <a:cxn ang="0">
                    <a:pos x="6" y="0"/>
                  </a:cxn>
                  <a:cxn ang="0">
                    <a:pos x="3" y="0"/>
                  </a:cxn>
                  <a:cxn ang="0">
                    <a:pos x="0" y="0"/>
                  </a:cxn>
                </a:cxnLst>
                <a:rect l="0" t="0" r="r" b="b"/>
                <a:pathLst>
                  <a:path w="28" h="22">
                    <a:moveTo>
                      <a:pt x="0" y="0"/>
                    </a:moveTo>
                    <a:lnTo>
                      <a:pt x="0" y="6"/>
                    </a:lnTo>
                    <a:lnTo>
                      <a:pt x="0" y="11"/>
                    </a:lnTo>
                    <a:lnTo>
                      <a:pt x="0" y="16"/>
                    </a:lnTo>
                    <a:lnTo>
                      <a:pt x="0" y="22"/>
                    </a:lnTo>
                    <a:lnTo>
                      <a:pt x="3" y="22"/>
                    </a:lnTo>
                    <a:lnTo>
                      <a:pt x="6" y="22"/>
                    </a:lnTo>
                    <a:lnTo>
                      <a:pt x="10" y="22"/>
                    </a:lnTo>
                    <a:lnTo>
                      <a:pt x="14" y="22"/>
                    </a:lnTo>
                    <a:lnTo>
                      <a:pt x="17" y="22"/>
                    </a:lnTo>
                    <a:lnTo>
                      <a:pt x="21" y="22"/>
                    </a:lnTo>
                    <a:lnTo>
                      <a:pt x="24" y="22"/>
                    </a:lnTo>
                    <a:lnTo>
                      <a:pt x="28" y="22"/>
                    </a:lnTo>
                    <a:lnTo>
                      <a:pt x="27" y="16"/>
                    </a:lnTo>
                    <a:lnTo>
                      <a:pt x="26" y="11"/>
                    </a:lnTo>
                    <a:lnTo>
                      <a:pt x="26" y="6"/>
                    </a:lnTo>
                    <a:lnTo>
                      <a:pt x="25" y="0"/>
                    </a:lnTo>
                    <a:lnTo>
                      <a:pt x="22" y="0"/>
                    </a:lnTo>
                    <a:lnTo>
                      <a:pt x="19" y="0"/>
                    </a:lnTo>
                    <a:lnTo>
                      <a:pt x="16" y="0"/>
                    </a:lnTo>
                    <a:lnTo>
                      <a:pt x="13" y="0"/>
                    </a:lnTo>
                    <a:lnTo>
                      <a:pt x="9" y="0"/>
                    </a:lnTo>
                    <a:lnTo>
                      <a:pt x="6" y="0"/>
                    </a:lnTo>
                    <a:lnTo>
                      <a:pt x="3"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80" name="Freeform 72">
                <a:extLst>
                  <a:ext uri="{FF2B5EF4-FFF2-40B4-BE49-F238E27FC236}">
                    <a16:creationId xmlns:a16="http://schemas.microsoft.com/office/drawing/2014/main" xmlns="" id="{346CB58A-5884-4BCE-B7A4-1EA1F648F5F3}"/>
                  </a:ext>
                </a:extLst>
              </p:cNvPr>
              <p:cNvSpPr>
                <a:spLocks/>
              </p:cNvSpPr>
              <p:nvPr/>
            </p:nvSpPr>
            <p:spPr bwMode="auto">
              <a:xfrm>
                <a:off x="5322" y="1583"/>
                <a:ext cx="15" cy="7"/>
              </a:xfrm>
              <a:custGeom>
                <a:avLst/>
                <a:gdLst/>
                <a:ahLst/>
                <a:cxnLst>
                  <a:cxn ang="0">
                    <a:pos x="0" y="0"/>
                  </a:cxn>
                  <a:cxn ang="0">
                    <a:pos x="0" y="6"/>
                  </a:cxn>
                  <a:cxn ang="0">
                    <a:pos x="0" y="11"/>
                  </a:cxn>
                  <a:cxn ang="0">
                    <a:pos x="0" y="16"/>
                  </a:cxn>
                  <a:cxn ang="0">
                    <a:pos x="0" y="22"/>
                  </a:cxn>
                  <a:cxn ang="0">
                    <a:pos x="3" y="22"/>
                  </a:cxn>
                  <a:cxn ang="0">
                    <a:pos x="6" y="22"/>
                  </a:cxn>
                  <a:cxn ang="0">
                    <a:pos x="10" y="22"/>
                  </a:cxn>
                  <a:cxn ang="0">
                    <a:pos x="14" y="22"/>
                  </a:cxn>
                  <a:cxn ang="0">
                    <a:pos x="17" y="22"/>
                  </a:cxn>
                  <a:cxn ang="0">
                    <a:pos x="21" y="22"/>
                  </a:cxn>
                  <a:cxn ang="0">
                    <a:pos x="24" y="22"/>
                  </a:cxn>
                  <a:cxn ang="0">
                    <a:pos x="28" y="22"/>
                  </a:cxn>
                  <a:cxn ang="0">
                    <a:pos x="27" y="16"/>
                  </a:cxn>
                  <a:cxn ang="0">
                    <a:pos x="26" y="11"/>
                  </a:cxn>
                  <a:cxn ang="0">
                    <a:pos x="26" y="6"/>
                  </a:cxn>
                  <a:cxn ang="0">
                    <a:pos x="25" y="0"/>
                  </a:cxn>
                  <a:cxn ang="0">
                    <a:pos x="22" y="0"/>
                  </a:cxn>
                  <a:cxn ang="0">
                    <a:pos x="19" y="0"/>
                  </a:cxn>
                  <a:cxn ang="0">
                    <a:pos x="16" y="0"/>
                  </a:cxn>
                  <a:cxn ang="0">
                    <a:pos x="13" y="0"/>
                  </a:cxn>
                  <a:cxn ang="0">
                    <a:pos x="9" y="0"/>
                  </a:cxn>
                  <a:cxn ang="0">
                    <a:pos x="6" y="0"/>
                  </a:cxn>
                  <a:cxn ang="0">
                    <a:pos x="3" y="0"/>
                  </a:cxn>
                  <a:cxn ang="0">
                    <a:pos x="0" y="0"/>
                  </a:cxn>
                </a:cxnLst>
                <a:rect l="0" t="0" r="r" b="b"/>
                <a:pathLst>
                  <a:path w="28" h="22">
                    <a:moveTo>
                      <a:pt x="0" y="0"/>
                    </a:moveTo>
                    <a:lnTo>
                      <a:pt x="0" y="6"/>
                    </a:lnTo>
                    <a:lnTo>
                      <a:pt x="0" y="11"/>
                    </a:lnTo>
                    <a:lnTo>
                      <a:pt x="0" y="16"/>
                    </a:lnTo>
                    <a:lnTo>
                      <a:pt x="0" y="22"/>
                    </a:lnTo>
                    <a:lnTo>
                      <a:pt x="3" y="22"/>
                    </a:lnTo>
                    <a:lnTo>
                      <a:pt x="6" y="22"/>
                    </a:lnTo>
                    <a:lnTo>
                      <a:pt x="10" y="22"/>
                    </a:lnTo>
                    <a:lnTo>
                      <a:pt x="14" y="22"/>
                    </a:lnTo>
                    <a:lnTo>
                      <a:pt x="17" y="22"/>
                    </a:lnTo>
                    <a:lnTo>
                      <a:pt x="21" y="22"/>
                    </a:lnTo>
                    <a:lnTo>
                      <a:pt x="24" y="22"/>
                    </a:lnTo>
                    <a:lnTo>
                      <a:pt x="28" y="22"/>
                    </a:lnTo>
                    <a:lnTo>
                      <a:pt x="27" y="16"/>
                    </a:lnTo>
                    <a:lnTo>
                      <a:pt x="26" y="11"/>
                    </a:lnTo>
                    <a:lnTo>
                      <a:pt x="26" y="6"/>
                    </a:lnTo>
                    <a:lnTo>
                      <a:pt x="25" y="0"/>
                    </a:lnTo>
                    <a:lnTo>
                      <a:pt x="22" y="0"/>
                    </a:lnTo>
                    <a:lnTo>
                      <a:pt x="19" y="0"/>
                    </a:lnTo>
                    <a:lnTo>
                      <a:pt x="16" y="0"/>
                    </a:lnTo>
                    <a:lnTo>
                      <a:pt x="13" y="0"/>
                    </a:lnTo>
                    <a:lnTo>
                      <a:pt x="9" y="0"/>
                    </a:lnTo>
                    <a:lnTo>
                      <a:pt x="6" y="0"/>
                    </a:lnTo>
                    <a:lnTo>
                      <a:pt x="3"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81" name="Freeform 73">
                <a:extLst>
                  <a:ext uri="{FF2B5EF4-FFF2-40B4-BE49-F238E27FC236}">
                    <a16:creationId xmlns:a16="http://schemas.microsoft.com/office/drawing/2014/main" xmlns="" id="{E548CB4E-B5EE-4F43-B144-1CEDF3A44602}"/>
                  </a:ext>
                </a:extLst>
              </p:cNvPr>
              <p:cNvSpPr>
                <a:spLocks/>
              </p:cNvSpPr>
              <p:nvPr/>
            </p:nvSpPr>
            <p:spPr bwMode="auto">
              <a:xfrm>
                <a:off x="5321" y="1573"/>
                <a:ext cx="14" cy="7"/>
              </a:xfrm>
              <a:custGeom>
                <a:avLst/>
                <a:gdLst/>
                <a:ahLst/>
                <a:cxnLst>
                  <a:cxn ang="0">
                    <a:pos x="0" y="0"/>
                  </a:cxn>
                  <a:cxn ang="0">
                    <a:pos x="0" y="6"/>
                  </a:cxn>
                  <a:cxn ang="0">
                    <a:pos x="0" y="11"/>
                  </a:cxn>
                  <a:cxn ang="0">
                    <a:pos x="0" y="17"/>
                  </a:cxn>
                  <a:cxn ang="0">
                    <a:pos x="0" y="22"/>
                  </a:cxn>
                  <a:cxn ang="0">
                    <a:pos x="3" y="22"/>
                  </a:cxn>
                  <a:cxn ang="0">
                    <a:pos x="6" y="22"/>
                  </a:cxn>
                  <a:cxn ang="0">
                    <a:pos x="10" y="22"/>
                  </a:cxn>
                  <a:cxn ang="0">
                    <a:pos x="13" y="22"/>
                  </a:cxn>
                  <a:cxn ang="0">
                    <a:pos x="17" y="22"/>
                  </a:cxn>
                  <a:cxn ang="0">
                    <a:pos x="21" y="22"/>
                  </a:cxn>
                  <a:cxn ang="0">
                    <a:pos x="24" y="22"/>
                  </a:cxn>
                  <a:cxn ang="0">
                    <a:pos x="28" y="22"/>
                  </a:cxn>
                  <a:cxn ang="0">
                    <a:pos x="26" y="17"/>
                  </a:cxn>
                  <a:cxn ang="0">
                    <a:pos x="26" y="11"/>
                  </a:cxn>
                  <a:cxn ang="0">
                    <a:pos x="25" y="6"/>
                  </a:cxn>
                  <a:cxn ang="0">
                    <a:pos x="25" y="0"/>
                  </a:cxn>
                  <a:cxn ang="0">
                    <a:pos x="22" y="0"/>
                  </a:cxn>
                  <a:cxn ang="0">
                    <a:pos x="19" y="0"/>
                  </a:cxn>
                  <a:cxn ang="0">
                    <a:pos x="16" y="0"/>
                  </a:cxn>
                  <a:cxn ang="0">
                    <a:pos x="12" y="0"/>
                  </a:cxn>
                  <a:cxn ang="0">
                    <a:pos x="9" y="0"/>
                  </a:cxn>
                  <a:cxn ang="0">
                    <a:pos x="6" y="0"/>
                  </a:cxn>
                  <a:cxn ang="0">
                    <a:pos x="3" y="0"/>
                  </a:cxn>
                  <a:cxn ang="0">
                    <a:pos x="0" y="0"/>
                  </a:cxn>
                </a:cxnLst>
                <a:rect l="0" t="0" r="r" b="b"/>
                <a:pathLst>
                  <a:path w="28" h="22">
                    <a:moveTo>
                      <a:pt x="0" y="0"/>
                    </a:moveTo>
                    <a:lnTo>
                      <a:pt x="0" y="6"/>
                    </a:lnTo>
                    <a:lnTo>
                      <a:pt x="0" y="11"/>
                    </a:lnTo>
                    <a:lnTo>
                      <a:pt x="0" y="17"/>
                    </a:lnTo>
                    <a:lnTo>
                      <a:pt x="0" y="22"/>
                    </a:lnTo>
                    <a:lnTo>
                      <a:pt x="3" y="22"/>
                    </a:lnTo>
                    <a:lnTo>
                      <a:pt x="6" y="22"/>
                    </a:lnTo>
                    <a:lnTo>
                      <a:pt x="10" y="22"/>
                    </a:lnTo>
                    <a:lnTo>
                      <a:pt x="13" y="22"/>
                    </a:lnTo>
                    <a:lnTo>
                      <a:pt x="17" y="22"/>
                    </a:lnTo>
                    <a:lnTo>
                      <a:pt x="21" y="22"/>
                    </a:lnTo>
                    <a:lnTo>
                      <a:pt x="24" y="22"/>
                    </a:lnTo>
                    <a:lnTo>
                      <a:pt x="28" y="22"/>
                    </a:lnTo>
                    <a:lnTo>
                      <a:pt x="26" y="17"/>
                    </a:lnTo>
                    <a:lnTo>
                      <a:pt x="26" y="11"/>
                    </a:lnTo>
                    <a:lnTo>
                      <a:pt x="25" y="6"/>
                    </a:lnTo>
                    <a:lnTo>
                      <a:pt x="25" y="0"/>
                    </a:lnTo>
                    <a:lnTo>
                      <a:pt x="22" y="0"/>
                    </a:lnTo>
                    <a:lnTo>
                      <a:pt x="19" y="0"/>
                    </a:lnTo>
                    <a:lnTo>
                      <a:pt x="16" y="0"/>
                    </a:lnTo>
                    <a:lnTo>
                      <a:pt x="12" y="0"/>
                    </a:lnTo>
                    <a:lnTo>
                      <a:pt x="9" y="0"/>
                    </a:lnTo>
                    <a:lnTo>
                      <a:pt x="6" y="0"/>
                    </a:lnTo>
                    <a:lnTo>
                      <a:pt x="3"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82" name="Freeform 74">
                <a:extLst>
                  <a:ext uri="{FF2B5EF4-FFF2-40B4-BE49-F238E27FC236}">
                    <a16:creationId xmlns:a16="http://schemas.microsoft.com/office/drawing/2014/main" xmlns="" id="{00A8321B-9A55-45E0-8AC9-490E2A00E825}"/>
                  </a:ext>
                </a:extLst>
              </p:cNvPr>
              <p:cNvSpPr>
                <a:spLocks/>
              </p:cNvSpPr>
              <p:nvPr/>
            </p:nvSpPr>
            <p:spPr bwMode="auto">
              <a:xfrm>
                <a:off x="5321" y="1573"/>
                <a:ext cx="14" cy="7"/>
              </a:xfrm>
              <a:custGeom>
                <a:avLst/>
                <a:gdLst/>
                <a:ahLst/>
                <a:cxnLst>
                  <a:cxn ang="0">
                    <a:pos x="0" y="0"/>
                  </a:cxn>
                  <a:cxn ang="0">
                    <a:pos x="0" y="6"/>
                  </a:cxn>
                  <a:cxn ang="0">
                    <a:pos x="0" y="11"/>
                  </a:cxn>
                  <a:cxn ang="0">
                    <a:pos x="0" y="17"/>
                  </a:cxn>
                  <a:cxn ang="0">
                    <a:pos x="0" y="22"/>
                  </a:cxn>
                  <a:cxn ang="0">
                    <a:pos x="3" y="22"/>
                  </a:cxn>
                  <a:cxn ang="0">
                    <a:pos x="6" y="22"/>
                  </a:cxn>
                  <a:cxn ang="0">
                    <a:pos x="10" y="22"/>
                  </a:cxn>
                  <a:cxn ang="0">
                    <a:pos x="13" y="22"/>
                  </a:cxn>
                  <a:cxn ang="0">
                    <a:pos x="17" y="22"/>
                  </a:cxn>
                  <a:cxn ang="0">
                    <a:pos x="21" y="22"/>
                  </a:cxn>
                  <a:cxn ang="0">
                    <a:pos x="24" y="22"/>
                  </a:cxn>
                  <a:cxn ang="0">
                    <a:pos x="28" y="22"/>
                  </a:cxn>
                  <a:cxn ang="0">
                    <a:pos x="26" y="17"/>
                  </a:cxn>
                  <a:cxn ang="0">
                    <a:pos x="26" y="11"/>
                  </a:cxn>
                  <a:cxn ang="0">
                    <a:pos x="25" y="6"/>
                  </a:cxn>
                  <a:cxn ang="0">
                    <a:pos x="25" y="0"/>
                  </a:cxn>
                  <a:cxn ang="0">
                    <a:pos x="22" y="0"/>
                  </a:cxn>
                  <a:cxn ang="0">
                    <a:pos x="19" y="0"/>
                  </a:cxn>
                  <a:cxn ang="0">
                    <a:pos x="16" y="0"/>
                  </a:cxn>
                  <a:cxn ang="0">
                    <a:pos x="12" y="0"/>
                  </a:cxn>
                  <a:cxn ang="0">
                    <a:pos x="9" y="0"/>
                  </a:cxn>
                  <a:cxn ang="0">
                    <a:pos x="6" y="0"/>
                  </a:cxn>
                  <a:cxn ang="0">
                    <a:pos x="3" y="0"/>
                  </a:cxn>
                  <a:cxn ang="0">
                    <a:pos x="0" y="0"/>
                  </a:cxn>
                </a:cxnLst>
                <a:rect l="0" t="0" r="r" b="b"/>
                <a:pathLst>
                  <a:path w="28" h="22">
                    <a:moveTo>
                      <a:pt x="0" y="0"/>
                    </a:moveTo>
                    <a:lnTo>
                      <a:pt x="0" y="6"/>
                    </a:lnTo>
                    <a:lnTo>
                      <a:pt x="0" y="11"/>
                    </a:lnTo>
                    <a:lnTo>
                      <a:pt x="0" y="17"/>
                    </a:lnTo>
                    <a:lnTo>
                      <a:pt x="0" y="22"/>
                    </a:lnTo>
                    <a:lnTo>
                      <a:pt x="3" y="22"/>
                    </a:lnTo>
                    <a:lnTo>
                      <a:pt x="6" y="22"/>
                    </a:lnTo>
                    <a:lnTo>
                      <a:pt x="10" y="22"/>
                    </a:lnTo>
                    <a:lnTo>
                      <a:pt x="13" y="22"/>
                    </a:lnTo>
                    <a:lnTo>
                      <a:pt x="17" y="22"/>
                    </a:lnTo>
                    <a:lnTo>
                      <a:pt x="21" y="22"/>
                    </a:lnTo>
                    <a:lnTo>
                      <a:pt x="24" y="22"/>
                    </a:lnTo>
                    <a:lnTo>
                      <a:pt x="28" y="22"/>
                    </a:lnTo>
                    <a:lnTo>
                      <a:pt x="26" y="17"/>
                    </a:lnTo>
                    <a:lnTo>
                      <a:pt x="26" y="11"/>
                    </a:lnTo>
                    <a:lnTo>
                      <a:pt x="25" y="6"/>
                    </a:lnTo>
                    <a:lnTo>
                      <a:pt x="25" y="0"/>
                    </a:lnTo>
                    <a:lnTo>
                      <a:pt x="22" y="0"/>
                    </a:lnTo>
                    <a:lnTo>
                      <a:pt x="19" y="0"/>
                    </a:lnTo>
                    <a:lnTo>
                      <a:pt x="16" y="0"/>
                    </a:lnTo>
                    <a:lnTo>
                      <a:pt x="12" y="0"/>
                    </a:lnTo>
                    <a:lnTo>
                      <a:pt x="9" y="0"/>
                    </a:lnTo>
                    <a:lnTo>
                      <a:pt x="6" y="0"/>
                    </a:lnTo>
                    <a:lnTo>
                      <a:pt x="3"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83" name="Freeform 75">
                <a:extLst>
                  <a:ext uri="{FF2B5EF4-FFF2-40B4-BE49-F238E27FC236}">
                    <a16:creationId xmlns:a16="http://schemas.microsoft.com/office/drawing/2014/main" xmlns="" id="{F9049F4D-1F28-4D55-A356-7510F3CD7BA8}"/>
                  </a:ext>
                </a:extLst>
              </p:cNvPr>
              <p:cNvSpPr>
                <a:spLocks/>
              </p:cNvSpPr>
              <p:nvPr/>
            </p:nvSpPr>
            <p:spPr bwMode="auto">
              <a:xfrm>
                <a:off x="5320" y="1563"/>
                <a:ext cx="13" cy="7"/>
              </a:xfrm>
              <a:custGeom>
                <a:avLst/>
                <a:gdLst/>
                <a:ahLst/>
                <a:cxnLst>
                  <a:cxn ang="0">
                    <a:pos x="0" y="0"/>
                  </a:cxn>
                  <a:cxn ang="0">
                    <a:pos x="0" y="6"/>
                  </a:cxn>
                  <a:cxn ang="0">
                    <a:pos x="0" y="10"/>
                  </a:cxn>
                  <a:cxn ang="0">
                    <a:pos x="0" y="15"/>
                  </a:cxn>
                  <a:cxn ang="0">
                    <a:pos x="0" y="21"/>
                  </a:cxn>
                  <a:cxn ang="0">
                    <a:pos x="3" y="21"/>
                  </a:cxn>
                  <a:cxn ang="0">
                    <a:pos x="6" y="21"/>
                  </a:cxn>
                  <a:cxn ang="0">
                    <a:pos x="9" y="21"/>
                  </a:cxn>
                  <a:cxn ang="0">
                    <a:pos x="12" y="21"/>
                  </a:cxn>
                  <a:cxn ang="0">
                    <a:pos x="15" y="21"/>
                  </a:cxn>
                  <a:cxn ang="0">
                    <a:pos x="19" y="21"/>
                  </a:cxn>
                  <a:cxn ang="0">
                    <a:pos x="22" y="21"/>
                  </a:cxn>
                  <a:cxn ang="0">
                    <a:pos x="26" y="21"/>
                  </a:cxn>
                  <a:cxn ang="0">
                    <a:pos x="24" y="15"/>
                  </a:cxn>
                  <a:cxn ang="0">
                    <a:pos x="24" y="10"/>
                  </a:cxn>
                  <a:cxn ang="0">
                    <a:pos x="24" y="6"/>
                  </a:cxn>
                  <a:cxn ang="0">
                    <a:pos x="24" y="0"/>
                  </a:cxn>
                  <a:cxn ang="0">
                    <a:pos x="21" y="0"/>
                  </a:cxn>
                  <a:cxn ang="0">
                    <a:pos x="18" y="0"/>
                  </a:cxn>
                  <a:cxn ang="0">
                    <a:pos x="14" y="0"/>
                  </a:cxn>
                  <a:cxn ang="0">
                    <a:pos x="11" y="0"/>
                  </a:cxn>
                  <a:cxn ang="0">
                    <a:pos x="8" y="0"/>
                  </a:cxn>
                  <a:cxn ang="0">
                    <a:pos x="5" y="0"/>
                  </a:cxn>
                  <a:cxn ang="0">
                    <a:pos x="3" y="0"/>
                  </a:cxn>
                  <a:cxn ang="0">
                    <a:pos x="0" y="0"/>
                  </a:cxn>
                </a:cxnLst>
                <a:rect l="0" t="0" r="r" b="b"/>
                <a:pathLst>
                  <a:path w="26" h="21">
                    <a:moveTo>
                      <a:pt x="0" y="0"/>
                    </a:moveTo>
                    <a:lnTo>
                      <a:pt x="0" y="6"/>
                    </a:lnTo>
                    <a:lnTo>
                      <a:pt x="0" y="10"/>
                    </a:lnTo>
                    <a:lnTo>
                      <a:pt x="0" y="15"/>
                    </a:lnTo>
                    <a:lnTo>
                      <a:pt x="0" y="21"/>
                    </a:lnTo>
                    <a:lnTo>
                      <a:pt x="3" y="21"/>
                    </a:lnTo>
                    <a:lnTo>
                      <a:pt x="6" y="21"/>
                    </a:lnTo>
                    <a:lnTo>
                      <a:pt x="9" y="21"/>
                    </a:lnTo>
                    <a:lnTo>
                      <a:pt x="12" y="21"/>
                    </a:lnTo>
                    <a:lnTo>
                      <a:pt x="15" y="21"/>
                    </a:lnTo>
                    <a:lnTo>
                      <a:pt x="19" y="21"/>
                    </a:lnTo>
                    <a:lnTo>
                      <a:pt x="22" y="21"/>
                    </a:lnTo>
                    <a:lnTo>
                      <a:pt x="26" y="21"/>
                    </a:lnTo>
                    <a:lnTo>
                      <a:pt x="24" y="15"/>
                    </a:lnTo>
                    <a:lnTo>
                      <a:pt x="24" y="10"/>
                    </a:lnTo>
                    <a:lnTo>
                      <a:pt x="24" y="6"/>
                    </a:lnTo>
                    <a:lnTo>
                      <a:pt x="24" y="0"/>
                    </a:lnTo>
                    <a:lnTo>
                      <a:pt x="21" y="0"/>
                    </a:lnTo>
                    <a:lnTo>
                      <a:pt x="18" y="0"/>
                    </a:lnTo>
                    <a:lnTo>
                      <a:pt x="14" y="0"/>
                    </a:lnTo>
                    <a:lnTo>
                      <a:pt x="11" y="0"/>
                    </a:lnTo>
                    <a:lnTo>
                      <a:pt x="8" y="0"/>
                    </a:lnTo>
                    <a:lnTo>
                      <a:pt x="5" y="0"/>
                    </a:lnTo>
                    <a:lnTo>
                      <a:pt x="3"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84" name="Freeform 76">
                <a:extLst>
                  <a:ext uri="{FF2B5EF4-FFF2-40B4-BE49-F238E27FC236}">
                    <a16:creationId xmlns:a16="http://schemas.microsoft.com/office/drawing/2014/main" xmlns="" id="{3DC55451-48E4-4142-AB04-41550A6C812F}"/>
                  </a:ext>
                </a:extLst>
              </p:cNvPr>
              <p:cNvSpPr>
                <a:spLocks/>
              </p:cNvSpPr>
              <p:nvPr/>
            </p:nvSpPr>
            <p:spPr bwMode="auto">
              <a:xfrm>
                <a:off x="5320" y="1563"/>
                <a:ext cx="13" cy="7"/>
              </a:xfrm>
              <a:custGeom>
                <a:avLst/>
                <a:gdLst/>
                <a:ahLst/>
                <a:cxnLst>
                  <a:cxn ang="0">
                    <a:pos x="0" y="0"/>
                  </a:cxn>
                  <a:cxn ang="0">
                    <a:pos x="0" y="6"/>
                  </a:cxn>
                  <a:cxn ang="0">
                    <a:pos x="0" y="10"/>
                  </a:cxn>
                  <a:cxn ang="0">
                    <a:pos x="0" y="15"/>
                  </a:cxn>
                  <a:cxn ang="0">
                    <a:pos x="0" y="21"/>
                  </a:cxn>
                  <a:cxn ang="0">
                    <a:pos x="3" y="21"/>
                  </a:cxn>
                  <a:cxn ang="0">
                    <a:pos x="6" y="21"/>
                  </a:cxn>
                  <a:cxn ang="0">
                    <a:pos x="9" y="21"/>
                  </a:cxn>
                  <a:cxn ang="0">
                    <a:pos x="12" y="21"/>
                  </a:cxn>
                  <a:cxn ang="0">
                    <a:pos x="15" y="21"/>
                  </a:cxn>
                  <a:cxn ang="0">
                    <a:pos x="19" y="21"/>
                  </a:cxn>
                  <a:cxn ang="0">
                    <a:pos x="22" y="21"/>
                  </a:cxn>
                  <a:cxn ang="0">
                    <a:pos x="26" y="21"/>
                  </a:cxn>
                  <a:cxn ang="0">
                    <a:pos x="24" y="15"/>
                  </a:cxn>
                  <a:cxn ang="0">
                    <a:pos x="24" y="10"/>
                  </a:cxn>
                  <a:cxn ang="0">
                    <a:pos x="24" y="6"/>
                  </a:cxn>
                  <a:cxn ang="0">
                    <a:pos x="24" y="0"/>
                  </a:cxn>
                  <a:cxn ang="0">
                    <a:pos x="21" y="0"/>
                  </a:cxn>
                  <a:cxn ang="0">
                    <a:pos x="18" y="0"/>
                  </a:cxn>
                  <a:cxn ang="0">
                    <a:pos x="14" y="0"/>
                  </a:cxn>
                  <a:cxn ang="0">
                    <a:pos x="11" y="0"/>
                  </a:cxn>
                  <a:cxn ang="0">
                    <a:pos x="8" y="0"/>
                  </a:cxn>
                  <a:cxn ang="0">
                    <a:pos x="5" y="0"/>
                  </a:cxn>
                  <a:cxn ang="0">
                    <a:pos x="3" y="0"/>
                  </a:cxn>
                  <a:cxn ang="0">
                    <a:pos x="0" y="0"/>
                  </a:cxn>
                </a:cxnLst>
                <a:rect l="0" t="0" r="r" b="b"/>
                <a:pathLst>
                  <a:path w="26" h="21">
                    <a:moveTo>
                      <a:pt x="0" y="0"/>
                    </a:moveTo>
                    <a:lnTo>
                      <a:pt x="0" y="6"/>
                    </a:lnTo>
                    <a:lnTo>
                      <a:pt x="0" y="10"/>
                    </a:lnTo>
                    <a:lnTo>
                      <a:pt x="0" y="15"/>
                    </a:lnTo>
                    <a:lnTo>
                      <a:pt x="0" y="21"/>
                    </a:lnTo>
                    <a:lnTo>
                      <a:pt x="3" y="21"/>
                    </a:lnTo>
                    <a:lnTo>
                      <a:pt x="6" y="21"/>
                    </a:lnTo>
                    <a:lnTo>
                      <a:pt x="9" y="21"/>
                    </a:lnTo>
                    <a:lnTo>
                      <a:pt x="12" y="21"/>
                    </a:lnTo>
                    <a:lnTo>
                      <a:pt x="15" y="21"/>
                    </a:lnTo>
                    <a:lnTo>
                      <a:pt x="19" y="21"/>
                    </a:lnTo>
                    <a:lnTo>
                      <a:pt x="22" y="21"/>
                    </a:lnTo>
                    <a:lnTo>
                      <a:pt x="26" y="21"/>
                    </a:lnTo>
                    <a:lnTo>
                      <a:pt x="24" y="15"/>
                    </a:lnTo>
                    <a:lnTo>
                      <a:pt x="24" y="10"/>
                    </a:lnTo>
                    <a:lnTo>
                      <a:pt x="24" y="6"/>
                    </a:lnTo>
                    <a:lnTo>
                      <a:pt x="24" y="0"/>
                    </a:lnTo>
                    <a:lnTo>
                      <a:pt x="21" y="0"/>
                    </a:lnTo>
                    <a:lnTo>
                      <a:pt x="18" y="0"/>
                    </a:lnTo>
                    <a:lnTo>
                      <a:pt x="14" y="0"/>
                    </a:lnTo>
                    <a:lnTo>
                      <a:pt x="11" y="0"/>
                    </a:lnTo>
                    <a:lnTo>
                      <a:pt x="8" y="0"/>
                    </a:lnTo>
                    <a:lnTo>
                      <a:pt x="5" y="0"/>
                    </a:lnTo>
                    <a:lnTo>
                      <a:pt x="3"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85" name="Freeform 77">
                <a:extLst>
                  <a:ext uri="{FF2B5EF4-FFF2-40B4-BE49-F238E27FC236}">
                    <a16:creationId xmlns:a16="http://schemas.microsoft.com/office/drawing/2014/main" xmlns="" id="{05F4388E-2893-404A-AF7C-0CC094400CA2}"/>
                  </a:ext>
                </a:extLst>
              </p:cNvPr>
              <p:cNvSpPr>
                <a:spLocks/>
              </p:cNvSpPr>
              <p:nvPr/>
            </p:nvSpPr>
            <p:spPr bwMode="auto">
              <a:xfrm>
                <a:off x="5319" y="1553"/>
                <a:ext cx="12" cy="7"/>
              </a:xfrm>
              <a:custGeom>
                <a:avLst/>
                <a:gdLst/>
                <a:ahLst/>
                <a:cxnLst>
                  <a:cxn ang="0">
                    <a:pos x="0" y="0"/>
                  </a:cxn>
                  <a:cxn ang="0">
                    <a:pos x="0" y="4"/>
                  </a:cxn>
                  <a:cxn ang="0">
                    <a:pos x="0" y="10"/>
                  </a:cxn>
                  <a:cxn ang="0">
                    <a:pos x="0" y="14"/>
                  </a:cxn>
                  <a:cxn ang="0">
                    <a:pos x="0" y="19"/>
                  </a:cxn>
                  <a:cxn ang="0">
                    <a:pos x="3" y="19"/>
                  </a:cxn>
                  <a:cxn ang="0">
                    <a:pos x="6" y="19"/>
                  </a:cxn>
                  <a:cxn ang="0">
                    <a:pos x="9" y="19"/>
                  </a:cxn>
                  <a:cxn ang="0">
                    <a:pos x="12" y="19"/>
                  </a:cxn>
                  <a:cxn ang="0">
                    <a:pos x="15" y="19"/>
                  </a:cxn>
                  <a:cxn ang="0">
                    <a:pos x="18" y="19"/>
                  </a:cxn>
                  <a:cxn ang="0">
                    <a:pos x="22" y="19"/>
                  </a:cxn>
                  <a:cxn ang="0">
                    <a:pos x="25" y="19"/>
                  </a:cxn>
                  <a:cxn ang="0">
                    <a:pos x="24" y="14"/>
                  </a:cxn>
                  <a:cxn ang="0">
                    <a:pos x="24" y="10"/>
                  </a:cxn>
                  <a:cxn ang="0">
                    <a:pos x="23" y="4"/>
                  </a:cxn>
                  <a:cxn ang="0">
                    <a:pos x="23" y="0"/>
                  </a:cxn>
                  <a:cxn ang="0">
                    <a:pos x="20" y="0"/>
                  </a:cxn>
                  <a:cxn ang="0">
                    <a:pos x="16" y="0"/>
                  </a:cxn>
                  <a:cxn ang="0">
                    <a:pos x="14" y="0"/>
                  </a:cxn>
                  <a:cxn ang="0">
                    <a:pos x="11" y="0"/>
                  </a:cxn>
                  <a:cxn ang="0">
                    <a:pos x="6" y="0"/>
                  </a:cxn>
                  <a:cxn ang="0">
                    <a:pos x="0" y="0"/>
                  </a:cxn>
                </a:cxnLst>
                <a:rect l="0" t="0" r="r" b="b"/>
                <a:pathLst>
                  <a:path w="25" h="19">
                    <a:moveTo>
                      <a:pt x="0" y="0"/>
                    </a:moveTo>
                    <a:lnTo>
                      <a:pt x="0" y="4"/>
                    </a:lnTo>
                    <a:lnTo>
                      <a:pt x="0" y="10"/>
                    </a:lnTo>
                    <a:lnTo>
                      <a:pt x="0" y="14"/>
                    </a:lnTo>
                    <a:lnTo>
                      <a:pt x="0" y="19"/>
                    </a:lnTo>
                    <a:lnTo>
                      <a:pt x="3" y="19"/>
                    </a:lnTo>
                    <a:lnTo>
                      <a:pt x="6" y="19"/>
                    </a:lnTo>
                    <a:lnTo>
                      <a:pt x="9" y="19"/>
                    </a:lnTo>
                    <a:lnTo>
                      <a:pt x="12" y="19"/>
                    </a:lnTo>
                    <a:lnTo>
                      <a:pt x="15" y="19"/>
                    </a:lnTo>
                    <a:lnTo>
                      <a:pt x="18" y="19"/>
                    </a:lnTo>
                    <a:lnTo>
                      <a:pt x="22" y="19"/>
                    </a:lnTo>
                    <a:lnTo>
                      <a:pt x="25" y="19"/>
                    </a:lnTo>
                    <a:lnTo>
                      <a:pt x="24" y="14"/>
                    </a:lnTo>
                    <a:lnTo>
                      <a:pt x="24" y="10"/>
                    </a:lnTo>
                    <a:lnTo>
                      <a:pt x="23" y="4"/>
                    </a:lnTo>
                    <a:lnTo>
                      <a:pt x="23" y="0"/>
                    </a:lnTo>
                    <a:lnTo>
                      <a:pt x="20" y="0"/>
                    </a:lnTo>
                    <a:lnTo>
                      <a:pt x="16" y="0"/>
                    </a:lnTo>
                    <a:lnTo>
                      <a:pt x="14" y="0"/>
                    </a:lnTo>
                    <a:lnTo>
                      <a:pt x="11" y="0"/>
                    </a:lnTo>
                    <a:lnTo>
                      <a:pt x="6"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86" name="Freeform 78">
                <a:extLst>
                  <a:ext uri="{FF2B5EF4-FFF2-40B4-BE49-F238E27FC236}">
                    <a16:creationId xmlns:a16="http://schemas.microsoft.com/office/drawing/2014/main" xmlns="" id="{661CBFAA-1DAB-4B15-88A2-74F983B07C36}"/>
                  </a:ext>
                </a:extLst>
              </p:cNvPr>
              <p:cNvSpPr>
                <a:spLocks/>
              </p:cNvSpPr>
              <p:nvPr/>
            </p:nvSpPr>
            <p:spPr bwMode="auto">
              <a:xfrm>
                <a:off x="5319" y="1553"/>
                <a:ext cx="12" cy="7"/>
              </a:xfrm>
              <a:custGeom>
                <a:avLst/>
                <a:gdLst/>
                <a:ahLst/>
                <a:cxnLst>
                  <a:cxn ang="0">
                    <a:pos x="0" y="0"/>
                  </a:cxn>
                  <a:cxn ang="0">
                    <a:pos x="0" y="4"/>
                  </a:cxn>
                  <a:cxn ang="0">
                    <a:pos x="0" y="10"/>
                  </a:cxn>
                  <a:cxn ang="0">
                    <a:pos x="0" y="14"/>
                  </a:cxn>
                  <a:cxn ang="0">
                    <a:pos x="0" y="19"/>
                  </a:cxn>
                  <a:cxn ang="0">
                    <a:pos x="3" y="19"/>
                  </a:cxn>
                  <a:cxn ang="0">
                    <a:pos x="6" y="19"/>
                  </a:cxn>
                  <a:cxn ang="0">
                    <a:pos x="9" y="19"/>
                  </a:cxn>
                  <a:cxn ang="0">
                    <a:pos x="12" y="19"/>
                  </a:cxn>
                  <a:cxn ang="0">
                    <a:pos x="15" y="19"/>
                  </a:cxn>
                  <a:cxn ang="0">
                    <a:pos x="18" y="19"/>
                  </a:cxn>
                  <a:cxn ang="0">
                    <a:pos x="22" y="19"/>
                  </a:cxn>
                  <a:cxn ang="0">
                    <a:pos x="25" y="19"/>
                  </a:cxn>
                  <a:cxn ang="0">
                    <a:pos x="24" y="14"/>
                  </a:cxn>
                  <a:cxn ang="0">
                    <a:pos x="24" y="10"/>
                  </a:cxn>
                  <a:cxn ang="0">
                    <a:pos x="23" y="4"/>
                  </a:cxn>
                  <a:cxn ang="0">
                    <a:pos x="23" y="0"/>
                  </a:cxn>
                  <a:cxn ang="0">
                    <a:pos x="20" y="0"/>
                  </a:cxn>
                  <a:cxn ang="0">
                    <a:pos x="16" y="0"/>
                  </a:cxn>
                  <a:cxn ang="0">
                    <a:pos x="14" y="0"/>
                  </a:cxn>
                  <a:cxn ang="0">
                    <a:pos x="11" y="0"/>
                  </a:cxn>
                  <a:cxn ang="0">
                    <a:pos x="6" y="0"/>
                  </a:cxn>
                  <a:cxn ang="0">
                    <a:pos x="0" y="0"/>
                  </a:cxn>
                </a:cxnLst>
                <a:rect l="0" t="0" r="r" b="b"/>
                <a:pathLst>
                  <a:path w="25" h="19">
                    <a:moveTo>
                      <a:pt x="0" y="0"/>
                    </a:moveTo>
                    <a:lnTo>
                      <a:pt x="0" y="4"/>
                    </a:lnTo>
                    <a:lnTo>
                      <a:pt x="0" y="10"/>
                    </a:lnTo>
                    <a:lnTo>
                      <a:pt x="0" y="14"/>
                    </a:lnTo>
                    <a:lnTo>
                      <a:pt x="0" y="19"/>
                    </a:lnTo>
                    <a:lnTo>
                      <a:pt x="3" y="19"/>
                    </a:lnTo>
                    <a:lnTo>
                      <a:pt x="6" y="19"/>
                    </a:lnTo>
                    <a:lnTo>
                      <a:pt x="9" y="19"/>
                    </a:lnTo>
                    <a:lnTo>
                      <a:pt x="12" y="19"/>
                    </a:lnTo>
                    <a:lnTo>
                      <a:pt x="15" y="19"/>
                    </a:lnTo>
                    <a:lnTo>
                      <a:pt x="18" y="19"/>
                    </a:lnTo>
                    <a:lnTo>
                      <a:pt x="22" y="19"/>
                    </a:lnTo>
                    <a:lnTo>
                      <a:pt x="25" y="19"/>
                    </a:lnTo>
                    <a:lnTo>
                      <a:pt x="24" y="14"/>
                    </a:lnTo>
                    <a:lnTo>
                      <a:pt x="24" y="10"/>
                    </a:lnTo>
                    <a:lnTo>
                      <a:pt x="23" y="4"/>
                    </a:lnTo>
                    <a:lnTo>
                      <a:pt x="23" y="0"/>
                    </a:lnTo>
                    <a:lnTo>
                      <a:pt x="20" y="0"/>
                    </a:lnTo>
                    <a:lnTo>
                      <a:pt x="16" y="0"/>
                    </a:lnTo>
                    <a:lnTo>
                      <a:pt x="14" y="0"/>
                    </a:lnTo>
                    <a:lnTo>
                      <a:pt x="11" y="0"/>
                    </a:lnTo>
                    <a:lnTo>
                      <a:pt x="6"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87" name="Freeform 79">
                <a:extLst>
                  <a:ext uri="{FF2B5EF4-FFF2-40B4-BE49-F238E27FC236}">
                    <a16:creationId xmlns:a16="http://schemas.microsoft.com/office/drawing/2014/main" xmlns="" id="{8947ED77-4007-4626-BE01-4D8F65CE498A}"/>
                  </a:ext>
                </a:extLst>
              </p:cNvPr>
              <p:cNvSpPr>
                <a:spLocks/>
              </p:cNvSpPr>
              <p:nvPr/>
            </p:nvSpPr>
            <p:spPr bwMode="auto">
              <a:xfrm>
                <a:off x="5318" y="1544"/>
                <a:ext cx="11" cy="5"/>
              </a:xfrm>
              <a:custGeom>
                <a:avLst/>
                <a:gdLst/>
                <a:ahLst/>
                <a:cxnLst>
                  <a:cxn ang="0">
                    <a:pos x="0" y="0"/>
                  </a:cxn>
                  <a:cxn ang="0">
                    <a:pos x="0" y="4"/>
                  </a:cxn>
                  <a:cxn ang="0">
                    <a:pos x="0" y="8"/>
                  </a:cxn>
                  <a:cxn ang="0">
                    <a:pos x="0" y="13"/>
                  </a:cxn>
                  <a:cxn ang="0">
                    <a:pos x="0" y="17"/>
                  </a:cxn>
                  <a:cxn ang="0">
                    <a:pos x="6" y="17"/>
                  </a:cxn>
                  <a:cxn ang="0">
                    <a:pos x="11" y="17"/>
                  </a:cxn>
                  <a:cxn ang="0">
                    <a:pos x="14" y="17"/>
                  </a:cxn>
                  <a:cxn ang="0">
                    <a:pos x="17" y="17"/>
                  </a:cxn>
                  <a:cxn ang="0">
                    <a:pos x="20" y="17"/>
                  </a:cxn>
                  <a:cxn ang="0">
                    <a:pos x="24" y="17"/>
                  </a:cxn>
                  <a:cxn ang="0">
                    <a:pos x="23" y="13"/>
                  </a:cxn>
                  <a:cxn ang="0">
                    <a:pos x="22" y="8"/>
                  </a:cxn>
                  <a:cxn ang="0">
                    <a:pos x="22" y="4"/>
                  </a:cxn>
                  <a:cxn ang="0">
                    <a:pos x="20" y="0"/>
                  </a:cxn>
                  <a:cxn ang="0">
                    <a:pos x="15" y="0"/>
                  </a:cxn>
                  <a:cxn ang="0">
                    <a:pos x="10" y="0"/>
                  </a:cxn>
                  <a:cxn ang="0">
                    <a:pos x="5" y="0"/>
                  </a:cxn>
                  <a:cxn ang="0">
                    <a:pos x="0" y="0"/>
                  </a:cxn>
                </a:cxnLst>
                <a:rect l="0" t="0" r="r" b="b"/>
                <a:pathLst>
                  <a:path w="24" h="17">
                    <a:moveTo>
                      <a:pt x="0" y="0"/>
                    </a:moveTo>
                    <a:lnTo>
                      <a:pt x="0" y="4"/>
                    </a:lnTo>
                    <a:lnTo>
                      <a:pt x="0" y="8"/>
                    </a:lnTo>
                    <a:lnTo>
                      <a:pt x="0" y="13"/>
                    </a:lnTo>
                    <a:lnTo>
                      <a:pt x="0" y="17"/>
                    </a:lnTo>
                    <a:lnTo>
                      <a:pt x="6" y="17"/>
                    </a:lnTo>
                    <a:lnTo>
                      <a:pt x="11" y="17"/>
                    </a:lnTo>
                    <a:lnTo>
                      <a:pt x="14" y="17"/>
                    </a:lnTo>
                    <a:lnTo>
                      <a:pt x="17" y="17"/>
                    </a:lnTo>
                    <a:lnTo>
                      <a:pt x="20" y="17"/>
                    </a:lnTo>
                    <a:lnTo>
                      <a:pt x="24" y="17"/>
                    </a:lnTo>
                    <a:lnTo>
                      <a:pt x="23" y="13"/>
                    </a:lnTo>
                    <a:lnTo>
                      <a:pt x="22" y="8"/>
                    </a:lnTo>
                    <a:lnTo>
                      <a:pt x="22" y="4"/>
                    </a:lnTo>
                    <a:lnTo>
                      <a:pt x="20" y="0"/>
                    </a:lnTo>
                    <a:lnTo>
                      <a:pt x="15" y="0"/>
                    </a:lnTo>
                    <a:lnTo>
                      <a:pt x="10" y="0"/>
                    </a:lnTo>
                    <a:lnTo>
                      <a:pt x="5"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88" name="Freeform 80">
                <a:extLst>
                  <a:ext uri="{FF2B5EF4-FFF2-40B4-BE49-F238E27FC236}">
                    <a16:creationId xmlns:a16="http://schemas.microsoft.com/office/drawing/2014/main" xmlns="" id="{28CF26D3-4D4E-45E6-ADE4-55548A918F9E}"/>
                  </a:ext>
                </a:extLst>
              </p:cNvPr>
              <p:cNvSpPr>
                <a:spLocks/>
              </p:cNvSpPr>
              <p:nvPr/>
            </p:nvSpPr>
            <p:spPr bwMode="auto">
              <a:xfrm>
                <a:off x="5318" y="1544"/>
                <a:ext cx="11" cy="5"/>
              </a:xfrm>
              <a:custGeom>
                <a:avLst/>
                <a:gdLst/>
                <a:ahLst/>
                <a:cxnLst>
                  <a:cxn ang="0">
                    <a:pos x="0" y="0"/>
                  </a:cxn>
                  <a:cxn ang="0">
                    <a:pos x="0" y="4"/>
                  </a:cxn>
                  <a:cxn ang="0">
                    <a:pos x="0" y="8"/>
                  </a:cxn>
                  <a:cxn ang="0">
                    <a:pos x="0" y="13"/>
                  </a:cxn>
                  <a:cxn ang="0">
                    <a:pos x="0" y="17"/>
                  </a:cxn>
                  <a:cxn ang="0">
                    <a:pos x="6" y="17"/>
                  </a:cxn>
                  <a:cxn ang="0">
                    <a:pos x="11" y="17"/>
                  </a:cxn>
                  <a:cxn ang="0">
                    <a:pos x="14" y="17"/>
                  </a:cxn>
                  <a:cxn ang="0">
                    <a:pos x="17" y="17"/>
                  </a:cxn>
                  <a:cxn ang="0">
                    <a:pos x="20" y="17"/>
                  </a:cxn>
                  <a:cxn ang="0">
                    <a:pos x="24" y="17"/>
                  </a:cxn>
                  <a:cxn ang="0">
                    <a:pos x="23" y="13"/>
                  </a:cxn>
                  <a:cxn ang="0">
                    <a:pos x="22" y="8"/>
                  </a:cxn>
                  <a:cxn ang="0">
                    <a:pos x="22" y="4"/>
                  </a:cxn>
                  <a:cxn ang="0">
                    <a:pos x="20" y="0"/>
                  </a:cxn>
                  <a:cxn ang="0">
                    <a:pos x="15" y="0"/>
                  </a:cxn>
                  <a:cxn ang="0">
                    <a:pos x="10" y="0"/>
                  </a:cxn>
                  <a:cxn ang="0">
                    <a:pos x="5" y="0"/>
                  </a:cxn>
                  <a:cxn ang="0">
                    <a:pos x="0" y="0"/>
                  </a:cxn>
                </a:cxnLst>
                <a:rect l="0" t="0" r="r" b="b"/>
                <a:pathLst>
                  <a:path w="24" h="17">
                    <a:moveTo>
                      <a:pt x="0" y="0"/>
                    </a:moveTo>
                    <a:lnTo>
                      <a:pt x="0" y="4"/>
                    </a:lnTo>
                    <a:lnTo>
                      <a:pt x="0" y="8"/>
                    </a:lnTo>
                    <a:lnTo>
                      <a:pt x="0" y="13"/>
                    </a:lnTo>
                    <a:lnTo>
                      <a:pt x="0" y="17"/>
                    </a:lnTo>
                    <a:lnTo>
                      <a:pt x="6" y="17"/>
                    </a:lnTo>
                    <a:lnTo>
                      <a:pt x="11" y="17"/>
                    </a:lnTo>
                    <a:lnTo>
                      <a:pt x="14" y="17"/>
                    </a:lnTo>
                    <a:lnTo>
                      <a:pt x="17" y="17"/>
                    </a:lnTo>
                    <a:lnTo>
                      <a:pt x="20" y="17"/>
                    </a:lnTo>
                    <a:lnTo>
                      <a:pt x="24" y="17"/>
                    </a:lnTo>
                    <a:lnTo>
                      <a:pt x="23" y="13"/>
                    </a:lnTo>
                    <a:lnTo>
                      <a:pt x="22" y="8"/>
                    </a:lnTo>
                    <a:lnTo>
                      <a:pt x="22" y="4"/>
                    </a:lnTo>
                    <a:lnTo>
                      <a:pt x="20" y="0"/>
                    </a:lnTo>
                    <a:lnTo>
                      <a:pt x="15" y="0"/>
                    </a:lnTo>
                    <a:lnTo>
                      <a:pt x="10" y="0"/>
                    </a:lnTo>
                    <a:lnTo>
                      <a:pt x="5"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89" name="Freeform 81">
                <a:extLst>
                  <a:ext uri="{FF2B5EF4-FFF2-40B4-BE49-F238E27FC236}">
                    <a16:creationId xmlns:a16="http://schemas.microsoft.com/office/drawing/2014/main" xmlns="" id="{7336A6D7-BF7D-42B2-8844-7A35FC0879CD}"/>
                  </a:ext>
                </a:extLst>
              </p:cNvPr>
              <p:cNvSpPr>
                <a:spLocks/>
              </p:cNvSpPr>
              <p:nvPr/>
            </p:nvSpPr>
            <p:spPr bwMode="auto">
              <a:xfrm>
                <a:off x="5316" y="1534"/>
                <a:ext cx="11" cy="5"/>
              </a:xfrm>
              <a:custGeom>
                <a:avLst/>
                <a:gdLst/>
                <a:ahLst/>
                <a:cxnLst>
                  <a:cxn ang="0">
                    <a:pos x="0" y="0"/>
                  </a:cxn>
                  <a:cxn ang="0">
                    <a:pos x="0" y="3"/>
                  </a:cxn>
                  <a:cxn ang="0">
                    <a:pos x="0" y="7"/>
                  </a:cxn>
                  <a:cxn ang="0">
                    <a:pos x="0" y="11"/>
                  </a:cxn>
                  <a:cxn ang="0">
                    <a:pos x="0" y="15"/>
                  </a:cxn>
                  <a:cxn ang="0">
                    <a:pos x="5" y="15"/>
                  </a:cxn>
                  <a:cxn ang="0">
                    <a:pos x="11" y="15"/>
                  </a:cxn>
                  <a:cxn ang="0">
                    <a:pos x="16" y="15"/>
                  </a:cxn>
                  <a:cxn ang="0">
                    <a:pos x="22" y="15"/>
                  </a:cxn>
                  <a:cxn ang="0">
                    <a:pos x="21" y="11"/>
                  </a:cxn>
                  <a:cxn ang="0">
                    <a:pos x="21" y="7"/>
                  </a:cxn>
                  <a:cxn ang="0">
                    <a:pos x="20" y="3"/>
                  </a:cxn>
                  <a:cxn ang="0">
                    <a:pos x="20" y="0"/>
                  </a:cxn>
                  <a:cxn ang="0">
                    <a:pos x="15" y="0"/>
                  </a:cxn>
                  <a:cxn ang="0">
                    <a:pos x="10" y="0"/>
                  </a:cxn>
                  <a:cxn ang="0">
                    <a:pos x="5" y="0"/>
                  </a:cxn>
                  <a:cxn ang="0">
                    <a:pos x="0" y="0"/>
                  </a:cxn>
                </a:cxnLst>
                <a:rect l="0" t="0" r="r" b="b"/>
                <a:pathLst>
                  <a:path w="22" h="15">
                    <a:moveTo>
                      <a:pt x="0" y="0"/>
                    </a:moveTo>
                    <a:lnTo>
                      <a:pt x="0" y="3"/>
                    </a:lnTo>
                    <a:lnTo>
                      <a:pt x="0" y="7"/>
                    </a:lnTo>
                    <a:lnTo>
                      <a:pt x="0" y="11"/>
                    </a:lnTo>
                    <a:lnTo>
                      <a:pt x="0" y="15"/>
                    </a:lnTo>
                    <a:lnTo>
                      <a:pt x="5" y="15"/>
                    </a:lnTo>
                    <a:lnTo>
                      <a:pt x="11" y="15"/>
                    </a:lnTo>
                    <a:lnTo>
                      <a:pt x="16" y="15"/>
                    </a:lnTo>
                    <a:lnTo>
                      <a:pt x="22" y="15"/>
                    </a:lnTo>
                    <a:lnTo>
                      <a:pt x="21" y="11"/>
                    </a:lnTo>
                    <a:lnTo>
                      <a:pt x="21" y="7"/>
                    </a:lnTo>
                    <a:lnTo>
                      <a:pt x="20" y="3"/>
                    </a:lnTo>
                    <a:lnTo>
                      <a:pt x="20" y="0"/>
                    </a:lnTo>
                    <a:lnTo>
                      <a:pt x="15" y="0"/>
                    </a:lnTo>
                    <a:lnTo>
                      <a:pt x="10" y="0"/>
                    </a:lnTo>
                    <a:lnTo>
                      <a:pt x="5"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90" name="Freeform 82">
                <a:extLst>
                  <a:ext uri="{FF2B5EF4-FFF2-40B4-BE49-F238E27FC236}">
                    <a16:creationId xmlns:a16="http://schemas.microsoft.com/office/drawing/2014/main" xmlns="" id="{409AD1FF-C550-4FB5-9F2B-8CDFD8E73984}"/>
                  </a:ext>
                </a:extLst>
              </p:cNvPr>
              <p:cNvSpPr>
                <a:spLocks/>
              </p:cNvSpPr>
              <p:nvPr/>
            </p:nvSpPr>
            <p:spPr bwMode="auto">
              <a:xfrm>
                <a:off x="5316" y="1534"/>
                <a:ext cx="11" cy="5"/>
              </a:xfrm>
              <a:custGeom>
                <a:avLst/>
                <a:gdLst/>
                <a:ahLst/>
                <a:cxnLst>
                  <a:cxn ang="0">
                    <a:pos x="0" y="0"/>
                  </a:cxn>
                  <a:cxn ang="0">
                    <a:pos x="0" y="3"/>
                  </a:cxn>
                  <a:cxn ang="0">
                    <a:pos x="0" y="7"/>
                  </a:cxn>
                  <a:cxn ang="0">
                    <a:pos x="0" y="11"/>
                  </a:cxn>
                  <a:cxn ang="0">
                    <a:pos x="0" y="15"/>
                  </a:cxn>
                  <a:cxn ang="0">
                    <a:pos x="5" y="15"/>
                  </a:cxn>
                  <a:cxn ang="0">
                    <a:pos x="11" y="15"/>
                  </a:cxn>
                  <a:cxn ang="0">
                    <a:pos x="16" y="15"/>
                  </a:cxn>
                  <a:cxn ang="0">
                    <a:pos x="22" y="15"/>
                  </a:cxn>
                  <a:cxn ang="0">
                    <a:pos x="21" y="11"/>
                  </a:cxn>
                  <a:cxn ang="0">
                    <a:pos x="21" y="7"/>
                  </a:cxn>
                  <a:cxn ang="0">
                    <a:pos x="20" y="3"/>
                  </a:cxn>
                  <a:cxn ang="0">
                    <a:pos x="20" y="0"/>
                  </a:cxn>
                  <a:cxn ang="0">
                    <a:pos x="15" y="0"/>
                  </a:cxn>
                  <a:cxn ang="0">
                    <a:pos x="10" y="0"/>
                  </a:cxn>
                  <a:cxn ang="0">
                    <a:pos x="5" y="0"/>
                  </a:cxn>
                  <a:cxn ang="0">
                    <a:pos x="0" y="0"/>
                  </a:cxn>
                </a:cxnLst>
                <a:rect l="0" t="0" r="r" b="b"/>
                <a:pathLst>
                  <a:path w="22" h="15">
                    <a:moveTo>
                      <a:pt x="0" y="0"/>
                    </a:moveTo>
                    <a:lnTo>
                      <a:pt x="0" y="3"/>
                    </a:lnTo>
                    <a:lnTo>
                      <a:pt x="0" y="7"/>
                    </a:lnTo>
                    <a:lnTo>
                      <a:pt x="0" y="11"/>
                    </a:lnTo>
                    <a:lnTo>
                      <a:pt x="0" y="15"/>
                    </a:lnTo>
                    <a:lnTo>
                      <a:pt x="5" y="15"/>
                    </a:lnTo>
                    <a:lnTo>
                      <a:pt x="11" y="15"/>
                    </a:lnTo>
                    <a:lnTo>
                      <a:pt x="16" y="15"/>
                    </a:lnTo>
                    <a:lnTo>
                      <a:pt x="22" y="15"/>
                    </a:lnTo>
                    <a:lnTo>
                      <a:pt x="21" y="11"/>
                    </a:lnTo>
                    <a:lnTo>
                      <a:pt x="21" y="7"/>
                    </a:lnTo>
                    <a:lnTo>
                      <a:pt x="20" y="3"/>
                    </a:lnTo>
                    <a:lnTo>
                      <a:pt x="20" y="0"/>
                    </a:lnTo>
                    <a:lnTo>
                      <a:pt x="15" y="0"/>
                    </a:lnTo>
                    <a:lnTo>
                      <a:pt x="10" y="0"/>
                    </a:lnTo>
                    <a:lnTo>
                      <a:pt x="5"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91" name="Freeform 83">
                <a:extLst>
                  <a:ext uri="{FF2B5EF4-FFF2-40B4-BE49-F238E27FC236}">
                    <a16:creationId xmlns:a16="http://schemas.microsoft.com/office/drawing/2014/main" xmlns="" id="{B05B8BF9-59C5-416E-B444-8E3FD83A0537}"/>
                  </a:ext>
                </a:extLst>
              </p:cNvPr>
              <p:cNvSpPr>
                <a:spLocks/>
              </p:cNvSpPr>
              <p:nvPr/>
            </p:nvSpPr>
            <p:spPr bwMode="auto">
              <a:xfrm>
                <a:off x="5315" y="1524"/>
                <a:ext cx="10" cy="5"/>
              </a:xfrm>
              <a:custGeom>
                <a:avLst/>
                <a:gdLst/>
                <a:ahLst/>
                <a:cxnLst>
                  <a:cxn ang="0">
                    <a:pos x="0" y="0"/>
                  </a:cxn>
                  <a:cxn ang="0">
                    <a:pos x="0" y="15"/>
                  </a:cxn>
                  <a:cxn ang="0">
                    <a:pos x="20" y="15"/>
                  </a:cxn>
                  <a:cxn ang="0">
                    <a:pos x="19" y="0"/>
                  </a:cxn>
                  <a:cxn ang="0">
                    <a:pos x="0" y="0"/>
                  </a:cxn>
                </a:cxnLst>
                <a:rect l="0" t="0" r="r" b="b"/>
                <a:pathLst>
                  <a:path w="20" h="15">
                    <a:moveTo>
                      <a:pt x="0" y="0"/>
                    </a:moveTo>
                    <a:lnTo>
                      <a:pt x="0" y="15"/>
                    </a:lnTo>
                    <a:lnTo>
                      <a:pt x="20" y="15"/>
                    </a:lnTo>
                    <a:lnTo>
                      <a:pt x="19"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92" name="Freeform 84">
                <a:extLst>
                  <a:ext uri="{FF2B5EF4-FFF2-40B4-BE49-F238E27FC236}">
                    <a16:creationId xmlns:a16="http://schemas.microsoft.com/office/drawing/2014/main" xmlns="" id="{A06C59EE-CCFE-4374-9EEF-954CAE1F6128}"/>
                  </a:ext>
                </a:extLst>
              </p:cNvPr>
              <p:cNvSpPr>
                <a:spLocks/>
              </p:cNvSpPr>
              <p:nvPr/>
            </p:nvSpPr>
            <p:spPr bwMode="auto">
              <a:xfrm>
                <a:off x="5315" y="1524"/>
                <a:ext cx="10" cy="5"/>
              </a:xfrm>
              <a:custGeom>
                <a:avLst/>
                <a:gdLst/>
                <a:ahLst/>
                <a:cxnLst>
                  <a:cxn ang="0">
                    <a:pos x="0" y="0"/>
                  </a:cxn>
                  <a:cxn ang="0">
                    <a:pos x="0" y="15"/>
                  </a:cxn>
                  <a:cxn ang="0">
                    <a:pos x="20" y="15"/>
                  </a:cxn>
                  <a:cxn ang="0">
                    <a:pos x="19" y="0"/>
                  </a:cxn>
                  <a:cxn ang="0">
                    <a:pos x="0" y="0"/>
                  </a:cxn>
                </a:cxnLst>
                <a:rect l="0" t="0" r="r" b="b"/>
                <a:pathLst>
                  <a:path w="20" h="15">
                    <a:moveTo>
                      <a:pt x="0" y="0"/>
                    </a:moveTo>
                    <a:lnTo>
                      <a:pt x="0" y="15"/>
                    </a:lnTo>
                    <a:lnTo>
                      <a:pt x="20" y="15"/>
                    </a:lnTo>
                    <a:lnTo>
                      <a:pt x="19"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93" name="Freeform 85">
                <a:extLst>
                  <a:ext uri="{FF2B5EF4-FFF2-40B4-BE49-F238E27FC236}">
                    <a16:creationId xmlns:a16="http://schemas.microsoft.com/office/drawing/2014/main" xmlns="" id="{490296A9-0DA1-4530-8B33-3C7CE07E415A}"/>
                  </a:ext>
                </a:extLst>
              </p:cNvPr>
              <p:cNvSpPr>
                <a:spLocks/>
              </p:cNvSpPr>
              <p:nvPr/>
            </p:nvSpPr>
            <p:spPr bwMode="auto">
              <a:xfrm>
                <a:off x="5303" y="1593"/>
                <a:ext cx="15" cy="8"/>
              </a:xfrm>
              <a:custGeom>
                <a:avLst/>
                <a:gdLst/>
                <a:ahLst/>
                <a:cxnLst>
                  <a:cxn ang="0">
                    <a:pos x="1" y="0"/>
                  </a:cxn>
                  <a:cxn ang="0">
                    <a:pos x="1" y="6"/>
                  </a:cxn>
                  <a:cxn ang="0">
                    <a:pos x="1" y="11"/>
                  </a:cxn>
                  <a:cxn ang="0">
                    <a:pos x="0" y="17"/>
                  </a:cxn>
                  <a:cxn ang="0">
                    <a:pos x="0" y="24"/>
                  </a:cxn>
                  <a:cxn ang="0">
                    <a:pos x="3" y="24"/>
                  </a:cxn>
                  <a:cxn ang="0">
                    <a:pos x="7" y="24"/>
                  </a:cxn>
                  <a:cxn ang="0">
                    <a:pos x="10" y="24"/>
                  </a:cxn>
                  <a:cxn ang="0">
                    <a:pos x="15" y="24"/>
                  </a:cxn>
                  <a:cxn ang="0">
                    <a:pos x="19" y="24"/>
                  </a:cxn>
                  <a:cxn ang="0">
                    <a:pos x="23" y="24"/>
                  </a:cxn>
                  <a:cxn ang="0">
                    <a:pos x="26" y="24"/>
                  </a:cxn>
                  <a:cxn ang="0">
                    <a:pos x="30" y="24"/>
                  </a:cxn>
                  <a:cxn ang="0">
                    <a:pos x="29" y="17"/>
                  </a:cxn>
                  <a:cxn ang="0">
                    <a:pos x="29" y="11"/>
                  </a:cxn>
                  <a:cxn ang="0">
                    <a:pos x="29" y="6"/>
                  </a:cxn>
                  <a:cxn ang="0">
                    <a:pos x="29" y="0"/>
                  </a:cxn>
                  <a:cxn ang="0">
                    <a:pos x="26" y="0"/>
                  </a:cxn>
                  <a:cxn ang="0">
                    <a:pos x="22" y="0"/>
                  </a:cxn>
                  <a:cxn ang="0">
                    <a:pos x="18" y="0"/>
                  </a:cxn>
                  <a:cxn ang="0">
                    <a:pos x="15" y="0"/>
                  </a:cxn>
                  <a:cxn ang="0">
                    <a:pos x="11" y="0"/>
                  </a:cxn>
                  <a:cxn ang="0">
                    <a:pos x="8" y="0"/>
                  </a:cxn>
                  <a:cxn ang="0">
                    <a:pos x="4" y="0"/>
                  </a:cxn>
                  <a:cxn ang="0">
                    <a:pos x="1" y="0"/>
                  </a:cxn>
                </a:cxnLst>
                <a:rect l="0" t="0" r="r" b="b"/>
                <a:pathLst>
                  <a:path w="30" h="24">
                    <a:moveTo>
                      <a:pt x="1" y="0"/>
                    </a:moveTo>
                    <a:lnTo>
                      <a:pt x="1" y="6"/>
                    </a:lnTo>
                    <a:lnTo>
                      <a:pt x="1" y="11"/>
                    </a:lnTo>
                    <a:lnTo>
                      <a:pt x="0" y="17"/>
                    </a:lnTo>
                    <a:lnTo>
                      <a:pt x="0" y="24"/>
                    </a:lnTo>
                    <a:lnTo>
                      <a:pt x="3" y="24"/>
                    </a:lnTo>
                    <a:lnTo>
                      <a:pt x="7" y="24"/>
                    </a:lnTo>
                    <a:lnTo>
                      <a:pt x="10" y="24"/>
                    </a:lnTo>
                    <a:lnTo>
                      <a:pt x="15" y="24"/>
                    </a:lnTo>
                    <a:lnTo>
                      <a:pt x="19" y="24"/>
                    </a:lnTo>
                    <a:lnTo>
                      <a:pt x="23" y="24"/>
                    </a:lnTo>
                    <a:lnTo>
                      <a:pt x="26" y="24"/>
                    </a:lnTo>
                    <a:lnTo>
                      <a:pt x="30" y="24"/>
                    </a:lnTo>
                    <a:lnTo>
                      <a:pt x="29" y="17"/>
                    </a:lnTo>
                    <a:lnTo>
                      <a:pt x="29" y="11"/>
                    </a:lnTo>
                    <a:lnTo>
                      <a:pt x="29" y="6"/>
                    </a:lnTo>
                    <a:lnTo>
                      <a:pt x="29" y="0"/>
                    </a:lnTo>
                    <a:lnTo>
                      <a:pt x="26" y="0"/>
                    </a:lnTo>
                    <a:lnTo>
                      <a:pt x="22" y="0"/>
                    </a:lnTo>
                    <a:lnTo>
                      <a:pt x="18" y="0"/>
                    </a:lnTo>
                    <a:lnTo>
                      <a:pt x="15" y="0"/>
                    </a:lnTo>
                    <a:lnTo>
                      <a:pt x="11" y="0"/>
                    </a:lnTo>
                    <a:lnTo>
                      <a:pt x="8" y="0"/>
                    </a:lnTo>
                    <a:lnTo>
                      <a:pt x="4" y="0"/>
                    </a:lnTo>
                    <a:lnTo>
                      <a:pt x="1"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94" name="Freeform 86">
                <a:extLst>
                  <a:ext uri="{FF2B5EF4-FFF2-40B4-BE49-F238E27FC236}">
                    <a16:creationId xmlns:a16="http://schemas.microsoft.com/office/drawing/2014/main" xmlns="" id="{3C486E50-69A7-4D53-B64D-0CBE815975ED}"/>
                  </a:ext>
                </a:extLst>
              </p:cNvPr>
              <p:cNvSpPr>
                <a:spLocks/>
              </p:cNvSpPr>
              <p:nvPr/>
            </p:nvSpPr>
            <p:spPr bwMode="auto">
              <a:xfrm>
                <a:off x="5303" y="1593"/>
                <a:ext cx="15" cy="8"/>
              </a:xfrm>
              <a:custGeom>
                <a:avLst/>
                <a:gdLst/>
                <a:ahLst/>
                <a:cxnLst>
                  <a:cxn ang="0">
                    <a:pos x="1" y="0"/>
                  </a:cxn>
                  <a:cxn ang="0">
                    <a:pos x="1" y="6"/>
                  </a:cxn>
                  <a:cxn ang="0">
                    <a:pos x="1" y="11"/>
                  </a:cxn>
                  <a:cxn ang="0">
                    <a:pos x="0" y="17"/>
                  </a:cxn>
                  <a:cxn ang="0">
                    <a:pos x="0" y="24"/>
                  </a:cxn>
                  <a:cxn ang="0">
                    <a:pos x="3" y="24"/>
                  </a:cxn>
                  <a:cxn ang="0">
                    <a:pos x="7" y="24"/>
                  </a:cxn>
                  <a:cxn ang="0">
                    <a:pos x="10" y="24"/>
                  </a:cxn>
                  <a:cxn ang="0">
                    <a:pos x="15" y="24"/>
                  </a:cxn>
                  <a:cxn ang="0">
                    <a:pos x="19" y="24"/>
                  </a:cxn>
                  <a:cxn ang="0">
                    <a:pos x="23" y="24"/>
                  </a:cxn>
                  <a:cxn ang="0">
                    <a:pos x="26" y="24"/>
                  </a:cxn>
                  <a:cxn ang="0">
                    <a:pos x="30" y="24"/>
                  </a:cxn>
                  <a:cxn ang="0">
                    <a:pos x="29" y="17"/>
                  </a:cxn>
                  <a:cxn ang="0">
                    <a:pos x="29" y="11"/>
                  </a:cxn>
                  <a:cxn ang="0">
                    <a:pos x="29" y="6"/>
                  </a:cxn>
                  <a:cxn ang="0">
                    <a:pos x="29" y="0"/>
                  </a:cxn>
                  <a:cxn ang="0">
                    <a:pos x="26" y="0"/>
                  </a:cxn>
                  <a:cxn ang="0">
                    <a:pos x="22" y="0"/>
                  </a:cxn>
                  <a:cxn ang="0">
                    <a:pos x="18" y="0"/>
                  </a:cxn>
                  <a:cxn ang="0">
                    <a:pos x="15" y="0"/>
                  </a:cxn>
                  <a:cxn ang="0">
                    <a:pos x="11" y="0"/>
                  </a:cxn>
                  <a:cxn ang="0">
                    <a:pos x="8" y="0"/>
                  </a:cxn>
                  <a:cxn ang="0">
                    <a:pos x="4" y="0"/>
                  </a:cxn>
                  <a:cxn ang="0">
                    <a:pos x="1" y="0"/>
                  </a:cxn>
                </a:cxnLst>
                <a:rect l="0" t="0" r="r" b="b"/>
                <a:pathLst>
                  <a:path w="30" h="24">
                    <a:moveTo>
                      <a:pt x="1" y="0"/>
                    </a:moveTo>
                    <a:lnTo>
                      <a:pt x="1" y="6"/>
                    </a:lnTo>
                    <a:lnTo>
                      <a:pt x="1" y="11"/>
                    </a:lnTo>
                    <a:lnTo>
                      <a:pt x="0" y="17"/>
                    </a:lnTo>
                    <a:lnTo>
                      <a:pt x="0" y="24"/>
                    </a:lnTo>
                    <a:lnTo>
                      <a:pt x="3" y="24"/>
                    </a:lnTo>
                    <a:lnTo>
                      <a:pt x="7" y="24"/>
                    </a:lnTo>
                    <a:lnTo>
                      <a:pt x="10" y="24"/>
                    </a:lnTo>
                    <a:lnTo>
                      <a:pt x="15" y="24"/>
                    </a:lnTo>
                    <a:lnTo>
                      <a:pt x="19" y="24"/>
                    </a:lnTo>
                    <a:lnTo>
                      <a:pt x="23" y="24"/>
                    </a:lnTo>
                    <a:lnTo>
                      <a:pt x="26" y="24"/>
                    </a:lnTo>
                    <a:lnTo>
                      <a:pt x="30" y="24"/>
                    </a:lnTo>
                    <a:lnTo>
                      <a:pt x="29" y="17"/>
                    </a:lnTo>
                    <a:lnTo>
                      <a:pt x="29" y="11"/>
                    </a:lnTo>
                    <a:lnTo>
                      <a:pt x="29" y="6"/>
                    </a:lnTo>
                    <a:lnTo>
                      <a:pt x="29" y="0"/>
                    </a:lnTo>
                    <a:lnTo>
                      <a:pt x="26" y="0"/>
                    </a:lnTo>
                    <a:lnTo>
                      <a:pt x="22" y="0"/>
                    </a:lnTo>
                    <a:lnTo>
                      <a:pt x="18" y="0"/>
                    </a:lnTo>
                    <a:lnTo>
                      <a:pt x="15" y="0"/>
                    </a:lnTo>
                    <a:lnTo>
                      <a:pt x="11" y="0"/>
                    </a:lnTo>
                    <a:lnTo>
                      <a:pt x="8" y="0"/>
                    </a:lnTo>
                    <a:lnTo>
                      <a:pt x="4" y="0"/>
                    </a:lnTo>
                    <a:lnTo>
                      <a:pt x="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95" name="Freeform 87">
                <a:extLst>
                  <a:ext uri="{FF2B5EF4-FFF2-40B4-BE49-F238E27FC236}">
                    <a16:creationId xmlns:a16="http://schemas.microsoft.com/office/drawing/2014/main" xmlns="" id="{BCF92A19-B2CF-4847-B8CC-DCF057CD59EC}"/>
                  </a:ext>
                </a:extLst>
              </p:cNvPr>
              <p:cNvSpPr>
                <a:spLocks/>
              </p:cNvSpPr>
              <p:nvPr/>
            </p:nvSpPr>
            <p:spPr bwMode="auto">
              <a:xfrm>
                <a:off x="5303" y="1584"/>
                <a:ext cx="15" cy="7"/>
              </a:xfrm>
              <a:custGeom>
                <a:avLst/>
                <a:gdLst/>
                <a:ahLst/>
                <a:cxnLst>
                  <a:cxn ang="0">
                    <a:pos x="1" y="0"/>
                  </a:cxn>
                  <a:cxn ang="0">
                    <a:pos x="0" y="4"/>
                  </a:cxn>
                  <a:cxn ang="0">
                    <a:pos x="0" y="10"/>
                  </a:cxn>
                  <a:cxn ang="0">
                    <a:pos x="0" y="15"/>
                  </a:cxn>
                  <a:cxn ang="0">
                    <a:pos x="0" y="21"/>
                  </a:cxn>
                  <a:cxn ang="0">
                    <a:pos x="3" y="21"/>
                  </a:cxn>
                  <a:cxn ang="0">
                    <a:pos x="6" y="21"/>
                  </a:cxn>
                  <a:cxn ang="0">
                    <a:pos x="9" y="21"/>
                  </a:cxn>
                  <a:cxn ang="0">
                    <a:pos x="14" y="21"/>
                  </a:cxn>
                  <a:cxn ang="0">
                    <a:pos x="17" y="21"/>
                  </a:cxn>
                  <a:cxn ang="0">
                    <a:pos x="20" y="21"/>
                  </a:cxn>
                  <a:cxn ang="0">
                    <a:pos x="24" y="21"/>
                  </a:cxn>
                  <a:cxn ang="0">
                    <a:pos x="28" y="21"/>
                  </a:cxn>
                  <a:cxn ang="0">
                    <a:pos x="28" y="15"/>
                  </a:cxn>
                  <a:cxn ang="0">
                    <a:pos x="28" y="10"/>
                  </a:cxn>
                  <a:cxn ang="0">
                    <a:pos x="28" y="4"/>
                  </a:cxn>
                  <a:cxn ang="0">
                    <a:pos x="28" y="0"/>
                  </a:cxn>
                  <a:cxn ang="0">
                    <a:pos x="24" y="0"/>
                  </a:cxn>
                  <a:cxn ang="0">
                    <a:pos x="20" y="0"/>
                  </a:cxn>
                  <a:cxn ang="0">
                    <a:pos x="17" y="0"/>
                  </a:cxn>
                  <a:cxn ang="0">
                    <a:pos x="14" y="0"/>
                  </a:cxn>
                  <a:cxn ang="0">
                    <a:pos x="10" y="0"/>
                  </a:cxn>
                  <a:cxn ang="0">
                    <a:pos x="7" y="0"/>
                  </a:cxn>
                  <a:cxn ang="0">
                    <a:pos x="4" y="0"/>
                  </a:cxn>
                  <a:cxn ang="0">
                    <a:pos x="1" y="0"/>
                  </a:cxn>
                </a:cxnLst>
                <a:rect l="0" t="0" r="r" b="b"/>
                <a:pathLst>
                  <a:path w="28" h="21">
                    <a:moveTo>
                      <a:pt x="1" y="0"/>
                    </a:moveTo>
                    <a:lnTo>
                      <a:pt x="0" y="4"/>
                    </a:lnTo>
                    <a:lnTo>
                      <a:pt x="0" y="10"/>
                    </a:lnTo>
                    <a:lnTo>
                      <a:pt x="0" y="15"/>
                    </a:lnTo>
                    <a:lnTo>
                      <a:pt x="0" y="21"/>
                    </a:lnTo>
                    <a:lnTo>
                      <a:pt x="3" y="21"/>
                    </a:lnTo>
                    <a:lnTo>
                      <a:pt x="6" y="21"/>
                    </a:lnTo>
                    <a:lnTo>
                      <a:pt x="9" y="21"/>
                    </a:lnTo>
                    <a:lnTo>
                      <a:pt x="14" y="21"/>
                    </a:lnTo>
                    <a:lnTo>
                      <a:pt x="17" y="21"/>
                    </a:lnTo>
                    <a:lnTo>
                      <a:pt x="20" y="21"/>
                    </a:lnTo>
                    <a:lnTo>
                      <a:pt x="24" y="21"/>
                    </a:lnTo>
                    <a:lnTo>
                      <a:pt x="28" y="21"/>
                    </a:lnTo>
                    <a:lnTo>
                      <a:pt x="28" y="15"/>
                    </a:lnTo>
                    <a:lnTo>
                      <a:pt x="28" y="10"/>
                    </a:lnTo>
                    <a:lnTo>
                      <a:pt x="28" y="4"/>
                    </a:lnTo>
                    <a:lnTo>
                      <a:pt x="28" y="0"/>
                    </a:lnTo>
                    <a:lnTo>
                      <a:pt x="24" y="0"/>
                    </a:lnTo>
                    <a:lnTo>
                      <a:pt x="20" y="0"/>
                    </a:lnTo>
                    <a:lnTo>
                      <a:pt x="17" y="0"/>
                    </a:lnTo>
                    <a:lnTo>
                      <a:pt x="14" y="0"/>
                    </a:lnTo>
                    <a:lnTo>
                      <a:pt x="10" y="0"/>
                    </a:lnTo>
                    <a:lnTo>
                      <a:pt x="7" y="0"/>
                    </a:lnTo>
                    <a:lnTo>
                      <a:pt x="4" y="0"/>
                    </a:lnTo>
                    <a:lnTo>
                      <a:pt x="1"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96" name="Freeform 88">
                <a:extLst>
                  <a:ext uri="{FF2B5EF4-FFF2-40B4-BE49-F238E27FC236}">
                    <a16:creationId xmlns:a16="http://schemas.microsoft.com/office/drawing/2014/main" xmlns="" id="{356BED39-0C7B-4354-B33C-FCB08356BFC2}"/>
                  </a:ext>
                </a:extLst>
              </p:cNvPr>
              <p:cNvSpPr>
                <a:spLocks/>
              </p:cNvSpPr>
              <p:nvPr/>
            </p:nvSpPr>
            <p:spPr bwMode="auto">
              <a:xfrm>
                <a:off x="5303" y="1584"/>
                <a:ext cx="15" cy="7"/>
              </a:xfrm>
              <a:custGeom>
                <a:avLst/>
                <a:gdLst/>
                <a:ahLst/>
                <a:cxnLst>
                  <a:cxn ang="0">
                    <a:pos x="1" y="0"/>
                  </a:cxn>
                  <a:cxn ang="0">
                    <a:pos x="0" y="4"/>
                  </a:cxn>
                  <a:cxn ang="0">
                    <a:pos x="0" y="10"/>
                  </a:cxn>
                  <a:cxn ang="0">
                    <a:pos x="0" y="15"/>
                  </a:cxn>
                  <a:cxn ang="0">
                    <a:pos x="0" y="21"/>
                  </a:cxn>
                  <a:cxn ang="0">
                    <a:pos x="3" y="21"/>
                  </a:cxn>
                  <a:cxn ang="0">
                    <a:pos x="6" y="21"/>
                  </a:cxn>
                  <a:cxn ang="0">
                    <a:pos x="9" y="21"/>
                  </a:cxn>
                  <a:cxn ang="0">
                    <a:pos x="14" y="21"/>
                  </a:cxn>
                  <a:cxn ang="0">
                    <a:pos x="17" y="21"/>
                  </a:cxn>
                  <a:cxn ang="0">
                    <a:pos x="20" y="21"/>
                  </a:cxn>
                  <a:cxn ang="0">
                    <a:pos x="24" y="21"/>
                  </a:cxn>
                  <a:cxn ang="0">
                    <a:pos x="28" y="21"/>
                  </a:cxn>
                  <a:cxn ang="0">
                    <a:pos x="28" y="15"/>
                  </a:cxn>
                  <a:cxn ang="0">
                    <a:pos x="28" y="10"/>
                  </a:cxn>
                  <a:cxn ang="0">
                    <a:pos x="28" y="4"/>
                  </a:cxn>
                  <a:cxn ang="0">
                    <a:pos x="28" y="0"/>
                  </a:cxn>
                  <a:cxn ang="0">
                    <a:pos x="24" y="0"/>
                  </a:cxn>
                  <a:cxn ang="0">
                    <a:pos x="20" y="0"/>
                  </a:cxn>
                  <a:cxn ang="0">
                    <a:pos x="17" y="0"/>
                  </a:cxn>
                  <a:cxn ang="0">
                    <a:pos x="14" y="0"/>
                  </a:cxn>
                  <a:cxn ang="0">
                    <a:pos x="10" y="0"/>
                  </a:cxn>
                  <a:cxn ang="0">
                    <a:pos x="7" y="0"/>
                  </a:cxn>
                  <a:cxn ang="0">
                    <a:pos x="4" y="0"/>
                  </a:cxn>
                  <a:cxn ang="0">
                    <a:pos x="1" y="0"/>
                  </a:cxn>
                </a:cxnLst>
                <a:rect l="0" t="0" r="r" b="b"/>
                <a:pathLst>
                  <a:path w="28" h="21">
                    <a:moveTo>
                      <a:pt x="1" y="0"/>
                    </a:moveTo>
                    <a:lnTo>
                      <a:pt x="0" y="4"/>
                    </a:lnTo>
                    <a:lnTo>
                      <a:pt x="0" y="10"/>
                    </a:lnTo>
                    <a:lnTo>
                      <a:pt x="0" y="15"/>
                    </a:lnTo>
                    <a:lnTo>
                      <a:pt x="0" y="21"/>
                    </a:lnTo>
                    <a:lnTo>
                      <a:pt x="3" y="21"/>
                    </a:lnTo>
                    <a:lnTo>
                      <a:pt x="6" y="21"/>
                    </a:lnTo>
                    <a:lnTo>
                      <a:pt x="9" y="21"/>
                    </a:lnTo>
                    <a:lnTo>
                      <a:pt x="14" y="21"/>
                    </a:lnTo>
                    <a:lnTo>
                      <a:pt x="17" y="21"/>
                    </a:lnTo>
                    <a:lnTo>
                      <a:pt x="20" y="21"/>
                    </a:lnTo>
                    <a:lnTo>
                      <a:pt x="24" y="21"/>
                    </a:lnTo>
                    <a:lnTo>
                      <a:pt x="28" y="21"/>
                    </a:lnTo>
                    <a:lnTo>
                      <a:pt x="28" y="15"/>
                    </a:lnTo>
                    <a:lnTo>
                      <a:pt x="28" y="10"/>
                    </a:lnTo>
                    <a:lnTo>
                      <a:pt x="28" y="4"/>
                    </a:lnTo>
                    <a:lnTo>
                      <a:pt x="28" y="0"/>
                    </a:lnTo>
                    <a:lnTo>
                      <a:pt x="24" y="0"/>
                    </a:lnTo>
                    <a:lnTo>
                      <a:pt x="20" y="0"/>
                    </a:lnTo>
                    <a:lnTo>
                      <a:pt x="17" y="0"/>
                    </a:lnTo>
                    <a:lnTo>
                      <a:pt x="14" y="0"/>
                    </a:lnTo>
                    <a:lnTo>
                      <a:pt x="10" y="0"/>
                    </a:lnTo>
                    <a:lnTo>
                      <a:pt x="7" y="0"/>
                    </a:lnTo>
                    <a:lnTo>
                      <a:pt x="4" y="0"/>
                    </a:lnTo>
                    <a:lnTo>
                      <a:pt x="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97" name="Freeform 89">
                <a:extLst>
                  <a:ext uri="{FF2B5EF4-FFF2-40B4-BE49-F238E27FC236}">
                    <a16:creationId xmlns:a16="http://schemas.microsoft.com/office/drawing/2014/main" xmlns="" id="{5BAF43F5-5021-400C-B7B9-4E20A847E89B}"/>
                  </a:ext>
                </a:extLst>
              </p:cNvPr>
              <p:cNvSpPr>
                <a:spLocks/>
              </p:cNvSpPr>
              <p:nvPr/>
            </p:nvSpPr>
            <p:spPr bwMode="auto">
              <a:xfrm>
                <a:off x="5303" y="1573"/>
                <a:ext cx="14" cy="7"/>
              </a:xfrm>
              <a:custGeom>
                <a:avLst/>
                <a:gdLst/>
                <a:ahLst/>
                <a:cxnLst>
                  <a:cxn ang="0">
                    <a:pos x="2" y="0"/>
                  </a:cxn>
                  <a:cxn ang="0">
                    <a:pos x="1" y="6"/>
                  </a:cxn>
                  <a:cxn ang="0">
                    <a:pos x="1" y="11"/>
                  </a:cxn>
                  <a:cxn ang="0">
                    <a:pos x="0" y="17"/>
                  </a:cxn>
                  <a:cxn ang="0">
                    <a:pos x="0" y="22"/>
                  </a:cxn>
                  <a:cxn ang="0">
                    <a:pos x="3" y="22"/>
                  </a:cxn>
                  <a:cxn ang="0">
                    <a:pos x="6" y="22"/>
                  </a:cxn>
                  <a:cxn ang="0">
                    <a:pos x="9" y="22"/>
                  </a:cxn>
                  <a:cxn ang="0">
                    <a:pos x="14" y="22"/>
                  </a:cxn>
                  <a:cxn ang="0">
                    <a:pos x="17" y="22"/>
                  </a:cxn>
                  <a:cxn ang="0">
                    <a:pos x="20" y="22"/>
                  </a:cxn>
                  <a:cxn ang="0">
                    <a:pos x="23" y="22"/>
                  </a:cxn>
                  <a:cxn ang="0">
                    <a:pos x="27" y="22"/>
                  </a:cxn>
                  <a:cxn ang="0">
                    <a:pos x="26" y="17"/>
                  </a:cxn>
                  <a:cxn ang="0">
                    <a:pos x="26" y="11"/>
                  </a:cxn>
                  <a:cxn ang="0">
                    <a:pos x="26" y="6"/>
                  </a:cxn>
                  <a:cxn ang="0">
                    <a:pos x="26" y="0"/>
                  </a:cxn>
                  <a:cxn ang="0">
                    <a:pos x="23" y="0"/>
                  </a:cxn>
                  <a:cxn ang="0">
                    <a:pos x="20" y="0"/>
                  </a:cxn>
                  <a:cxn ang="0">
                    <a:pos x="17" y="0"/>
                  </a:cxn>
                  <a:cxn ang="0">
                    <a:pos x="14" y="0"/>
                  </a:cxn>
                  <a:cxn ang="0">
                    <a:pos x="10" y="0"/>
                  </a:cxn>
                  <a:cxn ang="0">
                    <a:pos x="7" y="0"/>
                  </a:cxn>
                  <a:cxn ang="0">
                    <a:pos x="4" y="0"/>
                  </a:cxn>
                  <a:cxn ang="0">
                    <a:pos x="2" y="0"/>
                  </a:cxn>
                </a:cxnLst>
                <a:rect l="0" t="0" r="r" b="b"/>
                <a:pathLst>
                  <a:path w="27" h="22">
                    <a:moveTo>
                      <a:pt x="2" y="0"/>
                    </a:moveTo>
                    <a:lnTo>
                      <a:pt x="1" y="6"/>
                    </a:lnTo>
                    <a:lnTo>
                      <a:pt x="1" y="11"/>
                    </a:lnTo>
                    <a:lnTo>
                      <a:pt x="0" y="17"/>
                    </a:lnTo>
                    <a:lnTo>
                      <a:pt x="0" y="22"/>
                    </a:lnTo>
                    <a:lnTo>
                      <a:pt x="3" y="22"/>
                    </a:lnTo>
                    <a:lnTo>
                      <a:pt x="6" y="22"/>
                    </a:lnTo>
                    <a:lnTo>
                      <a:pt x="9" y="22"/>
                    </a:lnTo>
                    <a:lnTo>
                      <a:pt x="14" y="22"/>
                    </a:lnTo>
                    <a:lnTo>
                      <a:pt x="17" y="22"/>
                    </a:lnTo>
                    <a:lnTo>
                      <a:pt x="20" y="22"/>
                    </a:lnTo>
                    <a:lnTo>
                      <a:pt x="23" y="22"/>
                    </a:lnTo>
                    <a:lnTo>
                      <a:pt x="27" y="22"/>
                    </a:lnTo>
                    <a:lnTo>
                      <a:pt x="26" y="17"/>
                    </a:lnTo>
                    <a:lnTo>
                      <a:pt x="26" y="11"/>
                    </a:lnTo>
                    <a:lnTo>
                      <a:pt x="26" y="6"/>
                    </a:lnTo>
                    <a:lnTo>
                      <a:pt x="26" y="0"/>
                    </a:lnTo>
                    <a:lnTo>
                      <a:pt x="23" y="0"/>
                    </a:lnTo>
                    <a:lnTo>
                      <a:pt x="20" y="0"/>
                    </a:lnTo>
                    <a:lnTo>
                      <a:pt x="17" y="0"/>
                    </a:lnTo>
                    <a:lnTo>
                      <a:pt x="14" y="0"/>
                    </a:lnTo>
                    <a:lnTo>
                      <a:pt x="10" y="0"/>
                    </a:lnTo>
                    <a:lnTo>
                      <a:pt x="7" y="0"/>
                    </a:lnTo>
                    <a:lnTo>
                      <a:pt x="4"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98" name="Freeform 90">
                <a:extLst>
                  <a:ext uri="{FF2B5EF4-FFF2-40B4-BE49-F238E27FC236}">
                    <a16:creationId xmlns:a16="http://schemas.microsoft.com/office/drawing/2014/main" xmlns="" id="{44337AFF-64EF-4181-80F1-A41B47C41E93}"/>
                  </a:ext>
                </a:extLst>
              </p:cNvPr>
              <p:cNvSpPr>
                <a:spLocks/>
              </p:cNvSpPr>
              <p:nvPr/>
            </p:nvSpPr>
            <p:spPr bwMode="auto">
              <a:xfrm>
                <a:off x="5303" y="1573"/>
                <a:ext cx="14" cy="7"/>
              </a:xfrm>
              <a:custGeom>
                <a:avLst/>
                <a:gdLst/>
                <a:ahLst/>
                <a:cxnLst>
                  <a:cxn ang="0">
                    <a:pos x="2" y="0"/>
                  </a:cxn>
                  <a:cxn ang="0">
                    <a:pos x="1" y="6"/>
                  </a:cxn>
                  <a:cxn ang="0">
                    <a:pos x="1" y="11"/>
                  </a:cxn>
                  <a:cxn ang="0">
                    <a:pos x="0" y="17"/>
                  </a:cxn>
                  <a:cxn ang="0">
                    <a:pos x="0" y="22"/>
                  </a:cxn>
                  <a:cxn ang="0">
                    <a:pos x="3" y="22"/>
                  </a:cxn>
                  <a:cxn ang="0">
                    <a:pos x="6" y="22"/>
                  </a:cxn>
                  <a:cxn ang="0">
                    <a:pos x="9" y="22"/>
                  </a:cxn>
                  <a:cxn ang="0">
                    <a:pos x="14" y="22"/>
                  </a:cxn>
                  <a:cxn ang="0">
                    <a:pos x="17" y="22"/>
                  </a:cxn>
                  <a:cxn ang="0">
                    <a:pos x="20" y="22"/>
                  </a:cxn>
                  <a:cxn ang="0">
                    <a:pos x="23" y="22"/>
                  </a:cxn>
                  <a:cxn ang="0">
                    <a:pos x="27" y="22"/>
                  </a:cxn>
                  <a:cxn ang="0">
                    <a:pos x="26" y="17"/>
                  </a:cxn>
                  <a:cxn ang="0">
                    <a:pos x="26" y="11"/>
                  </a:cxn>
                  <a:cxn ang="0">
                    <a:pos x="26" y="6"/>
                  </a:cxn>
                  <a:cxn ang="0">
                    <a:pos x="26" y="0"/>
                  </a:cxn>
                  <a:cxn ang="0">
                    <a:pos x="23" y="0"/>
                  </a:cxn>
                  <a:cxn ang="0">
                    <a:pos x="20" y="0"/>
                  </a:cxn>
                  <a:cxn ang="0">
                    <a:pos x="17" y="0"/>
                  </a:cxn>
                  <a:cxn ang="0">
                    <a:pos x="14" y="0"/>
                  </a:cxn>
                  <a:cxn ang="0">
                    <a:pos x="10" y="0"/>
                  </a:cxn>
                  <a:cxn ang="0">
                    <a:pos x="7" y="0"/>
                  </a:cxn>
                  <a:cxn ang="0">
                    <a:pos x="4" y="0"/>
                  </a:cxn>
                  <a:cxn ang="0">
                    <a:pos x="2" y="0"/>
                  </a:cxn>
                </a:cxnLst>
                <a:rect l="0" t="0" r="r" b="b"/>
                <a:pathLst>
                  <a:path w="27" h="22">
                    <a:moveTo>
                      <a:pt x="2" y="0"/>
                    </a:moveTo>
                    <a:lnTo>
                      <a:pt x="1" y="6"/>
                    </a:lnTo>
                    <a:lnTo>
                      <a:pt x="1" y="11"/>
                    </a:lnTo>
                    <a:lnTo>
                      <a:pt x="0" y="17"/>
                    </a:lnTo>
                    <a:lnTo>
                      <a:pt x="0" y="22"/>
                    </a:lnTo>
                    <a:lnTo>
                      <a:pt x="3" y="22"/>
                    </a:lnTo>
                    <a:lnTo>
                      <a:pt x="6" y="22"/>
                    </a:lnTo>
                    <a:lnTo>
                      <a:pt x="9" y="22"/>
                    </a:lnTo>
                    <a:lnTo>
                      <a:pt x="14" y="22"/>
                    </a:lnTo>
                    <a:lnTo>
                      <a:pt x="17" y="22"/>
                    </a:lnTo>
                    <a:lnTo>
                      <a:pt x="20" y="22"/>
                    </a:lnTo>
                    <a:lnTo>
                      <a:pt x="23" y="22"/>
                    </a:lnTo>
                    <a:lnTo>
                      <a:pt x="27" y="22"/>
                    </a:lnTo>
                    <a:lnTo>
                      <a:pt x="26" y="17"/>
                    </a:lnTo>
                    <a:lnTo>
                      <a:pt x="26" y="11"/>
                    </a:lnTo>
                    <a:lnTo>
                      <a:pt x="26" y="6"/>
                    </a:lnTo>
                    <a:lnTo>
                      <a:pt x="26" y="0"/>
                    </a:lnTo>
                    <a:lnTo>
                      <a:pt x="23" y="0"/>
                    </a:lnTo>
                    <a:lnTo>
                      <a:pt x="20" y="0"/>
                    </a:lnTo>
                    <a:lnTo>
                      <a:pt x="17" y="0"/>
                    </a:lnTo>
                    <a:lnTo>
                      <a:pt x="14" y="0"/>
                    </a:lnTo>
                    <a:lnTo>
                      <a:pt x="10" y="0"/>
                    </a:lnTo>
                    <a:lnTo>
                      <a:pt x="7" y="0"/>
                    </a:lnTo>
                    <a:lnTo>
                      <a:pt x="4"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99" name="Freeform 91">
                <a:extLst>
                  <a:ext uri="{FF2B5EF4-FFF2-40B4-BE49-F238E27FC236}">
                    <a16:creationId xmlns:a16="http://schemas.microsoft.com/office/drawing/2014/main" xmlns="" id="{6AD53027-D288-4635-81B1-723CB28B4E21}"/>
                  </a:ext>
                </a:extLst>
              </p:cNvPr>
              <p:cNvSpPr>
                <a:spLocks/>
              </p:cNvSpPr>
              <p:nvPr/>
            </p:nvSpPr>
            <p:spPr bwMode="auto">
              <a:xfrm>
                <a:off x="5303" y="1563"/>
                <a:ext cx="14" cy="7"/>
              </a:xfrm>
              <a:custGeom>
                <a:avLst/>
                <a:gdLst/>
                <a:ahLst/>
                <a:cxnLst>
                  <a:cxn ang="0">
                    <a:pos x="2" y="0"/>
                  </a:cxn>
                  <a:cxn ang="0">
                    <a:pos x="1" y="5"/>
                  </a:cxn>
                  <a:cxn ang="0">
                    <a:pos x="1" y="10"/>
                  </a:cxn>
                  <a:cxn ang="0">
                    <a:pos x="0" y="14"/>
                  </a:cxn>
                  <a:cxn ang="0">
                    <a:pos x="0" y="20"/>
                  </a:cxn>
                  <a:cxn ang="0">
                    <a:pos x="3" y="20"/>
                  </a:cxn>
                  <a:cxn ang="0">
                    <a:pos x="6" y="20"/>
                  </a:cxn>
                  <a:cxn ang="0">
                    <a:pos x="9" y="20"/>
                  </a:cxn>
                  <a:cxn ang="0">
                    <a:pos x="12" y="20"/>
                  </a:cxn>
                  <a:cxn ang="0">
                    <a:pos x="16" y="20"/>
                  </a:cxn>
                  <a:cxn ang="0">
                    <a:pos x="19" y="20"/>
                  </a:cxn>
                  <a:cxn ang="0">
                    <a:pos x="23" y="20"/>
                  </a:cxn>
                  <a:cxn ang="0">
                    <a:pos x="26" y="20"/>
                  </a:cxn>
                  <a:cxn ang="0">
                    <a:pos x="26" y="14"/>
                  </a:cxn>
                  <a:cxn ang="0">
                    <a:pos x="26" y="10"/>
                  </a:cxn>
                  <a:cxn ang="0">
                    <a:pos x="25" y="5"/>
                  </a:cxn>
                  <a:cxn ang="0">
                    <a:pos x="25" y="0"/>
                  </a:cxn>
                  <a:cxn ang="0">
                    <a:pos x="22" y="0"/>
                  </a:cxn>
                  <a:cxn ang="0">
                    <a:pos x="19" y="0"/>
                  </a:cxn>
                  <a:cxn ang="0">
                    <a:pos x="16" y="0"/>
                  </a:cxn>
                  <a:cxn ang="0">
                    <a:pos x="14" y="0"/>
                  </a:cxn>
                  <a:cxn ang="0">
                    <a:pos x="10" y="0"/>
                  </a:cxn>
                  <a:cxn ang="0">
                    <a:pos x="7" y="0"/>
                  </a:cxn>
                  <a:cxn ang="0">
                    <a:pos x="4" y="0"/>
                  </a:cxn>
                  <a:cxn ang="0">
                    <a:pos x="2" y="0"/>
                  </a:cxn>
                </a:cxnLst>
                <a:rect l="0" t="0" r="r" b="b"/>
                <a:pathLst>
                  <a:path w="26" h="20">
                    <a:moveTo>
                      <a:pt x="2" y="0"/>
                    </a:moveTo>
                    <a:lnTo>
                      <a:pt x="1" y="5"/>
                    </a:lnTo>
                    <a:lnTo>
                      <a:pt x="1" y="10"/>
                    </a:lnTo>
                    <a:lnTo>
                      <a:pt x="0" y="14"/>
                    </a:lnTo>
                    <a:lnTo>
                      <a:pt x="0" y="20"/>
                    </a:lnTo>
                    <a:lnTo>
                      <a:pt x="3" y="20"/>
                    </a:lnTo>
                    <a:lnTo>
                      <a:pt x="6" y="20"/>
                    </a:lnTo>
                    <a:lnTo>
                      <a:pt x="9" y="20"/>
                    </a:lnTo>
                    <a:lnTo>
                      <a:pt x="12" y="20"/>
                    </a:lnTo>
                    <a:lnTo>
                      <a:pt x="16" y="20"/>
                    </a:lnTo>
                    <a:lnTo>
                      <a:pt x="19" y="20"/>
                    </a:lnTo>
                    <a:lnTo>
                      <a:pt x="23" y="20"/>
                    </a:lnTo>
                    <a:lnTo>
                      <a:pt x="26" y="20"/>
                    </a:lnTo>
                    <a:lnTo>
                      <a:pt x="26" y="14"/>
                    </a:lnTo>
                    <a:lnTo>
                      <a:pt x="26" y="10"/>
                    </a:lnTo>
                    <a:lnTo>
                      <a:pt x="25" y="5"/>
                    </a:lnTo>
                    <a:lnTo>
                      <a:pt x="25" y="0"/>
                    </a:lnTo>
                    <a:lnTo>
                      <a:pt x="22" y="0"/>
                    </a:lnTo>
                    <a:lnTo>
                      <a:pt x="19" y="0"/>
                    </a:lnTo>
                    <a:lnTo>
                      <a:pt x="16" y="0"/>
                    </a:lnTo>
                    <a:lnTo>
                      <a:pt x="14" y="0"/>
                    </a:lnTo>
                    <a:lnTo>
                      <a:pt x="10" y="0"/>
                    </a:lnTo>
                    <a:lnTo>
                      <a:pt x="7" y="0"/>
                    </a:lnTo>
                    <a:lnTo>
                      <a:pt x="4"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00" name="Freeform 92">
                <a:extLst>
                  <a:ext uri="{FF2B5EF4-FFF2-40B4-BE49-F238E27FC236}">
                    <a16:creationId xmlns:a16="http://schemas.microsoft.com/office/drawing/2014/main" xmlns="" id="{3691DE72-EC1A-425A-AE9C-77A1FDD3CA21}"/>
                  </a:ext>
                </a:extLst>
              </p:cNvPr>
              <p:cNvSpPr>
                <a:spLocks/>
              </p:cNvSpPr>
              <p:nvPr/>
            </p:nvSpPr>
            <p:spPr bwMode="auto">
              <a:xfrm>
                <a:off x="5303" y="1563"/>
                <a:ext cx="14" cy="7"/>
              </a:xfrm>
              <a:custGeom>
                <a:avLst/>
                <a:gdLst/>
                <a:ahLst/>
                <a:cxnLst>
                  <a:cxn ang="0">
                    <a:pos x="2" y="0"/>
                  </a:cxn>
                  <a:cxn ang="0">
                    <a:pos x="1" y="5"/>
                  </a:cxn>
                  <a:cxn ang="0">
                    <a:pos x="1" y="10"/>
                  </a:cxn>
                  <a:cxn ang="0">
                    <a:pos x="0" y="14"/>
                  </a:cxn>
                  <a:cxn ang="0">
                    <a:pos x="0" y="20"/>
                  </a:cxn>
                  <a:cxn ang="0">
                    <a:pos x="3" y="20"/>
                  </a:cxn>
                  <a:cxn ang="0">
                    <a:pos x="6" y="20"/>
                  </a:cxn>
                  <a:cxn ang="0">
                    <a:pos x="9" y="20"/>
                  </a:cxn>
                  <a:cxn ang="0">
                    <a:pos x="12" y="20"/>
                  </a:cxn>
                  <a:cxn ang="0">
                    <a:pos x="16" y="20"/>
                  </a:cxn>
                  <a:cxn ang="0">
                    <a:pos x="19" y="20"/>
                  </a:cxn>
                  <a:cxn ang="0">
                    <a:pos x="23" y="20"/>
                  </a:cxn>
                  <a:cxn ang="0">
                    <a:pos x="26" y="20"/>
                  </a:cxn>
                  <a:cxn ang="0">
                    <a:pos x="26" y="14"/>
                  </a:cxn>
                  <a:cxn ang="0">
                    <a:pos x="26" y="10"/>
                  </a:cxn>
                  <a:cxn ang="0">
                    <a:pos x="25" y="5"/>
                  </a:cxn>
                  <a:cxn ang="0">
                    <a:pos x="25" y="0"/>
                  </a:cxn>
                  <a:cxn ang="0">
                    <a:pos x="22" y="0"/>
                  </a:cxn>
                  <a:cxn ang="0">
                    <a:pos x="19" y="0"/>
                  </a:cxn>
                  <a:cxn ang="0">
                    <a:pos x="16" y="0"/>
                  </a:cxn>
                  <a:cxn ang="0">
                    <a:pos x="14" y="0"/>
                  </a:cxn>
                  <a:cxn ang="0">
                    <a:pos x="10" y="0"/>
                  </a:cxn>
                  <a:cxn ang="0">
                    <a:pos x="7" y="0"/>
                  </a:cxn>
                  <a:cxn ang="0">
                    <a:pos x="4" y="0"/>
                  </a:cxn>
                  <a:cxn ang="0">
                    <a:pos x="2" y="0"/>
                  </a:cxn>
                </a:cxnLst>
                <a:rect l="0" t="0" r="r" b="b"/>
                <a:pathLst>
                  <a:path w="26" h="20">
                    <a:moveTo>
                      <a:pt x="2" y="0"/>
                    </a:moveTo>
                    <a:lnTo>
                      <a:pt x="1" y="5"/>
                    </a:lnTo>
                    <a:lnTo>
                      <a:pt x="1" y="10"/>
                    </a:lnTo>
                    <a:lnTo>
                      <a:pt x="0" y="14"/>
                    </a:lnTo>
                    <a:lnTo>
                      <a:pt x="0" y="20"/>
                    </a:lnTo>
                    <a:lnTo>
                      <a:pt x="3" y="20"/>
                    </a:lnTo>
                    <a:lnTo>
                      <a:pt x="6" y="20"/>
                    </a:lnTo>
                    <a:lnTo>
                      <a:pt x="9" y="20"/>
                    </a:lnTo>
                    <a:lnTo>
                      <a:pt x="12" y="20"/>
                    </a:lnTo>
                    <a:lnTo>
                      <a:pt x="16" y="20"/>
                    </a:lnTo>
                    <a:lnTo>
                      <a:pt x="19" y="20"/>
                    </a:lnTo>
                    <a:lnTo>
                      <a:pt x="23" y="20"/>
                    </a:lnTo>
                    <a:lnTo>
                      <a:pt x="26" y="20"/>
                    </a:lnTo>
                    <a:lnTo>
                      <a:pt x="26" y="14"/>
                    </a:lnTo>
                    <a:lnTo>
                      <a:pt x="26" y="10"/>
                    </a:lnTo>
                    <a:lnTo>
                      <a:pt x="25" y="5"/>
                    </a:lnTo>
                    <a:lnTo>
                      <a:pt x="25" y="0"/>
                    </a:lnTo>
                    <a:lnTo>
                      <a:pt x="22" y="0"/>
                    </a:lnTo>
                    <a:lnTo>
                      <a:pt x="19" y="0"/>
                    </a:lnTo>
                    <a:lnTo>
                      <a:pt x="16" y="0"/>
                    </a:lnTo>
                    <a:lnTo>
                      <a:pt x="14" y="0"/>
                    </a:lnTo>
                    <a:lnTo>
                      <a:pt x="10" y="0"/>
                    </a:lnTo>
                    <a:lnTo>
                      <a:pt x="7" y="0"/>
                    </a:lnTo>
                    <a:lnTo>
                      <a:pt x="4"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01" name="Freeform 93">
                <a:extLst>
                  <a:ext uri="{FF2B5EF4-FFF2-40B4-BE49-F238E27FC236}">
                    <a16:creationId xmlns:a16="http://schemas.microsoft.com/office/drawing/2014/main" xmlns="" id="{0C79D5B8-1E75-4F3D-A9E4-CB97E738C300}"/>
                  </a:ext>
                </a:extLst>
              </p:cNvPr>
              <p:cNvSpPr>
                <a:spLocks/>
              </p:cNvSpPr>
              <p:nvPr/>
            </p:nvSpPr>
            <p:spPr bwMode="auto">
              <a:xfrm>
                <a:off x="5304" y="1554"/>
                <a:ext cx="12" cy="6"/>
              </a:xfrm>
              <a:custGeom>
                <a:avLst/>
                <a:gdLst/>
                <a:ahLst/>
                <a:cxnLst>
                  <a:cxn ang="0">
                    <a:pos x="2" y="0"/>
                  </a:cxn>
                  <a:cxn ang="0">
                    <a:pos x="1" y="5"/>
                  </a:cxn>
                  <a:cxn ang="0">
                    <a:pos x="1" y="9"/>
                  </a:cxn>
                  <a:cxn ang="0">
                    <a:pos x="0" y="13"/>
                  </a:cxn>
                  <a:cxn ang="0">
                    <a:pos x="0" y="18"/>
                  </a:cxn>
                  <a:cxn ang="0">
                    <a:pos x="3" y="18"/>
                  </a:cxn>
                  <a:cxn ang="0">
                    <a:pos x="6" y="18"/>
                  </a:cxn>
                  <a:cxn ang="0">
                    <a:pos x="8" y="18"/>
                  </a:cxn>
                  <a:cxn ang="0">
                    <a:pos x="11" y="18"/>
                  </a:cxn>
                  <a:cxn ang="0">
                    <a:pos x="15" y="18"/>
                  </a:cxn>
                  <a:cxn ang="0">
                    <a:pos x="18" y="18"/>
                  </a:cxn>
                  <a:cxn ang="0">
                    <a:pos x="21" y="18"/>
                  </a:cxn>
                  <a:cxn ang="0">
                    <a:pos x="24" y="18"/>
                  </a:cxn>
                  <a:cxn ang="0">
                    <a:pos x="24" y="13"/>
                  </a:cxn>
                  <a:cxn ang="0">
                    <a:pos x="24" y="9"/>
                  </a:cxn>
                  <a:cxn ang="0">
                    <a:pos x="24" y="5"/>
                  </a:cxn>
                  <a:cxn ang="0">
                    <a:pos x="24" y="0"/>
                  </a:cxn>
                  <a:cxn ang="0">
                    <a:pos x="21" y="0"/>
                  </a:cxn>
                  <a:cxn ang="0">
                    <a:pos x="17" y="0"/>
                  </a:cxn>
                  <a:cxn ang="0">
                    <a:pos x="15" y="0"/>
                  </a:cxn>
                  <a:cxn ang="0">
                    <a:pos x="11" y="0"/>
                  </a:cxn>
                  <a:cxn ang="0">
                    <a:pos x="6" y="0"/>
                  </a:cxn>
                  <a:cxn ang="0">
                    <a:pos x="2" y="0"/>
                  </a:cxn>
                </a:cxnLst>
                <a:rect l="0" t="0" r="r" b="b"/>
                <a:pathLst>
                  <a:path w="24" h="18">
                    <a:moveTo>
                      <a:pt x="2" y="0"/>
                    </a:moveTo>
                    <a:lnTo>
                      <a:pt x="1" y="5"/>
                    </a:lnTo>
                    <a:lnTo>
                      <a:pt x="1" y="9"/>
                    </a:lnTo>
                    <a:lnTo>
                      <a:pt x="0" y="13"/>
                    </a:lnTo>
                    <a:lnTo>
                      <a:pt x="0" y="18"/>
                    </a:lnTo>
                    <a:lnTo>
                      <a:pt x="3" y="18"/>
                    </a:lnTo>
                    <a:lnTo>
                      <a:pt x="6" y="18"/>
                    </a:lnTo>
                    <a:lnTo>
                      <a:pt x="8" y="18"/>
                    </a:lnTo>
                    <a:lnTo>
                      <a:pt x="11" y="18"/>
                    </a:lnTo>
                    <a:lnTo>
                      <a:pt x="15" y="18"/>
                    </a:lnTo>
                    <a:lnTo>
                      <a:pt x="18" y="18"/>
                    </a:lnTo>
                    <a:lnTo>
                      <a:pt x="21" y="18"/>
                    </a:lnTo>
                    <a:lnTo>
                      <a:pt x="24" y="18"/>
                    </a:lnTo>
                    <a:lnTo>
                      <a:pt x="24" y="13"/>
                    </a:lnTo>
                    <a:lnTo>
                      <a:pt x="24" y="9"/>
                    </a:lnTo>
                    <a:lnTo>
                      <a:pt x="24" y="5"/>
                    </a:lnTo>
                    <a:lnTo>
                      <a:pt x="24" y="0"/>
                    </a:lnTo>
                    <a:lnTo>
                      <a:pt x="21" y="0"/>
                    </a:lnTo>
                    <a:lnTo>
                      <a:pt x="17" y="0"/>
                    </a:lnTo>
                    <a:lnTo>
                      <a:pt x="15" y="0"/>
                    </a:lnTo>
                    <a:lnTo>
                      <a:pt x="11" y="0"/>
                    </a:lnTo>
                    <a:lnTo>
                      <a:pt x="6"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02" name="Freeform 94">
                <a:extLst>
                  <a:ext uri="{FF2B5EF4-FFF2-40B4-BE49-F238E27FC236}">
                    <a16:creationId xmlns:a16="http://schemas.microsoft.com/office/drawing/2014/main" xmlns="" id="{F44371B2-AD11-47CE-ACE6-174707EE1F17}"/>
                  </a:ext>
                </a:extLst>
              </p:cNvPr>
              <p:cNvSpPr>
                <a:spLocks/>
              </p:cNvSpPr>
              <p:nvPr/>
            </p:nvSpPr>
            <p:spPr bwMode="auto">
              <a:xfrm>
                <a:off x="5304" y="1554"/>
                <a:ext cx="12" cy="6"/>
              </a:xfrm>
              <a:custGeom>
                <a:avLst/>
                <a:gdLst/>
                <a:ahLst/>
                <a:cxnLst>
                  <a:cxn ang="0">
                    <a:pos x="2" y="0"/>
                  </a:cxn>
                  <a:cxn ang="0">
                    <a:pos x="1" y="5"/>
                  </a:cxn>
                  <a:cxn ang="0">
                    <a:pos x="1" y="9"/>
                  </a:cxn>
                  <a:cxn ang="0">
                    <a:pos x="0" y="13"/>
                  </a:cxn>
                  <a:cxn ang="0">
                    <a:pos x="0" y="18"/>
                  </a:cxn>
                  <a:cxn ang="0">
                    <a:pos x="3" y="18"/>
                  </a:cxn>
                  <a:cxn ang="0">
                    <a:pos x="6" y="18"/>
                  </a:cxn>
                  <a:cxn ang="0">
                    <a:pos x="8" y="18"/>
                  </a:cxn>
                  <a:cxn ang="0">
                    <a:pos x="11" y="18"/>
                  </a:cxn>
                  <a:cxn ang="0">
                    <a:pos x="15" y="18"/>
                  </a:cxn>
                  <a:cxn ang="0">
                    <a:pos x="18" y="18"/>
                  </a:cxn>
                  <a:cxn ang="0">
                    <a:pos x="21" y="18"/>
                  </a:cxn>
                  <a:cxn ang="0">
                    <a:pos x="24" y="18"/>
                  </a:cxn>
                  <a:cxn ang="0">
                    <a:pos x="24" y="13"/>
                  </a:cxn>
                  <a:cxn ang="0">
                    <a:pos x="24" y="9"/>
                  </a:cxn>
                  <a:cxn ang="0">
                    <a:pos x="24" y="5"/>
                  </a:cxn>
                  <a:cxn ang="0">
                    <a:pos x="24" y="0"/>
                  </a:cxn>
                  <a:cxn ang="0">
                    <a:pos x="21" y="0"/>
                  </a:cxn>
                  <a:cxn ang="0">
                    <a:pos x="17" y="0"/>
                  </a:cxn>
                  <a:cxn ang="0">
                    <a:pos x="15" y="0"/>
                  </a:cxn>
                  <a:cxn ang="0">
                    <a:pos x="11" y="0"/>
                  </a:cxn>
                  <a:cxn ang="0">
                    <a:pos x="6" y="0"/>
                  </a:cxn>
                  <a:cxn ang="0">
                    <a:pos x="2" y="0"/>
                  </a:cxn>
                </a:cxnLst>
                <a:rect l="0" t="0" r="r" b="b"/>
                <a:pathLst>
                  <a:path w="24" h="18">
                    <a:moveTo>
                      <a:pt x="2" y="0"/>
                    </a:moveTo>
                    <a:lnTo>
                      <a:pt x="1" y="5"/>
                    </a:lnTo>
                    <a:lnTo>
                      <a:pt x="1" y="9"/>
                    </a:lnTo>
                    <a:lnTo>
                      <a:pt x="0" y="13"/>
                    </a:lnTo>
                    <a:lnTo>
                      <a:pt x="0" y="18"/>
                    </a:lnTo>
                    <a:lnTo>
                      <a:pt x="3" y="18"/>
                    </a:lnTo>
                    <a:lnTo>
                      <a:pt x="6" y="18"/>
                    </a:lnTo>
                    <a:lnTo>
                      <a:pt x="8" y="18"/>
                    </a:lnTo>
                    <a:lnTo>
                      <a:pt x="11" y="18"/>
                    </a:lnTo>
                    <a:lnTo>
                      <a:pt x="15" y="18"/>
                    </a:lnTo>
                    <a:lnTo>
                      <a:pt x="18" y="18"/>
                    </a:lnTo>
                    <a:lnTo>
                      <a:pt x="21" y="18"/>
                    </a:lnTo>
                    <a:lnTo>
                      <a:pt x="24" y="18"/>
                    </a:lnTo>
                    <a:lnTo>
                      <a:pt x="24" y="13"/>
                    </a:lnTo>
                    <a:lnTo>
                      <a:pt x="24" y="9"/>
                    </a:lnTo>
                    <a:lnTo>
                      <a:pt x="24" y="5"/>
                    </a:lnTo>
                    <a:lnTo>
                      <a:pt x="24" y="0"/>
                    </a:lnTo>
                    <a:lnTo>
                      <a:pt x="21" y="0"/>
                    </a:lnTo>
                    <a:lnTo>
                      <a:pt x="17" y="0"/>
                    </a:lnTo>
                    <a:lnTo>
                      <a:pt x="15" y="0"/>
                    </a:lnTo>
                    <a:lnTo>
                      <a:pt x="11" y="0"/>
                    </a:lnTo>
                    <a:lnTo>
                      <a:pt x="6"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03" name="Freeform 95">
                <a:extLst>
                  <a:ext uri="{FF2B5EF4-FFF2-40B4-BE49-F238E27FC236}">
                    <a16:creationId xmlns:a16="http://schemas.microsoft.com/office/drawing/2014/main" xmlns="" id="{17043447-CCAC-49BE-88AD-774F9C75146D}"/>
                  </a:ext>
                </a:extLst>
              </p:cNvPr>
              <p:cNvSpPr>
                <a:spLocks/>
              </p:cNvSpPr>
              <p:nvPr/>
            </p:nvSpPr>
            <p:spPr bwMode="auto">
              <a:xfrm>
                <a:off x="5304" y="1544"/>
                <a:ext cx="12" cy="5"/>
              </a:xfrm>
              <a:custGeom>
                <a:avLst/>
                <a:gdLst/>
                <a:ahLst/>
                <a:cxnLst>
                  <a:cxn ang="0">
                    <a:pos x="1" y="0"/>
                  </a:cxn>
                  <a:cxn ang="0">
                    <a:pos x="0" y="4"/>
                  </a:cxn>
                  <a:cxn ang="0">
                    <a:pos x="0" y="8"/>
                  </a:cxn>
                  <a:cxn ang="0">
                    <a:pos x="0" y="13"/>
                  </a:cxn>
                  <a:cxn ang="0">
                    <a:pos x="0" y="17"/>
                  </a:cxn>
                  <a:cxn ang="0">
                    <a:pos x="5" y="17"/>
                  </a:cxn>
                  <a:cxn ang="0">
                    <a:pos x="10" y="17"/>
                  </a:cxn>
                  <a:cxn ang="0">
                    <a:pos x="14" y="17"/>
                  </a:cxn>
                  <a:cxn ang="0">
                    <a:pos x="16" y="17"/>
                  </a:cxn>
                  <a:cxn ang="0">
                    <a:pos x="20" y="17"/>
                  </a:cxn>
                  <a:cxn ang="0">
                    <a:pos x="23" y="17"/>
                  </a:cxn>
                  <a:cxn ang="0">
                    <a:pos x="22" y="13"/>
                  </a:cxn>
                  <a:cxn ang="0">
                    <a:pos x="22" y="8"/>
                  </a:cxn>
                  <a:cxn ang="0">
                    <a:pos x="21" y="4"/>
                  </a:cxn>
                  <a:cxn ang="0">
                    <a:pos x="21" y="0"/>
                  </a:cxn>
                  <a:cxn ang="0">
                    <a:pos x="16" y="0"/>
                  </a:cxn>
                  <a:cxn ang="0">
                    <a:pos x="10" y="0"/>
                  </a:cxn>
                  <a:cxn ang="0">
                    <a:pos x="5" y="0"/>
                  </a:cxn>
                  <a:cxn ang="0">
                    <a:pos x="1" y="0"/>
                  </a:cxn>
                </a:cxnLst>
                <a:rect l="0" t="0" r="r" b="b"/>
                <a:pathLst>
                  <a:path w="23" h="17">
                    <a:moveTo>
                      <a:pt x="1" y="0"/>
                    </a:moveTo>
                    <a:lnTo>
                      <a:pt x="0" y="4"/>
                    </a:lnTo>
                    <a:lnTo>
                      <a:pt x="0" y="8"/>
                    </a:lnTo>
                    <a:lnTo>
                      <a:pt x="0" y="13"/>
                    </a:lnTo>
                    <a:lnTo>
                      <a:pt x="0" y="17"/>
                    </a:lnTo>
                    <a:lnTo>
                      <a:pt x="5" y="17"/>
                    </a:lnTo>
                    <a:lnTo>
                      <a:pt x="10" y="17"/>
                    </a:lnTo>
                    <a:lnTo>
                      <a:pt x="14" y="17"/>
                    </a:lnTo>
                    <a:lnTo>
                      <a:pt x="16" y="17"/>
                    </a:lnTo>
                    <a:lnTo>
                      <a:pt x="20" y="17"/>
                    </a:lnTo>
                    <a:lnTo>
                      <a:pt x="23" y="17"/>
                    </a:lnTo>
                    <a:lnTo>
                      <a:pt x="22" y="13"/>
                    </a:lnTo>
                    <a:lnTo>
                      <a:pt x="22" y="8"/>
                    </a:lnTo>
                    <a:lnTo>
                      <a:pt x="21" y="4"/>
                    </a:lnTo>
                    <a:lnTo>
                      <a:pt x="21" y="0"/>
                    </a:lnTo>
                    <a:lnTo>
                      <a:pt x="16" y="0"/>
                    </a:lnTo>
                    <a:lnTo>
                      <a:pt x="10" y="0"/>
                    </a:lnTo>
                    <a:lnTo>
                      <a:pt x="5" y="0"/>
                    </a:lnTo>
                    <a:lnTo>
                      <a:pt x="1"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04" name="Freeform 96">
                <a:extLst>
                  <a:ext uri="{FF2B5EF4-FFF2-40B4-BE49-F238E27FC236}">
                    <a16:creationId xmlns:a16="http://schemas.microsoft.com/office/drawing/2014/main" xmlns="" id="{10D064C5-27E1-4BC6-BF40-40DA5C8944BB}"/>
                  </a:ext>
                </a:extLst>
              </p:cNvPr>
              <p:cNvSpPr>
                <a:spLocks/>
              </p:cNvSpPr>
              <p:nvPr/>
            </p:nvSpPr>
            <p:spPr bwMode="auto">
              <a:xfrm>
                <a:off x="5304" y="1544"/>
                <a:ext cx="12" cy="5"/>
              </a:xfrm>
              <a:custGeom>
                <a:avLst/>
                <a:gdLst/>
                <a:ahLst/>
                <a:cxnLst>
                  <a:cxn ang="0">
                    <a:pos x="1" y="0"/>
                  </a:cxn>
                  <a:cxn ang="0">
                    <a:pos x="0" y="4"/>
                  </a:cxn>
                  <a:cxn ang="0">
                    <a:pos x="0" y="8"/>
                  </a:cxn>
                  <a:cxn ang="0">
                    <a:pos x="0" y="13"/>
                  </a:cxn>
                  <a:cxn ang="0">
                    <a:pos x="0" y="17"/>
                  </a:cxn>
                  <a:cxn ang="0">
                    <a:pos x="5" y="17"/>
                  </a:cxn>
                  <a:cxn ang="0">
                    <a:pos x="10" y="17"/>
                  </a:cxn>
                  <a:cxn ang="0">
                    <a:pos x="14" y="17"/>
                  </a:cxn>
                  <a:cxn ang="0">
                    <a:pos x="16" y="17"/>
                  </a:cxn>
                  <a:cxn ang="0">
                    <a:pos x="20" y="17"/>
                  </a:cxn>
                  <a:cxn ang="0">
                    <a:pos x="23" y="17"/>
                  </a:cxn>
                  <a:cxn ang="0">
                    <a:pos x="22" y="13"/>
                  </a:cxn>
                  <a:cxn ang="0">
                    <a:pos x="22" y="8"/>
                  </a:cxn>
                  <a:cxn ang="0">
                    <a:pos x="21" y="4"/>
                  </a:cxn>
                  <a:cxn ang="0">
                    <a:pos x="21" y="0"/>
                  </a:cxn>
                  <a:cxn ang="0">
                    <a:pos x="16" y="0"/>
                  </a:cxn>
                  <a:cxn ang="0">
                    <a:pos x="10" y="0"/>
                  </a:cxn>
                  <a:cxn ang="0">
                    <a:pos x="5" y="0"/>
                  </a:cxn>
                  <a:cxn ang="0">
                    <a:pos x="1" y="0"/>
                  </a:cxn>
                </a:cxnLst>
                <a:rect l="0" t="0" r="r" b="b"/>
                <a:pathLst>
                  <a:path w="23" h="17">
                    <a:moveTo>
                      <a:pt x="1" y="0"/>
                    </a:moveTo>
                    <a:lnTo>
                      <a:pt x="0" y="4"/>
                    </a:lnTo>
                    <a:lnTo>
                      <a:pt x="0" y="8"/>
                    </a:lnTo>
                    <a:lnTo>
                      <a:pt x="0" y="13"/>
                    </a:lnTo>
                    <a:lnTo>
                      <a:pt x="0" y="17"/>
                    </a:lnTo>
                    <a:lnTo>
                      <a:pt x="5" y="17"/>
                    </a:lnTo>
                    <a:lnTo>
                      <a:pt x="10" y="17"/>
                    </a:lnTo>
                    <a:lnTo>
                      <a:pt x="14" y="17"/>
                    </a:lnTo>
                    <a:lnTo>
                      <a:pt x="16" y="17"/>
                    </a:lnTo>
                    <a:lnTo>
                      <a:pt x="20" y="17"/>
                    </a:lnTo>
                    <a:lnTo>
                      <a:pt x="23" y="17"/>
                    </a:lnTo>
                    <a:lnTo>
                      <a:pt x="22" y="13"/>
                    </a:lnTo>
                    <a:lnTo>
                      <a:pt x="22" y="8"/>
                    </a:lnTo>
                    <a:lnTo>
                      <a:pt x="21" y="4"/>
                    </a:lnTo>
                    <a:lnTo>
                      <a:pt x="21" y="0"/>
                    </a:lnTo>
                    <a:lnTo>
                      <a:pt x="16" y="0"/>
                    </a:lnTo>
                    <a:lnTo>
                      <a:pt x="10" y="0"/>
                    </a:lnTo>
                    <a:lnTo>
                      <a:pt x="5" y="0"/>
                    </a:lnTo>
                    <a:lnTo>
                      <a:pt x="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05" name="Freeform 97">
                <a:extLst>
                  <a:ext uri="{FF2B5EF4-FFF2-40B4-BE49-F238E27FC236}">
                    <a16:creationId xmlns:a16="http://schemas.microsoft.com/office/drawing/2014/main" xmlns="" id="{FFFB9244-9432-4593-B81F-112912A849F0}"/>
                  </a:ext>
                </a:extLst>
              </p:cNvPr>
              <p:cNvSpPr>
                <a:spLocks/>
              </p:cNvSpPr>
              <p:nvPr/>
            </p:nvSpPr>
            <p:spPr bwMode="auto">
              <a:xfrm>
                <a:off x="5305" y="1534"/>
                <a:ext cx="11" cy="5"/>
              </a:xfrm>
              <a:custGeom>
                <a:avLst/>
                <a:gdLst/>
                <a:ahLst/>
                <a:cxnLst>
                  <a:cxn ang="0">
                    <a:pos x="0" y="0"/>
                  </a:cxn>
                  <a:cxn ang="0">
                    <a:pos x="0" y="3"/>
                  </a:cxn>
                  <a:cxn ang="0">
                    <a:pos x="0" y="7"/>
                  </a:cxn>
                  <a:cxn ang="0">
                    <a:pos x="0" y="11"/>
                  </a:cxn>
                  <a:cxn ang="0">
                    <a:pos x="0" y="15"/>
                  </a:cxn>
                  <a:cxn ang="0">
                    <a:pos x="4" y="15"/>
                  </a:cxn>
                  <a:cxn ang="0">
                    <a:pos x="9" y="15"/>
                  </a:cxn>
                  <a:cxn ang="0">
                    <a:pos x="15" y="15"/>
                  </a:cxn>
                  <a:cxn ang="0">
                    <a:pos x="21" y="15"/>
                  </a:cxn>
                  <a:cxn ang="0">
                    <a:pos x="20" y="11"/>
                  </a:cxn>
                  <a:cxn ang="0">
                    <a:pos x="20" y="7"/>
                  </a:cxn>
                  <a:cxn ang="0">
                    <a:pos x="19" y="3"/>
                  </a:cxn>
                  <a:cxn ang="0">
                    <a:pos x="19" y="0"/>
                  </a:cxn>
                  <a:cxn ang="0">
                    <a:pos x="14" y="0"/>
                  </a:cxn>
                  <a:cxn ang="0">
                    <a:pos x="9" y="0"/>
                  </a:cxn>
                  <a:cxn ang="0">
                    <a:pos x="4" y="0"/>
                  </a:cxn>
                  <a:cxn ang="0">
                    <a:pos x="0" y="0"/>
                  </a:cxn>
                </a:cxnLst>
                <a:rect l="0" t="0" r="r" b="b"/>
                <a:pathLst>
                  <a:path w="21" h="15">
                    <a:moveTo>
                      <a:pt x="0" y="0"/>
                    </a:moveTo>
                    <a:lnTo>
                      <a:pt x="0" y="3"/>
                    </a:lnTo>
                    <a:lnTo>
                      <a:pt x="0" y="7"/>
                    </a:lnTo>
                    <a:lnTo>
                      <a:pt x="0" y="11"/>
                    </a:lnTo>
                    <a:lnTo>
                      <a:pt x="0" y="15"/>
                    </a:lnTo>
                    <a:lnTo>
                      <a:pt x="4" y="15"/>
                    </a:lnTo>
                    <a:lnTo>
                      <a:pt x="9" y="15"/>
                    </a:lnTo>
                    <a:lnTo>
                      <a:pt x="15" y="15"/>
                    </a:lnTo>
                    <a:lnTo>
                      <a:pt x="21" y="15"/>
                    </a:lnTo>
                    <a:lnTo>
                      <a:pt x="20" y="11"/>
                    </a:lnTo>
                    <a:lnTo>
                      <a:pt x="20" y="7"/>
                    </a:lnTo>
                    <a:lnTo>
                      <a:pt x="19" y="3"/>
                    </a:lnTo>
                    <a:lnTo>
                      <a:pt x="19" y="0"/>
                    </a:lnTo>
                    <a:lnTo>
                      <a:pt x="14" y="0"/>
                    </a:lnTo>
                    <a:lnTo>
                      <a:pt x="9" y="0"/>
                    </a:lnTo>
                    <a:lnTo>
                      <a:pt x="4"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06" name="Freeform 98">
                <a:extLst>
                  <a:ext uri="{FF2B5EF4-FFF2-40B4-BE49-F238E27FC236}">
                    <a16:creationId xmlns:a16="http://schemas.microsoft.com/office/drawing/2014/main" xmlns="" id="{11FE9717-1C5E-49D2-8DA4-FC1DDB112CFE}"/>
                  </a:ext>
                </a:extLst>
              </p:cNvPr>
              <p:cNvSpPr>
                <a:spLocks/>
              </p:cNvSpPr>
              <p:nvPr/>
            </p:nvSpPr>
            <p:spPr bwMode="auto">
              <a:xfrm>
                <a:off x="5305" y="1534"/>
                <a:ext cx="11" cy="5"/>
              </a:xfrm>
              <a:custGeom>
                <a:avLst/>
                <a:gdLst/>
                <a:ahLst/>
                <a:cxnLst>
                  <a:cxn ang="0">
                    <a:pos x="0" y="0"/>
                  </a:cxn>
                  <a:cxn ang="0">
                    <a:pos x="0" y="3"/>
                  </a:cxn>
                  <a:cxn ang="0">
                    <a:pos x="0" y="7"/>
                  </a:cxn>
                  <a:cxn ang="0">
                    <a:pos x="0" y="11"/>
                  </a:cxn>
                  <a:cxn ang="0">
                    <a:pos x="0" y="15"/>
                  </a:cxn>
                  <a:cxn ang="0">
                    <a:pos x="4" y="15"/>
                  </a:cxn>
                  <a:cxn ang="0">
                    <a:pos x="9" y="15"/>
                  </a:cxn>
                  <a:cxn ang="0">
                    <a:pos x="15" y="15"/>
                  </a:cxn>
                  <a:cxn ang="0">
                    <a:pos x="21" y="15"/>
                  </a:cxn>
                  <a:cxn ang="0">
                    <a:pos x="20" y="11"/>
                  </a:cxn>
                  <a:cxn ang="0">
                    <a:pos x="20" y="7"/>
                  </a:cxn>
                  <a:cxn ang="0">
                    <a:pos x="19" y="3"/>
                  </a:cxn>
                  <a:cxn ang="0">
                    <a:pos x="19" y="0"/>
                  </a:cxn>
                  <a:cxn ang="0">
                    <a:pos x="14" y="0"/>
                  </a:cxn>
                  <a:cxn ang="0">
                    <a:pos x="9" y="0"/>
                  </a:cxn>
                  <a:cxn ang="0">
                    <a:pos x="4" y="0"/>
                  </a:cxn>
                  <a:cxn ang="0">
                    <a:pos x="0" y="0"/>
                  </a:cxn>
                </a:cxnLst>
                <a:rect l="0" t="0" r="r" b="b"/>
                <a:pathLst>
                  <a:path w="21" h="15">
                    <a:moveTo>
                      <a:pt x="0" y="0"/>
                    </a:moveTo>
                    <a:lnTo>
                      <a:pt x="0" y="3"/>
                    </a:lnTo>
                    <a:lnTo>
                      <a:pt x="0" y="7"/>
                    </a:lnTo>
                    <a:lnTo>
                      <a:pt x="0" y="11"/>
                    </a:lnTo>
                    <a:lnTo>
                      <a:pt x="0" y="15"/>
                    </a:lnTo>
                    <a:lnTo>
                      <a:pt x="4" y="15"/>
                    </a:lnTo>
                    <a:lnTo>
                      <a:pt x="9" y="15"/>
                    </a:lnTo>
                    <a:lnTo>
                      <a:pt x="15" y="15"/>
                    </a:lnTo>
                    <a:lnTo>
                      <a:pt x="21" y="15"/>
                    </a:lnTo>
                    <a:lnTo>
                      <a:pt x="20" y="11"/>
                    </a:lnTo>
                    <a:lnTo>
                      <a:pt x="20" y="7"/>
                    </a:lnTo>
                    <a:lnTo>
                      <a:pt x="19" y="3"/>
                    </a:lnTo>
                    <a:lnTo>
                      <a:pt x="19" y="0"/>
                    </a:lnTo>
                    <a:lnTo>
                      <a:pt x="14" y="0"/>
                    </a:lnTo>
                    <a:lnTo>
                      <a:pt x="9" y="0"/>
                    </a:lnTo>
                    <a:lnTo>
                      <a:pt x="4"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07" name="Freeform 99">
                <a:extLst>
                  <a:ext uri="{FF2B5EF4-FFF2-40B4-BE49-F238E27FC236}">
                    <a16:creationId xmlns:a16="http://schemas.microsoft.com/office/drawing/2014/main" xmlns="" id="{0C2E0B67-B2C1-4312-B06A-8FC875898BD9}"/>
                  </a:ext>
                </a:extLst>
              </p:cNvPr>
              <p:cNvSpPr>
                <a:spLocks/>
              </p:cNvSpPr>
              <p:nvPr/>
            </p:nvSpPr>
            <p:spPr bwMode="auto">
              <a:xfrm>
                <a:off x="5305" y="1523"/>
                <a:ext cx="10" cy="6"/>
              </a:xfrm>
              <a:custGeom>
                <a:avLst/>
                <a:gdLst/>
                <a:ahLst/>
                <a:cxnLst>
                  <a:cxn ang="0">
                    <a:pos x="1" y="0"/>
                  </a:cxn>
                  <a:cxn ang="0">
                    <a:pos x="0" y="5"/>
                  </a:cxn>
                  <a:cxn ang="0">
                    <a:pos x="0" y="9"/>
                  </a:cxn>
                  <a:cxn ang="0">
                    <a:pos x="0" y="12"/>
                  </a:cxn>
                  <a:cxn ang="0">
                    <a:pos x="0" y="16"/>
                  </a:cxn>
                  <a:cxn ang="0">
                    <a:pos x="4" y="16"/>
                  </a:cxn>
                  <a:cxn ang="0">
                    <a:pos x="9" y="16"/>
                  </a:cxn>
                  <a:cxn ang="0">
                    <a:pos x="15" y="16"/>
                  </a:cxn>
                  <a:cxn ang="0">
                    <a:pos x="20" y="16"/>
                  </a:cxn>
                  <a:cxn ang="0">
                    <a:pos x="19" y="12"/>
                  </a:cxn>
                  <a:cxn ang="0">
                    <a:pos x="19" y="9"/>
                  </a:cxn>
                  <a:cxn ang="0">
                    <a:pos x="19" y="5"/>
                  </a:cxn>
                  <a:cxn ang="0">
                    <a:pos x="19" y="0"/>
                  </a:cxn>
                  <a:cxn ang="0">
                    <a:pos x="14" y="0"/>
                  </a:cxn>
                  <a:cxn ang="0">
                    <a:pos x="9" y="0"/>
                  </a:cxn>
                  <a:cxn ang="0">
                    <a:pos x="5" y="0"/>
                  </a:cxn>
                  <a:cxn ang="0">
                    <a:pos x="1" y="0"/>
                  </a:cxn>
                </a:cxnLst>
                <a:rect l="0" t="0" r="r" b="b"/>
                <a:pathLst>
                  <a:path w="20" h="16">
                    <a:moveTo>
                      <a:pt x="1" y="0"/>
                    </a:moveTo>
                    <a:lnTo>
                      <a:pt x="0" y="5"/>
                    </a:lnTo>
                    <a:lnTo>
                      <a:pt x="0" y="9"/>
                    </a:lnTo>
                    <a:lnTo>
                      <a:pt x="0" y="12"/>
                    </a:lnTo>
                    <a:lnTo>
                      <a:pt x="0" y="16"/>
                    </a:lnTo>
                    <a:lnTo>
                      <a:pt x="4" y="16"/>
                    </a:lnTo>
                    <a:lnTo>
                      <a:pt x="9" y="16"/>
                    </a:lnTo>
                    <a:lnTo>
                      <a:pt x="15" y="16"/>
                    </a:lnTo>
                    <a:lnTo>
                      <a:pt x="20" y="16"/>
                    </a:lnTo>
                    <a:lnTo>
                      <a:pt x="19" y="12"/>
                    </a:lnTo>
                    <a:lnTo>
                      <a:pt x="19" y="9"/>
                    </a:lnTo>
                    <a:lnTo>
                      <a:pt x="19" y="5"/>
                    </a:lnTo>
                    <a:lnTo>
                      <a:pt x="19" y="0"/>
                    </a:lnTo>
                    <a:lnTo>
                      <a:pt x="14" y="0"/>
                    </a:lnTo>
                    <a:lnTo>
                      <a:pt x="9" y="0"/>
                    </a:lnTo>
                    <a:lnTo>
                      <a:pt x="5" y="0"/>
                    </a:lnTo>
                    <a:lnTo>
                      <a:pt x="1"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08" name="Freeform 100">
                <a:extLst>
                  <a:ext uri="{FF2B5EF4-FFF2-40B4-BE49-F238E27FC236}">
                    <a16:creationId xmlns:a16="http://schemas.microsoft.com/office/drawing/2014/main" xmlns="" id="{E0F373B6-2456-4FA5-AAF4-F4DC7E2ADFDB}"/>
                  </a:ext>
                </a:extLst>
              </p:cNvPr>
              <p:cNvSpPr>
                <a:spLocks/>
              </p:cNvSpPr>
              <p:nvPr/>
            </p:nvSpPr>
            <p:spPr bwMode="auto">
              <a:xfrm>
                <a:off x="5305" y="1523"/>
                <a:ext cx="10" cy="6"/>
              </a:xfrm>
              <a:custGeom>
                <a:avLst/>
                <a:gdLst/>
                <a:ahLst/>
                <a:cxnLst>
                  <a:cxn ang="0">
                    <a:pos x="1" y="0"/>
                  </a:cxn>
                  <a:cxn ang="0">
                    <a:pos x="0" y="5"/>
                  </a:cxn>
                  <a:cxn ang="0">
                    <a:pos x="0" y="9"/>
                  </a:cxn>
                  <a:cxn ang="0">
                    <a:pos x="0" y="12"/>
                  </a:cxn>
                  <a:cxn ang="0">
                    <a:pos x="0" y="16"/>
                  </a:cxn>
                  <a:cxn ang="0">
                    <a:pos x="4" y="16"/>
                  </a:cxn>
                  <a:cxn ang="0">
                    <a:pos x="9" y="16"/>
                  </a:cxn>
                  <a:cxn ang="0">
                    <a:pos x="15" y="16"/>
                  </a:cxn>
                  <a:cxn ang="0">
                    <a:pos x="20" y="16"/>
                  </a:cxn>
                  <a:cxn ang="0">
                    <a:pos x="19" y="12"/>
                  </a:cxn>
                  <a:cxn ang="0">
                    <a:pos x="19" y="9"/>
                  </a:cxn>
                  <a:cxn ang="0">
                    <a:pos x="19" y="5"/>
                  </a:cxn>
                  <a:cxn ang="0">
                    <a:pos x="19" y="0"/>
                  </a:cxn>
                  <a:cxn ang="0">
                    <a:pos x="14" y="0"/>
                  </a:cxn>
                  <a:cxn ang="0">
                    <a:pos x="9" y="0"/>
                  </a:cxn>
                  <a:cxn ang="0">
                    <a:pos x="5" y="0"/>
                  </a:cxn>
                  <a:cxn ang="0">
                    <a:pos x="1" y="0"/>
                  </a:cxn>
                </a:cxnLst>
                <a:rect l="0" t="0" r="r" b="b"/>
                <a:pathLst>
                  <a:path w="20" h="16">
                    <a:moveTo>
                      <a:pt x="1" y="0"/>
                    </a:moveTo>
                    <a:lnTo>
                      <a:pt x="0" y="5"/>
                    </a:lnTo>
                    <a:lnTo>
                      <a:pt x="0" y="9"/>
                    </a:lnTo>
                    <a:lnTo>
                      <a:pt x="0" y="12"/>
                    </a:lnTo>
                    <a:lnTo>
                      <a:pt x="0" y="16"/>
                    </a:lnTo>
                    <a:lnTo>
                      <a:pt x="4" y="16"/>
                    </a:lnTo>
                    <a:lnTo>
                      <a:pt x="9" y="16"/>
                    </a:lnTo>
                    <a:lnTo>
                      <a:pt x="15" y="16"/>
                    </a:lnTo>
                    <a:lnTo>
                      <a:pt x="20" y="16"/>
                    </a:lnTo>
                    <a:lnTo>
                      <a:pt x="19" y="12"/>
                    </a:lnTo>
                    <a:lnTo>
                      <a:pt x="19" y="9"/>
                    </a:lnTo>
                    <a:lnTo>
                      <a:pt x="19" y="5"/>
                    </a:lnTo>
                    <a:lnTo>
                      <a:pt x="19" y="0"/>
                    </a:lnTo>
                    <a:lnTo>
                      <a:pt x="14" y="0"/>
                    </a:lnTo>
                    <a:lnTo>
                      <a:pt x="9" y="0"/>
                    </a:lnTo>
                    <a:lnTo>
                      <a:pt x="5" y="0"/>
                    </a:lnTo>
                    <a:lnTo>
                      <a:pt x="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09" name="Freeform 101">
                <a:extLst>
                  <a:ext uri="{FF2B5EF4-FFF2-40B4-BE49-F238E27FC236}">
                    <a16:creationId xmlns:a16="http://schemas.microsoft.com/office/drawing/2014/main" xmlns="" id="{8CEB0275-3039-4791-980B-248B066E9ED5}"/>
                  </a:ext>
                </a:extLst>
              </p:cNvPr>
              <p:cNvSpPr>
                <a:spLocks/>
              </p:cNvSpPr>
              <p:nvPr/>
            </p:nvSpPr>
            <p:spPr bwMode="auto">
              <a:xfrm>
                <a:off x="5282" y="1594"/>
                <a:ext cx="16" cy="8"/>
              </a:xfrm>
              <a:custGeom>
                <a:avLst/>
                <a:gdLst/>
                <a:ahLst/>
                <a:cxnLst>
                  <a:cxn ang="0">
                    <a:pos x="4" y="0"/>
                  </a:cxn>
                  <a:cxn ang="0">
                    <a:pos x="3" y="6"/>
                  </a:cxn>
                  <a:cxn ang="0">
                    <a:pos x="3" y="13"/>
                  </a:cxn>
                  <a:cxn ang="0">
                    <a:pos x="1" y="18"/>
                  </a:cxn>
                  <a:cxn ang="0">
                    <a:pos x="0" y="24"/>
                  </a:cxn>
                  <a:cxn ang="0">
                    <a:pos x="4" y="24"/>
                  </a:cxn>
                  <a:cxn ang="0">
                    <a:pos x="8" y="24"/>
                  </a:cxn>
                  <a:cxn ang="0">
                    <a:pos x="11" y="24"/>
                  </a:cxn>
                  <a:cxn ang="0">
                    <a:pos x="15" y="24"/>
                  </a:cxn>
                  <a:cxn ang="0">
                    <a:pos x="19" y="24"/>
                  </a:cxn>
                  <a:cxn ang="0">
                    <a:pos x="23" y="24"/>
                  </a:cxn>
                  <a:cxn ang="0">
                    <a:pos x="27" y="24"/>
                  </a:cxn>
                  <a:cxn ang="0">
                    <a:pos x="31" y="24"/>
                  </a:cxn>
                  <a:cxn ang="0">
                    <a:pos x="31" y="18"/>
                  </a:cxn>
                  <a:cxn ang="0">
                    <a:pos x="31" y="13"/>
                  </a:cxn>
                  <a:cxn ang="0">
                    <a:pos x="31" y="6"/>
                  </a:cxn>
                  <a:cxn ang="0">
                    <a:pos x="32" y="0"/>
                  </a:cxn>
                  <a:cxn ang="0">
                    <a:pos x="29" y="0"/>
                  </a:cxn>
                  <a:cxn ang="0">
                    <a:pos x="25" y="0"/>
                  </a:cxn>
                  <a:cxn ang="0">
                    <a:pos x="22" y="0"/>
                  </a:cxn>
                  <a:cxn ang="0">
                    <a:pos x="18" y="0"/>
                  </a:cxn>
                  <a:cxn ang="0">
                    <a:pos x="14" y="0"/>
                  </a:cxn>
                  <a:cxn ang="0">
                    <a:pos x="11" y="0"/>
                  </a:cxn>
                  <a:cxn ang="0">
                    <a:pos x="7" y="0"/>
                  </a:cxn>
                  <a:cxn ang="0">
                    <a:pos x="4" y="0"/>
                  </a:cxn>
                </a:cxnLst>
                <a:rect l="0" t="0" r="r" b="b"/>
                <a:pathLst>
                  <a:path w="32" h="24">
                    <a:moveTo>
                      <a:pt x="4" y="0"/>
                    </a:moveTo>
                    <a:lnTo>
                      <a:pt x="3" y="6"/>
                    </a:lnTo>
                    <a:lnTo>
                      <a:pt x="3" y="13"/>
                    </a:lnTo>
                    <a:lnTo>
                      <a:pt x="1" y="18"/>
                    </a:lnTo>
                    <a:lnTo>
                      <a:pt x="0" y="24"/>
                    </a:lnTo>
                    <a:lnTo>
                      <a:pt x="4" y="24"/>
                    </a:lnTo>
                    <a:lnTo>
                      <a:pt x="8" y="24"/>
                    </a:lnTo>
                    <a:lnTo>
                      <a:pt x="11" y="24"/>
                    </a:lnTo>
                    <a:lnTo>
                      <a:pt x="15" y="24"/>
                    </a:lnTo>
                    <a:lnTo>
                      <a:pt x="19" y="24"/>
                    </a:lnTo>
                    <a:lnTo>
                      <a:pt x="23" y="24"/>
                    </a:lnTo>
                    <a:lnTo>
                      <a:pt x="27" y="24"/>
                    </a:lnTo>
                    <a:lnTo>
                      <a:pt x="31" y="24"/>
                    </a:lnTo>
                    <a:lnTo>
                      <a:pt x="31" y="18"/>
                    </a:lnTo>
                    <a:lnTo>
                      <a:pt x="31" y="13"/>
                    </a:lnTo>
                    <a:lnTo>
                      <a:pt x="31" y="6"/>
                    </a:lnTo>
                    <a:lnTo>
                      <a:pt x="32" y="0"/>
                    </a:lnTo>
                    <a:lnTo>
                      <a:pt x="29" y="0"/>
                    </a:lnTo>
                    <a:lnTo>
                      <a:pt x="25" y="0"/>
                    </a:lnTo>
                    <a:lnTo>
                      <a:pt x="22" y="0"/>
                    </a:lnTo>
                    <a:lnTo>
                      <a:pt x="18" y="0"/>
                    </a:lnTo>
                    <a:lnTo>
                      <a:pt x="14" y="0"/>
                    </a:lnTo>
                    <a:lnTo>
                      <a:pt x="11" y="0"/>
                    </a:lnTo>
                    <a:lnTo>
                      <a:pt x="7"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10" name="Freeform 102">
                <a:extLst>
                  <a:ext uri="{FF2B5EF4-FFF2-40B4-BE49-F238E27FC236}">
                    <a16:creationId xmlns:a16="http://schemas.microsoft.com/office/drawing/2014/main" xmlns="" id="{C95EA7FE-9896-4F9F-A865-F9FC6B9862DD}"/>
                  </a:ext>
                </a:extLst>
              </p:cNvPr>
              <p:cNvSpPr>
                <a:spLocks/>
              </p:cNvSpPr>
              <p:nvPr/>
            </p:nvSpPr>
            <p:spPr bwMode="auto">
              <a:xfrm>
                <a:off x="5282" y="1594"/>
                <a:ext cx="16" cy="8"/>
              </a:xfrm>
              <a:custGeom>
                <a:avLst/>
                <a:gdLst/>
                <a:ahLst/>
                <a:cxnLst>
                  <a:cxn ang="0">
                    <a:pos x="4" y="0"/>
                  </a:cxn>
                  <a:cxn ang="0">
                    <a:pos x="3" y="6"/>
                  </a:cxn>
                  <a:cxn ang="0">
                    <a:pos x="3" y="13"/>
                  </a:cxn>
                  <a:cxn ang="0">
                    <a:pos x="1" y="18"/>
                  </a:cxn>
                  <a:cxn ang="0">
                    <a:pos x="0" y="24"/>
                  </a:cxn>
                  <a:cxn ang="0">
                    <a:pos x="4" y="24"/>
                  </a:cxn>
                  <a:cxn ang="0">
                    <a:pos x="8" y="24"/>
                  </a:cxn>
                  <a:cxn ang="0">
                    <a:pos x="11" y="24"/>
                  </a:cxn>
                  <a:cxn ang="0">
                    <a:pos x="15" y="24"/>
                  </a:cxn>
                  <a:cxn ang="0">
                    <a:pos x="19" y="24"/>
                  </a:cxn>
                  <a:cxn ang="0">
                    <a:pos x="23" y="24"/>
                  </a:cxn>
                  <a:cxn ang="0">
                    <a:pos x="27" y="24"/>
                  </a:cxn>
                  <a:cxn ang="0">
                    <a:pos x="31" y="24"/>
                  </a:cxn>
                  <a:cxn ang="0">
                    <a:pos x="31" y="18"/>
                  </a:cxn>
                  <a:cxn ang="0">
                    <a:pos x="31" y="13"/>
                  </a:cxn>
                  <a:cxn ang="0">
                    <a:pos x="31" y="6"/>
                  </a:cxn>
                  <a:cxn ang="0">
                    <a:pos x="32" y="0"/>
                  </a:cxn>
                  <a:cxn ang="0">
                    <a:pos x="29" y="0"/>
                  </a:cxn>
                  <a:cxn ang="0">
                    <a:pos x="25" y="0"/>
                  </a:cxn>
                  <a:cxn ang="0">
                    <a:pos x="22" y="0"/>
                  </a:cxn>
                  <a:cxn ang="0">
                    <a:pos x="18" y="0"/>
                  </a:cxn>
                  <a:cxn ang="0">
                    <a:pos x="14" y="0"/>
                  </a:cxn>
                  <a:cxn ang="0">
                    <a:pos x="11" y="0"/>
                  </a:cxn>
                  <a:cxn ang="0">
                    <a:pos x="7" y="0"/>
                  </a:cxn>
                  <a:cxn ang="0">
                    <a:pos x="4" y="0"/>
                  </a:cxn>
                </a:cxnLst>
                <a:rect l="0" t="0" r="r" b="b"/>
                <a:pathLst>
                  <a:path w="32" h="24">
                    <a:moveTo>
                      <a:pt x="4" y="0"/>
                    </a:moveTo>
                    <a:lnTo>
                      <a:pt x="3" y="6"/>
                    </a:lnTo>
                    <a:lnTo>
                      <a:pt x="3" y="13"/>
                    </a:lnTo>
                    <a:lnTo>
                      <a:pt x="1" y="18"/>
                    </a:lnTo>
                    <a:lnTo>
                      <a:pt x="0" y="24"/>
                    </a:lnTo>
                    <a:lnTo>
                      <a:pt x="4" y="24"/>
                    </a:lnTo>
                    <a:lnTo>
                      <a:pt x="8" y="24"/>
                    </a:lnTo>
                    <a:lnTo>
                      <a:pt x="11" y="24"/>
                    </a:lnTo>
                    <a:lnTo>
                      <a:pt x="15" y="24"/>
                    </a:lnTo>
                    <a:lnTo>
                      <a:pt x="19" y="24"/>
                    </a:lnTo>
                    <a:lnTo>
                      <a:pt x="23" y="24"/>
                    </a:lnTo>
                    <a:lnTo>
                      <a:pt x="27" y="24"/>
                    </a:lnTo>
                    <a:lnTo>
                      <a:pt x="31" y="24"/>
                    </a:lnTo>
                    <a:lnTo>
                      <a:pt x="31" y="18"/>
                    </a:lnTo>
                    <a:lnTo>
                      <a:pt x="31" y="13"/>
                    </a:lnTo>
                    <a:lnTo>
                      <a:pt x="31" y="6"/>
                    </a:lnTo>
                    <a:lnTo>
                      <a:pt x="32" y="0"/>
                    </a:lnTo>
                    <a:lnTo>
                      <a:pt x="29" y="0"/>
                    </a:lnTo>
                    <a:lnTo>
                      <a:pt x="25" y="0"/>
                    </a:lnTo>
                    <a:lnTo>
                      <a:pt x="22" y="0"/>
                    </a:lnTo>
                    <a:lnTo>
                      <a:pt x="18" y="0"/>
                    </a:lnTo>
                    <a:lnTo>
                      <a:pt x="14" y="0"/>
                    </a:lnTo>
                    <a:lnTo>
                      <a:pt x="11" y="0"/>
                    </a:lnTo>
                    <a:lnTo>
                      <a:pt x="7"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11" name="Freeform 103">
                <a:extLst>
                  <a:ext uri="{FF2B5EF4-FFF2-40B4-BE49-F238E27FC236}">
                    <a16:creationId xmlns:a16="http://schemas.microsoft.com/office/drawing/2014/main" xmlns="" id="{E0818C7F-8704-4397-9453-C03F20661933}"/>
                  </a:ext>
                </a:extLst>
              </p:cNvPr>
              <p:cNvSpPr>
                <a:spLocks/>
              </p:cNvSpPr>
              <p:nvPr/>
            </p:nvSpPr>
            <p:spPr bwMode="auto">
              <a:xfrm>
                <a:off x="5284" y="1584"/>
                <a:ext cx="15" cy="7"/>
              </a:xfrm>
              <a:custGeom>
                <a:avLst/>
                <a:gdLst/>
                <a:ahLst/>
                <a:cxnLst>
                  <a:cxn ang="0">
                    <a:pos x="4" y="0"/>
                  </a:cxn>
                  <a:cxn ang="0">
                    <a:pos x="3" y="6"/>
                  </a:cxn>
                  <a:cxn ang="0">
                    <a:pos x="2" y="11"/>
                  </a:cxn>
                  <a:cxn ang="0">
                    <a:pos x="1" y="17"/>
                  </a:cxn>
                  <a:cxn ang="0">
                    <a:pos x="0" y="22"/>
                  </a:cxn>
                  <a:cxn ang="0">
                    <a:pos x="3" y="22"/>
                  </a:cxn>
                  <a:cxn ang="0">
                    <a:pos x="7" y="22"/>
                  </a:cxn>
                  <a:cxn ang="0">
                    <a:pos x="10" y="22"/>
                  </a:cxn>
                  <a:cxn ang="0">
                    <a:pos x="14" y="22"/>
                  </a:cxn>
                  <a:cxn ang="0">
                    <a:pos x="18" y="22"/>
                  </a:cxn>
                  <a:cxn ang="0">
                    <a:pos x="21" y="22"/>
                  </a:cxn>
                  <a:cxn ang="0">
                    <a:pos x="25" y="22"/>
                  </a:cxn>
                  <a:cxn ang="0">
                    <a:pos x="28" y="22"/>
                  </a:cxn>
                  <a:cxn ang="0">
                    <a:pos x="28" y="17"/>
                  </a:cxn>
                  <a:cxn ang="0">
                    <a:pos x="29" y="11"/>
                  </a:cxn>
                  <a:cxn ang="0">
                    <a:pos x="29" y="6"/>
                  </a:cxn>
                  <a:cxn ang="0">
                    <a:pos x="30" y="0"/>
                  </a:cxn>
                  <a:cxn ang="0">
                    <a:pos x="27" y="0"/>
                  </a:cxn>
                  <a:cxn ang="0">
                    <a:pos x="24" y="0"/>
                  </a:cxn>
                  <a:cxn ang="0">
                    <a:pos x="21" y="0"/>
                  </a:cxn>
                  <a:cxn ang="0">
                    <a:pos x="18" y="0"/>
                  </a:cxn>
                  <a:cxn ang="0">
                    <a:pos x="14" y="0"/>
                  </a:cxn>
                  <a:cxn ang="0">
                    <a:pos x="11" y="0"/>
                  </a:cxn>
                  <a:cxn ang="0">
                    <a:pos x="7" y="0"/>
                  </a:cxn>
                  <a:cxn ang="0">
                    <a:pos x="4" y="0"/>
                  </a:cxn>
                </a:cxnLst>
                <a:rect l="0" t="0" r="r" b="b"/>
                <a:pathLst>
                  <a:path w="30" h="22">
                    <a:moveTo>
                      <a:pt x="4" y="0"/>
                    </a:moveTo>
                    <a:lnTo>
                      <a:pt x="3" y="6"/>
                    </a:lnTo>
                    <a:lnTo>
                      <a:pt x="2" y="11"/>
                    </a:lnTo>
                    <a:lnTo>
                      <a:pt x="1" y="17"/>
                    </a:lnTo>
                    <a:lnTo>
                      <a:pt x="0" y="22"/>
                    </a:lnTo>
                    <a:lnTo>
                      <a:pt x="3" y="22"/>
                    </a:lnTo>
                    <a:lnTo>
                      <a:pt x="7" y="22"/>
                    </a:lnTo>
                    <a:lnTo>
                      <a:pt x="10" y="22"/>
                    </a:lnTo>
                    <a:lnTo>
                      <a:pt x="14" y="22"/>
                    </a:lnTo>
                    <a:lnTo>
                      <a:pt x="18" y="22"/>
                    </a:lnTo>
                    <a:lnTo>
                      <a:pt x="21" y="22"/>
                    </a:lnTo>
                    <a:lnTo>
                      <a:pt x="25" y="22"/>
                    </a:lnTo>
                    <a:lnTo>
                      <a:pt x="28" y="22"/>
                    </a:lnTo>
                    <a:lnTo>
                      <a:pt x="28" y="17"/>
                    </a:lnTo>
                    <a:lnTo>
                      <a:pt x="29" y="11"/>
                    </a:lnTo>
                    <a:lnTo>
                      <a:pt x="29" y="6"/>
                    </a:lnTo>
                    <a:lnTo>
                      <a:pt x="30" y="0"/>
                    </a:lnTo>
                    <a:lnTo>
                      <a:pt x="27" y="0"/>
                    </a:lnTo>
                    <a:lnTo>
                      <a:pt x="24" y="0"/>
                    </a:lnTo>
                    <a:lnTo>
                      <a:pt x="21" y="0"/>
                    </a:lnTo>
                    <a:lnTo>
                      <a:pt x="18" y="0"/>
                    </a:lnTo>
                    <a:lnTo>
                      <a:pt x="14" y="0"/>
                    </a:lnTo>
                    <a:lnTo>
                      <a:pt x="11" y="0"/>
                    </a:lnTo>
                    <a:lnTo>
                      <a:pt x="7"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12" name="Freeform 104">
                <a:extLst>
                  <a:ext uri="{FF2B5EF4-FFF2-40B4-BE49-F238E27FC236}">
                    <a16:creationId xmlns:a16="http://schemas.microsoft.com/office/drawing/2014/main" xmlns="" id="{34A56FEF-B370-4AF4-9841-456CD91517B7}"/>
                  </a:ext>
                </a:extLst>
              </p:cNvPr>
              <p:cNvSpPr>
                <a:spLocks/>
              </p:cNvSpPr>
              <p:nvPr/>
            </p:nvSpPr>
            <p:spPr bwMode="auto">
              <a:xfrm>
                <a:off x="5284" y="1584"/>
                <a:ext cx="15" cy="7"/>
              </a:xfrm>
              <a:custGeom>
                <a:avLst/>
                <a:gdLst/>
                <a:ahLst/>
                <a:cxnLst>
                  <a:cxn ang="0">
                    <a:pos x="4" y="0"/>
                  </a:cxn>
                  <a:cxn ang="0">
                    <a:pos x="3" y="6"/>
                  </a:cxn>
                  <a:cxn ang="0">
                    <a:pos x="2" y="11"/>
                  </a:cxn>
                  <a:cxn ang="0">
                    <a:pos x="1" y="17"/>
                  </a:cxn>
                  <a:cxn ang="0">
                    <a:pos x="0" y="22"/>
                  </a:cxn>
                  <a:cxn ang="0">
                    <a:pos x="3" y="22"/>
                  </a:cxn>
                  <a:cxn ang="0">
                    <a:pos x="7" y="22"/>
                  </a:cxn>
                  <a:cxn ang="0">
                    <a:pos x="10" y="22"/>
                  </a:cxn>
                  <a:cxn ang="0">
                    <a:pos x="14" y="22"/>
                  </a:cxn>
                  <a:cxn ang="0">
                    <a:pos x="18" y="22"/>
                  </a:cxn>
                  <a:cxn ang="0">
                    <a:pos x="21" y="22"/>
                  </a:cxn>
                  <a:cxn ang="0">
                    <a:pos x="25" y="22"/>
                  </a:cxn>
                  <a:cxn ang="0">
                    <a:pos x="28" y="22"/>
                  </a:cxn>
                  <a:cxn ang="0">
                    <a:pos x="28" y="17"/>
                  </a:cxn>
                  <a:cxn ang="0">
                    <a:pos x="29" y="11"/>
                  </a:cxn>
                  <a:cxn ang="0">
                    <a:pos x="29" y="6"/>
                  </a:cxn>
                  <a:cxn ang="0">
                    <a:pos x="30" y="0"/>
                  </a:cxn>
                  <a:cxn ang="0">
                    <a:pos x="27" y="0"/>
                  </a:cxn>
                  <a:cxn ang="0">
                    <a:pos x="24" y="0"/>
                  </a:cxn>
                  <a:cxn ang="0">
                    <a:pos x="21" y="0"/>
                  </a:cxn>
                  <a:cxn ang="0">
                    <a:pos x="18" y="0"/>
                  </a:cxn>
                  <a:cxn ang="0">
                    <a:pos x="14" y="0"/>
                  </a:cxn>
                  <a:cxn ang="0">
                    <a:pos x="11" y="0"/>
                  </a:cxn>
                  <a:cxn ang="0">
                    <a:pos x="7" y="0"/>
                  </a:cxn>
                  <a:cxn ang="0">
                    <a:pos x="4" y="0"/>
                  </a:cxn>
                </a:cxnLst>
                <a:rect l="0" t="0" r="r" b="b"/>
                <a:pathLst>
                  <a:path w="30" h="22">
                    <a:moveTo>
                      <a:pt x="4" y="0"/>
                    </a:moveTo>
                    <a:lnTo>
                      <a:pt x="3" y="6"/>
                    </a:lnTo>
                    <a:lnTo>
                      <a:pt x="2" y="11"/>
                    </a:lnTo>
                    <a:lnTo>
                      <a:pt x="1" y="17"/>
                    </a:lnTo>
                    <a:lnTo>
                      <a:pt x="0" y="22"/>
                    </a:lnTo>
                    <a:lnTo>
                      <a:pt x="3" y="22"/>
                    </a:lnTo>
                    <a:lnTo>
                      <a:pt x="7" y="22"/>
                    </a:lnTo>
                    <a:lnTo>
                      <a:pt x="10" y="22"/>
                    </a:lnTo>
                    <a:lnTo>
                      <a:pt x="14" y="22"/>
                    </a:lnTo>
                    <a:lnTo>
                      <a:pt x="18" y="22"/>
                    </a:lnTo>
                    <a:lnTo>
                      <a:pt x="21" y="22"/>
                    </a:lnTo>
                    <a:lnTo>
                      <a:pt x="25" y="22"/>
                    </a:lnTo>
                    <a:lnTo>
                      <a:pt x="28" y="22"/>
                    </a:lnTo>
                    <a:lnTo>
                      <a:pt x="28" y="17"/>
                    </a:lnTo>
                    <a:lnTo>
                      <a:pt x="29" y="11"/>
                    </a:lnTo>
                    <a:lnTo>
                      <a:pt x="29" y="6"/>
                    </a:lnTo>
                    <a:lnTo>
                      <a:pt x="30" y="0"/>
                    </a:lnTo>
                    <a:lnTo>
                      <a:pt x="27" y="0"/>
                    </a:lnTo>
                    <a:lnTo>
                      <a:pt x="24" y="0"/>
                    </a:lnTo>
                    <a:lnTo>
                      <a:pt x="21" y="0"/>
                    </a:lnTo>
                    <a:lnTo>
                      <a:pt x="18" y="0"/>
                    </a:lnTo>
                    <a:lnTo>
                      <a:pt x="14" y="0"/>
                    </a:lnTo>
                    <a:lnTo>
                      <a:pt x="11" y="0"/>
                    </a:lnTo>
                    <a:lnTo>
                      <a:pt x="7"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13" name="Freeform 105">
                <a:extLst>
                  <a:ext uri="{FF2B5EF4-FFF2-40B4-BE49-F238E27FC236}">
                    <a16:creationId xmlns:a16="http://schemas.microsoft.com/office/drawing/2014/main" xmlns="" id="{B4365156-62E0-4ABD-9F9F-8E4EE49671EE}"/>
                  </a:ext>
                </a:extLst>
              </p:cNvPr>
              <p:cNvSpPr>
                <a:spLocks/>
              </p:cNvSpPr>
              <p:nvPr/>
            </p:nvSpPr>
            <p:spPr bwMode="auto">
              <a:xfrm>
                <a:off x="5286" y="1574"/>
                <a:ext cx="14" cy="7"/>
              </a:xfrm>
              <a:custGeom>
                <a:avLst/>
                <a:gdLst/>
                <a:ahLst/>
                <a:cxnLst>
                  <a:cxn ang="0">
                    <a:pos x="3" y="0"/>
                  </a:cxn>
                  <a:cxn ang="0">
                    <a:pos x="1" y="4"/>
                  </a:cxn>
                  <a:cxn ang="0">
                    <a:pos x="1" y="10"/>
                  </a:cxn>
                  <a:cxn ang="0">
                    <a:pos x="0" y="15"/>
                  </a:cxn>
                  <a:cxn ang="0">
                    <a:pos x="0" y="21"/>
                  </a:cxn>
                  <a:cxn ang="0">
                    <a:pos x="3" y="21"/>
                  </a:cxn>
                  <a:cxn ang="0">
                    <a:pos x="7" y="21"/>
                  </a:cxn>
                  <a:cxn ang="0">
                    <a:pos x="10" y="21"/>
                  </a:cxn>
                  <a:cxn ang="0">
                    <a:pos x="14" y="21"/>
                  </a:cxn>
                  <a:cxn ang="0">
                    <a:pos x="17" y="21"/>
                  </a:cxn>
                  <a:cxn ang="0">
                    <a:pos x="20" y="21"/>
                  </a:cxn>
                  <a:cxn ang="0">
                    <a:pos x="23" y="21"/>
                  </a:cxn>
                  <a:cxn ang="0">
                    <a:pos x="26" y="21"/>
                  </a:cxn>
                  <a:cxn ang="0">
                    <a:pos x="26" y="15"/>
                  </a:cxn>
                  <a:cxn ang="0">
                    <a:pos x="27" y="10"/>
                  </a:cxn>
                  <a:cxn ang="0">
                    <a:pos x="27" y="4"/>
                  </a:cxn>
                  <a:cxn ang="0">
                    <a:pos x="27" y="0"/>
                  </a:cxn>
                  <a:cxn ang="0">
                    <a:pos x="24" y="0"/>
                  </a:cxn>
                  <a:cxn ang="0">
                    <a:pos x="21" y="0"/>
                  </a:cxn>
                  <a:cxn ang="0">
                    <a:pos x="18" y="0"/>
                  </a:cxn>
                  <a:cxn ang="0">
                    <a:pos x="16" y="0"/>
                  </a:cxn>
                  <a:cxn ang="0">
                    <a:pos x="13" y="0"/>
                  </a:cxn>
                  <a:cxn ang="0">
                    <a:pos x="9" y="0"/>
                  </a:cxn>
                  <a:cxn ang="0">
                    <a:pos x="6" y="0"/>
                  </a:cxn>
                  <a:cxn ang="0">
                    <a:pos x="3" y="0"/>
                  </a:cxn>
                </a:cxnLst>
                <a:rect l="0" t="0" r="r" b="b"/>
                <a:pathLst>
                  <a:path w="27" h="21">
                    <a:moveTo>
                      <a:pt x="3" y="0"/>
                    </a:moveTo>
                    <a:lnTo>
                      <a:pt x="1" y="4"/>
                    </a:lnTo>
                    <a:lnTo>
                      <a:pt x="1" y="10"/>
                    </a:lnTo>
                    <a:lnTo>
                      <a:pt x="0" y="15"/>
                    </a:lnTo>
                    <a:lnTo>
                      <a:pt x="0" y="21"/>
                    </a:lnTo>
                    <a:lnTo>
                      <a:pt x="3" y="21"/>
                    </a:lnTo>
                    <a:lnTo>
                      <a:pt x="7" y="21"/>
                    </a:lnTo>
                    <a:lnTo>
                      <a:pt x="10" y="21"/>
                    </a:lnTo>
                    <a:lnTo>
                      <a:pt x="14" y="21"/>
                    </a:lnTo>
                    <a:lnTo>
                      <a:pt x="17" y="21"/>
                    </a:lnTo>
                    <a:lnTo>
                      <a:pt x="20" y="21"/>
                    </a:lnTo>
                    <a:lnTo>
                      <a:pt x="23" y="21"/>
                    </a:lnTo>
                    <a:lnTo>
                      <a:pt x="26" y="21"/>
                    </a:lnTo>
                    <a:lnTo>
                      <a:pt x="26" y="15"/>
                    </a:lnTo>
                    <a:lnTo>
                      <a:pt x="27" y="10"/>
                    </a:lnTo>
                    <a:lnTo>
                      <a:pt x="27" y="4"/>
                    </a:lnTo>
                    <a:lnTo>
                      <a:pt x="27" y="0"/>
                    </a:lnTo>
                    <a:lnTo>
                      <a:pt x="24" y="0"/>
                    </a:lnTo>
                    <a:lnTo>
                      <a:pt x="21" y="0"/>
                    </a:lnTo>
                    <a:lnTo>
                      <a:pt x="18" y="0"/>
                    </a:lnTo>
                    <a:lnTo>
                      <a:pt x="16" y="0"/>
                    </a:lnTo>
                    <a:lnTo>
                      <a:pt x="13" y="0"/>
                    </a:lnTo>
                    <a:lnTo>
                      <a:pt x="9" y="0"/>
                    </a:lnTo>
                    <a:lnTo>
                      <a:pt x="6"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14" name="Freeform 106">
                <a:extLst>
                  <a:ext uri="{FF2B5EF4-FFF2-40B4-BE49-F238E27FC236}">
                    <a16:creationId xmlns:a16="http://schemas.microsoft.com/office/drawing/2014/main" xmlns="" id="{14C50276-CB96-4EB3-AA28-62143E2B049F}"/>
                  </a:ext>
                </a:extLst>
              </p:cNvPr>
              <p:cNvSpPr>
                <a:spLocks/>
              </p:cNvSpPr>
              <p:nvPr/>
            </p:nvSpPr>
            <p:spPr bwMode="auto">
              <a:xfrm>
                <a:off x="5286" y="1574"/>
                <a:ext cx="14" cy="7"/>
              </a:xfrm>
              <a:custGeom>
                <a:avLst/>
                <a:gdLst/>
                <a:ahLst/>
                <a:cxnLst>
                  <a:cxn ang="0">
                    <a:pos x="3" y="0"/>
                  </a:cxn>
                  <a:cxn ang="0">
                    <a:pos x="1" y="4"/>
                  </a:cxn>
                  <a:cxn ang="0">
                    <a:pos x="1" y="10"/>
                  </a:cxn>
                  <a:cxn ang="0">
                    <a:pos x="0" y="15"/>
                  </a:cxn>
                  <a:cxn ang="0">
                    <a:pos x="0" y="21"/>
                  </a:cxn>
                  <a:cxn ang="0">
                    <a:pos x="3" y="21"/>
                  </a:cxn>
                  <a:cxn ang="0">
                    <a:pos x="7" y="21"/>
                  </a:cxn>
                  <a:cxn ang="0">
                    <a:pos x="10" y="21"/>
                  </a:cxn>
                  <a:cxn ang="0">
                    <a:pos x="14" y="21"/>
                  </a:cxn>
                  <a:cxn ang="0">
                    <a:pos x="17" y="21"/>
                  </a:cxn>
                  <a:cxn ang="0">
                    <a:pos x="20" y="21"/>
                  </a:cxn>
                  <a:cxn ang="0">
                    <a:pos x="23" y="21"/>
                  </a:cxn>
                  <a:cxn ang="0">
                    <a:pos x="26" y="21"/>
                  </a:cxn>
                  <a:cxn ang="0">
                    <a:pos x="26" y="15"/>
                  </a:cxn>
                  <a:cxn ang="0">
                    <a:pos x="27" y="10"/>
                  </a:cxn>
                  <a:cxn ang="0">
                    <a:pos x="27" y="4"/>
                  </a:cxn>
                  <a:cxn ang="0">
                    <a:pos x="27" y="0"/>
                  </a:cxn>
                  <a:cxn ang="0">
                    <a:pos x="24" y="0"/>
                  </a:cxn>
                  <a:cxn ang="0">
                    <a:pos x="21" y="0"/>
                  </a:cxn>
                  <a:cxn ang="0">
                    <a:pos x="18" y="0"/>
                  </a:cxn>
                  <a:cxn ang="0">
                    <a:pos x="16" y="0"/>
                  </a:cxn>
                  <a:cxn ang="0">
                    <a:pos x="13" y="0"/>
                  </a:cxn>
                  <a:cxn ang="0">
                    <a:pos x="9" y="0"/>
                  </a:cxn>
                  <a:cxn ang="0">
                    <a:pos x="6" y="0"/>
                  </a:cxn>
                  <a:cxn ang="0">
                    <a:pos x="3" y="0"/>
                  </a:cxn>
                </a:cxnLst>
                <a:rect l="0" t="0" r="r" b="b"/>
                <a:pathLst>
                  <a:path w="27" h="21">
                    <a:moveTo>
                      <a:pt x="3" y="0"/>
                    </a:moveTo>
                    <a:lnTo>
                      <a:pt x="1" y="4"/>
                    </a:lnTo>
                    <a:lnTo>
                      <a:pt x="1" y="10"/>
                    </a:lnTo>
                    <a:lnTo>
                      <a:pt x="0" y="15"/>
                    </a:lnTo>
                    <a:lnTo>
                      <a:pt x="0" y="21"/>
                    </a:lnTo>
                    <a:lnTo>
                      <a:pt x="3" y="21"/>
                    </a:lnTo>
                    <a:lnTo>
                      <a:pt x="7" y="21"/>
                    </a:lnTo>
                    <a:lnTo>
                      <a:pt x="10" y="21"/>
                    </a:lnTo>
                    <a:lnTo>
                      <a:pt x="14" y="21"/>
                    </a:lnTo>
                    <a:lnTo>
                      <a:pt x="17" y="21"/>
                    </a:lnTo>
                    <a:lnTo>
                      <a:pt x="20" y="21"/>
                    </a:lnTo>
                    <a:lnTo>
                      <a:pt x="23" y="21"/>
                    </a:lnTo>
                    <a:lnTo>
                      <a:pt x="26" y="21"/>
                    </a:lnTo>
                    <a:lnTo>
                      <a:pt x="26" y="15"/>
                    </a:lnTo>
                    <a:lnTo>
                      <a:pt x="27" y="10"/>
                    </a:lnTo>
                    <a:lnTo>
                      <a:pt x="27" y="4"/>
                    </a:lnTo>
                    <a:lnTo>
                      <a:pt x="27" y="0"/>
                    </a:lnTo>
                    <a:lnTo>
                      <a:pt x="24" y="0"/>
                    </a:lnTo>
                    <a:lnTo>
                      <a:pt x="21" y="0"/>
                    </a:lnTo>
                    <a:lnTo>
                      <a:pt x="18" y="0"/>
                    </a:lnTo>
                    <a:lnTo>
                      <a:pt x="16" y="0"/>
                    </a:lnTo>
                    <a:lnTo>
                      <a:pt x="13" y="0"/>
                    </a:lnTo>
                    <a:lnTo>
                      <a:pt x="9" y="0"/>
                    </a:lnTo>
                    <a:lnTo>
                      <a:pt x="6"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15" name="Freeform 107">
                <a:extLst>
                  <a:ext uri="{FF2B5EF4-FFF2-40B4-BE49-F238E27FC236}">
                    <a16:creationId xmlns:a16="http://schemas.microsoft.com/office/drawing/2014/main" xmlns="" id="{1A3BE9A8-F796-4B05-8A29-0939D0C4A5D4}"/>
                  </a:ext>
                </a:extLst>
              </p:cNvPr>
              <p:cNvSpPr>
                <a:spLocks/>
              </p:cNvSpPr>
              <p:nvPr/>
            </p:nvSpPr>
            <p:spPr bwMode="auto">
              <a:xfrm>
                <a:off x="5288" y="1564"/>
                <a:ext cx="13" cy="6"/>
              </a:xfrm>
              <a:custGeom>
                <a:avLst/>
                <a:gdLst/>
                <a:ahLst/>
                <a:cxnLst>
                  <a:cxn ang="0">
                    <a:pos x="3" y="0"/>
                  </a:cxn>
                  <a:cxn ang="0">
                    <a:pos x="2" y="4"/>
                  </a:cxn>
                  <a:cxn ang="0">
                    <a:pos x="2" y="9"/>
                  </a:cxn>
                  <a:cxn ang="0">
                    <a:pos x="0" y="14"/>
                  </a:cxn>
                  <a:cxn ang="0">
                    <a:pos x="0" y="19"/>
                  </a:cxn>
                  <a:cxn ang="0">
                    <a:pos x="3" y="19"/>
                  </a:cxn>
                  <a:cxn ang="0">
                    <a:pos x="6" y="19"/>
                  </a:cxn>
                  <a:cxn ang="0">
                    <a:pos x="10" y="19"/>
                  </a:cxn>
                  <a:cxn ang="0">
                    <a:pos x="13" y="19"/>
                  </a:cxn>
                  <a:cxn ang="0">
                    <a:pos x="16" y="19"/>
                  </a:cxn>
                  <a:cxn ang="0">
                    <a:pos x="19" y="19"/>
                  </a:cxn>
                  <a:cxn ang="0">
                    <a:pos x="22" y="19"/>
                  </a:cxn>
                  <a:cxn ang="0">
                    <a:pos x="26" y="19"/>
                  </a:cxn>
                  <a:cxn ang="0">
                    <a:pos x="26" y="14"/>
                  </a:cxn>
                  <a:cxn ang="0">
                    <a:pos x="26" y="9"/>
                  </a:cxn>
                  <a:cxn ang="0">
                    <a:pos x="26" y="4"/>
                  </a:cxn>
                  <a:cxn ang="0">
                    <a:pos x="26" y="0"/>
                  </a:cxn>
                  <a:cxn ang="0">
                    <a:pos x="23" y="0"/>
                  </a:cxn>
                  <a:cxn ang="0">
                    <a:pos x="20" y="0"/>
                  </a:cxn>
                  <a:cxn ang="0">
                    <a:pos x="17" y="0"/>
                  </a:cxn>
                  <a:cxn ang="0">
                    <a:pos x="15" y="0"/>
                  </a:cxn>
                  <a:cxn ang="0">
                    <a:pos x="8" y="0"/>
                  </a:cxn>
                  <a:cxn ang="0">
                    <a:pos x="3" y="0"/>
                  </a:cxn>
                </a:cxnLst>
                <a:rect l="0" t="0" r="r" b="b"/>
                <a:pathLst>
                  <a:path w="26" h="19">
                    <a:moveTo>
                      <a:pt x="3" y="0"/>
                    </a:moveTo>
                    <a:lnTo>
                      <a:pt x="2" y="4"/>
                    </a:lnTo>
                    <a:lnTo>
                      <a:pt x="2" y="9"/>
                    </a:lnTo>
                    <a:lnTo>
                      <a:pt x="0" y="14"/>
                    </a:lnTo>
                    <a:lnTo>
                      <a:pt x="0" y="19"/>
                    </a:lnTo>
                    <a:lnTo>
                      <a:pt x="3" y="19"/>
                    </a:lnTo>
                    <a:lnTo>
                      <a:pt x="6" y="19"/>
                    </a:lnTo>
                    <a:lnTo>
                      <a:pt x="10" y="19"/>
                    </a:lnTo>
                    <a:lnTo>
                      <a:pt x="13" y="19"/>
                    </a:lnTo>
                    <a:lnTo>
                      <a:pt x="16" y="19"/>
                    </a:lnTo>
                    <a:lnTo>
                      <a:pt x="19" y="19"/>
                    </a:lnTo>
                    <a:lnTo>
                      <a:pt x="22" y="19"/>
                    </a:lnTo>
                    <a:lnTo>
                      <a:pt x="26" y="19"/>
                    </a:lnTo>
                    <a:lnTo>
                      <a:pt x="26" y="14"/>
                    </a:lnTo>
                    <a:lnTo>
                      <a:pt x="26" y="9"/>
                    </a:lnTo>
                    <a:lnTo>
                      <a:pt x="26" y="4"/>
                    </a:lnTo>
                    <a:lnTo>
                      <a:pt x="26" y="0"/>
                    </a:lnTo>
                    <a:lnTo>
                      <a:pt x="23" y="0"/>
                    </a:lnTo>
                    <a:lnTo>
                      <a:pt x="20" y="0"/>
                    </a:lnTo>
                    <a:lnTo>
                      <a:pt x="17" y="0"/>
                    </a:lnTo>
                    <a:lnTo>
                      <a:pt x="15" y="0"/>
                    </a:lnTo>
                    <a:lnTo>
                      <a:pt x="8"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16" name="Freeform 108">
                <a:extLst>
                  <a:ext uri="{FF2B5EF4-FFF2-40B4-BE49-F238E27FC236}">
                    <a16:creationId xmlns:a16="http://schemas.microsoft.com/office/drawing/2014/main" xmlns="" id="{F5FDF5EA-B8EB-43D0-BF1D-8223BC9CA18E}"/>
                  </a:ext>
                </a:extLst>
              </p:cNvPr>
              <p:cNvSpPr>
                <a:spLocks/>
              </p:cNvSpPr>
              <p:nvPr/>
            </p:nvSpPr>
            <p:spPr bwMode="auto">
              <a:xfrm>
                <a:off x="5288" y="1564"/>
                <a:ext cx="13" cy="6"/>
              </a:xfrm>
              <a:custGeom>
                <a:avLst/>
                <a:gdLst/>
                <a:ahLst/>
                <a:cxnLst>
                  <a:cxn ang="0">
                    <a:pos x="3" y="0"/>
                  </a:cxn>
                  <a:cxn ang="0">
                    <a:pos x="2" y="4"/>
                  </a:cxn>
                  <a:cxn ang="0">
                    <a:pos x="2" y="9"/>
                  </a:cxn>
                  <a:cxn ang="0">
                    <a:pos x="0" y="14"/>
                  </a:cxn>
                  <a:cxn ang="0">
                    <a:pos x="0" y="19"/>
                  </a:cxn>
                  <a:cxn ang="0">
                    <a:pos x="3" y="19"/>
                  </a:cxn>
                  <a:cxn ang="0">
                    <a:pos x="6" y="19"/>
                  </a:cxn>
                  <a:cxn ang="0">
                    <a:pos x="10" y="19"/>
                  </a:cxn>
                  <a:cxn ang="0">
                    <a:pos x="13" y="19"/>
                  </a:cxn>
                  <a:cxn ang="0">
                    <a:pos x="16" y="19"/>
                  </a:cxn>
                  <a:cxn ang="0">
                    <a:pos x="19" y="19"/>
                  </a:cxn>
                  <a:cxn ang="0">
                    <a:pos x="22" y="19"/>
                  </a:cxn>
                  <a:cxn ang="0">
                    <a:pos x="26" y="19"/>
                  </a:cxn>
                  <a:cxn ang="0">
                    <a:pos x="26" y="14"/>
                  </a:cxn>
                  <a:cxn ang="0">
                    <a:pos x="26" y="9"/>
                  </a:cxn>
                  <a:cxn ang="0">
                    <a:pos x="26" y="4"/>
                  </a:cxn>
                  <a:cxn ang="0">
                    <a:pos x="26" y="0"/>
                  </a:cxn>
                  <a:cxn ang="0">
                    <a:pos x="23" y="0"/>
                  </a:cxn>
                  <a:cxn ang="0">
                    <a:pos x="20" y="0"/>
                  </a:cxn>
                  <a:cxn ang="0">
                    <a:pos x="17" y="0"/>
                  </a:cxn>
                  <a:cxn ang="0">
                    <a:pos x="15" y="0"/>
                  </a:cxn>
                  <a:cxn ang="0">
                    <a:pos x="8" y="0"/>
                  </a:cxn>
                  <a:cxn ang="0">
                    <a:pos x="3" y="0"/>
                  </a:cxn>
                </a:cxnLst>
                <a:rect l="0" t="0" r="r" b="b"/>
                <a:pathLst>
                  <a:path w="26" h="19">
                    <a:moveTo>
                      <a:pt x="3" y="0"/>
                    </a:moveTo>
                    <a:lnTo>
                      <a:pt x="2" y="4"/>
                    </a:lnTo>
                    <a:lnTo>
                      <a:pt x="2" y="9"/>
                    </a:lnTo>
                    <a:lnTo>
                      <a:pt x="0" y="14"/>
                    </a:lnTo>
                    <a:lnTo>
                      <a:pt x="0" y="19"/>
                    </a:lnTo>
                    <a:lnTo>
                      <a:pt x="3" y="19"/>
                    </a:lnTo>
                    <a:lnTo>
                      <a:pt x="6" y="19"/>
                    </a:lnTo>
                    <a:lnTo>
                      <a:pt x="10" y="19"/>
                    </a:lnTo>
                    <a:lnTo>
                      <a:pt x="13" y="19"/>
                    </a:lnTo>
                    <a:lnTo>
                      <a:pt x="16" y="19"/>
                    </a:lnTo>
                    <a:lnTo>
                      <a:pt x="19" y="19"/>
                    </a:lnTo>
                    <a:lnTo>
                      <a:pt x="22" y="19"/>
                    </a:lnTo>
                    <a:lnTo>
                      <a:pt x="26" y="19"/>
                    </a:lnTo>
                    <a:lnTo>
                      <a:pt x="26" y="14"/>
                    </a:lnTo>
                    <a:lnTo>
                      <a:pt x="26" y="9"/>
                    </a:lnTo>
                    <a:lnTo>
                      <a:pt x="26" y="4"/>
                    </a:lnTo>
                    <a:lnTo>
                      <a:pt x="26" y="0"/>
                    </a:lnTo>
                    <a:lnTo>
                      <a:pt x="23" y="0"/>
                    </a:lnTo>
                    <a:lnTo>
                      <a:pt x="20" y="0"/>
                    </a:lnTo>
                    <a:lnTo>
                      <a:pt x="17" y="0"/>
                    </a:lnTo>
                    <a:lnTo>
                      <a:pt x="15" y="0"/>
                    </a:lnTo>
                    <a:lnTo>
                      <a:pt x="8"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17" name="Freeform 109">
                <a:extLst>
                  <a:ext uri="{FF2B5EF4-FFF2-40B4-BE49-F238E27FC236}">
                    <a16:creationId xmlns:a16="http://schemas.microsoft.com/office/drawing/2014/main" xmlns="" id="{D1B1EF56-625B-4F62-A86A-1C6B0D58D11D}"/>
                  </a:ext>
                </a:extLst>
              </p:cNvPr>
              <p:cNvSpPr>
                <a:spLocks/>
              </p:cNvSpPr>
              <p:nvPr/>
            </p:nvSpPr>
            <p:spPr bwMode="auto">
              <a:xfrm>
                <a:off x="5290" y="1554"/>
                <a:ext cx="12" cy="6"/>
              </a:xfrm>
              <a:custGeom>
                <a:avLst/>
                <a:gdLst/>
                <a:ahLst/>
                <a:cxnLst>
                  <a:cxn ang="0">
                    <a:pos x="2" y="0"/>
                  </a:cxn>
                  <a:cxn ang="0">
                    <a:pos x="1" y="5"/>
                  </a:cxn>
                  <a:cxn ang="0">
                    <a:pos x="1" y="9"/>
                  </a:cxn>
                  <a:cxn ang="0">
                    <a:pos x="0" y="13"/>
                  </a:cxn>
                  <a:cxn ang="0">
                    <a:pos x="0" y="18"/>
                  </a:cxn>
                  <a:cxn ang="0">
                    <a:pos x="6" y="18"/>
                  </a:cxn>
                  <a:cxn ang="0">
                    <a:pos x="12" y="18"/>
                  </a:cxn>
                  <a:cxn ang="0">
                    <a:pos x="15" y="18"/>
                  </a:cxn>
                  <a:cxn ang="0">
                    <a:pos x="18" y="18"/>
                  </a:cxn>
                  <a:cxn ang="0">
                    <a:pos x="21" y="18"/>
                  </a:cxn>
                  <a:cxn ang="0">
                    <a:pos x="25" y="18"/>
                  </a:cxn>
                  <a:cxn ang="0">
                    <a:pos x="25" y="13"/>
                  </a:cxn>
                  <a:cxn ang="0">
                    <a:pos x="25" y="9"/>
                  </a:cxn>
                  <a:cxn ang="0">
                    <a:pos x="25" y="5"/>
                  </a:cxn>
                  <a:cxn ang="0">
                    <a:pos x="25" y="0"/>
                  </a:cxn>
                  <a:cxn ang="0">
                    <a:pos x="18" y="0"/>
                  </a:cxn>
                  <a:cxn ang="0">
                    <a:pos x="13" y="0"/>
                  </a:cxn>
                  <a:cxn ang="0">
                    <a:pos x="8" y="0"/>
                  </a:cxn>
                  <a:cxn ang="0">
                    <a:pos x="2" y="0"/>
                  </a:cxn>
                </a:cxnLst>
                <a:rect l="0" t="0" r="r" b="b"/>
                <a:pathLst>
                  <a:path w="25" h="18">
                    <a:moveTo>
                      <a:pt x="2" y="0"/>
                    </a:moveTo>
                    <a:lnTo>
                      <a:pt x="1" y="5"/>
                    </a:lnTo>
                    <a:lnTo>
                      <a:pt x="1" y="9"/>
                    </a:lnTo>
                    <a:lnTo>
                      <a:pt x="0" y="13"/>
                    </a:lnTo>
                    <a:lnTo>
                      <a:pt x="0" y="18"/>
                    </a:lnTo>
                    <a:lnTo>
                      <a:pt x="6" y="18"/>
                    </a:lnTo>
                    <a:lnTo>
                      <a:pt x="12" y="18"/>
                    </a:lnTo>
                    <a:lnTo>
                      <a:pt x="15" y="18"/>
                    </a:lnTo>
                    <a:lnTo>
                      <a:pt x="18" y="18"/>
                    </a:lnTo>
                    <a:lnTo>
                      <a:pt x="21" y="18"/>
                    </a:lnTo>
                    <a:lnTo>
                      <a:pt x="25" y="18"/>
                    </a:lnTo>
                    <a:lnTo>
                      <a:pt x="25" y="13"/>
                    </a:lnTo>
                    <a:lnTo>
                      <a:pt x="25" y="9"/>
                    </a:lnTo>
                    <a:lnTo>
                      <a:pt x="25" y="5"/>
                    </a:lnTo>
                    <a:lnTo>
                      <a:pt x="25" y="0"/>
                    </a:lnTo>
                    <a:lnTo>
                      <a:pt x="18" y="0"/>
                    </a:lnTo>
                    <a:lnTo>
                      <a:pt x="13" y="0"/>
                    </a:lnTo>
                    <a:lnTo>
                      <a:pt x="8"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18" name="Freeform 110">
                <a:extLst>
                  <a:ext uri="{FF2B5EF4-FFF2-40B4-BE49-F238E27FC236}">
                    <a16:creationId xmlns:a16="http://schemas.microsoft.com/office/drawing/2014/main" xmlns="" id="{94470EE2-D9AF-4558-A307-BC5970703CD8}"/>
                  </a:ext>
                </a:extLst>
              </p:cNvPr>
              <p:cNvSpPr>
                <a:spLocks/>
              </p:cNvSpPr>
              <p:nvPr/>
            </p:nvSpPr>
            <p:spPr bwMode="auto">
              <a:xfrm>
                <a:off x="5290" y="1554"/>
                <a:ext cx="12" cy="6"/>
              </a:xfrm>
              <a:custGeom>
                <a:avLst/>
                <a:gdLst/>
                <a:ahLst/>
                <a:cxnLst>
                  <a:cxn ang="0">
                    <a:pos x="2" y="0"/>
                  </a:cxn>
                  <a:cxn ang="0">
                    <a:pos x="1" y="5"/>
                  </a:cxn>
                  <a:cxn ang="0">
                    <a:pos x="1" y="9"/>
                  </a:cxn>
                  <a:cxn ang="0">
                    <a:pos x="0" y="13"/>
                  </a:cxn>
                  <a:cxn ang="0">
                    <a:pos x="0" y="18"/>
                  </a:cxn>
                  <a:cxn ang="0">
                    <a:pos x="6" y="18"/>
                  </a:cxn>
                  <a:cxn ang="0">
                    <a:pos x="12" y="18"/>
                  </a:cxn>
                  <a:cxn ang="0">
                    <a:pos x="15" y="18"/>
                  </a:cxn>
                  <a:cxn ang="0">
                    <a:pos x="18" y="18"/>
                  </a:cxn>
                  <a:cxn ang="0">
                    <a:pos x="21" y="18"/>
                  </a:cxn>
                  <a:cxn ang="0">
                    <a:pos x="25" y="18"/>
                  </a:cxn>
                  <a:cxn ang="0">
                    <a:pos x="25" y="13"/>
                  </a:cxn>
                  <a:cxn ang="0">
                    <a:pos x="25" y="9"/>
                  </a:cxn>
                  <a:cxn ang="0">
                    <a:pos x="25" y="5"/>
                  </a:cxn>
                  <a:cxn ang="0">
                    <a:pos x="25" y="0"/>
                  </a:cxn>
                  <a:cxn ang="0">
                    <a:pos x="18" y="0"/>
                  </a:cxn>
                  <a:cxn ang="0">
                    <a:pos x="13" y="0"/>
                  </a:cxn>
                  <a:cxn ang="0">
                    <a:pos x="8" y="0"/>
                  </a:cxn>
                  <a:cxn ang="0">
                    <a:pos x="2" y="0"/>
                  </a:cxn>
                </a:cxnLst>
                <a:rect l="0" t="0" r="r" b="b"/>
                <a:pathLst>
                  <a:path w="25" h="18">
                    <a:moveTo>
                      <a:pt x="2" y="0"/>
                    </a:moveTo>
                    <a:lnTo>
                      <a:pt x="1" y="5"/>
                    </a:lnTo>
                    <a:lnTo>
                      <a:pt x="1" y="9"/>
                    </a:lnTo>
                    <a:lnTo>
                      <a:pt x="0" y="13"/>
                    </a:lnTo>
                    <a:lnTo>
                      <a:pt x="0" y="18"/>
                    </a:lnTo>
                    <a:lnTo>
                      <a:pt x="6" y="18"/>
                    </a:lnTo>
                    <a:lnTo>
                      <a:pt x="12" y="18"/>
                    </a:lnTo>
                    <a:lnTo>
                      <a:pt x="15" y="18"/>
                    </a:lnTo>
                    <a:lnTo>
                      <a:pt x="18" y="18"/>
                    </a:lnTo>
                    <a:lnTo>
                      <a:pt x="21" y="18"/>
                    </a:lnTo>
                    <a:lnTo>
                      <a:pt x="25" y="18"/>
                    </a:lnTo>
                    <a:lnTo>
                      <a:pt x="25" y="13"/>
                    </a:lnTo>
                    <a:lnTo>
                      <a:pt x="25" y="9"/>
                    </a:lnTo>
                    <a:lnTo>
                      <a:pt x="25" y="5"/>
                    </a:lnTo>
                    <a:lnTo>
                      <a:pt x="25" y="0"/>
                    </a:lnTo>
                    <a:lnTo>
                      <a:pt x="18" y="0"/>
                    </a:lnTo>
                    <a:lnTo>
                      <a:pt x="13" y="0"/>
                    </a:lnTo>
                    <a:lnTo>
                      <a:pt x="8"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19" name="Freeform 111">
                <a:extLst>
                  <a:ext uri="{FF2B5EF4-FFF2-40B4-BE49-F238E27FC236}">
                    <a16:creationId xmlns:a16="http://schemas.microsoft.com/office/drawing/2014/main" xmlns="" id="{246FA675-7343-434D-9929-3737411633C2}"/>
                  </a:ext>
                </a:extLst>
              </p:cNvPr>
              <p:cNvSpPr>
                <a:spLocks/>
              </p:cNvSpPr>
              <p:nvPr/>
            </p:nvSpPr>
            <p:spPr bwMode="auto">
              <a:xfrm>
                <a:off x="5292" y="1544"/>
                <a:ext cx="10" cy="5"/>
              </a:xfrm>
              <a:custGeom>
                <a:avLst/>
                <a:gdLst/>
                <a:ahLst/>
                <a:cxnLst>
                  <a:cxn ang="0">
                    <a:pos x="3" y="0"/>
                  </a:cxn>
                  <a:cxn ang="0">
                    <a:pos x="2" y="4"/>
                  </a:cxn>
                  <a:cxn ang="0">
                    <a:pos x="2" y="8"/>
                  </a:cxn>
                  <a:cxn ang="0">
                    <a:pos x="0" y="13"/>
                  </a:cxn>
                  <a:cxn ang="0">
                    <a:pos x="0" y="17"/>
                  </a:cxn>
                  <a:cxn ang="0">
                    <a:pos x="5" y="17"/>
                  </a:cxn>
                  <a:cxn ang="0">
                    <a:pos x="11" y="17"/>
                  </a:cxn>
                  <a:cxn ang="0">
                    <a:pos x="16" y="17"/>
                  </a:cxn>
                  <a:cxn ang="0">
                    <a:pos x="22" y="17"/>
                  </a:cxn>
                  <a:cxn ang="0">
                    <a:pos x="22" y="13"/>
                  </a:cxn>
                  <a:cxn ang="0">
                    <a:pos x="22" y="8"/>
                  </a:cxn>
                  <a:cxn ang="0">
                    <a:pos x="22" y="4"/>
                  </a:cxn>
                  <a:cxn ang="0">
                    <a:pos x="22" y="0"/>
                  </a:cxn>
                  <a:cxn ang="0">
                    <a:pos x="16" y="0"/>
                  </a:cxn>
                  <a:cxn ang="0">
                    <a:pos x="12" y="0"/>
                  </a:cxn>
                  <a:cxn ang="0">
                    <a:pos x="7" y="0"/>
                  </a:cxn>
                  <a:cxn ang="0">
                    <a:pos x="3" y="0"/>
                  </a:cxn>
                </a:cxnLst>
                <a:rect l="0" t="0" r="r" b="b"/>
                <a:pathLst>
                  <a:path w="22" h="17">
                    <a:moveTo>
                      <a:pt x="3" y="0"/>
                    </a:moveTo>
                    <a:lnTo>
                      <a:pt x="2" y="4"/>
                    </a:lnTo>
                    <a:lnTo>
                      <a:pt x="2" y="8"/>
                    </a:lnTo>
                    <a:lnTo>
                      <a:pt x="0" y="13"/>
                    </a:lnTo>
                    <a:lnTo>
                      <a:pt x="0" y="17"/>
                    </a:lnTo>
                    <a:lnTo>
                      <a:pt x="5" y="17"/>
                    </a:lnTo>
                    <a:lnTo>
                      <a:pt x="11" y="17"/>
                    </a:lnTo>
                    <a:lnTo>
                      <a:pt x="16" y="17"/>
                    </a:lnTo>
                    <a:lnTo>
                      <a:pt x="22" y="17"/>
                    </a:lnTo>
                    <a:lnTo>
                      <a:pt x="22" y="13"/>
                    </a:lnTo>
                    <a:lnTo>
                      <a:pt x="22" y="8"/>
                    </a:lnTo>
                    <a:lnTo>
                      <a:pt x="22" y="4"/>
                    </a:lnTo>
                    <a:lnTo>
                      <a:pt x="22" y="0"/>
                    </a:lnTo>
                    <a:lnTo>
                      <a:pt x="16" y="0"/>
                    </a:lnTo>
                    <a:lnTo>
                      <a:pt x="12" y="0"/>
                    </a:lnTo>
                    <a:lnTo>
                      <a:pt x="7"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20" name="Freeform 112">
                <a:extLst>
                  <a:ext uri="{FF2B5EF4-FFF2-40B4-BE49-F238E27FC236}">
                    <a16:creationId xmlns:a16="http://schemas.microsoft.com/office/drawing/2014/main" xmlns="" id="{F237BF2E-6DD9-44A8-815A-3C7335311087}"/>
                  </a:ext>
                </a:extLst>
              </p:cNvPr>
              <p:cNvSpPr>
                <a:spLocks/>
              </p:cNvSpPr>
              <p:nvPr/>
            </p:nvSpPr>
            <p:spPr bwMode="auto">
              <a:xfrm>
                <a:off x="5292" y="1544"/>
                <a:ext cx="10" cy="5"/>
              </a:xfrm>
              <a:custGeom>
                <a:avLst/>
                <a:gdLst/>
                <a:ahLst/>
                <a:cxnLst>
                  <a:cxn ang="0">
                    <a:pos x="3" y="0"/>
                  </a:cxn>
                  <a:cxn ang="0">
                    <a:pos x="2" y="4"/>
                  </a:cxn>
                  <a:cxn ang="0">
                    <a:pos x="2" y="8"/>
                  </a:cxn>
                  <a:cxn ang="0">
                    <a:pos x="0" y="13"/>
                  </a:cxn>
                  <a:cxn ang="0">
                    <a:pos x="0" y="17"/>
                  </a:cxn>
                  <a:cxn ang="0">
                    <a:pos x="5" y="17"/>
                  </a:cxn>
                  <a:cxn ang="0">
                    <a:pos x="11" y="17"/>
                  </a:cxn>
                  <a:cxn ang="0">
                    <a:pos x="16" y="17"/>
                  </a:cxn>
                  <a:cxn ang="0">
                    <a:pos x="22" y="17"/>
                  </a:cxn>
                  <a:cxn ang="0">
                    <a:pos x="22" y="13"/>
                  </a:cxn>
                  <a:cxn ang="0">
                    <a:pos x="22" y="8"/>
                  </a:cxn>
                  <a:cxn ang="0">
                    <a:pos x="22" y="4"/>
                  </a:cxn>
                  <a:cxn ang="0">
                    <a:pos x="22" y="0"/>
                  </a:cxn>
                  <a:cxn ang="0">
                    <a:pos x="16" y="0"/>
                  </a:cxn>
                  <a:cxn ang="0">
                    <a:pos x="12" y="0"/>
                  </a:cxn>
                  <a:cxn ang="0">
                    <a:pos x="7" y="0"/>
                  </a:cxn>
                  <a:cxn ang="0">
                    <a:pos x="3" y="0"/>
                  </a:cxn>
                </a:cxnLst>
                <a:rect l="0" t="0" r="r" b="b"/>
                <a:pathLst>
                  <a:path w="22" h="17">
                    <a:moveTo>
                      <a:pt x="3" y="0"/>
                    </a:moveTo>
                    <a:lnTo>
                      <a:pt x="2" y="4"/>
                    </a:lnTo>
                    <a:lnTo>
                      <a:pt x="2" y="8"/>
                    </a:lnTo>
                    <a:lnTo>
                      <a:pt x="0" y="13"/>
                    </a:lnTo>
                    <a:lnTo>
                      <a:pt x="0" y="17"/>
                    </a:lnTo>
                    <a:lnTo>
                      <a:pt x="5" y="17"/>
                    </a:lnTo>
                    <a:lnTo>
                      <a:pt x="11" y="17"/>
                    </a:lnTo>
                    <a:lnTo>
                      <a:pt x="16" y="17"/>
                    </a:lnTo>
                    <a:lnTo>
                      <a:pt x="22" y="17"/>
                    </a:lnTo>
                    <a:lnTo>
                      <a:pt x="22" y="13"/>
                    </a:lnTo>
                    <a:lnTo>
                      <a:pt x="22" y="8"/>
                    </a:lnTo>
                    <a:lnTo>
                      <a:pt x="22" y="4"/>
                    </a:lnTo>
                    <a:lnTo>
                      <a:pt x="22" y="0"/>
                    </a:lnTo>
                    <a:lnTo>
                      <a:pt x="16" y="0"/>
                    </a:lnTo>
                    <a:lnTo>
                      <a:pt x="12" y="0"/>
                    </a:lnTo>
                    <a:lnTo>
                      <a:pt x="7"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21" name="Freeform 113">
                <a:extLst>
                  <a:ext uri="{FF2B5EF4-FFF2-40B4-BE49-F238E27FC236}">
                    <a16:creationId xmlns:a16="http://schemas.microsoft.com/office/drawing/2014/main" xmlns="" id="{B1DC41D7-2E26-4AA8-B54E-0A8E9C1E4528}"/>
                  </a:ext>
                </a:extLst>
              </p:cNvPr>
              <p:cNvSpPr>
                <a:spLocks/>
              </p:cNvSpPr>
              <p:nvPr/>
            </p:nvSpPr>
            <p:spPr bwMode="auto">
              <a:xfrm>
                <a:off x="5293" y="1534"/>
                <a:ext cx="10" cy="5"/>
              </a:xfrm>
              <a:custGeom>
                <a:avLst/>
                <a:gdLst/>
                <a:ahLst/>
                <a:cxnLst>
                  <a:cxn ang="0">
                    <a:pos x="2" y="0"/>
                  </a:cxn>
                  <a:cxn ang="0">
                    <a:pos x="1" y="3"/>
                  </a:cxn>
                  <a:cxn ang="0">
                    <a:pos x="1" y="7"/>
                  </a:cxn>
                  <a:cxn ang="0">
                    <a:pos x="0" y="11"/>
                  </a:cxn>
                  <a:cxn ang="0">
                    <a:pos x="0" y="15"/>
                  </a:cxn>
                  <a:cxn ang="0">
                    <a:pos x="4" y="15"/>
                  </a:cxn>
                  <a:cxn ang="0">
                    <a:pos x="9" y="15"/>
                  </a:cxn>
                  <a:cxn ang="0">
                    <a:pos x="14" y="15"/>
                  </a:cxn>
                  <a:cxn ang="0">
                    <a:pos x="20" y="15"/>
                  </a:cxn>
                  <a:cxn ang="0">
                    <a:pos x="20" y="11"/>
                  </a:cxn>
                  <a:cxn ang="0">
                    <a:pos x="20" y="7"/>
                  </a:cxn>
                  <a:cxn ang="0">
                    <a:pos x="20" y="3"/>
                  </a:cxn>
                  <a:cxn ang="0">
                    <a:pos x="20" y="0"/>
                  </a:cxn>
                  <a:cxn ang="0">
                    <a:pos x="14" y="0"/>
                  </a:cxn>
                  <a:cxn ang="0">
                    <a:pos x="10" y="0"/>
                  </a:cxn>
                  <a:cxn ang="0">
                    <a:pos x="6" y="0"/>
                  </a:cxn>
                  <a:cxn ang="0">
                    <a:pos x="2" y="0"/>
                  </a:cxn>
                </a:cxnLst>
                <a:rect l="0" t="0" r="r" b="b"/>
                <a:pathLst>
                  <a:path w="20" h="15">
                    <a:moveTo>
                      <a:pt x="2" y="0"/>
                    </a:moveTo>
                    <a:lnTo>
                      <a:pt x="1" y="3"/>
                    </a:lnTo>
                    <a:lnTo>
                      <a:pt x="1" y="7"/>
                    </a:lnTo>
                    <a:lnTo>
                      <a:pt x="0" y="11"/>
                    </a:lnTo>
                    <a:lnTo>
                      <a:pt x="0" y="15"/>
                    </a:lnTo>
                    <a:lnTo>
                      <a:pt x="4" y="15"/>
                    </a:lnTo>
                    <a:lnTo>
                      <a:pt x="9" y="15"/>
                    </a:lnTo>
                    <a:lnTo>
                      <a:pt x="14" y="15"/>
                    </a:lnTo>
                    <a:lnTo>
                      <a:pt x="20" y="15"/>
                    </a:lnTo>
                    <a:lnTo>
                      <a:pt x="20" y="11"/>
                    </a:lnTo>
                    <a:lnTo>
                      <a:pt x="20" y="7"/>
                    </a:lnTo>
                    <a:lnTo>
                      <a:pt x="20" y="3"/>
                    </a:lnTo>
                    <a:lnTo>
                      <a:pt x="20" y="0"/>
                    </a:lnTo>
                    <a:lnTo>
                      <a:pt x="14" y="0"/>
                    </a:lnTo>
                    <a:lnTo>
                      <a:pt x="10" y="0"/>
                    </a:lnTo>
                    <a:lnTo>
                      <a:pt x="6"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22" name="Freeform 114">
                <a:extLst>
                  <a:ext uri="{FF2B5EF4-FFF2-40B4-BE49-F238E27FC236}">
                    <a16:creationId xmlns:a16="http://schemas.microsoft.com/office/drawing/2014/main" xmlns="" id="{BDB9E33F-12F9-493C-AF9F-83B7009E5554}"/>
                  </a:ext>
                </a:extLst>
              </p:cNvPr>
              <p:cNvSpPr>
                <a:spLocks/>
              </p:cNvSpPr>
              <p:nvPr/>
            </p:nvSpPr>
            <p:spPr bwMode="auto">
              <a:xfrm>
                <a:off x="5293" y="1534"/>
                <a:ext cx="10" cy="5"/>
              </a:xfrm>
              <a:custGeom>
                <a:avLst/>
                <a:gdLst/>
                <a:ahLst/>
                <a:cxnLst>
                  <a:cxn ang="0">
                    <a:pos x="2" y="0"/>
                  </a:cxn>
                  <a:cxn ang="0">
                    <a:pos x="1" y="3"/>
                  </a:cxn>
                  <a:cxn ang="0">
                    <a:pos x="1" y="7"/>
                  </a:cxn>
                  <a:cxn ang="0">
                    <a:pos x="0" y="11"/>
                  </a:cxn>
                  <a:cxn ang="0">
                    <a:pos x="0" y="15"/>
                  </a:cxn>
                  <a:cxn ang="0">
                    <a:pos x="4" y="15"/>
                  </a:cxn>
                  <a:cxn ang="0">
                    <a:pos x="9" y="15"/>
                  </a:cxn>
                  <a:cxn ang="0">
                    <a:pos x="14" y="15"/>
                  </a:cxn>
                  <a:cxn ang="0">
                    <a:pos x="20" y="15"/>
                  </a:cxn>
                  <a:cxn ang="0">
                    <a:pos x="20" y="11"/>
                  </a:cxn>
                  <a:cxn ang="0">
                    <a:pos x="20" y="7"/>
                  </a:cxn>
                  <a:cxn ang="0">
                    <a:pos x="20" y="3"/>
                  </a:cxn>
                  <a:cxn ang="0">
                    <a:pos x="20" y="0"/>
                  </a:cxn>
                  <a:cxn ang="0">
                    <a:pos x="14" y="0"/>
                  </a:cxn>
                  <a:cxn ang="0">
                    <a:pos x="10" y="0"/>
                  </a:cxn>
                  <a:cxn ang="0">
                    <a:pos x="6" y="0"/>
                  </a:cxn>
                  <a:cxn ang="0">
                    <a:pos x="2" y="0"/>
                  </a:cxn>
                </a:cxnLst>
                <a:rect l="0" t="0" r="r" b="b"/>
                <a:pathLst>
                  <a:path w="20" h="15">
                    <a:moveTo>
                      <a:pt x="2" y="0"/>
                    </a:moveTo>
                    <a:lnTo>
                      <a:pt x="1" y="3"/>
                    </a:lnTo>
                    <a:lnTo>
                      <a:pt x="1" y="7"/>
                    </a:lnTo>
                    <a:lnTo>
                      <a:pt x="0" y="11"/>
                    </a:lnTo>
                    <a:lnTo>
                      <a:pt x="0" y="15"/>
                    </a:lnTo>
                    <a:lnTo>
                      <a:pt x="4" y="15"/>
                    </a:lnTo>
                    <a:lnTo>
                      <a:pt x="9" y="15"/>
                    </a:lnTo>
                    <a:lnTo>
                      <a:pt x="14" y="15"/>
                    </a:lnTo>
                    <a:lnTo>
                      <a:pt x="20" y="15"/>
                    </a:lnTo>
                    <a:lnTo>
                      <a:pt x="20" y="11"/>
                    </a:lnTo>
                    <a:lnTo>
                      <a:pt x="20" y="7"/>
                    </a:lnTo>
                    <a:lnTo>
                      <a:pt x="20" y="3"/>
                    </a:lnTo>
                    <a:lnTo>
                      <a:pt x="20" y="0"/>
                    </a:lnTo>
                    <a:lnTo>
                      <a:pt x="14" y="0"/>
                    </a:lnTo>
                    <a:lnTo>
                      <a:pt x="10" y="0"/>
                    </a:lnTo>
                    <a:lnTo>
                      <a:pt x="6"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23" name="Freeform 115">
                <a:extLst>
                  <a:ext uri="{FF2B5EF4-FFF2-40B4-BE49-F238E27FC236}">
                    <a16:creationId xmlns:a16="http://schemas.microsoft.com/office/drawing/2014/main" xmlns="" id="{C408616E-70BB-44AC-9712-609954CEF6E7}"/>
                  </a:ext>
                </a:extLst>
              </p:cNvPr>
              <p:cNvSpPr>
                <a:spLocks/>
              </p:cNvSpPr>
              <p:nvPr/>
            </p:nvSpPr>
            <p:spPr bwMode="auto">
              <a:xfrm>
                <a:off x="5295" y="1523"/>
                <a:ext cx="9" cy="5"/>
              </a:xfrm>
              <a:custGeom>
                <a:avLst/>
                <a:gdLst/>
                <a:ahLst/>
                <a:cxnLst>
                  <a:cxn ang="0">
                    <a:pos x="2" y="0"/>
                  </a:cxn>
                  <a:cxn ang="0">
                    <a:pos x="1" y="7"/>
                  </a:cxn>
                  <a:cxn ang="0">
                    <a:pos x="0" y="14"/>
                  </a:cxn>
                  <a:cxn ang="0">
                    <a:pos x="4" y="14"/>
                  </a:cxn>
                  <a:cxn ang="0">
                    <a:pos x="9" y="14"/>
                  </a:cxn>
                  <a:cxn ang="0">
                    <a:pos x="14" y="14"/>
                  </a:cxn>
                  <a:cxn ang="0">
                    <a:pos x="19" y="14"/>
                  </a:cxn>
                  <a:cxn ang="0">
                    <a:pos x="18" y="7"/>
                  </a:cxn>
                  <a:cxn ang="0">
                    <a:pos x="18" y="0"/>
                  </a:cxn>
                  <a:cxn ang="0">
                    <a:pos x="14" y="0"/>
                  </a:cxn>
                  <a:cxn ang="0">
                    <a:pos x="9" y="0"/>
                  </a:cxn>
                  <a:cxn ang="0">
                    <a:pos x="5" y="0"/>
                  </a:cxn>
                  <a:cxn ang="0">
                    <a:pos x="2" y="0"/>
                  </a:cxn>
                </a:cxnLst>
                <a:rect l="0" t="0" r="r" b="b"/>
                <a:pathLst>
                  <a:path w="19" h="14">
                    <a:moveTo>
                      <a:pt x="2" y="0"/>
                    </a:moveTo>
                    <a:lnTo>
                      <a:pt x="1" y="7"/>
                    </a:lnTo>
                    <a:lnTo>
                      <a:pt x="0" y="14"/>
                    </a:lnTo>
                    <a:lnTo>
                      <a:pt x="4" y="14"/>
                    </a:lnTo>
                    <a:lnTo>
                      <a:pt x="9" y="14"/>
                    </a:lnTo>
                    <a:lnTo>
                      <a:pt x="14" y="14"/>
                    </a:lnTo>
                    <a:lnTo>
                      <a:pt x="19" y="14"/>
                    </a:lnTo>
                    <a:lnTo>
                      <a:pt x="18" y="7"/>
                    </a:lnTo>
                    <a:lnTo>
                      <a:pt x="18" y="0"/>
                    </a:lnTo>
                    <a:lnTo>
                      <a:pt x="14" y="0"/>
                    </a:lnTo>
                    <a:lnTo>
                      <a:pt x="9" y="0"/>
                    </a:lnTo>
                    <a:lnTo>
                      <a:pt x="5"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24" name="Freeform 116">
                <a:extLst>
                  <a:ext uri="{FF2B5EF4-FFF2-40B4-BE49-F238E27FC236}">
                    <a16:creationId xmlns:a16="http://schemas.microsoft.com/office/drawing/2014/main" xmlns="" id="{8F70DCCC-32AD-4588-AF24-0627018C66AA}"/>
                  </a:ext>
                </a:extLst>
              </p:cNvPr>
              <p:cNvSpPr>
                <a:spLocks/>
              </p:cNvSpPr>
              <p:nvPr/>
            </p:nvSpPr>
            <p:spPr bwMode="auto">
              <a:xfrm>
                <a:off x="5295" y="1523"/>
                <a:ext cx="9" cy="5"/>
              </a:xfrm>
              <a:custGeom>
                <a:avLst/>
                <a:gdLst/>
                <a:ahLst/>
                <a:cxnLst>
                  <a:cxn ang="0">
                    <a:pos x="2" y="0"/>
                  </a:cxn>
                  <a:cxn ang="0">
                    <a:pos x="1" y="7"/>
                  </a:cxn>
                  <a:cxn ang="0">
                    <a:pos x="0" y="14"/>
                  </a:cxn>
                  <a:cxn ang="0">
                    <a:pos x="4" y="14"/>
                  </a:cxn>
                  <a:cxn ang="0">
                    <a:pos x="9" y="14"/>
                  </a:cxn>
                  <a:cxn ang="0">
                    <a:pos x="14" y="14"/>
                  </a:cxn>
                  <a:cxn ang="0">
                    <a:pos x="19" y="14"/>
                  </a:cxn>
                  <a:cxn ang="0">
                    <a:pos x="18" y="7"/>
                  </a:cxn>
                  <a:cxn ang="0">
                    <a:pos x="18" y="0"/>
                  </a:cxn>
                  <a:cxn ang="0">
                    <a:pos x="14" y="0"/>
                  </a:cxn>
                  <a:cxn ang="0">
                    <a:pos x="9" y="0"/>
                  </a:cxn>
                  <a:cxn ang="0">
                    <a:pos x="5" y="0"/>
                  </a:cxn>
                  <a:cxn ang="0">
                    <a:pos x="2" y="0"/>
                  </a:cxn>
                </a:cxnLst>
                <a:rect l="0" t="0" r="r" b="b"/>
                <a:pathLst>
                  <a:path w="19" h="14">
                    <a:moveTo>
                      <a:pt x="2" y="0"/>
                    </a:moveTo>
                    <a:lnTo>
                      <a:pt x="1" y="7"/>
                    </a:lnTo>
                    <a:lnTo>
                      <a:pt x="0" y="14"/>
                    </a:lnTo>
                    <a:lnTo>
                      <a:pt x="4" y="14"/>
                    </a:lnTo>
                    <a:lnTo>
                      <a:pt x="9" y="14"/>
                    </a:lnTo>
                    <a:lnTo>
                      <a:pt x="14" y="14"/>
                    </a:lnTo>
                    <a:lnTo>
                      <a:pt x="19" y="14"/>
                    </a:lnTo>
                    <a:lnTo>
                      <a:pt x="18" y="7"/>
                    </a:lnTo>
                    <a:lnTo>
                      <a:pt x="18" y="0"/>
                    </a:lnTo>
                    <a:lnTo>
                      <a:pt x="14" y="0"/>
                    </a:lnTo>
                    <a:lnTo>
                      <a:pt x="9" y="0"/>
                    </a:lnTo>
                    <a:lnTo>
                      <a:pt x="5"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25" name="Freeform 117">
                <a:extLst>
                  <a:ext uri="{FF2B5EF4-FFF2-40B4-BE49-F238E27FC236}">
                    <a16:creationId xmlns:a16="http://schemas.microsoft.com/office/drawing/2014/main" xmlns="" id="{A9CA33F2-A2A5-4837-A3A0-A0959EB9DD28}"/>
                  </a:ext>
                </a:extLst>
              </p:cNvPr>
              <p:cNvSpPr>
                <a:spLocks/>
              </p:cNvSpPr>
              <p:nvPr/>
            </p:nvSpPr>
            <p:spPr bwMode="auto">
              <a:xfrm>
                <a:off x="5262" y="1595"/>
                <a:ext cx="17" cy="7"/>
              </a:xfrm>
              <a:custGeom>
                <a:avLst/>
                <a:gdLst/>
                <a:ahLst/>
                <a:cxnLst>
                  <a:cxn ang="0">
                    <a:pos x="6" y="0"/>
                  </a:cxn>
                  <a:cxn ang="0">
                    <a:pos x="4" y="4"/>
                  </a:cxn>
                  <a:cxn ang="0">
                    <a:pos x="3" y="11"/>
                  </a:cxn>
                  <a:cxn ang="0">
                    <a:pos x="2" y="17"/>
                  </a:cxn>
                  <a:cxn ang="0">
                    <a:pos x="0" y="22"/>
                  </a:cxn>
                  <a:cxn ang="0">
                    <a:pos x="4" y="22"/>
                  </a:cxn>
                  <a:cxn ang="0">
                    <a:pos x="9" y="22"/>
                  </a:cxn>
                  <a:cxn ang="0">
                    <a:pos x="12" y="22"/>
                  </a:cxn>
                  <a:cxn ang="0">
                    <a:pos x="16" y="22"/>
                  </a:cxn>
                  <a:cxn ang="0">
                    <a:pos x="19" y="22"/>
                  </a:cxn>
                  <a:cxn ang="0">
                    <a:pos x="22" y="22"/>
                  </a:cxn>
                  <a:cxn ang="0">
                    <a:pos x="27" y="22"/>
                  </a:cxn>
                  <a:cxn ang="0">
                    <a:pos x="30" y="22"/>
                  </a:cxn>
                  <a:cxn ang="0">
                    <a:pos x="31" y="17"/>
                  </a:cxn>
                  <a:cxn ang="0">
                    <a:pos x="32" y="11"/>
                  </a:cxn>
                  <a:cxn ang="0">
                    <a:pos x="33" y="4"/>
                  </a:cxn>
                  <a:cxn ang="0">
                    <a:pos x="34" y="0"/>
                  </a:cxn>
                  <a:cxn ang="0">
                    <a:pos x="31" y="0"/>
                  </a:cxn>
                  <a:cxn ang="0">
                    <a:pos x="27" y="0"/>
                  </a:cxn>
                  <a:cxn ang="0">
                    <a:pos x="23" y="0"/>
                  </a:cxn>
                  <a:cxn ang="0">
                    <a:pos x="20" y="0"/>
                  </a:cxn>
                  <a:cxn ang="0">
                    <a:pos x="16" y="0"/>
                  </a:cxn>
                  <a:cxn ang="0">
                    <a:pos x="13" y="0"/>
                  </a:cxn>
                  <a:cxn ang="0">
                    <a:pos x="10" y="0"/>
                  </a:cxn>
                  <a:cxn ang="0">
                    <a:pos x="6" y="0"/>
                  </a:cxn>
                </a:cxnLst>
                <a:rect l="0" t="0" r="r" b="b"/>
                <a:pathLst>
                  <a:path w="34" h="22">
                    <a:moveTo>
                      <a:pt x="6" y="0"/>
                    </a:moveTo>
                    <a:lnTo>
                      <a:pt x="4" y="4"/>
                    </a:lnTo>
                    <a:lnTo>
                      <a:pt x="3" y="11"/>
                    </a:lnTo>
                    <a:lnTo>
                      <a:pt x="2" y="17"/>
                    </a:lnTo>
                    <a:lnTo>
                      <a:pt x="0" y="22"/>
                    </a:lnTo>
                    <a:lnTo>
                      <a:pt x="4" y="22"/>
                    </a:lnTo>
                    <a:lnTo>
                      <a:pt x="9" y="22"/>
                    </a:lnTo>
                    <a:lnTo>
                      <a:pt x="12" y="22"/>
                    </a:lnTo>
                    <a:lnTo>
                      <a:pt x="16" y="22"/>
                    </a:lnTo>
                    <a:lnTo>
                      <a:pt x="19" y="22"/>
                    </a:lnTo>
                    <a:lnTo>
                      <a:pt x="22" y="22"/>
                    </a:lnTo>
                    <a:lnTo>
                      <a:pt x="27" y="22"/>
                    </a:lnTo>
                    <a:lnTo>
                      <a:pt x="30" y="22"/>
                    </a:lnTo>
                    <a:lnTo>
                      <a:pt x="31" y="17"/>
                    </a:lnTo>
                    <a:lnTo>
                      <a:pt x="32" y="11"/>
                    </a:lnTo>
                    <a:lnTo>
                      <a:pt x="33" y="4"/>
                    </a:lnTo>
                    <a:lnTo>
                      <a:pt x="34" y="0"/>
                    </a:lnTo>
                    <a:lnTo>
                      <a:pt x="31" y="0"/>
                    </a:lnTo>
                    <a:lnTo>
                      <a:pt x="27" y="0"/>
                    </a:lnTo>
                    <a:lnTo>
                      <a:pt x="23" y="0"/>
                    </a:lnTo>
                    <a:lnTo>
                      <a:pt x="20" y="0"/>
                    </a:lnTo>
                    <a:lnTo>
                      <a:pt x="16" y="0"/>
                    </a:lnTo>
                    <a:lnTo>
                      <a:pt x="13" y="0"/>
                    </a:lnTo>
                    <a:lnTo>
                      <a:pt x="10" y="0"/>
                    </a:lnTo>
                    <a:lnTo>
                      <a:pt x="6"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26" name="Freeform 118">
                <a:extLst>
                  <a:ext uri="{FF2B5EF4-FFF2-40B4-BE49-F238E27FC236}">
                    <a16:creationId xmlns:a16="http://schemas.microsoft.com/office/drawing/2014/main" xmlns="" id="{8301A0C3-5AE6-413D-ADF8-8381CF1C154B}"/>
                  </a:ext>
                </a:extLst>
              </p:cNvPr>
              <p:cNvSpPr>
                <a:spLocks/>
              </p:cNvSpPr>
              <p:nvPr/>
            </p:nvSpPr>
            <p:spPr bwMode="auto">
              <a:xfrm>
                <a:off x="5262" y="1595"/>
                <a:ext cx="17" cy="7"/>
              </a:xfrm>
              <a:custGeom>
                <a:avLst/>
                <a:gdLst/>
                <a:ahLst/>
                <a:cxnLst>
                  <a:cxn ang="0">
                    <a:pos x="6" y="0"/>
                  </a:cxn>
                  <a:cxn ang="0">
                    <a:pos x="4" y="4"/>
                  </a:cxn>
                  <a:cxn ang="0">
                    <a:pos x="3" y="11"/>
                  </a:cxn>
                  <a:cxn ang="0">
                    <a:pos x="2" y="17"/>
                  </a:cxn>
                  <a:cxn ang="0">
                    <a:pos x="0" y="22"/>
                  </a:cxn>
                  <a:cxn ang="0">
                    <a:pos x="4" y="22"/>
                  </a:cxn>
                  <a:cxn ang="0">
                    <a:pos x="9" y="22"/>
                  </a:cxn>
                  <a:cxn ang="0">
                    <a:pos x="12" y="22"/>
                  </a:cxn>
                  <a:cxn ang="0">
                    <a:pos x="16" y="22"/>
                  </a:cxn>
                  <a:cxn ang="0">
                    <a:pos x="19" y="22"/>
                  </a:cxn>
                  <a:cxn ang="0">
                    <a:pos x="22" y="22"/>
                  </a:cxn>
                  <a:cxn ang="0">
                    <a:pos x="27" y="22"/>
                  </a:cxn>
                  <a:cxn ang="0">
                    <a:pos x="30" y="22"/>
                  </a:cxn>
                  <a:cxn ang="0">
                    <a:pos x="31" y="17"/>
                  </a:cxn>
                  <a:cxn ang="0">
                    <a:pos x="32" y="11"/>
                  </a:cxn>
                  <a:cxn ang="0">
                    <a:pos x="33" y="4"/>
                  </a:cxn>
                  <a:cxn ang="0">
                    <a:pos x="34" y="0"/>
                  </a:cxn>
                  <a:cxn ang="0">
                    <a:pos x="31" y="0"/>
                  </a:cxn>
                  <a:cxn ang="0">
                    <a:pos x="27" y="0"/>
                  </a:cxn>
                  <a:cxn ang="0">
                    <a:pos x="23" y="0"/>
                  </a:cxn>
                  <a:cxn ang="0">
                    <a:pos x="20" y="0"/>
                  </a:cxn>
                  <a:cxn ang="0">
                    <a:pos x="16" y="0"/>
                  </a:cxn>
                  <a:cxn ang="0">
                    <a:pos x="13" y="0"/>
                  </a:cxn>
                  <a:cxn ang="0">
                    <a:pos x="10" y="0"/>
                  </a:cxn>
                  <a:cxn ang="0">
                    <a:pos x="6" y="0"/>
                  </a:cxn>
                </a:cxnLst>
                <a:rect l="0" t="0" r="r" b="b"/>
                <a:pathLst>
                  <a:path w="34" h="22">
                    <a:moveTo>
                      <a:pt x="6" y="0"/>
                    </a:moveTo>
                    <a:lnTo>
                      <a:pt x="4" y="4"/>
                    </a:lnTo>
                    <a:lnTo>
                      <a:pt x="3" y="11"/>
                    </a:lnTo>
                    <a:lnTo>
                      <a:pt x="2" y="17"/>
                    </a:lnTo>
                    <a:lnTo>
                      <a:pt x="0" y="22"/>
                    </a:lnTo>
                    <a:lnTo>
                      <a:pt x="4" y="22"/>
                    </a:lnTo>
                    <a:lnTo>
                      <a:pt x="9" y="22"/>
                    </a:lnTo>
                    <a:lnTo>
                      <a:pt x="12" y="22"/>
                    </a:lnTo>
                    <a:lnTo>
                      <a:pt x="16" y="22"/>
                    </a:lnTo>
                    <a:lnTo>
                      <a:pt x="19" y="22"/>
                    </a:lnTo>
                    <a:lnTo>
                      <a:pt x="22" y="22"/>
                    </a:lnTo>
                    <a:lnTo>
                      <a:pt x="27" y="22"/>
                    </a:lnTo>
                    <a:lnTo>
                      <a:pt x="30" y="22"/>
                    </a:lnTo>
                    <a:lnTo>
                      <a:pt x="31" y="17"/>
                    </a:lnTo>
                    <a:lnTo>
                      <a:pt x="32" y="11"/>
                    </a:lnTo>
                    <a:lnTo>
                      <a:pt x="33" y="4"/>
                    </a:lnTo>
                    <a:lnTo>
                      <a:pt x="34" y="0"/>
                    </a:lnTo>
                    <a:lnTo>
                      <a:pt x="31" y="0"/>
                    </a:lnTo>
                    <a:lnTo>
                      <a:pt x="27" y="0"/>
                    </a:lnTo>
                    <a:lnTo>
                      <a:pt x="23" y="0"/>
                    </a:lnTo>
                    <a:lnTo>
                      <a:pt x="20" y="0"/>
                    </a:lnTo>
                    <a:lnTo>
                      <a:pt x="16" y="0"/>
                    </a:lnTo>
                    <a:lnTo>
                      <a:pt x="13" y="0"/>
                    </a:lnTo>
                    <a:lnTo>
                      <a:pt x="10" y="0"/>
                    </a:lnTo>
                    <a:lnTo>
                      <a:pt x="6"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27" name="Freeform 119">
                <a:extLst>
                  <a:ext uri="{FF2B5EF4-FFF2-40B4-BE49-F238E27FC236}">
                    <a16:creationId xmlns:a16="http://schemas.microsoft.com/office/drawing/2014/main" xmlns="" id="{5F05C16F-08AC-4853-8324-7D8FE4710F5C}"/>
                  </a:ext>
                </a:extLst>
              </p:cNvPr>
              <p:cNvSpPr>
                <a:spLocks/>
              </p:cNvSpPr>
              <p:nvPr/>
            </p:nvSpPr>
            <p:spPr bwMode="auto">
              <a:xfrm>
                <a:off x="5265" y="1585"/>
                <a:ext cx="16" cy="7"/>
              </a:xfrm>
              <a:custGeom>
                <a:avLst/>
                <a:gdLst/>
                <a:ahLst/>
                <a:cxnLst>
                  <a:cxn ang="0">
                    <a:pos x="7" y="0"/>
                  </a:cxn>
                  <a:cxn ang="0">
                    <a:pos x="5" y="4"/>
                  </a:cxn>
                  <a:cxn ang="0">
                    <a:pos x="4" y="10"/>
                  </a:cxn>
                  <a:cxn ang="0">
                    <a:pos x="3" y="15"/>
                  </a:cxn>
                  <a:cxn ang="0">
                    <a:pos x="0" y="21"/>
                  </a:cxn>
                  <a:cxn ang="0">
                    <a:pos x="4" y="21"/>
                  </a:cxn>
                  <a:cxn ang="0">
                    <a:pos x="8" y="21"/>
                  </a:cxn>
                  <a:cxn ang="0">
                    <a:pos x="11" y="21"/>
                  </a:cxn>
                  <a:cxn ang="0">
                    <a:pos x="15" y="21"/>
                  </a:cxn>
                  <a:cxn ang="0">
                    <a:pos x="18" y="21"/>
                  </a:cxn>
                  <a:cxn ang="0">
                    <a:pos x="22" y="21"/>
                  </a:cxn>
                  <a:cxn ang="0">
                    <a:pos x="26" y="21"/>
                  </a:cxn>
                  <a:cxn ang="0">
                    <a:pos x="30" y="21"/>
                  </a:cxn>
                  <a:cxn ang="0">
                    <a:pos x="30" y="15"/>
                  </a:cxn>
                  <a:cxn ang="0">
                    <a:pos x="31" y="10"/>
                  </a:cxn>
                  <a:cxn ang="0">
                    <a:pos x="31" y="4"/>
                  </a:cxn>
                  <a:cxn ang="0">
                    <a:pos x="32" y="0"/>
                  </a:cxn>
                  <a:cxn ang="0">
                    <a:pos x="29" y="0"/>
                  </a:cxn>
                  <a:cxn ang="0">
                    <a:pos x="26" y="0"/>
                  </a:cxn>
                  <a:cxn ang="0">
                    <a:pos x="23" y="0"/>
                  </a:cxn>
                  <a:cxn ang="0">
                    <a:pos x="20" y="0"/>
                  </a:cxn>
                  <a:cxn ang="0">
                    <a:pos x="16" y="0"/>
                  </a:cxn>
                  <a:cxn ang="0">
                    <a:pos x="13" y="0"/>
                  </a:cxn>
                  <a:cxn ang="0">
                    <a:pos x="10" y="0"/>
                  </a:cxn>
                  <a:cxn ang="0">
                    <a:pos x="7" y="0"/>
                  </a:cxn>
                </a:cxnLst>
                <a:rect l="0" t="0" r="r" b="b"/>
                <a:pathLst>
                  <a:path w="32" h="21">
                    <a:moveTo>
                      <a:pt x="7" y="0"/>
                    </a:moveTo>
                    <a:lnTo>
                      <a:pt x="5" y="4"/>
                    </a:lnTo>
                    <a:lnTo>
                      <a:pt x="4" y="10"/>
                    </a:lnTo>
                    <a:lnTo>
                      <a:pt x="3" y="15"/>
                    </a:lnTo>
                    <a:lnTo>
                      <a:pt x="0" y="21"/>
                    </a:lnTo>
                    <a:lnTo>
                      <a:pt x="4" y="21"/>
                    </a:lnTo>
                    <a:lnTo>
                      <a:pt x="8" y="21"/>
                    </a:lnTo>
                    <a:lnTo>
                      <a:pt x="11" y="21"/>
                    </a:lnTo>
                    <a:lnTo>
                      <a:pt x="15" y="21"/>
                    </a:lnTo>
                    <a:lnTo>
                      <a:pt x="18" y="21"/>
                    </a:lnTo>
                    <a:lnTo>
                      <a:pt x="22" y="21"/>
                    </a:lnTo>
                    <a:lnTo>
                      <a:pt x="26" y="21"/>
                    </a:lnTo>
                    <a:lnTo>
                      <a:pt x="30" y="21"/>
                    </a:lnTo>
                    <a:lnTo>
                      <a:pt x="30" y="15"/>
                    </a:lnTo>
                    <a:lnTo>
                      <a:pt x="31" y="10"/>
                    </a:lnTo>
                    <a:lnTo>
                      <a:pt x="31" y="4"/>
                    </a:lnTo>
                    <a:lnTo>
                      <a:pt x="32" y="0"/>
                    </a:lnTo>
                    <a:lnTo>
                      <a:pt x="29" y="0"/>
                    </a:lnTo>
                    <a:lnTo>
                      <a:pt x="26" y="0"/>
                    </a:lnTo>
                    <a:lnTo>
                      <a:pt x="23" y="0"/>
                    </a:lnTo>
                    <a:lnTo>
                      <a:pt x="20" y="0"/>
                    </a:lnTo>
                    <a:lnTo>
                      <a:pt x="16" y="0"/>
                    </a:lnTo>
                    <a:lnTo>
                      <a:pt x="13" y="0"/>
                    </a:lnTo>
                    <a:lnTo>
                      <a:pt x="10" y="0"/>
                    </a:lnTo>
                    <a:lnTo>
                      <a:pt x="7"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28" name="Freeform 120">
                <a:extLst>
                  <a:ext uri="{FF2B5EF4-FFF2-40B4-BE49-F238E27FC236}">
                    <a16:creationId xmlns:a16="http://schemas.microsoft.com/office/drawing/2014/main" xmlns="" id="{29FDD983-1C95-49C3-BE15-097DA9727304}"/>
                  </a:ext>
                </a:extLst>
              </p:cNvPr>
              <p:cNvSpPr>
                <a:spLocks/>
              </p:cNvSpPr>
              <p:nvPr/>
            </p:nvSpPr>
            <p:spPr bwMode="auto">
              <a:xfrm>
                <a:off x="5265" y="1585"/>
                <a:ext cx="16" cy="7"/>
              </a:xfrm>
              <a:custGeom>
                <a:avLst/>
                <a:gdLst/>
                <a:ahLst/>
                <a:cxnLst>
                  <a:cxn ang="0">
                    <a:pos x="7" y="0"/>
                  </a:cxn>
                  <a:cxn ang="0">
                    <a:pos x="5" y="4"/>
                  </a:cxn>
                  <a:cxn ang="0">
                    <a:pos x="4" y="10"/>
                  </a:cxn>
                  <a:cxn ang="0">
                    <a:pos x="3" y="15"/>
                  </a:cxn>
                  <a:cxn ang="0">
                    <a:pos x="0" y="21"/>
                  </a:cxn>
                  <a:cxn ang="0">
                    <a:pos x="4" y="21"/>
                  </a:cxn>
                  <a:cxn ang="0">
                    <a:pos x="8" y="21"/>
                  </a:cxn>
                  <a:cxn ang="0">
                    <a:pos x="11" y="21"/>
                  </a:cxn>
                  <a:cxn ang="0">
                    <a:pos x="15" y="21"/>
                  </a:cxn>
                  <a:cxn ang="0">
                    <a:pos x="18" y="21"/>
                  </a:cxn>
                  <a:cxn ang="0">
                    <a:pos x="22" y="21"/>
                  </a:cxn>
                  <a:cxn ang="0">
                    <a:pos x="26" y="21"/>
                  </a:cxn>
                  <a:cxn ang="0">
                    <a:pos x="30" y="21"/>
                  </a:cxn>
                  <a:cxn ang="0">
                    <a:pos x="30" y="15"/>
                  </a:cxn>
                  <a:cxn ang="0">
                    <a:pos x="31" y="10"/>
                  </a:cxn>
                  <a:cxn ang="0">
                    <a:pos x="31" y="4"/>
                  </a:cxn>
                  <a:cxn ang="0">
                    <a:pos x="32" y="0"/>
                  </a:cxn>
                  <a:cxn ang="0">
                    <a:pos x="29" y="0"/>
                  </a:cxn>
                  <a:cxn ang="0">
                    <a:pos x="26" y="0"/>
                  </a:cxn>
                  <a:cxn ang="0">
                    <a:pos x="23" y="0"/>
                  </a:cxn>
                  <a:cxn ang="0">
                    <a:pos x="20" y="0"/>
                  </a:cxn>
                  <a:cxn ang="0">
                    <a:pos x="16" y="0"/>
                  </a:cxn>
                  <a:cxn ang="0">
                    <a:pos x="13" y="0"/>
                  </a:cxn>
                  <a:cxn ang="0">
                    <a:pos x="10" y="0"/>
                  </a:cxn>
                  <a:cxn ang="0">
                    <a:pos x="7" y="0"/>
                  </a:cxn>
                </a:cxnLst>
                <a:rect l="0" t="0" r="r" b="b"/>
                <a:pathLst>
                  <a:path w="32" h="21">
                    <a:moveTo>
                      <a:pt x="7" y="0"/>
                    </a:moveTo>
                    <a:lnTo>
                      <a:pt x="5" y="4"/>
                    </a:lnTo>
                    <a:lnTo>
                      <a:pt x="4" y="10"/>
                    </a:lnTo>
                    <a:lnTo>
                      <a:pt x="3" y="15"/>
                    </a:lnTo>
                    <a:lnTo>
                      <a:pt x="0" y="21"/>
                    </a:lnTo>
                    <a:lnTo>
                      <a:pt x="4" y="21"/>
                    </a:lnTo>
                    <a:lnTo>
                      <a:pt x="8" y="21"/>
                    </a:lnTo>
                    <a:lnTo>
                      <a:pt x="11" y="21"/>
                    </a:lnTo>
                    <a:lnTo>
                      <a:pt x="15" y="21"/>
                    </a:lnTo>
                    <a:lnTo>
                      <a:pt x="18" y="21"/>
                    </a:lnTo>
                    <a:lnTo>
                      <a:pt x="22" y="21"/>
                    </a:lnTo>
                    <a:lnTo>
                      <a:pt x="26" y="21"/>
                    </a:lnTo>
                    <a:lnTo>
                      <a:pt x="30" y="21"/>
                    </a:lnTo>
                    <a:lnTo>
                      <a:pt x="30" y="15"/>
                    </a:lnTo>
                    <a:lnTo>
                      <a:pt x="31" y="10"/>
                    </a:lnTo>
                    <a:lnTo>
                      <a:pt x="31" y="4"/>
                    </a:lnTo>
                    <a:lnTo>
                      <a:pt x="32" y="0"/>
                    </a:lnTo>
                    <a:lnTo>
                      <a:pt x="29" y="0"/>
                    </a:lnTo>
                    <a:lnTo>
                      <a:pt x="26" y="0"/>
                    </a:lnTo>
                    <a:lnTo>
                      <a:pt x="23" y="0"/>
                    </a:lnTo>
                    <a:lnTo>
                      <a:pt x="20" y="0"/>
                    </a:lnTo>
                    <a:lnTo>
                      <a:pt x="16" y="0"/>
                    </a:lnTo>
                    <a:lnTo>
                      <a:pt x="13" y="0"/>
                    </a:lnTo>
                    <a:lnTo>
                      <a:pt x="10" y="0"/>
                    </a:lnTo>
                    <a:lnTo>
                      <a:pt x="7"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29" name="Freeform 121">
                <a:extLst>
                  <a:ext uri="{FF2B5EF4-FFF2-40B4-BE49-F238E27FC236}">
                    <a16:creationId xmlns:a16="http://schemas.microsoft.com/office/drawing/2014/main" xmlns="" id="{45B5B911-8A91-47D7-9E87-A63DACFF2DA9}"/>
                  </a:ext>
                </a:extLst>
              </p:cNvPr>
              <p:cNvSpPr>
                <a:spLocks/>
              </p:cNvSpPr>
              <p:nvPr/>
            </p:nvSpPr>
            <p:spPr bwMode="auto">
              <a:xfrm>
                <a:off x="5268" y="1574"/>
                <a:ext cx="15" cy="7"/>
              </a:xfrm>
              <a:custGeom>
                <a:avLst/>
                <a:gdLst/>
                <a:ahLst/>
                <a:cxnLst>
                  <a:cxn ang="0">
                    <a:pos x="4" y="0"/>
                  </a:cxn>
                  <a:cxn ang="0">
                    <a:pos x="3" y="6"/>
                  </a:cxn>
                  <a:cxn ang="0">
                    <a:pos x="2" y="11"/>
                  </a:cxn>
                  <a:cxn ang="0">
                    <a:pos x="1" y="15"/>
                  </a:cxn>
                  <a:cxn ang="0">
                    <a:pos x="0" y="22"/>
                  </a:cxn>
                  <a:cxn ang="0">
                    <a:pos x="3" y="22"/>
                  </a:cxn>
                  <a:cxn ang="0">
                    <a:pos x="6" y="22"/>
                  </a:cxn>
                  <a:cxn ang="0">
                    <a:pos x="9" y="22"/>
                  </a:cxn>
                  <a:cxn ang="0">
                    <a:pos x="13" y="22"/>
                  </a:cxn>
                  <a:cxn ang="0">
                    <a:pos x="16" y="22"/>
                  </a:cxn>
                  <a:cxn ang="0">
                    <a:pos x="19" y="22"/>
                  </a:cxn>
                  <a:cxn ang="0">
                    <a:pos x="22" y="22"/>
                  </a:cxn>
                  <a:cxn ang="0">
                    <a:pos x="26" y="22"/>
                  </a:cxn>
                  <a:cxn ang="0">
                    <a:pos x="26" y="15"/>
                  </a:cxn>
                  <a:cxn ang="0">
                    <a:pos x="27" y="11"/>
                  </a:cxn>
                  <a:cxn ang="0">
                    <a:pos x="27" y="6"/>
                  </a:cxn>
                  <a:cxn ang="0">
                    <a:pos x="28" y="0"/>
                  </a:cxn>
                  <a:cxn ang="0">
                    <a:pos x="25" y="0"/>
                  </a:cxn>
                  <a:cxn ang="0">
                    <a:pos x="22" y="0"/>
                  </a:cxn>
                  <a:cxn ang="0">
                    <a:pos x="19" y="0"/>
                  </a:cxn>
                  <a:cxn ang="0">
                    <a:pos x="17" y="0"/>
                  </a:cxn>
                  <a:cxn ang="0">
                    <a:pos x="14" y="0"/>
                  </a:cxn>
                  <a:cxn ang="0">
                    <a:pos x="10" y="0"/>
                  </a:cxn>
                  <a:cxn ang="0">
                    <a:pos x="7" y="0"/>
                  </a:cxn>
                  <a:cxn ang="0">
                    <a:pos x="4" y="0"/>
                  </a:cxn>
                </a:cxnLst>
                <a:rect l="0" t="0" r="r" b="b"/>
                <a:pathLst>
                  <a:path w="28" h="22">
                    <a:moveTo>
                      <a:pt x="4" y="0"/>
                    </a:moveTo>
                    <a:lnTo>
                      <a:pt x="3" y="6"/>
                    </a:lnTo>
                    <a:lnTo>
                      <a:pt x="2" y="11"/>
                    </a:lnTo>
                    <a:lnTo>
                      <a:pt x="1" y="15"/>
                    </a:lnTo>
                    <a:lnTo>
                      <a:pt x="0" y="22"/>
                    </a:lnTo>
                    <a:lnTo>
                      <a:pt x="3" y="22"/>
                    </a:lnTo>
                    <a:lnTo>
                      <a:pt x="6" y="22"/>
                    </a:lnTo>
                    <a:lnTo>
                      <a:pt x="9" y="22"/>
                    </a:lnTo>
                    <a:lnTo>
                      <a:pt x="13" y="22"/>
                    </a:lnTo>
                    <a:lnTo>
                      <a:pt x="16" y="22"/>
                    </a:lnTo>
                    <a:lnTo>
                      <a:pt x="19" y="22"/>
                    </a:lnTo>
                    <a:lnTo>
                      <a:pt x="22" y="22"/>
                    </a:lnTo>
                    <a:lnTo>
                      <a:pt x="26" y="22"/>
                    </a:lnTo>
                    <a:lnTo>
                      <a:pt x="26" y="15"/>
                    </a:lnTo>
                    <a:lnTo>
                      <a:pt x="27" y="11"/>
                    </a:lnTo>
                    <a:lnTo>
                      <a:pt x="27" y="6"/>
                    </a:lnTo>
                    <a:lnTo>
                      <a:pt x="28" y="0"/>
                    </a:lnTo>
                    <a:lnTo>
                      <a:pt x="25" y="0"/>
                    </a:lnTo>
                    <a:lnTo>
                      <a:pt x="22" y="0"/>
                    </a:lnTo>
                    <a:lnTo>
                      <a:pt x="19" y="0"/>
                    </a:lnTo>
                    <a:lnTo>
                      <a:pt x="17" y="0"/>
                    </a:lnTo>
                    <a:lnTo>
                      <a:pt x="14" y="0"/>
                    </a:lnTo>
                    <a:lnTo>
                      <a:pt x="10" y="0"/>
                    </a:lnTo>
                    <a:lnTo>
                      <a:pt x="7"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30" name="Freeform 122">
                <a:extLst>
                  <a:ext uri="{FF2B5EF4-FFF2-40B4-BE49-F238E27FC236}">
                    <a16:creationId xmlns:a16="http://schemas.microsoft.com/office/drawing/2014/main" xmlns="" id="{E65F2976-8A7C-4F1B-A4E4-CEF384F1F905}"/>
                  </a:ext>
                </a:extLst>
              </p:cNvPr>
              <p:cNvSpPr>
                <a:spLocks/>
              </p:cNvSpPr>
              <p:nvPr/>
            </p:nvSpPr>
            <p:spPr bwMode="auto">
              <a:xfrm>
                <a:off x="5268" y="1574"/>
                <a:ext cx="15" cy="7"/>
              </a:xfrm>
              <a:custGeom>
                <a:avLst/>
                <a:gdLst/>
                <a:ahLst/>
                <a:cxnLst>
                  <a:cxn ang="0">
                    <a:pos x="4" y="0"/>
                  </a:cxn>
                  <a:cxn ang="0">
                    <a:pos x="3" y="6"/>
                  </a:cxn>
                  <a:cxn ang="0">
                    <a:pos x="2" y="11"/>
                  </a:cxn>
                  <a:cxn ang="0">
                    <a:pos x="1" y="15"/>
                  </a:cxn>
                  <a:cxn ang="0">
                    <a:pos x="0" y="22"/>
                  </a:cxn>
                  <a:cxn ang="0">
                    <a:pos x="3" y="22"/>
                  </a:cxn>
                  <a:cxn ang="0">
                    <a:pos x="6" y="22"/>
                  </a:cxn>
                  <a:cxn ang="0">
                    <a:pos x="9" y="22"/>
                  </a:cxn>
                  <a:cxn ang="0">
                    <a:pos x="13" y="22"/>
                  </a:cxn>
                  <a:cxn ang="0">
                    <a:pos x="16" y="22"/>
                  </a:cxn>
                  <a:cxn ang="0">
                    <a:pos x="19" y="22"/>
                  </a:cxn>
                  <a:cxn ang="0">
                    <a:pos x="22" y="22"/>
                  </a:cxn>
                  <a:cxn ang="0">
                    <a:pos x="26" y="22"/>
                  </a:cxn>
                  <a:cxn ang="0">
                    <a:pos x="26" y="15"/>
                  </a:cxn>
                  <a:cxn ang="0">
                    <a:pos x="27" y="11"/>
                  </a:cxn>
                  <a:cxn ang="0">
                    <a:pos x="27" y="6"/>
                  </a:cxn>
                  <a:cxn ang="0">
                    <a:pos x="28" y="0"/>
                  </a:cxn>
                  <a:cxn ang="0">
                    <a:pos x="25" y="0"/>
                  </a:cxn>
                  <a:cxn ang="0">
                    <a:pos x="22" y="0"/>
                  </a:cxn>
                  <a:cxn ang="0">
                    <a:pos x="19" y="0"/>
                  </a:cxn>
                  <a:cxn ang="0">
                    <a:pos x="17" y="0"/>
                  </a:cxn>
                  <a:cxn ang="0">
                    <a:pos x="14" y="0"/>
                  </a:cxn>
                  <a:cxn ang="0">
                    <a:pos x="10" y="0"/>
                  </a:cxn>
                  <a:cxn ang="0">
                    <a:pos x="7" y="0"/>
                  </a:cxn>
                  <a:cxn ang="0">
                    <a:pos x="4" y="0"/>
                  </a:cxn>
                </a:cxnLst>
                <a:rect l="0" t="0" r="r" b="b"/>
                <a:pathLst>
                  <a:path w="28" h="22">
                    <a:moveTo>
                      <a:pt x="4" y="0"/>
                    </a:moveTo>
                    <a:lnTo>
                      <a:pt x="3" y="6"/>
                    </a:lnTo>
                    <a:lnTo>
                      <a:pt x="2" y="11"/>
                    </a:lnTo>
                    <a:lnTo>
                      <a:pt x="1" y="15"/>
                    </a:lnTo>
                    <a:lnTo>
                      <a:pt x="0" y="22"/>
                    </a:lnTo>
                    <a:lnTo>
                      <a:pt x="3" y="22"/>
                    </a:lnTo>
                    <a:lnTo>
                      <a:pt x="6" y="22"/>
                    </a:lnTo>
                    <a:lnTo>
                      <a:pt x="9" y="22"/>
                    </a:lnTo>
                    <a:lnTo>
                      <a:pt x="13" y="22"/>
                    </a:lnTo>
                    <a:lnTo>
                      <a:pt x="16" y="22"/>
                    </a:lnTo>
                    <a:lnTo>
                      <a:pt x="19" y="22"/>
                    </a:lnTo>
                    <a:lnTo>
                      <a:pt x="22" y="22"/>
                    </a:lnTo>
                    <a:lnTo>
                      <a:pt x="26" y="22"/>
                    </a:lnTo>
                    <a:lnTo>
                      <a:pt x="26" y="15"/>
                    </a:lnTo>
                    <a:lnTo>
                      <a:pt x="27" y="11"/>
                    </a:lnTo>
                    <a:lnTo>
                      <a:pt x="27" y="6"/>
                    </a:lnTo>
                    <a:lnTo>
                      <a:pt x="28" y="0"/>
                    </a:lnTo>
                    <a:lnTo>
                      <a:pt x="25" y="0"/>
                    </a:lnTo>
                    <a:lnTo>
                      <a:pt x="22" y="0"/>
                    </a:lnTo>
                    <a:lnTo>
                      <a:pt x="19" y="0"/>
                    </a:lnTo>
                    <a:lnTo>
                      <a:pt x="17" y="0"/>
                    </a:lnTo>
                    <a:lnTo>
                      <a:pt x="14" y="0"/>
                    </a:lnTo>
                    <a:lnTo>
                      <a:pt x="10" y="0"/>
                    </a:lnTo>
                    <a:lnTo>
                      <a:pt x="7"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31" name="Freeform 123">
                <a:extLst>
                  <a:ext uri="{FF2B5EF4-FFF2-40B4-BE49-F238E27FC236}">
                    <a16:creationId xmlns:a16="http://schemas.microsoft.com/office/drawing/2014/main" xmlns="" id="{1E246205-9746-484A-9FE9-D574267E7AF9}"/>
                  </a:ext>
                </a:extLst>
              </p:cNvPr>
              <p:cNvSpPr>
                <a:spLocks/>
              </p:cNvSpPr>
              <p:nvPr/>
            </p:nvSpPr>
            <p:spPr bwMode="auto">
              <a:xfrm>
                <a:off x="5272" y="1564"/>
                <a:ext cx="13" cy="6"/>
              </a:xfrm>
              <a:custGeom>
                <a:avLst/>
                <a:gdLst/>
                <a:ahLst/>
                <a:cxnLst>
                  <a:cxn ang="0">
                    <a:pos x="4" y="0"/>
                  </a:cxn>
                  <a:cxn ang="0">
                    <a:pos x="3" y="4"/>
                  </a:cxn>
                  <a:cxn ang="0">
                    <a:pos x="2" y="9"/>
                  </a:cxn>
                  <a:cxn ang="0">
                    <a:pos x="1" y="14"/>
                  </a:cxn>
                  <a:cxn ang="0">
                    <a:pos x="0" y="19"/>
                  </a:cxn>
                  <a:cxn ang="0">
                    <a:pos x="3" y="19"/>
                  </a:cxn>
                  <a:cxn ang="0">
                    <a:pos x="7" y="19"/>
                  </a:cxn>
                  <a:cxn ang="0">
                    <a:pos x="10" y="19"/>
                  </a:cxn>
                  <a:cxn ang="0">
                    <a:pos x="13" y="19"/>
                  </a:cxn>
                  <a:cxn ang="0">
                    <a:pos x="15" y="19"/>
                  </a:cxn>
                  <a:cxn ang="0">
                    <a:pos x="18" y="19"/>
                  </a:cxn>
                  <a:cxn ang="0">
                    <a:pos x="21" y="19"/>
                  </a:cxn>
                  <a:cxn ang="0">
                    <a:pos x="25" y="19"/>
                  </a:cxn>
                  <a:cxn ang="0">
                    <a:pos x="26" y="14"/>
                  </a:cxn>
                  <a:cxn ang="0">
                    <a:pos x="26" y="9"/>
                  </a:cxn>
                  <a:cxn ang="0">
                    <a:pos x="26" y="4"/>
                  </a:cxn>
                  <a:cxn ang="0">
                    <a:pos x="27" y="0"/>
                  </a:cxn>
                  <a:cxn ang="0">
                    <a:pos x="21" y="0"/>
                  </a:cxn>
                  <a:cxn ang="0">
                    <a:pos x="16" y="0"/>
                  </a:cxn>
                  <a:cxn ang="0">
                    <a:pos x="10" y="0"/>
                  </a:cxn>
                  <a:cxn ang="0">
                    <a:pos x="4" y="0"/>
                  </a:cxn>
                </a:cxnLst>
                <a:rect l="0" t="0" r="r" b="b"/>
                <a:pathLst>
                  <a:path w="27" h="19">
                    <a:moveTo>
                      <a:pt x="4" y="0"/>
                    </a:moveTo>
                    <a:lnTo>
                      <a:pt x="3" y="4"/>
                    </a:lnTo>
                    <a:lnTo>
                      <a:pt x="2" y="9"/>
                    </a:lnTo>
                    <a:lnTo>
                      <a:pt x="1" y="14"/>
                    </a:lnTo>
                    <a:lnTo>
                      <a:pt x="0" y="19"/>
                    </a:lnTo>
                    <a:lnTo>
                      <a:pt x="3" y="19"/>
                    </a:lnTo>
                    <a:lnTo>
                      <a:pt x="7" y="19"/>
                    </a:lnTo>
                    <a:lnTo>
                      <a:pt x="10" y="19"/>
                    </a:lnTo>
                    <a:lnTo>
                      <a:pt x="13" y="19"/>
                    </a:lnTo>
                    <a:lnTo>
                      <a:pt x="15" y="19"/>
                    </a:lnTo>
                    <a:lnTo>
                      <a:pt x="18" y="19"/>
                    </a:lnTo>
                    <a:lnTo>
                      <a:pt x="21" y="19"/>
                    </a:lnTo>
                    <a:lnTo>
                      <a:pt x="25" y="19"/>
                    </a:lnTo>
                    <a:lnTo>
                      <a:pt x="26" y="14"/>
                    </a:lnTo>
                    <a:lnTo>
                      <a:pt x="26" y="9"/>
                    </a:lnTo>
                    <a:lnTo>
                      <a:pt x="26" y="4"/>
                    </a:lnTo>
                    <a:lnTo>
                      <a:pt x="27" y="0"/>
                    </a:lnTo>
                    <a:lnTo>
                      <a:pt x="21" y="0"/>
                    </a:lnTo>
                    <a:lnTo>
                      <a:pt x="16" y="0"/>
                    </a:lnTo>
                    <a:lnTo>
                      <a:pt x="10"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32" name="Freeform 124">
                <a:extLst>
                  <a:ext uri="{FF2B5EF4-FFF2-40B4-BE49-F238E27FC236}">
                    <a16:creationId xmlns:a16="http://schemas.microsoft.com/office/drawing/2014/main" xmlns="" id="{99C136D7-C90B-434F-AB08-4C94FFA75A98}"/>
                  </a:ext>
                </a:extLst>
              </p:cNvPr>
              <p:cNvSpPr>
                <a:spLocks/>
              </p:cNvSpPr>
              <p:nvPr/>
            </p:nvSpPr>
            <p:spPr bwMode="auto">
              <a:xfrm>
                <a:off x="5272" y="1564"/>
                <a:ext cx="13" cy="6"/>
              </a:xfrm>
              <a:custGeom>
                <a:avLst/>
                <a:gdLst/>
                <a:ahLst/>
                <a:cxnLst>
                  <a:cxn ang="0">
                    <a:pos x="4" y="0"/>
                  </a:cxn>
                  <a:cxn ang="0">
                    <a:pos x="3" y="4"/>
                  </a:cxn>
                  <a:cxn ang="0">
                    <a:pos x="2" y="9"/>
                  </a:cxn>
                  <a:cxn ang="0">
                    <a:pos x="1" y="14"/>
                  </a:cxn>
                  <a:cxn ang="0">
                    <a:pos x="0" y="19"/>
                  </a:cxn>
                  <a:cxn ang="0">
                    <a:pos x="3" y="19"/>
                  </a:cxn>
                  <a:cxn ang="0">
                    <a:pos x="7" y="19"/>
                  </a:cxn>
                  <a:cxn ang="0">
                    <a:pos x="10" y="19"/>
                  </a:cxn>
                  <a:cxn ang="0">
                    <a:pos x="13" y="19"/>
                  </a:cxn>
                  <a:cxn ang="0">
                    <a:pos x="15" y="19"/>
                  </a:cxn>
                  <a:cxn ang="0">
                    <a:pos x="18" y="19"/>
                  </a:cxn>
                  <a:cxn ang="0">
                    <a:pos x="21" y="19"/>
                  </a:cxn>
                  <a:cxn ang="0">
                    <a:pos x="25" y="19"/>
                  </a:cxn>
                  <a:cxn ang="0">
                    <a:pos x="26" y="14"/>
                  </a:cxn>
                  <a:cxn ang="0">
                    <a:pos x="26" y="9"/>
                  </a:cxn>
                  <a:cxn ang="0">
                    <a:pos x="26" y="4"/>
                  </a:cxn>
                  <a:cxn ang="0">
                    <a:pos x="27" y="0"/>
                  </a:cxn>
                  <a:cxn ang="0">
                    <a:pos x="21" y="0"/>
                  </a:cxn>
                  <a:cxn ang="0">
                    <a:pos x="16" y="0"/>
                  </a:cxn>
                  <a:cxn ang="0">
                    <a:pos x="10" y="0"/>
                  </a:cxn>
                  <a:cxn ang="0">
                    <a:pos x="4" y="0"/>
                  </a:cxn>
                </a:cxnLst>
                <a:rect l="0" t="0" r="r" b="b"/>
                <a:pathLst>
                  <a:path w="27" h="19">
                    <a:moveTo>
                      <a:pt x="4" y="0"/>
                    </a:moveTo>
                    <a:lnTo>
                      <a:pt x="3" y="4"/>
                    </a:lnTo>
                    <a:lnTo>
                      <a:pt x="2" y="9"/>
                    </a:lnTo>
                    <a:lnTo>
                      <a:pt x="1" y="14"/>
                    </a:lnTo>
                    <a:lnTo>
                      <a:pt x="0" y="19"/>
                    </a:lnTo>
                    <a:lnTo>
                      <a:pt x="3" y="19"/>
                    </a:lnTo>
                    <a:lnTo>
                      <a:pt x="7" y="19"/>
                    </a:lnTo>
                    <a:lnTo>
                      <a:pt x="10" y="19"/>
                    </a:lnTo>
                    <a:lnTo>
                      <a:pt x="13" y="19"/>
                    </a:lnTo>
                    <a:lnTo>
                      <a:pt x="15" y="19"/>
                    </a:lnTo>
                    <a:lnTo>
                      <a:pt x="18" y="19"/>
                    </a:lnTo>
                    <a:lnTo>
                      <a:pt x="21" y="19"/>
                    </a:lnTo>
                    <a:lnTo>
                      <a:pt x="25" y="19"/>
                    </a:lnTo>
                    <a:lnTo>
                      <a:pt x="26" y="14"/>
                    </a:lnTo>
                    <a:lnTo>
                      <a:pt x="26" y="9"/>
                    </a:lnTo>
                    <a:lnTo>
                      <a:pt x="26" y="4"/>
                    </a:lnTo>
                    <a:lnTo>
                      <a:pt x="27" y="0"/>
                    </a:lnTo>
                    <a:lnTo>
                      <a:pt x="21" y="0"/>
                    </a:lnTo>
                    <a:lnTo>
                      <a:pt x="16" y="0"/>
                    </a:lnTo>
                    <a:lnTo>
                      <a:pt x="10"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33" name="Freeform 125">
                <a:extLst>
                  <a:ext uri="{FF2B5EF4-FFF2-40B4-BE49-F238E27FC236}">
                    <a16:creationId xmlns:a16="http://schemas.microsoft.com/office/drawing/2014/main" xmlns="" id="{401B44DD-284A-4567-88CD-646C25FB9DCE}"/>
                  </a:ext>
                </a:extLst>
              </p:cNvPr>
              <p:cNvSpPr>
                <a:spLocks/>
              </p:cNvSpPr>
              <p:nvPr/>
            </p:nvSpPr>
            <p:spPr bwMode="auto">
              <a:xfrm>
                <a:off x="5275" y="1554"/>
                <a:ext cx="12" cy="6"/>
              </a:xfrm>
              <a:custGeom>
                <a:avLst/>
                <a:gdLst/>
                <a:ahLst/>
                <a:cxnLst>
                  <a:cxn ang="0">
                    <a:pos x="3" y="0"/>
                  </a:cxn>
                  <a:cxn ang="0">
                    <a:pos x="2" y="5"/>
                  </a:cxn>
                  <a:cxn ang="0">
                    <a:pos x="1" y="10"/>
                  </a:cxn>
                  <a:cxn ang="0">
                    <a:pos x="0" y="14"/>
                  </a:cxn>
                  <a:cxn ang="0">
                    <a:pos x="0" y="18"/>
                  </a:cxn>
                  <a:cxn ang="0">
                    <a:pos x="5" y="18"/>
                  </a:cxn>
                  <a:cxn ang="0">
                    <a:pos x="10" y="18"/>
                  </a:cxn>
                  <a:cxn ang="0">
                    <a:pos x="13" y="18"/>
                  </a:cxn>
                  <a:cxn ang="0">
                    <a:pos x="17" y="18"/>
                  </a:cxn>
                  <a:cxn ang="0">
                    <a:pos x="19" y="18"/>
                  </a:cxn>
                  <a:cxn ang="0">
                    <a:pos x="22" y="18"/>
                  </a:cxn>
                  <a:cxn ang="0">
                    <a:pos x="22" y="14"/>
                  </a:cxn>
                  <a:cxn ang="0">
                    <a:pos x="23" y="10"/>
                  </a:cxn>
                  <a:cxn ang="0">
                    <a:pos x="23" y="5"/>
                  </a:cxn>
                  <a:cxn ang="0">
                    <a:pos x="23" y="0"/>
                  </a:cxn>
                  <a:cxn ang="0">
                    <a:pos x="18" y="0"/>
                  </a:cxn>
                  <a:cxn ang="0">
                    <a:pos x="13" y="0"/>
                  </a:cxn>
                  <a:cxn ang="0">
                    <a:pos x="8" y="0"/>
                  </a:cxn>
                  <a:cxn ang="0">
                    <a:pos x="3" y="0"/>
                  </a:cxn>
                </a:cxnLst>
                <a:rect l="0" t="0" r="r" b="b"/>
                <a:pathLst>
                  <a:path w="23" h="18">
                    <a:moveTo>
                      <a:pt x="3" y="0"/>
                    </a:moveTo>
                    <a:lnTo>
                      <a:pt x="2" y="5"/>
                    </a:lnTo>
                    <a:lnTo>
                      <a:pt x="1" y="10"/>
                    </a:lnTo>
                    <a:lnTo>
                      <a:pt x="0" y="14"/>
                    </a:lnTo>
                    <a:lnTo>
                      <a:pt x="0" y="18"/>
                    </a:lnTo>
                    <a:lnTo>
                      <a:pt x="5" y="18"/>
                    </a:lnTo>
                    <a:lnTo>
                      <a:pt x="10" y="18"/>
                    </a:lnTo>
                    <a:lnTo>
                      <a:pt x="13" y="18"/>
                    </a:lnTo>
                    <a:lnTo>
                      <a:pt x="17" y="18"/>
                    </a:lnTo>
                    <a:lnTo>
                      <a:pt x="19" y="18"/>
                    </a:lnTo>
                    <a:lnTo>
                      <a:pt x="22" y="18"/>
                    </a:lnTo>
                    <a:lnTo>
                      <a:pt x="22" y="14"/>
                    </a:lnTo>
                    <a:lnTo>
                      <a:pt x="23" y="10"/>
                    </a:lnTo>
                    <a:lnTo>
                      <a:pt x="23" y="5"/>
                    </a:lnTo>
                    <a:lnTo>
                      <a:pt x="23" y="0"/>
                    </a:lnTo>
                    <a:lnTo>
                      <a:pt x="18" y="0"/>
                    </a:lnTo>
                    <a:lnTo>
                      <a:pt x="13" y="0"/>
                    </a:lnTo>
                    <a:lnTo>
                      <a:pt x="8"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34" name="Freeform 126">
                <a:extLst>
                  <a:ext uri="{FF2B5EF4-FFF2-40B4-BE49-F238E27FC236}">
                    <a16:creationId xmlns:a16="http://schemas.microsoft.com/office/drawing/2014/main" xmlns="" id="{D8CA90C0-788F-4DA4-8A26-DAC4466B90AA}"/>
                  </a:ext>
                </a:extLst>
              </p:cNvPr>
              <p:cNvSpPr>
                <a:spLocks/>
              </p:cNvSpPr>
              <p:nvPr/>
            </p:nvSpPr>
            <p:spPr bwMode="auto">
              <a:xfrm>
                <a:off x="5275" y="1554"/>
                <a:ext cx="12" cy="6"/>
              </a:xfrm>
              <a:custGeom>
                <a:avLst/>
                <a:gdLst/>
                <a:ahLst/>
                <a:cxnLst>
                  <a:cxn ang="0">
                    <a:pos x="3" y="0"/>
                  </a:cxn>
                  <a:cxn ang="0">
                    <a:pos x="2" y="5"/>
                  </a:cxn>
                  <a:cxn ang="0">
                    <a:pos x="1" y="10"/>
                  </a:cxn>
                  <a:cxn ang="0">
                    <a:pos x="0" y="14"/>
                  </a:cxn>
                  <a:cxn ang="0">
                    <a:pos x="0" y="18"/>
                  </a:cxn>
                  <a:cxn ang="0">
                    <a:pos x="5" y="18"/>
                  </a:cxn>
                  <a:cxn ang="0">
                    <a:pos x="10" y="18"/>
                  </a:cxn>
                  <a:cxn ang="0">
                    <a:pos x="13" y="18"/>
                  </a:cxn>
                  <a:cxn ang="0">
                    <a:pos x="17" y="18"/>
                  </a:cxn>
                  <a:cxn ang="0">
                    <a:pos x="19" y="18"/>
                  </a:cxn>
                  <a:cxn ang="0">
                    <a:pos x="22" y="18"/>
                  </a:cxn>
                  <a:cxn ang="0">
                    <a:pos x="22" y="14"/>
                  </a:cxn>
                  <a:cxn ang="0">
                    <a:pos x="23" y="10"/>
                  </a:cxn>
                  <a:cxn ang="0">
                    <a:pos x="23" y="5"/>
                  </a:cxn>
                  <a:cxn ang="0">
                    <a:pos x="23" y="0"/>
                  </a:cxn>
                  <a:cxn ang="0">
                    <a:pos x="18" y="0"/>
                  </a:cxn>
                  <a:cxn ang="0">
                    <a:pos x="13" y="0"/>
                  </a:cxn>
                  <a:cxn ang="0">
                    <a:pos x="8" y="0"/>
                  </a:cxn>
                  <a:cxn ang="0">
                    <a:pos x="3" y="0"/>
                  </a:cxn>
                </a:cxnLst>
                <a:rect l="0" t="0" r="r" b="b"/>
                <a:pathLst>
                  <a:path w="23" h="18">
                    <a:moveTo>
                      <a:pt x="3" y="0"/>
                    </a:moveTo>
                    <a:lnTo>
                      <a:pt x="2" y="5"/>
                    </a:lnTo>
                    <a:lnTo>
                      <a:pt x="1" y="10"/>
                    </a:lnTo>
                    <a:lnTo>
                      <a:pt x="0" y="14"/>
                    </a:lnTo>
                    <a:lnTo>
                      <a:pt x="0" y="18"/>
                    </a:lnTo>
                    <a:lnTo>
                      <a:pt x="5" y="18"/>
                    </a:lnTo>
                    <a:lnTo>
                      <a:pt x="10" y="18"/>
                    </a:lnTo>
                    <a:lnTo>
                      <a:pt x="13" y="18"/>
                    </a:lnTo>
                    <a:lnTo>
                      <a:pt x="17" y="18"/>
                    </a:lnTo>
                    <a:lnTo>
                      <a:pt x="19" y="18"/>
                    </a:lnTo>
                    <a:lnTo>
                      <a:pt x="22" y="18"/>
                    </a:lnTo>
                    <a:lnTo>
                      <a:pt x="22" y="14"/>
                    </a:lnTo>
                    <a:lnTo>
                      <a:pt x="23" y="10"/>
                    </a:lnTo>
                    <a:lnTo>
                      <a:pt x="23" y="5"/>
                    </a:lnTo>
                    <a:lnTo>
                      <a:pt x="23" y="0"/>
                    </a:lnTo>
                    <a:lnTo>
                      <a:pt x="18" y="0"/>
                    </a:lnTo>
                    <a:lnTo>
                      <a:pt x="13" y="0"/>
                    </a:lnTo>
                    <a:lnTo>
                      <a:pt x="8"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35" name="Freeform 127">
                <a:extLst>
                  <a:ext uri="{FF2B5EF4-FFF2-40B4-BE49-F238E27FC236}">
                    <a16:creationId xmlns:a16="http://schemas.microsoft.com/office/drawing/2014/main" xmlns="" id="{35340C75-9ED9-46D7-A0DA-708674DA11C8}"/>
                  </a:ext>
                </a:extLst>
              </p:cNvPr>
              <p:cNvSpPr>
                <a:spLocks/>
              </p:cNvSpPr>
              <p:nvPr/>
            </p:nvSpPr>
            <p:spPr bwMode="auto">
              <a:xfrm>
                <a:off x="5278" y="1544"/>
                <a:ext cx="12" cy="5"/>
              </a:xfrm>
              <a:custGeom>
                <a:avLst/>
                <a:gdLst/>
                <a:ahLst/>
                <a:cxnLst>
                  <a:cxn ang="0">
                    <a:pos x="4" y="0"/>
                  </a:cxn>
                  <a:cxn ang="0">
                    <a:pos x="3" y="4"/>
                  </a:cxn>
                  <a:cxn ang="0">
                    <a:pos x="2" y="8"/>
                  </a:cxn>
                  <a:cxn ang="0">
                    <a:pos x="1" y="13"/>
                  </a:cxn>
                  <a:cxn ang="0">
                    <a:pos x="0" y="17"/>
                  </a:cxn>
                  <a:cxn ang="0">
                    <a:pos x="5" y="17"/>
                  </a:cxn>
                  <a:cxn ang="0">
                    <a:pos x="12" y="17"/>
                  </a:cxn>
                  <a:cxn ang="0">
                    <a:pos x="17" y="17"/>
                  </a:cxn>
                  <a:cxn ang="0">
                    <a:pos x="22" y="17"/>
                  </a:cxn>
                  <a:cxn ang="0">
                    <a:pos x="22" y="13"/>
                  </a:cxn>
                  <a:cxn ang="0">
                    <a:pos x="23" y="8"/>
                  </a:cxn>
                  <a:cxn ang="0">
                    <a:pos x="23" y="4"/>
                  </a:cxn>
                  <a:cxn ang="0">
                    <a:pos x="23" y="0"/>
                  </a:cxn>
                  <a:cxn ang="0">
                    <a:pos x="18" y="0"/>
                  </a:cxn>
                  <a:cxn ang="0">
                    <a:pos x="14" y="0"/>
                  </a:cxn>
                  <a:cxn ang="0">
                    <a:pos x="8" y="0"/>
                  </a:cxn>
                  <a:cxn ang="0">
                    <a:pos x="4" y="0"/>
                  </a:cxn>
                </a:cxnLst>
                <a:rect l="0" t="0" r="r" b="b"/>
                <a:pathLst>
                  <a:path w="23" h="17">
                    <a:moveTo>
                      <a:pt x="4" y="0"/>
                    </a:moveTo>
                    <a:lnTo>
                      <a:pt x="3" y="4"/>
                    </a:lnTo>
                    <a:lnTo>
                      <a:pt x="2" y="8"/>
                    </a:lnTo>
                    <a:lnTo>
                      <a:pt x="1" y="13"/>
                    </a:lnTo>
                    <a:lnTo>
                      <a:pt x="0" y="17"/>
                    </a:lnTo>
                    <a:lnTo>
                      <a:pt x="5" y="17"/>
                    </a:lnTo>
                    <a:lnTo>
                      <a:pt x="12" y="17"/>
                    </a:lnTo>
                    <a:lnTo>
                      <a:pt x="17" y="17"/>
                    </a:lnTo>
                    <a:lnTo>
                      <a:pt x="22" y="17"/>
                    </a:lnTo>
                    <a:lnTo>
                      <a:pt x="22" y="13"/>
                    </a:lnTo>
                    <a:lnTo>
                      <a:pt x="23" y="8"/>
                    </a:lnTo>
                    <a:lnTo>
                      <a:pt x="23" y="4"/>
                    </a:lnTo>
                    <a:lnTo>
                      <a:pt x="23" y="0"/>
                    </a:lnTo>
                    <a:lnTo>
                      <a:pt x="18" y="0"/>
                    </a:lnTo>
                    <a:lnTo>
                      <a:pt x="14" y="0"/>
                    </a:lnTo>
                    <a:lnTo>
                      <a:pt x="8"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36" name="Freeform 128">
                <a:extLst>
                  <a:ext uri="{FF2B5EF4-FFF2-40B4-BE49-F238E27FC236}">
                    <a16:creationId xmlns:a16="http://schemas.microsoft.com/office/drawing/2014/main" xmlns="" id="{0FDD6982-46D0-402A-9D7D-9214960964A2}"/>
                  </a:ext>
                </a:extLst>
              </p:cNvPr>
              <p:cNvSpPr>
                <a:spLocks/>
              </p:cNvSpPr>
              <p:nvPr/>
            </p:nvSpPr>
            <p:spPr bwMode="auto">
              <a:xfrm>
                <a:off x="5278" y="1544"/>
                <a:ext cx="12" cy="5"/>
              </a:xfrm>
              <a:custGeom>
                <a:avLst/>
                <a:gdLst/>
                <a:ahLst/>
                <a:cxnLst>
                  <a:cxn ang="0">
                    <a:pos x="4" y="0"/>
                  </a:cxn>
                  <a:cxn ang="0">
                    <a:pos x="3" y="4"/>
                  </a:cxn>
                  <a:cxn ang="0">
                    <a:pos x="2" y="8"/>
                  </a:cxn>
                  <a:cxn ang="0">
                    <a:pos x="1" y="13"/>
                  </a:cxn>
                  <a:cxn ang="0">
                    <a:pos x="0" y="17"/>
                  </a:cxn>
                  <a:cxn ang="0">
                    <a:pos x="5" y="17"/>
                  </a:cxn>
                  <a:cxn ang="0">
                    <a:pos x="12" y="17"/>
                  </a:cxn>
                  <a:cxn ang="0">
                    <a:pos x="17" y="17"/>
                  </a:cxn>
                  <a:cxn ang="0">
                    <a:pos x="22" y="17"/>
                  </a:cxn>
                  <a:cxn ang="0">
                    <a:pos x="22" y="13"/>
                  </a:cxn>
                  <a:cxn ang="0">
                    <a:pos x="23" y="8"/>
                  </a:cxn>
                  <a:cxn ang="0">
                    <a:pos x="23" y="4"/>
                  </a:cxn>
                  <a:cxn ang="0">
                    <a:pos x="23" y="0"/>
                  </a:cxn>
                  <a:cxn ang="0">
                    <a:pos x="18" y="0"/>
                  </a:cxn>
                  <a:cxn ang="0">
                    <a:pos x="14" y="0"/>
                  </a:cxn>
                  <a:cxn ang="0">
                    <a:pos x="8" y="0"/>
                  </a:cxn>
                  <a:cxn ang="0">
                    <a:pos x="4" y="0"/>
                  </a:cxn>
                </a:cxnLst>
                <a:rect l="0" t="0" r="r" b="b"/>
                <a:pathLst>
                  <a:path w="23" h="17">
                    <a:moveTo>
                      <a:pt x="4" y="0"/>
                    </a:moveTo>
                    <a:lnTo>
                      <a:pt x="3" y="4"/>
                    </a:lnTo>
                    <a:lnTo>
                      <a:pt x="2" y="8"/>
                    </a:lnTo>
                    <a:lnTo>
                      <a:pt x="1" y="13"/>
                    </a:lnTo>
                    <a:lnTo>
                      <a:pt x="0" y="17"/>
                    </a:lnTo>
                    <a:lnTo>
                      <a:pt x="5" y="17"/>
                    </a:lnTo>
                    <a:lnTo>
                      <a:pt x="12" y="17"/>
                    </a:lnTo>
                    <a:lnTo>
                      <a:pt x="17" y="17"/>
                    </a:lnTo>
                    <a:lnTo>
                      <a:pt x="22" y="17"/>
                    </a:lnTo>
                    <a:lnTo>
                      <a:pt x="22" y="13"/>
                    </a:lnTo>
                    <a:lnTo>
                      <a:pt x="23" y="8"/>
                    </a:lnTo>
                    <a:lnTo>
                      <a:pt x="23" y="4"/>
                    </a:lnTo>
                    <a:lnTo>
                      <a:pt x="23" y="0"/>
                    </a:lnTo>
                    <a:lnTo>
                      <a:pt x="18" y="0"/>
                    </a:lnTo>
                    <a:lnTo>
                      <a:pt x="14" y="0"/>
                    </a:lnTo>
                    <a:lnTo>
                      <a:pt x="8"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37" name="Freeform 129">
                <a:extLst>
                  <a:ext uri="{FF2B5EF4-FFF2-40B4-BE49-F238E27FC236}">
                    <a16:creationId xmlns:a16="http://schemas.microsoft.com/office/drawing/2014/main" xmlns="" id="{3A4E0C8D-FC22-48A4-9CBC-8B5BA95D33A8}"/>
                  </a:ext>
                </a:extLst>
              </p:cNvPr>
              <p:cNvSpPr>
                <a:spLocks/>
              </p:cNvSpPr>
              <p:nvPr/>
            </p:nvSpPr>
            <p:spPr bwMode="auto">
              <a:xfrm>
                <a:off x="5282" y="1534"/>
                <a:ext cx="10" cy="5"/>
              </a:xfrm>
              <a:custGeom>
                <a:avLst/>
                <a:gdLst/>
                <a:ahLst/>
                <a:cxnLst>
                  <a:cxn ang="0">
                    <a:pos x="4" y="0"/>
                  </a:cxn>
                  <a:cxn ang="0">
                    <a:pos x="1" y="6"/>
                  </a:cxn>
                  <a:cxn ang="0">
                    <a:pos x="0" y="14"/>
                  </a:cxn>
                  <a:cxn ang="0">
                    <a:pos x="5" y="14"/>
                  </a:cxn>
                  <a:cxn ang="0">
                    <a:pos x="10" y="14"/>
                  </a:cxn>
                  <a:cxn ang="0">
                    <a:pos x="15" y="14"/>
                  </a:cxn>
                  <a:cxn ang="0">
                    <a:pos x="22" y="14"/>
                  </a:cxn>
                  <a:cxn ang="0">
                    <a:pos x="20" y="6"/>
                  </a:cxn>
                  <a:cxn ang="0">
                    <a:pos x="20" y="0"/>
                  </a:cxn>
                  <a:cxn ang="0">
                    <a:pos x="16" y="0"/>
                  </a:cxn>
                  <a:cxn ang="0">
                    <a:pos x="11" y="0"/>
                  </a:cxn>
                  <a:cxn ang="0">
                    <a:pos x="7" y="0"/>
                  </a:cxn>
                  <a:cxn ang="0">
                    <a:pos x="4" y="0"/>
                  </a:cxn>
                </a:cxnLst>
                <a:rect l="0" t="0" r="r" b="b"/>
                <a:pathLst>
                  <a:path w="22" h="14">
                    <a:moveTo>
                      <a:pt x="4" y="0"/>
                    </a:moveTo>
                    <a:lnTo>
                      <a:pt x="1" y="6"/>
                    </a:lnTo>
                    <a:lnTo>
                      <a:pt x="0" y="14"/>
                    </a:lnTo>
                    <a:lnTo>
                      <a:pt x="5" y="14"/>
                    </a:lnTo>
                    <a:lnTo>
                      <a:pt x="10" y="14"/>
                    </a:lnTo>
                    <a:lnTo>
                      <a:pt x="15" y="14"/>
                    </a:lnTo>
                    <a:lnTo>
                      <a:pt x="22" y="14"/>
                    </a:lnTo>
                    <a:lnTo>
                      <a:pt x="20" y="6"/>
                    </a:lnTo>
                    <a:lnTo>
                      <a:pt x="20" y="0"/>
                    </a:lnTo>
                    <a:lnTo>
                      <a:pt x="16" y="0"/>
                    </a:lnTo>
                    <a:lnTo>
                      <a:pt x="11" y="0"/>
                    </a:lnTo>
                    <a:lnTo>
                      <a:pt x="7"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38" name="Freeform 130">
                <a:extLst>
                  <a:ext uri="{FF2B5EF4-FFF2-40B4-BE49-F238E27FC236}">
                    <a16:creationId xmlns:a16="http://schemas.microsoft.com/office/drawing/2014/main" xmlns="" id="{E2241423-C11A-462A-9E96-98B5B9E3CE99}"/>
                  </a:ext>
                </a:extLst>
              </p:cNvPr>
              <p:cNvSpPr>
                <a:spLocks/>
              </p:cNvSpPr>
              <p:nvPr/>
            </p:nvSpPr>
            <p:spPr bwMode="auto">
              <a:xfrm>
                <a:off x="5282" y="1534"/>
                <a:ext cx="10" cy="5"/>
              </a:xfrm>
              <a:custGeom>
                <a:avLst/>
                <a:gdLst/>
                <a:ahLst/>
                <a:cxnLst>
                  <a:cxn ang="0">
                    <a:pos x="4" y="0"/>
                  </a:cxn>
                  <a:cxn ang="0">
                    <a:pos x="1" y="6"/>
                  </a:cxn>
                  <a:cxn ang="0">
                    <a:pos x="0" y="14"/>
                  </a:cxn>
                  <a:cxn ang="0">
                    <a:pos x="5" y="14"/>
                  </a:cxn>
                  <a:cxn ang="0">
                    <a:pos x="10" y="14"/>
                  </a:cxn>
                  <a:cxn ang="0">
                    <a:pos x="15" y="14"/>
                  </a:cxn>
                  <a:cxn ang="0">
                    <a:pos x="22" y="14"/>
                  </a:cxn>
                  <a:cxn ang="0">
                    <a:pos x="20" y="6"/>
                  </a:cxn>
                  <a:cxn ang="0">
                    <a:pos x="20" y="0"/>
                  </a:cxn>
                  <a:cxn ang="0">
                    <a:pos x="16" y="0"/>
                  </a:cxn>
                  <a:cxn ang="0">
                    <a:pos x="11" y="0"/>
                  </a:cxn>
                  <a:cxn ang="0">
                    <a:pos x="7" y="0"/>
                  </a:cxn>
                  <a:cxn ang="0">
                    <a:pos x="4" y="0"/>
                  </a:cxn>
                </a:cxnLst>
                <a:rect l="0" t="0" r="r" b="b"/>
                <a:pathLst>
                  <a:path w="22" h="14">
                    <a:moveTo>
                      <a:pt x="4" y="0"/>
                    </a:moveTo>
                    <a:lnTo>
                      <a:pt x="1" y="6"/>
                    </a:lnTo>
                    <a:lnTo>
                      <a:pt x="0" y="14"/>
                    </a:lnTo>
                    <a:lnTo>
                      <a:pt x="5" y="14"/>
                    </a:lnTo>
                    <a:lnTo>
                      <a:pt x="10" y="14"/>
                    </a:lnTo>
                    <a:lnTo>
                      <a:pt x="15" y="14"/>
                    </a:lnTo>
                    <a:lnTo>
                      <a:pt x="22" y="14"/>
                    </a:lnTo>
                    <a:lnTo>
                      <a:pt x="20" y="6"/>
                    </a:lnTo>
                    <a:lnTo>
                      <a:pt x="20" y="0"/>
                    </a:lnTo>
                    <a:lnTo>
                      <a:pt x="16" y="0"/>
                    </a:lnTo>
                    <a:lnTo>
                      <a:pt x="11" y="0"/>
                    </a:lnTo>
                    <a:lnTo>
                      <a:pt x="7"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39" name="Freeform 131">
                <a:extLst>
                  <a:ext uri="{FF2B5EF4-FFF2-40B4-BE49-F238E27FC236}">
                    <a16:creationId xmlns:a16="http://schemas.microsoft.com/office/drawing/2014/main" xmlns="" id="{FF257A9E-2A2C-4A4A-9D78-B5C760B91DE7}"/>
                  </a:ext>
                </a:extLst>
              </p:cNvPr>
              <p:cNvSpPr>
                <a:spLocks/>
              </p:cNvSpPr>
              <p:nvPr/>
            </p:nvSpPr>
            <p:spPr bwMode="auto">
              <a:xfrm>
                <a:off x="5285" y="1523"/>
                <a:ext cx="9" cy="5"/>
              </a:xfrm>
              <a:custGeom>
                <a:avLst/>
                <a:gdLst/>
                <a:ahLst/>
                <a:cxnLst>
                  <a:cxn ang="0">
                    <a:pos x="3" y="0"/>
                  </a:cxn>
                  <a:cxn ang="0">
                    <a:pos x="1" y="7"/>
                  </a:cxn>
                  <a:cxn ang="0">
                    <a:pos x="0" y="14"/>
                  </a:cxn>
                  <a:cxn ang="0">
                    <a:pos x="4" y="14"/>
                  </a:cxn>
                  <a:cxn ang="0">
                    <a:pos x="9" y="14"/>
                  </a:cxn>
                  <a:cxn ang="0">
                    <a:pos x="13" y="14"/>
                  </a:cxn>
                  <a:cxn ang="0">
                    <a:pos x="19" y="14"/>
                  </a:cxn>
                  <a:cxn ang="0">
                    <a:pos x="18" y="7"/>
                  </a:cxn>
                  <a:cxn ang="0">
                    <a:pos x="18" y="0"/>
                  </a:cxn>
                  <a:cxn ang="0">
                    <a:pos x="15" y="0"/>
                  </a:cxn>
                  <a:cxn ang="0">
                    <a:pos x="10" y="0"/>
                  </a:cxn>
                  <a:cxn ang="0">
                    <a:pos x="7" y="0"/>
                  </a:cxn>
                  <a:cxn ang="0">
                    <a:pos x="3" y="0"/>
                  </a:cxn>
                </a:cxnLst>
                <a:rect l="0" t="0" r="r" b="b"/>
                <a:pathLst>
                  <a:path w="19" h="14">
                    <a:moveTo>
                      <a:pt x="3" y="0"/>
                    </a:moveTo>
                    <a:lnTo>
                      <a:pt x="1" y="7"/>
                    </a:lnTo>
                    <a:lnTo>
                      <a:pt x="0" y="14"/>
                    </a:lnTo>
                    <a:lnTo>
                      <a:pt x="4" y="14"/>
                    </a:lnTo>
                    <a:lnTo>
                      <a:pt x="9" y="14"/>
                    </a:lnTo>
                    <a:lnTo>
                      <a:pt x="13" y="14"/>
                    </a:lnTo>
                    <a:lnTo>
                      <a:pt x="19" y="14"/>
                    </a:lnTo>
                    <a:lnTo>
                      <a:pt x="18" y="7"/>
                    </a:lnTo>
                    <a:lnTo>
                      <a:pt x="18" y="0"/>
                    </a:lnTo>
                    <a:lnTo>
                      <a:pt x="15" y="0"/>
                    </a:lnTo>
                    <a:lnTo>
                      <a:pt x="10" y="0"/>
                    </a:lnTo>
                    <a:lnTo>
                      <a:pt x="7"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40" name="Freeform 132">
                <a:extLst>
                  <a:ext uri="{FF2B5EF4-FFF2-40B4-BE49-F238E27FC236}">
                    <a16:creationId xmlns:a16="http://schemas.microsoft.com/office/drawing/2014/main" xmlns="" id="{3421AEB3-8512-4E20-B524-F926BB0E8BE0}"/>
                  </a:ext>
                </a:extLst>
              </p:cNvPr>
              <p:cNvSpPr>
                <a:spLocks/>
              </p:cNvSpPr>
              <p:nvPr/>
            </p:nvSpPr>
            <p:spPr bwMode="auto">
              <a:xfrm>
                <a:off x="5285" y="1523"/>
                <a:ext cx="9" cy="5"/>
              </a:xfrm>
              <a:custGeom>
                <a:avLst/>
                <a:gdLst/>
                <a:ahLst/>
                <a:cxnLst>
                  <a:cxn ang="0">
                    <a:pos x="3" y="0"/>
                  </a:cxn>
                  <a:cxn ang="0">
                    <a:pos x="1" y="7"/>
                  </a:cxn>
                  <a:cxn ang="0">
                    <a:pos x="0" y="14"/>
                  </a:cxn>
                  <a:cxn ang="0">
                    <a:pos x="4" y="14"/>
                  </a:cxn>
                  <a:cxn ang="0">
                    <a:pos x="9" y="14"/>
                  </a:cxn>
                  <a:cxn ang="0">
                    <a:pos x="13" y="14"/>
                  </a:cxn>
                  <a:cxn ang="0">
                    <a:pos x="19" y="14"/>
                  </a:cxn>
                  <a:cxn ang="0">
                    <a:pos x="18" y="7"/>
                  </a:cxn>
                  <a:cxn ang="0">
                    <a:pos x="18" y="0"/>
                  </a:cxn>
                  <a:cxn ang="0">
                    <a:pos x="15" y="0"/>
                  </a:cxn>
                  <a:cxn ang="0">
                    <a:pos x="10" y="0"/>
                  </a:cxn>
                  <a:cxn ang="0">
                    <a:pos x="7" y="0"/>
                  </a:cxn>
                  <a:cxn ang="0">
                    <a:pos x="3" y="0"/>
                  </a:cxn>
                </a:cxnLst>
                <a:rect l="0" t="0" r="r" b="b"/>
                <a:pathLst>
                  <a:path w="19" h="14">
                    <a:moveTo>
                      <a:pt x="3" y="0"/>
                    </a:moveTo>
                    <a:lnTo>
                      <a:pt x="1" y="7"/>
                    </a:lnTo>
                    <a:lnTo>
                      <a:pt x="0" y="14"/>
                    </a:lnTo>
                    <a:lnTo>
                      <a:pt x="4" y="14"/>
                    </a:lnTo>
                    <a:lnTo>
                      <a:pt x="9" y="14"/>
                    </a:lnTo>
                    <a:lnTo>
                      <a:pt x="13" y="14"/>
                    </a:lnTo>
                    <a:lnTo>
                      <a:pt x="19" y="14"/>
                    </a:lnTo>
                    <a:lnTo>
                      <a:pt x="18" y="7"/>
                    </a:lnTo>
                    <a:lnTo>
                      <a:pt x="18" y="0"/>
                    </a:lnTo>
                    <a:lnTo>
                      <a:pt x="15" y="0"/>
                    </a:lnTo>
                    <a:lnTo>
                      <a:pt x="10" y="0"/>
                    </a:lnTo>
                    <a:lnTo>
                      <a:pt x="7"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41" name="Freeform 133">
                <a:extLst>
                  <a:ext uri="{FF2B5EF4-FFF2-40B4-BE49-F238E27FC236}">
                    <a16:creationId xmlns:a16="http://schemas.microsoft.com/office/drawing/2014/main" xmlns="" id="{DCAEACD6-1FA2-4B70-9BC0-CC62D2EE93EE}"/>
                  </a:ext>
                </a:extLst>
              </p:cNvPr>
              <p:cNvSpPr>
                <a:spLocks/>
              </p:cNvSpPr>
              <p:nvPr/>
            </p:nvSpPr>
            <p:spPr bwMode="auto">
              <a:xfrm>
                <a:off x="5241" y="1595"/>
                <a:ext cx="17" cy="8"/>
              </a:xfrm>
              <a:custGeom>
                <a:avLst/>
                <a:gdLst/>
                <a:ahLst/>
                <a:cxnLst>
                  <a:cxn ang="0">
                    <a:pos x="8" y="0"/>
                  </a:cxn>
                  <a:cxn ang="0">
                    <a:pos x="0" y="23"/>
                  </a:cxn>
                  <a:cxn ang="0">
                    <a:pos x="31" y="23"/>
                  </a:cxn>
                  <a:cxn ang="0">
                    <a:pos x="35" y="0"/>
                  </a:cxn>
                  <a:cxn ang="0">
                    <a:pos x="8" y="0"/>
                  </a:cxn>
                </a:cxnLst>
                <a:rect l="0" t="0" r="r" b="b"/>
                <a:pathLst>
                  <a:path w="35" h="23">
                    <a:moveTo>
                      <a:pt x="8" y="0"/>
                    </a:moveTo>
                    <a:lnTo>
                      <a:pt x="0" y="23"/>
                    </a:lnTo>
                    <a:lnTo>
                      <a:pt x="31" y="23"/>
                    </a:lnTo>
                    <a:lnTo>
                      <a:pt x="35" y="0"/>
                    </a:lnTo>
                    <a:lnTo>
                      <a:pt x="8"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42" name="Freeform 134">
                <a:extLst>
                  <a:ext uri="{FF2B5EF4-FFF2-40B4-BE49-F238E27FC236}">
                    <a16:creationId xmlns:a16="http://schemas.microsoft.com/office/drawing/2014/main" xmlns="" id="{2AC3ACE9-A8E0-48C5-8A26-18D4DFBF01F7}"/>
                  </a:ext>
                </a:extLst>
              </p:cNvPr>
              <p:cNvSpPr>
                <a:spLocks/>
              </p:cNvSpPr>
              <p:nvPr/>
            </p:nvSpPr>
            <p:spPr bwMode="auto">
              <a:xfrm>
                <a:off x="5241" y="1595"/>
                <a:ext cx="17" cy="8"/>
              </a:xfrm>
              <a:custGeom>
                <a:avLst/>
                <a:gdLst/>
                <a:ahLst/>
                <a:cxnLst>
                  <a:cxn ang="0">
                    <a:pos x="8" y="0"/>
                  </a:cxn>
                  <a:cxn ang="0">
                    <a:pos x="0" y="23"/>
                  </a:cxn>
                  <a:cxn ang="0">
                    <a:pos x="31" y="23"/>
                  </a:cxn>
                  <a:cxn ang="0">
                    <a:pos x="35" y="0"/>
                  </a:cxn>
                  <a:cxn ang="0">
                    <a:pos x="8" y="0"/>
                  </a:cxn>
                </a:cxnLst>
                <a:rect l="0" t="0" r="r" b="b"/>
                <a:pathLst>
                  <a:path w="35" h="23">
                    <a:moveTo>
                      <a:pt x="8" y="0"/>
                    </a:moveTo>
                    <a:lnTo>
                      <a:pt x="0" y="23"/>
                    </a:lnTo>
                    <a:lnTo>
                      <a:pt x="31" y="23"/>
                    </a:lnTo>
                    <a:lnTo>
                      <a:pt x="35" y="0"/>
                    </a:lnTo>
                    <a:lnTo>
                      <a:pt x="8"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43" name="Freeform 135">
                <a:extLst>
                  <a:ext uri="{FF2B5EF4-FFF2-40B4-BE49-F238E27FC236}">
                    <a16:creationId xmlns:a16="http://schemas.microsoft.com/office/drawing/2014/main" xmlns="" id="{E534008A-B56F-41D8-9EFC-FEE972CE203B}"/>
                  </a:ext>
                </a:extLst>
              </p:cNvPr>
              <p:cNvSpPr>
                <a:spLocks/>
              </p:cNvSpPr>
              <p:nvPr/>
            </p:nvSpPr>
            <p:spPr bwMode="auto">
              <a:xfrm>
                <a:off x="5246" y="1585"/>
                <a:ext cx="17" cy="7"/>
              </a:xfrm>
              <a:custGeom>
                <a:avLst/>
                <a:gdLst/>
                <a:ahLst/>
                <a:cxnLst>
                  <a:cxn ang="0">
                    <a:pos x="7" y="0"/>
                  </a:cxn>
                  <a:cxn ang="0">
                    <a:pos x="5" y="6"/>
                  </a:cxn>
                  <a:cxn ang="0">
                    <a:pos x="4" y="11"/>
                  </a:cxn>
                  <a:cxn ang="0">
                    <a:pos x="1" y="17"/>
                  </a:cxn>
                  <a:cxn ang="0">
                    <a:pos x="0" y="22"/>
                  </a:cxn>
                  <a:cxn ang="0">
                    <a:pos x="4" y="22"/>
                  </a:cxn>
                  <a:cxn ang="0">
                    <a:pos x="7" y="22"/>
                  </a:cxn>
                  <a:cxn ang="0">
                    <a:pos x="10" y="22"/>
                  </a:cxn>
                  <a:cxn ang="0">
                    <a:pos x="14" y="22"/>
                  </a:cxn>
                  <a:cxn ang="0">
                    <a:pos x="17" y="22"/>
                  </a:cxn>
                  <a:cxn ang="0">
                    <a:pos x="21" y="22"/>
                  </a:cxn>
                  <a:cxn ang="0">
                    <a:pos x="25" y="22"/>
                  </a:cxn>
                  <a:cxn ang="0">
                    <a:pos x="28" y="22"/>
                  </a:cxn>
                  <a:cxn ang="0">
                    <a:pos x="29" y="17"/>
                  </a:cxn>
                  <a:cxn ang="0">
                    <a:pos x="30" y="11"/>
                  </a:cxn>
                  <a:cxn ang="0">
                    <a:pos x="31" y="6"/>
                  </a:cxn>
                  <a:cxn ang="0">
                    <a:pos x="33" y="0"/>
                  </a:cxn>
                  <a:cxn ang="0">
                    <a:pos x="29" y="0"/>
                  </a:cxn>
                  <a:cxn ang="0">
                    <a:pos x="26" y="0"/>
                  </a:cxn>
                  <a:cxn ang="0">
                    <a:pos x="23" y="0"/>
                  </a:cxn>
                  <a:cxn ang="0">
                    <a:pos x="19" y="0"/>
                  </a:cxn>
                  <a:cxn ang="0">
                    <a:pos x="16" y="0"/>
                  </a:cxn>
                  <a:cxn ang="0">
                    <a:pos x="13" y="0"/>
                  </a:cxn>
                  <a:cxn ang="0">
                    <a:pos x="10" y="0"/>
                  </a:cxn>
                  <a:cxn ang="0">
                    <a:pos x="7" y="0"/>
                  </a:cxn>
                </a:cxnLst>
                <a:rect l="0" t="0" r="r" b="b"/>
                <a:pathLst>
                  <a:path w="33" h="22">
                    <a:moveTo>
                      <a:pt x="7" y="0"/>
                    </a:moveTo>
                    <a:lnTo>
                      <a:pt x="5" y="6"/>
                    </a:lnTo>
                    <a:lnTo>
                      <a:pt x="4" y="11"/>
                    </a:lnTo>
                    <a:lnTo>
                      <a:pt x="1" y="17"/>
                    </a:lnTo>
                    <a:lnTo>
                      <a:pt x="0" y="22"/>
                    </a:lnTo>
                    <a:lnTo>
                      <a:pt x="4" y="22"/>
                    </a:lnTo>
                    <a:lnTo>
                      <a:pt x="7" y="22"/>
                    </a:lnTo>
                    <a:lnTo>
                      <a:pt x="10" y="22"/>
                    </a:lnTo>
                    <a:lnTo>
                      <a:pt x="14" y="22"/>
                    </a:lnTo>
                    <a:lnTo>
                      <a:pt x="17" y="22"/>
                    </a:lnTo>
                    <a:lnTo>
                      <a:pt x="21" y="22"/>
                    </a:lnTo>
                    <a:lnTo>
                      <a:pt x="25" y="22"/>
                    </a:lnTo>
                    <a:lnTo>
                      <a:pt x="28" y="22"/>
                    </a:lnTo>
                    <a:lnTo>
                      <a:pt x="29" y="17"/>
                    </a:lnTo>
                    <a:lnTo>
                      <a:pt x="30" y="11"/>
                    </a:lnTo>
                    <a:lnTo>
                      <a:pt x="31" y="6"/>
                    </a:lnTo>
                    <a:lnTo>
                      <a:pt x="33" y="0"/>
                    </a:lnTo>
                    <a:lnTo>
                      <a:pt x="29" y="0"/>
                    </a:lnTo>
                    <a:lnTo>
                      <a:pt x="26" y="0"/>
                    </a:lnTo>
                    <a:lnTo>
                      <a:pt x="23" y="0"/>
                    </a:lnTo>
                    <a:lnTo>
                      <a:pt x="19" y="0"/>
                    </a:lnTo>
                    <a:lnTo>
                      <a:pt x="16" y="0"/>
                    </a:lnTo>
                    <a:lnTo>
                      <a:pt x="13" y="0"/>
                    </a:lnTo>
                    <a:lnTo>
                      <a:pt x="10" y="0"/>
                    </a:lnTo>
                    <a:lnTo>
                      <a:pt x="7"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44" name="Freeform 136">
                <a:extLst>
                  <a:ext uri="{FF2B5EF4-FFF2-40B4-BE49-F238E27FC236}">
                    <a16:creationId xmlns:a16="http://schemas.microsoft.com/office/drawing/2014/main" xmlns="" id="{23E36F1D-8111-4610-A334-4D913B9C5B1C}"/>
                  </a:ext>
                </a:extLst>
              </p:cNvPr>
              <p:cNvSpPr>
                <a:spLocks/>
              </p:cNvSpPr>
              <p:nvPr/>
            </p:nvSpPr>
            <p:spPr bwMode="auto">
              <a:xfrm>
                <a:off x="5246" y="1585"/>
                <a:ext cx="17" cy="7"/>
              </a:xfrm>
              <a:custGeom>
                <a:avLst/>
                <a:gdLst/>
                <a:ahLst/>
                <a:cxnLst>
                  <a:cxn ang="0">
                    <a:pos x="7" y="0"/>
                  </a:cxn>
                  <a:cxn ang="0">
                    <a:pos x="5" y="6"/>
                  </a:cxn>
                  <a:cxn ang="0">
                    <a:pos x="4" y="11"/>
                  </a:cxn>
                  <a:cxn ang="0">
                    <a:pos x="1" y="17"/>
                  </a:cxn>
                  <a:cxn ang="0">
                    <a:pos x="0" y="22"/>
                  </a:cxn>
                  <a:cxn ang="0">
                    <a:pos x="4" y="22"/>
                  </a:cxn>
                  <a:cxn ang="0">
                    <a:pos x="7" y="22"/>
                  </a:cxn>
                  <a:cxn ang="0">
                    <a:pos x="10" y="22"/>
                  </a:cxn>
                  <a:cxn ang="0">
                    <a:pos x="14" y="22"/>
                  </a:cxn>
                  <a:cxn ang="0">
                    <a:pos x="17" y="22"/>
                  </a:cxn>
                  <a:cxn ang="0">
                    <a:pos x="21" y="22"/>
                  </a:cxn>
                  <a:cxn ang="0">
                    <a:pos x="25" y="22"/>
                  </a:cxn>
                  <a:cxn ang="0">
                    <a:pos x="28" y="22"/>
                  </a:cxn>
                  <a:cxn ang="0">
                    <a:pos x="29" y="17"/>
                  </a:cxn>
                  <a:cxn ang="0">
                    <a:pos x="30" y="11"/>
                  </a:cxn>
                  <a:cxn ang="0">
                    <a:pos x="31" y="6"/>
                  </a:cxn>
                  <a:cxn ang="0">
                    <a:pos x="33" y="0"/>
                  </a:cxn>
                  <a:cxn ang="0">
                    <a:pos x="29" y="0"/>
                  </a:cxn>
                  <a:cxn ang="0">
                    <a:pos x="26" y="0"/>
                  </a:cxn>
                  <a:cxn ang="0">
                    <a:pos x="23" y="0"/>
                  </a:cxn>
                  <a:cxn ang="0">
                    <a:pos x="19" y="0"/>
                  </a:cxn>
                  <a:cxn ang="0">
                    <a:pos x="16" y="0"/>
                  </a:cxn>
                  <a:cxn ang="0">
                    <a:pos x="13" y="0"/>
                  </a:cxn>
                  <a:cxn ang="0">
                    <a:pos x="10" y="0"/>
                  </a:cxn>
                  <a:cxn ang="0">
                    <a:pos x="7" y="0"/>
                  </a:cxn>
                </a:cxnLst>
                <a:rect l="0" t="0" r="r" b="b"/>
                <a:pathLst>
                  <a:path w="33" h="22">
                    <a:moveTo>
                      <a:pt x="7" y="0"/>
                    </a:moveTo>
                    <a:lnTo>
                      <a:pt x="5" y="6"/>
                    </a:lnTo>
                    <a:lnTo>
                      <a:pt x="4" y="11"/>
                    </a:lnTo>
                    <a:lnTo>
                      <a:pt x="1" y="17"/>
                    </a:lnTo>
                    <a:lnTo>
                      <a:pt x="0" y="22"/>
                    </a:lnTo>
                    <a:lnTo>
                      <a:pt x="4" y="22"/>
                    </a:lnTo>
                    <a:lnTo>
                      <a:pt x="7" y="22"/>
                    </a:lnTo>
                    <a:lnTo>
                      <a:pt x="10" y="22"/>
                    </a:lnTo>
                    <a:lnTo>
                      <a:pt x="14" y="22"/>
                    </a:lnTo>
                    <a:lnTo>
                      <a:pt x="17" y="22"/>
                    </a:lnTo>
                    <a:lnTo>
                      <a:pt x="21" y="22"/>
                    </a:lnTo>
                    <a:lnTo>
                      <a:pt x="25" y="22"/>
                    </a:lnTo>
                    <a:lnTo>
                      <a:pt x="28" y="22"/>
                    </a:lnTo>
                    <a:lnTo>
                      <a:pt x="29" y="17"/>
                    </a:lnTo>
                    <a:lnTo>
                      <a:pt x="30" y="11"/>
                    </a:lnTo>
                    <a:lnTo>
                      <a:pt x="31" y="6"/>
                    </a:lnTo>
                    <a:lnTo>
                      <a:pt x="33" y="0"/>
                    </a:lnTo>
                    <a:lnTo>
                      <a:pt x="29" y="0"/>
                    </a:lnTo>
                    <a:lnTo>
                      <a:pt x="26" y="0"/>
                    </a:lnTo>
                    <a:lnTo>
                      <a:pt x="23" y="0"/>
                    </a:lnTo>
                    <a:lnTo>
                      <a:pt x="19" y="0"/>
                    </a:lnTo>
                    <a:lnTo>
                      <a:pt x="16" y="0"/>
                    </a:lnTo>
                    <a:lnTo>
                      <a:pt x="13" y="0"/>
                    </a:lnTo>
                    <a:lnTo>
                      <a:pt x="10" y="0"/>
                    </a:lnTo>
                    <a:lnTo>
                      <a:pt x="7"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45" name="Freeform 137">
                <a:extLst>
                  <a:ext uri="{FF2B5EF4-FFF2-40B4-BE49-F238E27FC236}">
                    <a16:creationId xmlns:a16="http://schemas.microsoft.com/office/drawing/2014/main" xmlns="" id="{F7195BA1-8190-483F-A8A9-07B9F13E3C6E}"/>
                  </a:ext>
                </a:extLst>
              </p:cNvPr>
              <p:cNvSpPr>
                <a:spLocks/>
              </p:cNvSpPr>
              <p:nvPr/>
            </p:nvSpPr>
            <p:spPr bwMode="auto">
              <a:xfrm>
                <a:off x="5251" y="1575"/>
                <a:ext cx="15" cy="6"/>
              </a:xfrm>
              <a:custGeom>
                <a:avLst/>
                <a:gdLst/>
                <a:ahLst/>
                <a:cxnLst>
                  <a:cxn ang="0">
                    <a:pos x="6" y="0"/>
                  </a:cxn>
                  <a:cxn ang="0">
                    <a:pos x="4" y="4"/>
                  </a:cxn>
                  <a:cxn ang="0">
                    <a:pos x="3" y="10"/>
                  </a:cxn>
                  <a:cxn ang="0">
                    <a:pos x="1" y="14"/>
                  </a:cxn>
                  <a:cxn ang="0">
                    <a:pos x="0" y="19"/>
                  </a:cxn>
                  <a:cxn ang="0">
                    <a:pos x="3" y="19"/>
                  </a:cxn>
                  <a:cxn ang="0">
                    <a:pos x="6" y="19"/>
                  </a:cxn>
                  <a:cxn ang="0">
                    <a:pos x="9" y="19"/>
                  </a:cxn>
                  <a:cxn ang="0">
                    <a:pos x="13" y="19"/>
                  </a:cxn>
                  <a:cxn ang="0">
                    <a:pos x="16" y="19"/>
                  </a:cxn>
                  <a:cxn ang="0">
                    <a:pos x="19" y="19"/>
                  </a:cxn>
                  <a:cxn ang="0">
                    <a:pos x="23" y="19"/>
                  </a:cxn>
                  <a:cxn ang="0">
                    <a:pos x="26" y="19"/>
                  </a:cxn>
                  <a:cxn ang="0">
                    <a:pos x="27" y="14"/>
                  </a:cxn>
                  <a:cxn ang="0">
                    <a:pos x="29" y="10"/>
                  </a:cxn>
                  <a:cxn ang="0">
                    <a:pos x="29" y="4"/>
                  </a:cxn>
                  <a:cxn ang="0">
                    <a:pos x="31" y="0"/>
                  </a:cxn>
                  <a:cxn ang="0">
                    <a:pos x="27" y="0"/>
                  </a:cxn>
                  <a:cxn ang="0">
                    <a:pos x="24" y="0"/>
                  </a:cxn>
                  <a:cxn ang="0">
                    <a:pos x="21" y="0"/>
                  </a:cxn>
                  <a:cxn ang="0">
                    <a:pos x="18" y="0"/>
                  </a:cxn>
                  <a:cxn ang="0">
                    <a:pos x="15" y="0"/>
                  </a:cxn>
                  <a:cxn ang="0">
                    <a:pos x="12" y="0"/>
                  </a:cxn>
                  <a:cxn ang="0">
                    <a:pos x="9" y="0"/>
                  </a:cxn>
                  <a:cxn ang="0">
                    <a:pos x="6" y="0"/>
                  </a:cxn>
                </a:cxnLst>
                <a:rect l="0" t="0" r="r" b="b"/>
                <a:pathLst>
                  <a:path w="31" h="19">
                    <a:moveTo>
                      <a:pt x="6" y="0"/>
                    </a:moveTo>
                    <a:lnTo>
                      <a:pt x="4" y="4"/>
                    </a:lnTo>
                    <a:lnTo>
                      <a:pt x="3" y="10"/>
                    </a:lnTo>
                    <a:lnTo>
                      <a:pt x="1" y="14"/>
                    </a:lnTo>
                    <a:lnTo>
                      <a:pt x="0" y="19"/>
                    </a:lnTo>
                    <a:lnTo>
                      <a:pt x="3" y="19"/>
                    </a:lnTo>
                    <a:lnTo>
                      <a:pt x="6" y="19"/>
                    </a:lnTo>
                    <a:lnTo>
                      <a:pt x="9" y="19"/>
                    </a:lnTo>
                    <a:lnTo>
                      <a:pt x="13" y="19"/>
                    </a:lnTo>
                    <a:lnTo>
                      <a:pt x="16" y="19"/>
                    </a:lnTo>
                    <a:lnTo>
                      <a:pt x="19" y="19"/>
                    </a:lnTo>
                    <a:lnTo>
                      <a:pt x="23" y="19"/>
                    </a:lnTo>
                    <a:lnTo>
                      <a:pt x="26" y="19"/>
                    </a:lnTo>
                    <a:lnTo>
                      <a:pt x="27" y="14"/>
                    </a:lnTo>
                    <a:lnTo>
                      <a:pt x="29" y="10"/>
                    </a:lnTo>
                    <a:lnTo>
                      <a:pt x="29" y="4"/>
                    </a:lnTo>
                    <a:lnTo>
                      <a:pt x="31" y="0"/>
                    </a:lnTo>
                    <a:lnTo>
                      <a:pt x="27" y="0"/>
                    </a:lnTo>
                    <a:lnTo>
                      <a:pt x="24" y="0"/>
                    </a:lnTo>
                    <a:lnTo>
                      <a:pt x="21" y="0"/>
                    </a:lnTo>
                    <a:lnTo>
                      <a:pt x="18" y="0"/>
                    </a:lnTo>
                    <a:lnTo>
                      <a:pt x="15" y="0"/>
                    </a:lnTo>
                    <a:lnTo>
                      <a:pt x="12" y="0"/>
                    </a:lnTo>
                    <a:lnTo>
                      <a:pt x="9" y="0"/>
                    </a:lnTo>
                    <a:lnTo>
                      <a:pt x="6"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46" name="Freeform 138">
                <a:extLst>
                  <a:ext uri="{FF2B5EF4-FFF2-40B4-BE49-F238E27FC236}">
                    <a16:creationId xmlns:a16="http://schemas.microsoft.com/office/drawing/2014/main" xmlns="" id="{167A54B7-3BE9-46AC-BB3B-A6B30CAADD7C}"/>
                  </a:ext>
                </a:extLst>
              </p:cNvPr>
              <p:cNvSpPr>
                <a:spLocks/>
              </p:cNvSpPr>
              <p:nvPr/>
            </p:nvSpPr>
            <p:spPr bwMode="auto">
              <a:xfrm>
                <a:off x="5251" y="1575"/>
                <a:ext cx="15" cy="6"/>
              </a:xfrm>
              <a:custGeom>
                <a:avLst/>
                <a:gdLst/>
                <a:ahLst/>
                <a:cxnLst>
                  <a:cxn ang="0">
                    <a:pos x="6" y="0"/>
                  </a:cxn>
                  <a:cxn ang="0">
                    <a:pos x="4" y="4"/>
                  </a:cxn>
                  <a:cxn ang="0">
                    <a:pos x="3" y="10"/>
                  </a:cxn>
                  <a:cxn ang="0">
                    <a:pos x="1" y="14"/>
                  </a:cxn>
                  <a:cxn ang="0">
                    <a:pos x="0" y="19"/>
                  </a:cxn>
                  <a:cxn ang="0">
                    <a:pos x="3" y="19"/>
                  </a:cxn>
                  <a:cxn ang="0">
                    <a:pos x="6" y="19"/>
                  </a:cxn>
                  <a:cxn ang="0">
                    <a:pos x="9" y="19"/>
                  </a:cxn>
                  <a:cxn ang="0">
                    <a:pos x="13" y="19"/>
                  </a:cxn>
                  <a:cxn ang="0">
                    <a:pos x="16" y="19"/>
                  </a:cxn>
                  <a:cxn ang="0">
                    <a:pos x="19" y="19"/>
                  </a:cxn>
                  <a:cxn ang="0">
                    <a:pos x="23" y="19"/>
                  </a:cxn>
                  <a:cxn ang="0">
                    <a:pos x="26" y="19"/>
                  </a:cxn>
                  <a:cxn ang="0">
                    <a:pos x="27" y="14"/>
                  </a:cxn>
                  <a:cxn ang="0">
                    <a:pos x="29" y="10"/>
                  </a:cxn>
                  <a:cxn ang="0">
                    <a:pos x="29" y="4"/>
                  </a:cxn>
                  <a:cxn ang="0">
                    <a:pos x="31" y="0"/>
                  </a:cxn>
                  <a:cxn ang="0">
                    <a:pos x="27" y="0"/>
                  </a:cxn>
                  <a:cxn ang="0">
                    <a:pos x="24" y="0"/>
                  </a:cxn>
                  <a:cxn ang="0">
                    <a:pos x="21" y="0"/>
                  </a:cxn>
                  <a:cxn ang="0">
                    <a:pos x="18" y="0"/>
                  </a:cxn>
                  <a:cxn ang="0">
                    <a:pos x="15" y="0"/>
                  </a:cxn>
                  <a:cxn ang="0">
                    <a:pos x="12" y="0"/>
                  </a:cxn>
                  <a:cxn ang="0">
                    <a:pos x="9" y="0"/>
                  </a:cxn>
                  <a:cxn ang="0">
                    <a:pos x="6" y="0"/>
                  </a:cxn>
                </a:cxnLst>
                <a:rect l="0" t="0" r="r" b="b"/>
                <a:pathLst>
                  <a:path w="31" h="19">
                    <a:moveTo>
                      <a:pt x="6" y="0"/>
                    </a:moveTo>
                    <a:lnTo>
                      <a:pt x="4" y="4"/>
                    </a:lnTo>
                    <a:lnTo>
                      <a:pt x="3" y="10"/>
                    </a:lnTo>
                    <a:lnTo>
                      <a:pt x="1" y="14"/>
                    </a:lnTo>
                    <a:lnTo>
                      <a:pt x="0" y="19"/>
                    </a:lnTo>
                    <a:lnTo>
                      <a:pt x="3" y="19"/>
                    </a:lnTo>
                    <a:lnTo>
                      <a:pt x="6" y="19"/>
                    </a:lnTo>
                    <a:lnTo>
                      <a:pt x="9" y="19"/>
                    </a:lnTo>
                    <a:lnTo>
                      <a:pt x="13" y="19"/>
                    </a:lnTo>
                    <a:lnTo>
                      <a:pt x="16" y="19"/>
                    </a:lnTo>
                    <a:lnTo>
                      <a:pt x="19" y="19"/>
                    </a:lnTo>
                    <a:lnTo>
                      <a:pt x="23" y="19"/>
                    </a:lnTo>
                    <a:lnTo>
                      <a:pt x="26" y="19"/>
                    </a:lnTo>
                    <a:lnTo>
                      <a:pt x="27" y="14"/>
                    </a:lnTo>
                    <a:lnTo>
                      <a:pt x="29" y="10"/>
                    </a:lnTo>
                    <a:lnTo>
                      <a:pt x="29" y="4"/>
                    </a:lnTo>
                    <a:lnTo>
                      <a:pt x="31" y="0"/>
                    </a:lnTo>
                    <a:lnTo>
                      <a:pt x="27" y="0"/>
                    </a:lnTo>
                    <a:lnTo>
                      <a:pt x="24" y="0"/>
                    </a:lnTo>
                    <a:lnTo>
                      <a:pt x="21" y="0"/>
                    </a:lnTo>
                    <a:lnTo>
                      <a:pt x="18" y="0"/>
                    </a:lnTo>
                    <a:lnTo>
                      <a:pt x="15" y="0"/>
                    </a:lnTo>
                    <a:lnTo>
                      <a:pt x="12" y="0"/>
                    </a:lnTo>
                    <a:lnTo>
                      <a:pt x="9" y="0"/>
                    </a:lnTo>
                    <a:lnTo>
                      <a:pt x="6"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47" name="Freeform 139">
                <a:extLst>
                  <a:ext uri="{FF2B5EF4-FFF2-40B4-BE49-F238E27FC236}">
                    <a16:creationId xmlns:a16="http://schemas.microsoft.com/office/drawing/2014/main" xmlns="" id="{D3B739F6-DA0F-447C-9A96-BE70C0DB05D8}"/>
                  </a:ext>
                </a:extLst>
              </p:cNvPr>
              <p:cNvSpPr>
                <a:spLocks/>
              </p:cNvSpPr>
              <p:nvPr/>
            </p:nvSpPr>
            <p:spPr bwMode="auto">
              <a:xfrm>
                <a:off x="5255" y="1564"/>
                <a:ext cx="15" cy="6"/>
              </a:xfrm>
              <a:custGeom>
                <a:avLst/>
                <a:gdLst/>
                <a:ahLst/>
                <a:cxnLst>
                  <a:cxn ang="0">
                    <a:pos x="7" y="0"/>
                  </a:cxn>
                  <a:cxn ang="0">
                    <a:pos x="6" y="4"/>
                  </a:cxn>
                  <a:cxn ang="0">
                    <a:pos x="4" y="10"/>
                  </a:cxn>
                  <a:cxn ang="0">
                    <a:pos x="3" y="14"/>
                  </a:cxn>
                  <a:cxn ang="0">
                    <a:pos x="0" y="18"/>
                  </a:cxn>
                  <a:cxn ang="0">
                    <a:pos x="4" y="18"/>
                  </a:cxn>
                  <a:cxn ang="0">
                    <a:pos x="7" y="18"/>
                  </a:cxn>
                  <a:cxn ang="0">
                    <a:pos x="10" y="18"/>
                  </a:cxn>
                  <a:cxn ang="0">
                    <a:pos x="13" y="18"/>
                  </a:cxn>
                  <a:cxn ang="0">
                    <a:pos x="16" y="18"/>
                  </a:cxn>
                  <a:cxn ang="0">
                    <a:pos x="19" y="18"/>
                  </a:cxn>
                  <a:cxn ang="0">
                    <a:pos x="23" y="18"/>
                  </a:cxn>
                  <a:cxn ang="0">
                    <a:pos x="26" y="18"/>
                  </a:cxn>
                  <a:cxn ang="0">
                    <a:pos x="27" y="14"/>
                  </a:cxn>
                  <a:cxn ang="0">
                    <a:pos x="28" y="10"/>
                  </a:cxn>
                  <a:cxn ang="0">
                    <a:pos x="28" y="4"/>
                  </a:cxn>
                  <a:cxn ang="0">
                    <a:pos x="29" y="0"/>
                  </a:cxn>
                  <a:cxn ang="0">
                    <a:pos x="24" y="0"/>
                  </a:cxn>
                  <a:cxn ang="0">
                    <a:pos x="18" y="0"/>
                  </a:cxn>
                  <a:cxn ang="0">
                    <a:pos x="12" y="0"/>
                  </a:cxn>
                  <a:cxn ang="0">
                    <a:pos x="7" y="0"/>
                  </a:cxn>
                </a:cxnLst>
                <a:rect l="0" t="0" r="r" b="b"/>
                <a:pathLst>
                  <a:path w="29" h="18">
                    <a:moveTo>
                      <a:pt x="7" y="0"/>
                    </a:moveTo>
                    <a:lnTo>
                      <a:pt x="6" y="4"/>
                    </a:lnTo>
                    <a:lnTo>
                      <a:pt x="4" y="10"/>
                    </a:lnTo>
                    <a:lnTo>
                      <a:pt x="3" y="14"/>
                    </a:lnTo>
                    <a:lnTo>
                      <a:pt x="0" y="18"/>
                    </a:lnTo>
                    <a:lnTo>
                      <a:pt x="4" y="18"/>
                    </a:lnTo>
                    <a:lnTo>
                      <a:pt x="7" y="18"/>
                    </a:lnTo>
                    <a:lnTo>
                      <a:pt x="10" y="18"/>
                    </a:lnTo>
                    <a:lnTo>
                      <a:pt x="13" y="18"/>
                    </a:lnTo>
                    <a:lnTo>
                      <a:pt x="16" y="18"/>
                    </a:lnTo>
                    <a:lnTo>
                      <a:pt x="19" y="18"/>
                    </a:lnTo>
                    <a:lnTo>
                      <a:pt x="23" y="18"/>
                    </a:lnTo>
                    <a:lnTo>
                      <a:pt x="26" y="18"/>
                    </a:lnTo>
                    <a:lnTo>
                      <a:pt x="27" y="14"/>
                    </a:lnTo>
                    <a:lnTo>
                      <a:pt x="28" y="10"/>
                    </a:lnTo>
                    <a:lnTo>
                      <a:pt x="28" y="4"/>
                    </a:lnTo>
                    <a:lnTo>
                      <a:pt x="29" y="0"/>
                    </a:lnTo>
                    <a:lnTo>
                      <a:pt x="24" y="0"/>
                    </a:lnTo>
                    <a:lnTo>
                      <a:pt x="18" y="0"/>
                    </a:lnTo>
                    <a:lnTo>
                      <a:pt x="12" y="0"/>
                    </a:lnTo>
                    <a:lnTo>
                      <a:pt x="7"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48" name="Freeform 140">
                <a:extLst>
                  <a:ext uri="{FF2B5EF4-FFF2-40B4-BE49-F238E27FC236}">
                    <a16:creationId xmlns:a16="http://schemas.microsoft.com/office/drawing/2014/main" xmlns="" id="{1E0404A2-62FB-4F6C-BEA7-10A3C9D7E98D}"/>
                  </a:ext>
                </a:extLst>
              </p:cNvPr>
              <p:cNvSpPr>
                <a:spLocks/>
              </p:cNvSpPr>
              <p:nvPr/>
            </p:nvSpPr>
            <p:spPr bwMode="auto">
              <a:xfrm>
                <a:off x="5255" y="1564"/>
                <a:ext cx="15" cy="6"/>
              </a:xfrm>
              <a:custGeom>
                <a:avLst/>
                <a:gdLst/>
                <a:ahLst/>
                <a:cxnLst>
                  <a:cxn ang="0">
                    <a:pos x="7" y="0"/>
                  </a:cxn>
                  <a:cxn ang="0">
                    <a:pos x="6" y="4"/>
                  </a:cxn>
                  <a:cxn ang="0">
                    <a:pos x="4" y="10"/>
                  </a:cxn>
                  <a:cxn ang="0">
                    <a:pos x="3" y="14"/>
                  </a:cxn>
                  <a:cxn ang="0">
                    <a:pos x="0" y="18"/>
                  </a:cxn>
                  <a:cxn ang="0">
                    <a:pos x="4" y="18"/>
                  </a:cxn>
                  <a:cxn ang="0">
                    <a:pos x="7" y="18"/>
                  </a:cxn>
                  <a:cxn ang="0">
                    <a:pos x="10" y="18"/>
                  </a:cxn>
                  <a:cxn ang="0">
                    <a:pos x="13" y="18"/>
                  </a:cxn>
                  <a:cxn ang="0">
                    <a:pos x="16" y="18"/>
                  </a:cxn>
                  <a:cxn ang="0">
                    <a:pos x="19" y="18"/>
                  </a:cxn>
                  <a:cxn ang="0">
                    <a:pos x="23" y="18"/>
                  </a:cxn>
                  <a:cxn ang="0">
                    <a:pos x="26" y="18"/>
                  </a:cxn>
                  <a:cxn ang="0">
                    <a:pos x="27" y="14"/>
                  </a:cxn>
                  <a:cxn ang="0">
                    <a:pos x="28" y="10"/>
                  </a:cxn>
                  <a:cxn ang="0">
                    <a:pos x="28" y="4"/>
                  </a:cxn>
                  <a:cxn ang="0">
                    <a:pos x="29" y="0"/>
                  </a:cxn>
                  <a:cxn ang="0">
                    <a:pos x="24" y="0"/>
                  </a:cxn>
                  <a:cxn ang="0">
                    <a:pos x="18" y="0"/>
                  </a:cxn>
                  <a:cxn ang="0">
                    <a:pos x="12" y="0"/>
                  </a:cxn>
                  <a:cxn ang="0">
                    <a:pos x="7" y="0"/>
                  </a:cxn>
                </a:cxnLst>
                <a:rect l="0" t="0" r="r" b="b"/>
                <a:pathLst>
                  <a:path w="29" h="18">
                    <a:moveTo>
                      <a:pt x="7" y="0"/>
                    </a:moveTo>
                    <a:lnTo>
                      <a:pt x="6" y="4"/>
                    </a:lnTo>
                    <a:lnTo>
                      <a:pt x="4" y="10"/>
                    </a:lnTo>
                    <a:lnTo>
                      <a:pt x="3" y="14"/>
                    </a:lnTo>
                    <a:lnTo>
                      <a:pt x="0" y="18"/>
                    </a:lnTo>
                    <a:lnTo>
                      <a:pt x="4" y="18"/>
                    </a:lnTo>
                    <a:lnTo>
                      <a:pt x="7" y="18"/>
                    </a:lnTo>
                    <a:lnTo>
                      <a:pt x="10" y="18"/>
                    </a:lnTo>
                    <a:lnTo>
                      <a:pt x="13" y="18"/>
                    </a:lnTo>
                    <a:lnTo>
                      <a:pt x="16" y="18"/>
                    </a:lnTo>
                    <a:lnTo>
                      <a:pt x="19" y="18"/>
                    </a:lnTo>
                    <a:lnTo>
                      <a:pt x="23" y="18"/>
                    </a:lnTo>
                    <a:lnTo>
                      <a:pt x="26" y="18"/>
                    </a:lnTo>
                    <a:lnTo>
                      <a:pt x="27" y="14"/>
                    </a:lnTo>
                    <a:lnTo>
                      <a:pt x="28" y="10"/>
                    </a:lnTo>
                    <a:lnTo>
                      <a:pt x="28" y="4"/>
                    </a:lnTo>
                    <a:lnTo>
                      <a:pt x="29" y="0"/>
                    </a:lnTo>
                    <a:lnTo>
                      <a:pt x="24" y="0"/>
                    </a:lnTo>
                    <a:lnTo>
                      <a:pt x="18" y="0"/>
                    </a:lnTo>
                    <a:lnTo>
                      <a:pt x="12" y="0"/>
                    </a:lnTo>
                    <a:lnTo>
                      <a:pt x="7"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49" name="Freeform 141">
                <a:extLst>
                  <a:ext uri="{FF2B5EF4-FFF2-40B4-BE49-F238E27FC236}">
                    <a16:creationId xmlns:a16="http://schemas.microsoft.com/office/drawing/2014/main" xmlns="" id="{ADBECF41-F1FD-431A-B1AA-5CF70D2B12E1}"/>
                  </a:ext>
                </a:extLst>
              </p:cNvPr>
              <p:cNvSpPr>
                <a:spLocks/>
              </p:cNvSpPr>
              <p:nvPr/>
            </p:nvSpPr>
            <p:spPr bwMode="auto">
              <a:xfrm>
                <a:off x="5261" y="1554"/>
                <a:ext cx="12" cy="6"/>
              </a:xfrm>
              <a:custGeom>
                <a:avLst/>
                <a:gdLst/>
                <a:ahLst/>
                <a:cxnLst>
                  <a:cxn ang="0">
                    <a:pos x="6" y="0"/>
                  </a:cxn>
                  <a:cxn ang="0">
                    <a:pos x="4" y="4"/>
                  </a:cxn>
                  <a:cxn ang="0">
                    <a:pos x="2" y="8"/>
                  </a:cxn>
                  <a:cxn ang="0">
                    <a:pos x="1" y="12"/>
                  </a:cxn>
                  <a:cxn ang="0">
                    <a:pos x="0" y="16"/>
                  </a:cxn>
                  <a:cxn ang="0">
                    <a:pos x="2" y="16"/>
                  </a:cxn>
                  <a:cxn ang="0">
                    <a:pos x="6" y="16"/>
                  </a:cxn>
                  <a:cxn ang="0">
                    <a:pos x="8" y="16"/>
                  </a:cxn>
                  <a:cxn ang="0">
                    <a:pos x="12" y="16"/>
                  </a:cxn>
                  <a:cxn ang="0">
                    <a:pos x="17" y="16"/>
                  </a:cxn>
                  <a:cxn ang="0">
                    <a:pos x="23" y="16"/>
                  </a:cxn>
                  <a:cxn ang="0">
                    <a:pos x="23" y="12"/>
                  </a:cxn>
                  <a:cxn ang="0">
                    <a:pos x="24" y="8"/>
                  </a:cxn>
                  <a:cxn ang="0">
                    <a:pos x="24" y="4"/>
                  </a:cxn>
                  <a:cxn ang="0">
                    <a:pos x="25" y="0"/>
                  </a:cxn>
                  <a:cxn ang="0">
                    <a:pos x="20" y="0"/>
                  </a:cxn>
                  <a:cxn ang="0">
                    <a:pos x="15" y="0"/>
                  </a:cxn>
                  <a:cxn ang="0">
                    <a:pos x="11" y="0"/>
                  </a:cxn>
                  <a:cxn ang="0">
                    <a:pos x="6" y="0"/>
                  </a:cxn>
                </a:cxnLst>
                <a:rect l="0" t="0" r="r" b="b"/>
                <a:pathLst>
                  <a:path w="25" h="16">
                    <a:moveTo>
                      <a:pt x="6" y="0"/>
                    </a:moveTo>
                    <a:lnTo>
                      <a:pt x="4" y="4"/>
                    </a:lnTo>
                    <a:lnTo>
                      <a:pt x="2" y="8"/>
                    </a:lnTo>
                    <a:lnTo>
                      <a:pt x="1" y="12"/>
                    </a:lnTo>
                    <a:lnTo>
                      <a:pt x="0" y="16"/>
                    </a:lnTo>
                    <a:lnTo>
                      <a:pt x="2" y="16"/>
                    </a:lnTo>
                    <a:lnTo>
                      <a:pt x="6" y="16"/>
                    </a:lnTo>
                    <a:lnTo>
                      <a:pt x="8" y="16"/>
                    </a:lnTo>
                    <a:lnTo>
                      <a:pt x="12" y="16"/>
                    </a:lnTo>
                    <a:lnTo>
                      <a:pt x="17" y="16"/>
                    </a:lnTo>
                    <a:lnTo>
                      <a:pt x="23" y="16"/>
                    </a:lnTo>
                    <a:lnTo>
                      <a:pt x="23" y="12"/>
                    </a:lnTo>
                    <a:lnTo>
                      <a:pt x="24" y="8"/>
                    </a:lnTo>
                    <a:lnTo>
                      <a:pt x="24" y="4"/>
                    </a:lnTo>
                    <a:lnTo>
                      <a:pt x="25" y="0"/>
                    </a:lnTo>
                    <a:lnTo>
                      <a:pt x="20" y="0"/>
                    </a:lnTo>
                    <a:lnTo>
                      <a:pt x="15" y="0"/>
                    </a:lnTo>
                    <a:lnTo>
                      <a:pt x="11" y="0"/>
                    </a:lnTo>
                    <a:lnTo>
                      <a:pt x="6"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50" name="Freeform 142">
                <a:extLst>
                  <a:ext uri="{FF2B5EF4-FFF2-40B4-BE49-F238E27FC236}">
                    <a16:creationId xmlns:a16="http://schemas.microsoft.com/office/drawing/2014/main" xmlns="" id="{9FC1B747-55CF-4EBF-8F5D-098B9F590644}"/>
                  </a:ext>
                </a:extLst>
              </p:cNvPr>
              <p:cNvSpPr>
                <a:spLocks/>
              </p:cNvSpPr>
              <p:nvPr/>
            </p:nvSpPr>
            <p:spPr bwMode="auto">
              <a:xfrm>
                <a:off x="5261" y="1554"/>
                <a:ext cx="12" cy="6"/>
              </a:xfrm>
              <a:custGeom>
                <a:avLst/>
                <a:gdLst/>
                <a:ahLst/>
                <a:cxnLst>
                  <a:cxn ang="0">
                    <a:pos x="6" y="0"/>
                  </a:cxn>
                  <a:cxn ang="0">
                    <a:pos x="4" y="4"/>
                  </a:cxn>
                  <a:cxn ang="0">
                    <a:pos x="2" y="8"/>
                  </a:cxn>
                  <a:cxn ang="0">
                    <a:pos x="1" y="12"/>
                  </a:cxn>
                  <a:cxn ang="0">
                    <a:pos x="0" y="16"/>
                  </a:cxn>
                  <a:cxn ang="0">
                    <a:pos x="2" y="16"/>
                  </a:cxn>
                  <a:cxn ang="0">
                    <a:pos x="6" y="16"/>
                  </a:cxn>
                  <a:cxn ang="0">
                    <a:pos x="8" y="16"/>
                  </a:cxn>
                  <a:cxn ang="0">
                    <a:pos x="12" y="16"/>
                  </a:cxn>
                  <a:cxn ang="0">
                    <a:pos x="17" y="16"/>
                  </a:cxn>
                  <a:cxn ang="0">
                    <a:pos x="23" y="16"/>
                  </a:cxn>
                  <a:cxn ang="0">
                    <a:pos x="23" y="12"/>
                  </a:cxn>
                  <a:cxn ang="0">
                    <a:pos x="24" y="8"/>
                  </a:cxn>
                  <a:cxn ang="0">
                    <a:pos x="24" y="4"/>
                  </a:cxn>
                  <a:cxn ang="0">
                    <a:pos x="25" y="0"/>
                  </a:cxn>
                  <a:cxn ang="0">
                    <a:pos x="20" y="0"/>
                  </a:cxn>
                  <a:cxn ang="0">
                    <a:pos x="15" y="0"/>
                  </a:cxn>
                  <a:cxn ang="0">
                    <a:pos x="11" y="0"/>
                  </a:cxn>
                  <a:cxn ang="0">
                    <a:pos x="6" y="0"/>
                  </a:cxn>
                </a:cxnLst>
                <a:rect l="0" t="0" r="r" b="b"/>
                <a:pathLst>
                  <a:path w="25" h="16">
                    <a:moveTo>
                      <a:pt x="6" y="0"/>
                    </a:moveTo>
                    <a:lnTo>
                      <a:pt x="4" y="4"/>
                    </a:lnTo>
                    <a:lnTo>
                      <a:pt x="2" y="8"/>
                    </a:lnTo>
                    <a:lnTo>
                      <a:pt x="1" y="12"/>
                    </a:lnTo>
                    <a:lnTo>
                      <a:pt x="0" y="16"/>
                    </a:lnTo>
                    <a:lnTo>
                      <a:pt x="2" y="16"/>
                    </a:lnTo>
                    <a:lnTo>
                      <a:pt x="6" y="16"/>
                    </a:lnTo>
                    <a:lnTo>
                      <a:pt x="8" y="16"/>
                    </a:lnTo>
                    <a:lnTo>
                      <a:pt x="12" y="16"/>
                    </a:lnTo>
                    <a:lnTo>
                      <a:pt x="17" y="16"/>
                    </a:lnTo>
                    <a:lnTo>
                      <a:pt x="23" y="16"/>
                    </a:lnTo>
                    <a:lnTo>
                      <a:pt x="23" y="12"/>
                    </a:lnTo>
                    <a:lnTo>
                      <a:pt x="24" y="8"/>
                    </a:lnTo>
                    <a:lnTo>
                      <a:pt x="24" y="4"/>
                    </a:lnTo>
                    <a:lnTo>
                      <a:pt x="25" y="0"/>
                    </a:lnTo>
                    <a:lnTo>
                      <a:pt x="20" y="0"/>
                    </a:lnTo>
                    <a:lnTo>
                      <a:pt x="15" y="0"/>
                    </a:lnTo>
                    <a:lnTo>
                      <a:pt x="11" y="0"/>
                    </a:lnTo>
                    <a:lnTo>
                      <a:pt x="6"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51" name="Freeform 143">
                <a:extLst>
                  <a:ext uri="{FF2B5EF4-FFF2-40B4-BE49-F238E27FC236}">
                    <a16:creationId xmlns:a16="http://schemas.microsoft.com/office/drawing/2014/main" xmlns="" id="{A25D2F43-56F8-4016-AC84-B9873FEAFC07}"/>
                  </a:ext>
                </a:extLst>
              </p:cNvPr>
              <p:cNvSpPr>
                <a:spLocks/>
              </p:cNvSpPr>
              <p:nvPr/>
            </p:nvSpPr>
            <p:spPr bwMode="auto">
              <a:xfrm>
                <a:off x="5265" y="1544"/>
                <a:ext cx="11" cy="5"/>
              </a:xfrm>
              <a:custGeom>
                <a:avLst/>
                <a:gdLst/>
                <a:ahLst/>
                <a:cxnLst>
                  <a:cxn ang="0">
                    <a:pos x="5" y="0"/>
                  </a:cxn>
                  <a:cxn ang="0">
                    <a:pos x="3" y="2"/>
                  </a:cxn>
                  <a:cxn ang="0">
                    <a:pos x="2" y="6"/>
                  </a:cxn>
                  <a:cxn ang="0">
                    <a:pos x="1" y="11"/>
                  </a:cxn>
                  <a:cxn ang="0">
                    <a:pos x="0" y="15"/>
                  </a:cxn>
                  <a:cxn ang="0">
                    <a:pos x="5" y="15"/>
                  </a:cxn>
                  <a:cxn ang="0">
                    <a:pos x="10" y="15"/>
                  </a:cxn>
                  <a:cxn ang="0">
                    <a:pos x="15" y="15"/>
                  </a:cxn>
                  <a:cxn ang="0">
                    <a:pos x="21" y="15"/>
                  </a:cxn>
                  <a:cxn ang="0">
                    <a:pos x="21" y="11"/>
                  </a:cxn>
                  <a:cxn ang="0">
                    <a:pos x="22" y="6"/>
                  </a:cxn>
                  <a:cxn ang="0">
                    <a:pos x="22" y="2"/>
                  </a:cxn>
                  <a:cxn ang="0">
                    <a:pos x="22" y="0"/>
                  </a:cxn>
                  <a:cxn ang="0">
                    <a:pos x="18" y="0"/>
                  </a:cxn>
                  <a:cxn ang="0">
                    <a:pos x="13" y="0"/>
                  </a:cxn>
                  <a:cxn ang="0">
                    <a:pos x="9" y="0"/>
                  </a:cxn>
                  <a:cxn ang="0">
                    <a:pos x="5" y="0"/>
                  </a:cxn>
                </a:cxnLst>
                <a:rect l="0" t="0" r="r" b="b"/>
                <a:pathLst>
                  <a:path w="22" h="15">
                    <a:moveTo>
                      <a:pt x="5" y="0"/>
                    </a:moveTo>
                    <a:lnTo>
                      <a:pt x="3" y="2"/>
                    </a:lnTo>
                    <a:lnTo>
                      <a:pt x="2" y="6"/>
                    </a:lnTo>
                    <a:lnTo>
                      <a:pt x="1" y="11"/>
                    </a:lnTo>
                    <a:lnTo>
                      <a:pt x="0" y="15"/>
                    </a:lnTo>
                    <a:lnTo>
                      <a:pt x="5" y="15"/>
                    </a:lnTo>
                    <a:lnTo>
                      <a:pt x="10" y="15"/>
                    </a:lnTo>
                    <a:lnTo>
                      <a:pt x="15" y="15"/>
                    </a:lnTo>
                    <a:lnTo>
                      <a:pt x="21" y="15"/>
                    </a:lnTo>
                    <a:lnTo>
                      <a:pt x="21" y="11"/>
                    </a:lnTo>
                    <a:lnTo>
                      <a:pt x="22" y="6"/>
                    </a:lnTo>
                    <a:lnTo>
                      <a:pt x="22" y="2"/>
                    </a:lnTo>
                    <a:lnTo>
                      <a:pt x="22" y="0"/>
                    </a:lnTo>
                    <a:lnTo>
                      <a:pt x="18" y="0"/>
                    </a:lnTo>
                    <a:lnTo>
                      <a:pt x="13" y="0"/>
                    </a:lnTo>
                    <a:lnTo>
                      <a:pt x="9" y="0"/>
                    </a:lnTo>
                    <a:lnTo>
                      <a:pt x="5"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52" name="Freeform 144">
                <a:extLst>
                  <a:ext uri="{FF2B5EF4-FFF2-40B4-BE49-F238E27FC236}">
                    <a16:creationId xmlns:a16="http://schemas.microsoft.com/office/drawing/2014/main" xmlns="" id="{D6EA42F0-0C87-4B7E-B437-9F0AE1085D13}"/>
                  </a:ext>
                </a:extLst>
              </p:cNvPr>
              <p:cNvSpPr>
                <a:spLocks/>
              </p:cNvSpPr>
              <p:nvPr/>
            </p:nvSpPr>
            <p:spPr bwMode="auto">
              <a:xfrm>
                <a:off x="5265" y="1544"/>
                <a:ext cx="11" cy="5"/>
              </a:xfrm>
              <a:custGeom>
                <a:avLst/>
                <a:gdLst/>
                <a:ahLst/>
                <a:cxnLst>
                  <a:cxn ang="0">
                    <a:pos x="5" y="0"/>
                  </a:cxn>
                  <a:cxn ang="0">
                    <a:pos x="3" y="2"/>
                  </a:cxn>
                  <a:cxn ang="0">
                    <a:pos x="2" y="6"/>
                  </a:cxn>
                  <a:cxn ang="0">
                    <a:pos x="1" y="11"/>
                  </a:cxn>
                  <a:cxn ang="0">
                    <a:pos x="0" y="15"/>
                  </a:cxn>
                  <a:cxn ang="0">
                    <a:pos x="5" y="15"/>
                  </a:cxn>
                  <a:cxn ang="0">
                    <a:pos x="10" y="15"/>
                  </a:cxn>
                  <a:cxn ang="0">
                    <a:pos x="15" y="15"/>
                  </a:cxn>
                  <a:cxn ang="0">
                    <a:pos x="21" y="15"/>
                  </a:cxn>
                  <a:cxn ang="0">
                    <a:pos x="21" y="11"/>
                  </a:cxn>
                  <a:cxn ang="0">
                    <a:pos x="22" y="6"/>
                  </a:cxn>
                  <a:cxn ang="0">
                    <a:pos x="22" y="2"/>
                  </a:cxn>
                  <a:cxn ang="0">
                    <a:pos x="22" y="0"/>
                  </a:cxn>
                  <a:cxn ang="0">
                    <a:pos x="18" y="0"/>
                  </a:cxn>
                  <a:cxn ang="0">
                    <a:pos x="13" y="0"/>
                  </a:cxn>
                  <a:cxn ang="0">
                    <a:pos x="9" y="0"/>
                  </a:cxn>
                  <a:cxn ang="0">
                    <a:pos x="5" y="0"/>
                  </a:cxn>
                </a:cxnLst>
                <a:rect l="0" t="0" r="r" b="b"/>
                <a:pathLst>
                  <a:path w="22" h="15">
                    <a:moveTo>
                      <a:pt x="5" y="0"/>
                    </a:moveTo>
                    <a:lnTo>
                      <a:pt x="3" y="2"/>
                    </a:lnTo>
                    <a:lnTo>
                      <a:pt x="2" y="6"/>
                    </a:lnTo>
                    <a:lnTo>
                      <a:pt x="1" y="11"/>
                    </a:lnTo>
                    <a:lnTo>
                      <a:pt x="0" y="15"/>
                    </a:lnTo>
                    <a:lnTo>
                      <a:pt x="5" y="15"/>
                    </a:lnTo>
                    <a:lnTo>
                      <a:pt x="10" y="15"/>
                    </a:lnTo>
                    <a:lnTo>
                      <a:pt x="15" y="15"/>
                    </a:lnTo>
                    <a:lnTo>
                      <a:pt x="21" y="15"/>
                    </a:lnTo>
                    <a:lnTo>
                      <a:pt x="21" y="11"/>
                    </a:lnTo>
                    <a:lnTo>
                      <a:pt x="22" y="6"/>
                    </a:lnTo>
                    <a:lnTo>
                      <a:pt x="22" y="2"/>
                    </a:lnTo>
                    <a:lnTo>
                      <a:pt x="22" y="0"/>
                    </a:lnTo>
                    <a:lnTo>
                      <a:pt x="18" y="0"/>
                    </a:lnTo>
                    <a:lnTo>
                      <a:pt x="13" y="0"/>
                    </a:lnTo>
                    <a:lnTo>
                      <a:pt x="9" y="0"/>
                    </a:lnTo>
                    <a:lnTo>
                      <a:pt x="5"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53" name="Freeform 145">
                <a:extLst>
                  <a:ext uri="{FF2B5EF4-FFF2-40B4-BE49-F238E27FC236}">
                    <a16:creationId xmlns:a16="http://schemas.microsoft.com/office/drawing/2014/main" xmlns="" id="{CBF80A0B-5902-4032-B09D-43CA7BEE05F3}"/>
                  </a:ext>
                </a:extLst>
              </p:cNvPr>
              <p:cNvSpPr>
                <a:spLocks/>
              </p:cNvSpPr>
              <p:nvPr/>
            </p:nvSpPr>
            <p:spPr bwMode="auto">
              <a:xfrm>
                <a:off x="5270" y="1534"/>
                <a:ext cx="10" cy="4"/>
              </a:xfrm>
              <a:custGeom>
                <a:avLst/>
                <a:gdLst/>
                <a:ahLst/>
                <a:cxnLst>
                  <a:cxn ang="0">
                    <a:pos x="4" y="0"/>
                  </a:cxn>
                  <a:cxn ang="0">
                    <a:pos x="2" y="6"/>
                  </a:cxn>
                  <a:cxn ang="0">
                    <a:pos x="0" y="13"/>
                  </a:cxn>
                  <a:cxn ang="0">
                    <a:pos x="4" y="13"/>
                  </a:cxn>
                  <a:cxn ang="0">
                    <a:pos x="10" y="13"/>
                  </a:cxn>
                  <a:cxn ang="0">
                    <a:pos x="15" y="13"/>
                  </a:cxn>
                  <a:cxn ang="0">
                    <a:pos x="20" y="13"/>
                  </a:cxn>
                  <a:cxn ang="0">
                    <a:pos x="20" y="6"/>
                  </a:cxn>
                  <a:cxn ang="0">
                    <a:pos x="20" y="0"/>
                  </a:cxn>
                  <a:cxn ang="0">
                    <a:pos x="16" y="0"/>
                  </a:cxn>
                  <a:cxn ang="0">
                    <a:pos x="13" y="0"/>
                  </a:cxn>
                  <a:cxn ang="0">
                    <a:pos x="9" y="0"/>
                  </a:cxn>
                  <a:cxn ang="0">
                    <a:pos x="4" y="0"/>
                  </a:cxn>
                </a:cxnLst>
                <a:rect l="0" t="0" r="r" b="b"/>
                <a:pathLst>
                  <a:path w="20" h="13">
                    <a:moveTo>
                      <a:pt x="4" y="0"/>
                    </a:moveTo>
                    <a:lnTo>
                      <a:pt x="2" y="6"/>
                    </a:lnTo>
                    <a:lnTo>
                      <a:pt x="0" y="13"/>
                    </a:lnTo>
                    <a:lnTo>
                      <a:pt x="4" y="13"/>
                    </a:lnTo>
                    <a:lnTo>
                      <a:pt x="10" y="13"/>
                    </a:lnTo>
                    <a:lnTo>
                      <a:pt x="15" y="13"/>
                    </a:lnTo>
                    <a:lnTo>
                      <a:pt x="20" y="13"/>
                    </a:lnTo>
                    <a:lnTo>
                      <a:pt x="20" y="6"/>
                    </a:lnTo>
                    <a:lnTo>
                      <a:pt x="20" y="0"/>
                    </a:lnTo>
                    <a:lnTo>
                      <a:pt x="16" y="0"/>
                    </a:lnTo>
                    <a:lnTo>
                      <a:pt x="13" y="0"/>
                    </a:lnTo>
                    <a:lnTo>
                      <a:pt x="9"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54" name="Freeform 146">
                <a:extLst>
                  <a:ext uri="{FF2B5EF4-FFF2-40B4-BE49-F238E27FC236}">
                    <a16:creationId xmlns:a16="http://schemas.microsoft.com/office/drawing/2014/main" xmlns="" id="{C18BE4D7-0D21-4B02-9480-45688EFAF09C}"/>
                  </a:ext>
                </a:extLst>
              </p:cNvPr>
              <p:cNvSpPr>
                <a:spLocks/>
              </p:cNvSpPr>
              <p:nvPr/>
            </p:nvSpPr>
            <p:spPr bwMode="auto">
              <a:xfrm>
                <a:off x="5270" y="1534"/>
                <a:ext cx="10" cy="4"/>
              </a:xfrm>
              <a:custGeom>
                <a:avLst/>
                <a:gdLst/>
                <a:ahLst/>
                <a:cxnLst>
                  <a:cxn ang="0">
                    <a:pos x="4" y="0"/>
                  </a:cxn>
                  <a:cxn ang="0">
                    <a:pos x="2" y="6"/>
                  </a:cxn>
                  <a:cxn ang="0">
                    <a:pos x="0" y="13"/>
                  </a:cxn>
                  <a:cxn ang="0">
                    <a:pos x="4" y="13"/>
                  </a:cxn>
                  <a:cxn ang="0">
                    <a:pos x="10" y="13"/>
                  </a:cxn>
                  <a:cxn ang="0">
                    <a:pos x="15" y="13"/>
                  </a:cxn>
                  <a:cxn ang="0">
                    <a:pos x="20" y="13"/>
                  </a:cxn>
                  <a:cxn ang="0">
                    <a:pos x="20" y="6"/>
                  </a:cxn>
                  <a:cxn ang="0">
                    <a:pos x="20" y="0"/>
                  </a:cxn>
                  <a:cxn ang="0">
                    <a:pos x="16" y="0"/>
                  </a:cxn>
                  <a:cxn ang="0">
                    <a:pos x="13" y="0"/>
                  </a:cxn>
                  <a:cxn ang="0">
                    <a:pos x="9" y="0"/>
                  </a:cxn>
                  <a:cxn ang="0">
                    <a:pos x="4" y="0"/>
                  </a:cxn>
                </a:cxnLst>
                <a:rect l="0" t="0" r="r" b="b"/>
                <a:pathLst>
                  <a:path w="20" h="13">
                    <a:moveTo>
                      <a:pt x="4" y="0"/>
                    </a:moveTo>
                    <a:lnTo>
                      <a:pt x="2" y="6"/>
                    </a:lnTo>
                    <a:lnTo>
                      <a:pt x="0" y="13"/>
                    </a:lnTo>
                    <a:lnTo>
                      <a:pt x="4" y="13"/>
                    </a:lnTo>
                    <a:lnTo>
                      <a:pt x="10" y="13"/>
                    </a:lnTo>
                    <a:lnTo>
                      <a:pt x="15" y="13"/>
                    </a:lnTo>
                    <a:lnTo>
                      <a:pt x="20" y="13"/>
                    </a:lnTo>
                    <a:lnTo>
                      <a:pt x="20" y="6"/>
                    </a:lnTo>
                    <a:lnTo>
                      <a:pt x="20" y="0"/>
                    </a:lnTo>
                    <a:lnTo>
                      <a:pt x="16" y="0"/>
                    </a:lnTo>
                    <a:lnTo>
                      <a:pt x="13" y="0"/>
                    </a:lnTo>
                    <a:lnTo>
                      <a:pt x="9"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55" name="Freeform 147">
                <a:extLst>
                  <a:ext uri="{FF2B5EF4-FFF2-40B4-BE49-F238E27FC236}">
                    <a16:creationId xmlns:a16="http://schemas.microsoft.com/office/drawing/2014/main" xmlns="" id="{2AF6A918-3565-45BB-902A-ABC541CF80FD}"/>
                  </a:ext>
                </a:extLst>
              </p:cNvPr>
              <p:cNvSpPr>
                <a:spLocks/>
              </p:cNvSpPr>
              <p:nvPr/>
            </p:nvSpPr>
            <p:spPr bwMode="auto">
              <a:xfrm>
                <a:off x="5275" y="1523"/>
                <a:ext cx="9" cy="4"/>
              </a:xfrm>
              <a:custGeom>
                <a:avLst/>
                <a:gdLst/>
                <a:ahLst/>
                <a:cxnLst>
                  <a:cxn ang="0">
                    <a:pos x="3" y="0"/>
                  </a:cxn>
                  <a:cxn ang="0">
                    <a:pos x="0" y="12"/>
                  </a:cxn>
                  <a:cxn ang="0">
                    <a:pos x="17" y="12"/>
                  </a:cxn>
                  <a:cxn ang="0">
                    <a:pos x="17" y="0"/>
                  </a:cxn>
                  <a:cxn ang="0">
                    <a:pos x="3" y="0"/>
                  </a:cxn>
                </a:cxnLst>
                <a:rect l="0" t="0" r="r" b="b"/>
                <a:pathLst>
                  <a:path w="17" h="12">
                    <a:moveTo>
                      <a:pt x="3" y="0"/>
                    </a:moveTo>
                    <a:lnTo>
                      <a:pt x="0" y="12"/>
                    </a:lnTo>
                    <a:lnTo>
                      <a:pt x="17" y="12"/>
                    </a:lnTo>
                    <a:lnTo>
                      <a:pt x="17"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56" name="Freeform 148">
                <a:extLst>
                  <a:ext uri="{FF2B5EF4-FFF2-40B4-BE49-F238E27FC236}">
                    <a16:creationId xmlns:a16="http://schemas.microsoft.com/office/drawing/2014/main" xmlns="" id="{39E3C9FC-3C0F-4A9F-948A-5FF84B0769EE}"/>
                  </a:ext>
                </a:extLst>
              </p:cNvPr>
              <p:cNvSpPr>
                <a:spLocks/>
              </p:cNvSpPr>
              <p:nvPr/>
            </p:nvSpPr>
            <p:spPr bwMode="auto">
              <a:xfrm>
                <a:off x="5275" y="1523"/>
                <a:ext cx="9" cy="4"/>
              </a:xfrm>
              <a:custGeom>
                <a:avLst/>
                <a:gdLst/>
                <a:ahLst/>
                <a:cxnLst>
                  <a:cxn ang="0">
                    <a:pos x="3" y="0"/>
                  </a:cxn>
                  <a:cxn ang="0">
                    <a:pos x="0" y="12"/>
                  </a:cxn>
                  <a:cxn ang="0">
                    <a:pos x="17" y="12"/>
                  </a:cxn>
                  <a:cxn ang="0">
                    <a:pos x="17" y="0"/>
                  </a:cxn>
                  <a:cxn ang="0">
                    <a:pos x="3" y="0"/>
                  </a:cxn>
                </a:cxnLst>
                <a:rect l="0" t="0" r="r" b="b"/>
                <a:pathLst>
                  <a:path w="17" h="12">
                    <a:moveTo>
                      <a:pt x="3" y="0"/>
                    </a:moveTo>
                    <a:lnTo>
                      <a:pt x="0" y="12"/>
                    </a:lnTo>
                    <a:lnTo>
                      <a:pt x="17" y="12"/>
                    </a:lnTo>
                    <a:lnTo>
                      <a:pt x="17"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57" name="Freeform 149">
                <a:extLst>
                  <a:ext uri="{FF2B5EF4-FFF2-40B4-BE49-F238E27FC236}">
                    <a16:creationId xmlns:a16="http://schemas.microsoft.com/office/drawing/2014/main" xmlns="" id="{4AF5E114-03C6-473B-BA05-1A260772F870}"/>
                  </a:ext>
                </a:extLst>
              </p:cNvPr>
              <p:cNvSpPr>
                <a:spLocks/>
              </p:cNvSpPr>
              <p:nvPr/>
            </p:nvSpPr>
            <p:spPr bwMode="auto">
              <a:xfrm>
                <a:off x="5530" y="1356"/>
                <a:ext cx="102" cy="177"/>
              </a:xfrm>
              <a:custGeom>
                <a:avLst/>
                <a:gdLst/>
                <a:ahLst/>
                <a:cxnLst>
                  <a:cxn ang="0">
                    <a:pos x="97" y="3"/>
                  </a:cxn>
                  <a:cxn ang="0">
                    <a:pos x="72" y="66"/>
                  </a:cxn>
                  <a:cxn ang="0">
                    <a:pos x="52" y="131"/>
                  </a:cxn>
                  <a:cxn ang="0">
                    <a:pos x="37" y="195"/>
                  </a:cxn>
                  <a:cxn ang="0">
                    <a:pos x="25" y="259"/>
                  </a:cxn>
                  <a:cxn ang="0">
                    <a:pos x="16" y="324"/>
                  </a:cxn>
                  <a:cxn ang="0">
                    <a:pos x="9" y="392"/>
                  </a:cxn>
                  <a:cxn ang="0">
                    <a:pos x="4" y="461"/>
                  </a:cxn>
                  <a:cxn ang="0">
                    <a:pos x="0" y="532"/>
                  </a:cxn>
                  <a:cxn ang="0">
                    <a:pos x="11" y="530"/>
                  </a:cxn>
                  <a:cxn ang="0">
                    <a:pos x="23" y="527"/>
                  </a:cxn>
                  <a:cxn ang="0">
                    <a:pos x="39" y="524"/>
                  </a:cxn>
                  <a:cxn ang="0">
                    <a:pos x="55" y="521"/>
                  </a:cxn>
                  <a:cxn ang="0">
                    <a:pos x="70" y="517"/>
                  </a:cxn>
                  <a:cxn ang="0">
                    <a:pos x="86" y="515"/>
                  </a:cxn>
                  <a:cxn ang="0">
                    <a:pos x="98" y="512"/>
                  </a:cxn>
                  <a:cxn ang="0">
                    <a:pos x="110" y="510"/>
                  </a:cxn>
                  <a:cxn ang="0">
                    <a:pos x="119" y="446"/>
                  </a:cxn>
                  <a:cxn ang="0">
                    <a:pos x="129" y="381"/>
                  </a:cxn>
                  <a:cxn ang="0">
                    <a:pos x="140" y="315"/>
                  </a:cxn>
                  <a:cxn ang="0">
                    <a:pos x="151" y="250"/>
                  </a:cxn>
                  <a:cxn ang="0">
                    <a:pos x="163" y="185"/>
                  </a:cxn>
                  <a:cxn ang="0">
                    <a:pos x="176" y="123"/>
                  </a:cxn>
                  <a:cxn ang="0">
                    <a:pos x="188" y="61"/>
                  </a:cxn>
                  <a:cxn ang="0">
                    <a:pos x="203" y="3"/>
                  </a:cxn>
                  <a:cxn ang="0">
                    <a:pos x="191" y="0"/>
                  </a:cxn>
                  <a:cxn ang="0">
                    <a:pos x="178" y="0"/>
                  </a:cxn>
                  <a:cxn ang="0">
                    <a:pos x="164" y="0"/>
                  </a:cxn>
                  <a:cxn ang="0">
                    <a:pos x="150" y="3"/>
                  </a:cxn>
                  <a:cxn ang="0">
                    <a:pos x="135" y="4"/>
                  </a:cxn>
                  <a:cxn ang="0">
                    <a:pos x="122" y="6"/>
                  </a:cxn>
                  <a:cxn ang="0">
                    <a:pos x="108" y="6"/>
                  </a:cxn>
                  <a:cxn ang="0">
                    <a:pos x="97" y="3"/>
                  </a:cxn>
                </a:cxnLst>
                <a:rect l="0" t="0" r="r" b="b"/>
                <a:pathLst>
                  <a:path w="203" h="532">
                    <a:moveTo>
                      <a:pt x="97" y="3"/>
                    </a:moveTo>
                    <a:lnTo>
                      <a:pt x="72" y="66"/>
                    </a:lnTo>
                    <a:lnTo>
                      <a:pt x="52" y="131"/>
                    </a:lnTo>
                    <a:lnTo>
                      <a:pt x="37" y="195"/>
                    </a:lnTo>
                    <a:lnTo>
                      <a:pt x="25" y="259"/>
                    </a:lnTo>
                    <a:lnTo>
                      <a:pt x="16" y="324"/>
                    </a:lnTo>
                    <a:lnTo>
                      <a:pt x="9" y="392"/>
                    </a:lnTo>
                    <a:lnTo>
                      <a:pt x="4" y="461"/>
                    </a:lnTo>
                    <a:lnTo>
                      <a:pt x="0" y="532"/>
                    </a:lnTo>
                    <a:lnTo>
                      <a:pt x="11" y="530"/>
                    </a:lnTo>
                    <a:lnTo>
                      <a:pt x="23" y="527"/>
                    </a:lnTo>
                    <a:lnTo>
                      <a:pt x="39" y="524"/>
                    </a:lnTo>
                    <a:lnTo>
                      <a:pt x="55" y="521"/>
                    </a:lnTo>
                    <a:lnTo>
                      <a:pt x="70" y="517"/>
                    </a:lnTo>
                    <a:lnTo>
                      <a:pt x="86" y="515"/>
                    </a:lnTo>
                    <a:lnTo>
                      <a:pt x="98" y="512"/>
                    </a:lnTo>
                    <a:lnTo>
                      <a:pt x="110" y="510"/>
                    </a:lnTo>
                    <a:lnTo>
                      <a:pt x="119" y="446"/>
                    </a:lnTo>
                    <a:lnTo>
                      <a:pt x="129" y="381"/>
                    </a:lnTo>
                    <a:lnTo>
                      <a:pt x="140" y="315"/>
                    </a:lnTo>
                    <a:lnTo>
                      <a:pt x="151" y="250"/>
                    </a:lnTo>
                    <a:lnTo>
                      <a:pt x="163" y="185"/>
                    </a:lnTo>
                    <a:lnTo>
                      <a:pt x="176" y="123"/>
                    </a:lnTo>
                    <a:lnTo>
                      <a:pt x="188" y="61"/>
                    </a:lnTo>
                    <a:lnTo>
                      <a:pt x="203" y="3"/>
                    </a:lnTo>
                    <a:lnTo>
                      <a:pt x="191" y="0"/>
                    </a:lnTo>
                    <a:lnTo>
                      <a:pt x="178" y="0"/>
                    </a:lnTo>
                    <a:lnTo>
                      <a:pt x="164" y="0"/>
                    </a:lnTo>
                    <a:lnTo>
                      <a:pt x="150" y="3"/>
                    </a:lnTo>
                    <a:lnTo>
                      <a:pt x="135" y="4"/>
                    </a:lnTo>
                    <a:lnTo>
                      <a:pt x="122" y="6"/>
                    </a:lnTo>
                    <a:lnTo>
                      <a:pt x="108" y="6"/>
                    </a:lnTo>
                    <a:lnTo>
                      <a:pt x="97" y="3"/>
                    </a:lnTo>
                    <a:close/>
                  </a:path>
                </a:pathLst>
              </a:custGeom>
              <a:solidFill>
                <a:srgbClr val="BABFC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58" name="Freeform 150">
                <a:extLst>
                  <a:ext uri="{FF2B5EF4-FFF2-40B4-BE49-F238E27FC236}">
                    <a16:creationId xmlns:a16="http://schemas.microsoft.com/office/drawing/2014/main" xmlns="" id="{6099927C-EF69-4F53-8F18-D37E5A6A6F5A}"/>
                  </a:ext>
                </a:extLst>
              </p:cNvPr>
              <p:cNvSpPr>
                <a:spLocks/>
              </p:cNvSpPr>
              <p:nvPr/>
            </p:nvSpPr>
            <p:spPr bwMode="auto">
              <a:xfrm>
                <a:off x="5530" y="1356"/>
                <a:ext cx="102" cy="177"/>
              </a:xfrm>
              <a:custGeom>
                <a:avLst/>
                <a:gdLst/>
                <a:ahLst/>
                <a:cxnLst>
                  <a:cxn ang="0">
                    <a:pos x="97" y="3"/>
                  </a:cxn>
                  <a:cxn ang="0">
                    <a:pos x="72" y="66"/>
                  </a:cxn>
                  <a:cxn ang="0">
                    <a:pos x="52" y="131"/>
                  </a:cxn>
                  <a:cxn ang="0">
                    <a:pos x="37" y="195"/>
                  </a:cxn>
                  <a:cxn ang="0">
                    <a:pos x="25" y="259"/>
                  </a:cxn>
                  <a:cxn ang="0">
                    <a:pos x="16" y="324"/>
                  </a:cxn>
                  <a:cxn ang="0">
                    <a:pos x="9" y="392"/>
                  </a:cxn>
                  <a:cxn ang="0">
                    <a:pos x="4" y="461"/>
                  </a:cxn>
                  <a:cxn ang="0">
                    <a:pos x="0" y="532"/>
                  </a:cxn>
                  <a:cxn ang="0">
                    <a:pos x="11" y="530"/>
                  </a:cxn>
                  <a:cxn ang="0">
                    <a:pos x="23" y="527"/>
                  </a:cxn>
                  <a:cxn ang="0">
                    <a:pos x="39" y="524"/>
                  </a:cxn>
                  <a:cxn ang="0">
                    <a:pos x="55" y="521"/>
                  </a:cxn>
                  <a:cxn ang="0">
                    <a:pos x="70" y="517"/>
                  </a:cxn>
                  <a:cxn ang="0">
                    <a:pos x="86" y="515"/>
                  </a:cxn>
                  <a:cxn ang="0">
                    <a:pos x="98" y="512"/>
                  </a:cxn>
                  <a:cxn ang="0">
                    <a:pos x="110" y="510"/>
                  </a:cxn>
                  <a:cxn ang="0">
                    <a:pos x="119" y="446"/>
                  </a:cxn>
                  <a:cxn ang="0">
                    <a:pos x="129" y="381"/>
                  </a:cxn>
                  <a:cxn ang="0">
                    <a:pos x="140" y="315"/>
                  </a:cxn>
                  <a:cxn ang="0">
                    <a:pos x="151" y="250"/>
                  </a:cxn>
                  <a:cxn ang="0">
                    <a:pos x="163" y="185"/>
                  </a:cxn>
                  <a:cxn ang="0">
                    <a:pos x="176" y="123"/>
                  </a:cxn>
                  <a:cxn ang="0">
                    <a:pos x="188" y="61"/>
                  </a:cxn>
                  <a:cxn ang="0">
                    <a:pos x="203" y="3"/>
                  </a:cxn>
                  <a:cxn ang="0">
                    <a:pos x="191" y="0"/>
                  </a:cxn>
                  <a:cxn ang="0">
                    <a:pos x="178" y="0"/>
                  </a:cxn>
                  <a:cxn ang="0">
                    <a:pos x="164" y="0"/>
                  </a:cxn>
                  <a:cxn ang="0">
                    <a:pos x="150" y="3"/>
                  </a:cxn>
                  <a:cxn ang="0">
                    <a:pos x="135" y="4"/>
                  </a:cxn>
                  <a:cxn ang="0">
                    <a:pos x="122" y="6"/>
                  </a:cxn>
                  <a:cxn ang="0">
                    <a:pos x="108" y="6"/>
                  </a:cxn>
                  <a:cxn ang="0">
                    <a:pos x="97" y="3"/>
                  </a:cxn>
                </a:cxnLst>
                <a:rect l="0" t="0" r="r" b="b"/>
                <a:pathLst>
                  <a:path w="203" h="532">
                    <a:moveTo>
                      <a:pt x="97" y="3"/>
                    </a:moveTo>
                    <a:lnTo>
                      <a:pt x="72" y="66"/>
                    </a:lnTo>
                    <a:lnTo>
                      <a:pt x="52" y="131"/>
                    </a:lnTo>
                    <a:lnTo>
                      <a:pt x="37" y="195"/>
                    </a:lnTo>
                    <a:lnTo>
                      <a:pt x="25" y="259"/>
                    </a:lnTo>
                    <a:lnTo>
                      <a:pt x="16" y="324"/>
                    </a:lnTo>
                    <a:lnTo>
                      <a:pt x="9" y="392"/>
                    </a:lnTo>
                    <a:lnTo>
                      <a:pt x="4" y="461"/>
                    </a:lnTo>
                    <a:lnTo>
                      <a:pt x="0" y="532"/>
                    </a:lnTo>
                    <a:lnTo>
                      <a:pt x="11" y="530"/>
                    </a:lnTo>
                    <a:lnTo>
                      <a:pt x="23" y="527"/>
                    </a:lnTo>
                    <a:lnTo>
                      <a:pt x="39" y="524"/>
                    </a:lnTo>
                    <a:lnTo>
                      <a:pt x="55" y="521"/>
                    </a:lnTo>
                    <a:lnTo>
                      <a:pt x="70" y="517"/>
                    </a:lnTo>
                    <a:lnTo>
                      <a:pt x="86" y="515"/>
                    </a:lnTo>
                    <a:lnTo>
                      <a:pt x="98" y="512"/>
                    </a:lnTo>
                    <a:lnTo>
                      <a:pt x="110" y="510"/>
                    </a:lnTo>
                    <a:lnTo>
                      <a:pt x="119" y="446"/>
                    </a:lnTo>
                    <a:lnTo>
                      <a:pt x="129" y="381"/>
                    </a:lnTo>
                    <a:lnTo>
                      <a:pt x="140" y="315"/>
                    </a:lnTo>
                    <a:lnTo>
                      <a:pt x="151" y="250"/>
                    </a:lnTo>
                    <a:lnTo>
                      <a:pt x="163" y="185"/>
                    </a:lnTo>
                    <a:lnTo>
                      <a:pt x="176" y="123"/>
                    </a:lnTo>
                    <a:lnTo>
                      <a:pt x="188" y="61"/>
                    </a:lnTo>
                    <a:lnTo>
                      <a:pt x="203" y="3"/>
                    </a:lnTo>
                    <a:lnTo>
                      <a:pt x="191" y="0"/>
                    </a:lnTo>
                    <a:lnTo>
                      <a:pt x="178" y="0"/>
                    </a:lnTo>
                    <a:lnTo>
                      <a:pt x="164" y="0"/>
                    </a:lnTo>
                    <a:lnTo>
                      <a:pt x="150" y="3"/>
                    </a:lnTo>
                    <a:lnTo>
                      <a:pt x="135" y="4"/>
                    </a:lnTo>
                    <a:lnTo>
                      <a:pt x="122" y="6"/>
                    </a:lnTo>
                    <a:lnTo>
                      <a:pt x="108" y="6"/>
                    </a:lnTo>
                    <a:lnTo>
                      <a:pt x="97" y="3"/>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59" name="Freeform 151">
                <a:extLst>
                  <a:ext uri="{FF2B5EF4-FFF2-40B4-BE49-F238E27FC236}">
                    <a16:creationId xmlns:a16="http://schemas.microsoft.com/office/drawing/2014/main" xmlns="" id="{009915BF-33B6-4B98-A045-A0AFBF697C42}"/>
                  </a:ext>
                </a:extLst>
              </p:cNvPr>
              <p:cNvSpPr>
                <a:spLocks/>
              </p:cNvSpPr>
              <p:nvPr/>
            </p:nvSpPr>
            <p:spPr bwMode="auto">
              <a:xfrm>
                <a:off x="5379" y="1329"/>
                <a:ext cx="176" cy="176"/>
              </a:xfrm>
              <a:custGeom>
                <a:avLst/>
                <a:gdLst/>
                <a:ahLst/>
                <a:cxnLst>
                  <a:cxn ang="0">
                    <a:pos x="57" y="0"/>
                  </a:cxn>
                  <a:cxn ang="0">
                    <a:pos x="40" y="54"/>
                  </a:cxn>
                  <a:cxn ang="0">
                    <a:pos x="26" y="102"/>
                  </a:cxn>
                  <a:cxn ang="0">
                    <a:pos x="14" y="143"/>
                  </a:cxn>
                  <a:cxn ang="0">
                    <a:pos x="7" y="185"/>
                  </a:cxn>
                  <a:cxn ang="0">
                    <a:pos x="1" y="227"/>
                  </a:cxn>
                  <a:cxn ang="0">
                    <a:pos x="0" y="277"/>
                  </a:cxn>
                  <a:cxn ang="0">
                    <a:pos x="2" y="334"/>
                  </a:cxn>
                  <a:cxn ang="0">
                    <a:pos x="9" y="404"/>
                  </a:cxn>
                  <a:cxn ang="0">
                    <a:pos x="43" y="418"/>
                  </a:cxn>
                  <a:cxn ang="0">
                    <a:pos x="75" y="434"/>
                  </a:cxn>
                  <a:cxn ang="0">
                    <a:pos x="107" y="449"/>
                  </a:cxn>
                  <a:cxn ang="0">
                    <a:pos x="140" y="466"/>
                  </a:cxn>
                  <a:cxn ang="0">
                    <a:pos x="172" y="481"/>
                  </a:cxn>
                  <a:cxn ang="0">
                    <a:pos x="205" y="498"/>
                  </a:cxn>
                  <a:cxn ang="0">
                    <a:pos x="238" y="513"/>
                  </a:cxn>
                  <a:cxn ang="0">
                    <a:pos x="271" y="528"/>
                  </a:cxn>
                  <a:cxn ang="0">
                    <a:pos x="277" y="470"/>
                  </a:cxn>
                  <a:cxn ang="0">
                    <a:pos x="281" y="415"/>
                  </a:cxn>
                  <a:cxn ang="0">
                    <a:pos x="287" y="360"/>
                  </a:cxn>
                  <a:cxn ang="0">
                    <a:pos x="295" y="307"/>
                  </a:cxn>
                  <a:cxn ang="0">
                    <a:pos x="303" y="254"/>
                  </a:cxn>
                  <a:cxn ang="0">
                    <a:pos x="316" y="203"/>
                  </a:cxn>
                  <a:cxn ang="0">
                    <a:pos x="332" y="149"/>
                  </a:cxn>
                  <a:cxn ang="0">
                    <a:pos x="353" y="96"/>
                  </a:cxn>
                  <a:cxn ang="0">
                    <a:pos x="323" y="83"/>
                  </a:cxn>
                  <a:cxn ang="0">
                    <a:pos x="290" y="69"/>
                  </a:cxn>
                  <a:cxn ang="0">
                    <a:pos x="255" y="56"/>
                  </a:cxn>
                  <a:cxn ang="0">
                    <a:pos x="218" y="44"/>
                  </a:cxn>
                  <a:cxn ang="0">
                    <a:pos x="179" y="32"/>
                  </a:cxn>
                  <a:cxn ang="0">
                    <a:pos x="140" y="20"/>
                  </a:cxn>
                  <a:cxn ang="0">
                    <a:pos x="99" y="9"/>
                  </a:cxn>
                  <a:cxn ang="0">
                    <a:pos x="57" y="0"/>
                  </a:cxn>
                </a:cxnLst>
                <a:rect l="0" t="0" r="r" b="b"/>
                <a:pathLst>
                  <a:path w="353" h="528">
                    <a:moveTo>
                      <a:pt x="57" y="0"/>
                    </a:moveTo>
                    <a:lnTo>
                      <a:pt x="40" y="54"/>
                    </a:lnTo>
                    <a:lnTo>
                      <a:pt x="26" y="102"/>
                    </a:lnTo>
                    <a:lnTo>
                      <a:pt x="14" y="143"/>
                    </a:lnTo>
                    <a:lnTo>
                      <a:pt x="7" y="185"/>
                    </a:lnTo>
                    <a:lnTo>
                      <a:pt x="1" y="227"/>
                    </a:lnTo>
                    <a:lnTo>
                      <a:pt x="0" y="277"/>
                    </a:lnTo>
                    <a:lnTo>
                      <a:pt x="2" y="334"/>
                    </a:lnTo>
                    <a:lnTo>
                      <a:pt x="9" y="404"/>
                    </a:lnTo>
                    <a:lnTo>
                      <a:pt x="43" y="418"/>
                    </a:lnTo>
                    <a:lnTo>
                      <a:pt x="75" y="434"/>
                    </a:lnTo>
                    <a:lnTo>
                      <a:pt x="107" y="449"/>
                    </a:lnTo>
                    <a:lnTo>
                      <a:pt x="140" y="466"/>
                    </a:lnTo>
                    <a:lnTo>
                      <a:pt x="172" y="481"/>
                    </a:lnTo>
                    <a:lnTo>
                      <a:pt x="205" y="498"/>
                    </a:lnTo>
                    <a:lnTo>
                      <a:pt x="238" y="513"/>
                    </a:lnTo>
                    <a:lnTo>
                      <a:pt x="271" y="528"/>
                    </a:lnTo>
                    <a:lnTo>
                      <a:pt x="277" y="470"/>
                    </a:lnTo>
                    <a:lnTo>
                      <a:pt x="281" y="415"/>
                    </a:lnTo>
                    <a:lnTo>
                      <a:pt x="287" y="360"/>
                    </a:lnTo>
                    <a:lnTo>
                      <a:pt x="295" y="307"/>
                    </a:lnTo>
                    <a:lnTo>
                      <a:pt x="303" y="254"/>
                    </a:lnTo>
                    <a:lnTo>
                      <a:pt x="316" y="203"/>
                    </a:lnTo>
                    <a:lnTo>
                      <a:pt x="332" y="149"/>
                    </a:lnTo>
                    <a:lnTo>
                      <a:pt x="353" y="96"/>
                    </a:lnTo>
                    <a:lnTo>
                      <a:pt x="323" y="83"/>
                    </a:lnTo>
                    <a:lnTo>
                      <a:pt x="290" y="69"/>
                    </a:lnTo>
                    <a:lnTo>
                      <a:pt x="255" y="56"/>
                    </a:lnTo>
                    <a:lnTo>
                      <a:pt x="218" y="44"/>
                    </a:lnTo>
                    <a:lnTo>
                      <a:pt x="179" y="32"/>
                    </a:lnTo>
                    <a:lnTo>
                      <a:pt x="140" y="20"/>
                    </a:lnTo>
                    <a:lnTo>
                      <a:pt x="99" y="9"/>
                    </a:lnTo>
                    <a:lnTo>
                      <a:pt x="57" y="0"/>
                    </a:lnTo>
                    <a:close/>
                  </a:path>
                </a:pathLst>
              </a:custGeom>
              <a:solidFill>
                <a:srgbClr val="616E7A"/>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60" name="Freeform 152">
                <a:extLst>
                  <a:ext uri="{FF2B5EF4-FFF2-40B4-BE49-F238E27FC236}">
                    <a16:creationId xmlns:a16="http://schemas.microsoft.com/office/drawing/2014/main" xmlns="" id="{B1087F24-8464-45D1-A006-9AA2BE65F626}"/>
                  </a:ext>
                </a:extLst>
              </p:cNvPr>
              <p:cNvSpPr>
                <a:spLocks/>
              </p:cNvSpPr>
              <p:nvPr/>
            </p:nvSpPr>
            <p:spPr bwMode="auto">
              <a:xfrm>
                <a:off x="5379" y="1329"/>
                <a:ext cx="176" cy="176"/>
              </a:xfrm>
              <a:custGeom>
                <a:avLst/>
                <a:gdLst/>
                <a:ahLst/>
                <a:cxnLst>
                  <a:cxn ang="0">
                    <a:pos x="57" y="0"/>
                  </a:cxn>
                  <a:cxn ang="0">
                    <a:pos x="40" y="54"/>
                  </a:cxn>
                  <a:cxn ang="0">
                    <a:pos x="26" y="102"/>
                  </a:cxn>
                  <a:cxn ang="0">
                    <a:pos x="14" y="143"/>
                  </a:cxn>
                  <a:cxn ang="0">
                    <a:pos x="7" y="185"/>
                  </a:cxn>
                  <a:cxn ang="0">
                    <a:pos x="1" y="227"/>
                  </a:cxn>
                  <a:cxn ang="0">
                    <a:pos x="0" y="277"/>
                  </a:cxn>
                  <a:cxn ang="0">
                    <a:pos x="2" y="334"/>
                  </a:cxn>
                  <a:cxn ang="0">
                    <a:pos x="9" y="404"/>
                  </a:cxn>
                  <a:cxn ang="0">
                    <a:pos x="43" y="418"/>
                  </a:cxn>
                  <a:cxn ang="0">
                    <a:pos x="75" y="434"/>
                  </a:cxn>
                  <a:cxn ang="0">
                    <a:pos x="107" y="449"/>
                  </a:cxn>
                  <a:cxn ang="0">
                    <a:pos x="140" y="466"/>
                  </a:cxn>
                  <a:cxn ang="0">
                    <a:pos x="172" y="481"/>
                  </a:cxn>
                  <a:cxn ang="0">
                    <a:pos x="205" y="498"/>
                  </a:cxn>
                  <a:cxn ang="0">
                    <a:pos x="238" y="513"/>
                  </a:cxn>
                  <a:cxn ang="0">
                    <a:pos x="271" y="528"/>
                  </a:cxn>
                  <a:cxn ang="0">
                    <a:pos x="277" y="470"/>
                  </a:cxn>
                  <a:cxn ang="0">
                    <a:pos x="281" y="415"/>
                  </a:cxn>
                  <a:cxn ang="0">
                    <a:pos x="287" y="360"/>
                  </a:cxn>
                  <a:cxn ang="0">
                    <a:pos x="295" y="307"/>
                  </a:cxn>
                  <a:cxn ang="0">
                    <a:pos x="303" y="254"/>
                  </a:cxn>
                  <a:cxn ang="0">
                    <a:pos x="316" y="203"/>
                  </a:cxn>
                  <a:cxn ang="0">
                    <a:pos x="332" y="149"/>
                  </a:cxn>
                  <a:cxn ang="0">
                    <a:pos x="353" y="96"/>
                  </a:cxn>
                  <a:cxn ang="0">
                    <a:pos x="323" y="83"/>
                  </a:cxn>
                  <a:cxn ang="0">
                    <a:pos x="290" y="69"/>
                  </a:cxn>
                  <a:cxn ang="0">
                    <a:pos x="255" y="56"/>
                  </a:cxn>
                  <a:cxn ang="0">
                    <a:pos x="218" y="44"/>
                  </a:cxn>
                  <a:cxn ang="0">
                    <a:pos x="179" y="32"/>
                  </a:cxn>
                  <a:cxn ang="0">
                    <a:pos x="140" y="20"/>
                  </a:cxn>
                  <a:cxn ang="0">
                    <a:pos x="99" y="9"/>
                  </a:cxn>
                  <a:cxn ang="0">
                    <a:pos x="57" y="0"/>
                  </a:cxn>
                </a:cxnLst>
                <a:rect l="0" t="0" r="r" b="b"/>
                <a:pathLst>
                  <a:path w="353" h="528">
                    <a:moveTo>
                      <a:pt x="57" y="0"/>
                    </a:moveTo>
                    <a:lnTo>
                      <a:pt x="40" y="54"/>
                    </a:lnTo>
                    <a:lnTo>
                      <a:pt x="26" y="102"/>
                    </a:lnTo>
                    <a:lnTo>
                      <a:pt x="14" y="143"/>
                    </a:lnTo>
                    <a:lnTo>
                      <a:pt x="7" y="185"/>
                    </a:lnTo>
                    <a:lnTo>
                      <a:pt x="1" y="227"/>
                    </a:lnTo>
                    <a:lnTo>
                      <a:pt x="0" y="277"/>
                    </a:lnTo>
                    <a:lnTo>
                      <a:pt x="2" y="334"/>
                    </a:lnTo>
                    <a:lnTo>
                      <a:pt x="9" y="404"/>
                    </a:lnTo>
                    <a:lnTo>
                      <a:pt x="43" y="418"/>
                    </a:lnTo>
                    <a:lnTo>
                      <a:pt x="75" y="434"/>
                    </a:lnTo>
                    <a:lnTo>
                      <a:pt x="107" y="449"/>
                    </a:lnTo>
                    <a:lnTo>
                      <a:pt x="140" y="466"/>
                    </a:lnTo>
                    <a:lnTo>
                      <a:pt x="172" y="481"/>
                    </a:lnTo>
                    <a:lnTo>
                      <a:pt x="205" y="498"/>
                    </a:lnTo>
                    <a:lnTo>
                      <a:pt x="238" y="513"/>
                    </a:lnTo>
                    <a:lnTo>
                      <a:pt x="271" y="528"/>
                    </a:lnTo>
                    <a:lnTo>
                      <a:pt x="277" y="470"/>
                    </a:lnTo>
                    <a:lnTo>
                      <a:pt x="281" y="415"/>
                    </a:lnTo>
                    <a:lnTo>
                      <a:pt x="287" y="360"/>
                    </a:lnTo>
                    <a:lnTo>
                      <a:pt x="295" y="307"/>
                    </a:lnTo>
                    <a:lnTo>
                      <a:pt x="303" y="254"/>
                    </a:lnTo>
                    <a:lnTo>
                      <a:pt x="316" y="203"/>
                    </a:lnTo>
                    <a:lnTo>
                      <a:pt x="332" y="149"/>
                    </a:lnTo>
                    <a:lnTo>
                      <a:pt x="353" y="96"/>
                    </a:lnTo>
                    <a:lnTo>
                      <a:pt x="323" y="83"/>
                    </a:lnTo>
                    <a:lnTo>
                      <a:pt x="290" y="69"/>
                    </a:lnTo>
                    <a:lnTo>
                      <a:pt x="255" y="56"/>
                    </a:lnTo>
                    <a:lnTo>
                      <a:pt x="218" y="44"/>
                    </a:lnTo>
                    <a:lnTo>
                      <a:pt x="179" y="32"/>
                    </a:lnTo>
                    <a:lnTo>
                      <a:pt x="140" y="20"/>
                    </a:lnTo>
                    <a:lnTo>
                      <a:pt x="99" y="9"/>
                    </a:lnTo>
                    <a:lnTo>
                      <a:pt x="57"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61" name="Freeform 153">
                <a:extLst>
                  <a:ext uri="{FF2B5EF4-FFF2-40B4-BE49-F238E27FC236}">
                    <a16:creationId xmlns:a16="http://schemas.microsoft.com/office/drawing/2014/main" xmlns="" id="{8AB5EEFF-F415-41AB-A7AA-DF89DAB3CE18}"/>
                  </a:ext>
                </a:extLst>
              </p:cNvPr>
              <p:cNvSpPr>
                <a:spLocks/>
              </p:cNvSpPr>
              <p:nvPr/>
            </p:nvSpPr>
            <p:spPr bwMode="auto">
              <a:xfrm>
                <a:off x="5111" y="1267"/>
                <a:ext cx="34" cy="43"/>
              </a:xfrm>
              <a:custGeom>
                <a:avLst/>
                <a:gdLst/>
                <a:ahLst/>
                <a:cxnLst>
                  <a:cxn ang="0">
                    <a:pos x="32" y="129"/>
                  </a:cxn>
                  <a:cxn ang="0">
                    <a:pos x="14" y="98"/>
                  </a:cxn>
                  <a:cxn ang="0">
                    <a:pos x="5" y="71"/>
                  </a:cxn>
                  <a:cxn ang="0">
                    <a:pos x="0" y="46"/>
                  </a:cxn>
                  <a:cxn ang="0">
                    <a:pos x="4" y="24"/>
                  </a:cxn>
                  <a:cxn ang="0">
                    <a:pos x="11" y="7"/>
                  </a:cxn>
                  <a:cxn ang="0">
                    <a:pos x="25" y="0"/>
                  </a:cxn>
                  <a:cxn ang="0">
                    <a:pos x="44" y="2"/>
                  </a:cxn>
                  <a:cxn ang="0">
                    <a:pos x="68" y="16"/>
                  </a:cxn>
                  <a:cxn ang="0">
                    <a:pos x="64" y="28"/>
                  </a:cxn>
                  <a:cxn ang="0">
                    <a:pos x="60" y="42"/>
                  </a:cxn>
                  <a:cxn ang="0">
                    <a:pos x="55" y="57"/>
                  </a:cxn>
                  <a:cxn ang="0">
                    <a:pos x="50" y="72"/>
                  </a:cxn>
                  <a:cxn ang="0">
                    <a:pos x="46" y="86"/>
                  </a:cxn>
                  <a:cxn ang="0">
                    <a:pos x="41" y="101"/>
                  </a:cxn>
                  <a:cxn ang="0">
                    <a:pos x="35" y="115"/>
                  </a:cxn>
                  <a:cxn ang="0">
                    <a:pos x="32" y="129"/>
                  </a:cxn>
                </a:cxnLst>
                <a:rect l="0" t="0" r="r" b="b"/>
                <a:pathLst>
                  <a:path w="68" h="129">
                    <a:moveTo>
                      <a:pt x="32" y="129"/>
                    </a:moveTo>
                    <a:lnTo>
                      <a:pt x="14" y="98"/>
                    </a:lnTo>
                    <a:lnTo>
                      <a:pt x="5" y="71"/>
                    </a:lnTo>
                    <a:lnTo>
                      <a:pt x="0" y="46"/>
                    </a:lnTo>
                    <a:lnTo>
                      <a:pt x="4" y="24"/>
                    </a:lnTo>
                    <a:lnTo>
                      <a:pt x="11" y="7"/>
                    </a:lnTo>
                    <a:lnTo>
                      <a:pt x="25" y="0"/>
                    </a:lnTo>
                    <a:lnTo>
                      <a:pt x="44" y="2"/>
                    </a:lnTo>
                    <a:lnTo>
                      <a:pt x="68" y="16"/>
                    </a:lnTo>
                    <a:lnTo>
                      <a:pt x="64" y="28"/>
                    </a:lnTo>
                    <a:lnTo>
                      <a:pt x="60" y="42"/>
                    </a:lnTo>
                    <a:lnTo>
                      <a:pt x="55" y="57"/>
                    </a:lnTo>
                    <a:lnTo>
                      <a:pt x="50" y="72"/>
                    </a:lnTo>
                    <a:lnTo>
                      <a:pt x="46" y="86"/>
                    </a:lnTo>
                    <a:lnTo>
                      <a:pt x="41" y="101"/>
                    </a:lnTo>
                    <a:lnTo>
                      <a:pt x="35" y="115"/>
                    </a:lnTo>
                    <a:lnTo>
                      <a:pt x="32" y="129"/>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62" name="Freeform 154">
                <a:extLst>
                  <a:ext uri="{FF2B5EF4-FFF2-40B4-BE49-F238E27FC236}">
                    <a16:creationId xmlns:a16="http://schemas.microsoft.com/office/drawing/2014/main" xmlns="" id="{C9B8BCB7-9B21-4985-8E65-D4B8E3BAAF97}"/>
                  </a:ext>
                </a:extLst>
              </p:cNvPr>
              <p:cNvSpPr>
                <a:spLocks/>
              </p:cNvSpPr>
              <p:nvPr/>
            </p:nvSpPr>
            <p:spPr bwMode="auto">
              <a:xfrm>
                <a:off x="5111" y="1267"/>
                <a:ext cx="34" cy="43"/>
              </a:xfrm>
              <a:custGeom>
                <a:avLst/>
                <a:gdLst/>
                <a:ahLst/>
                <a:cxnLst>
                  <a:cxn ang="0">
                    <a:pos x="32" y="129"/>
                  </a:cxn>
                  <a:cxn ang="0">
                    <a:pos x="14" y="98"/>
                  </a:cxn>
                  <a:cxn ang="0">
                    <a:pos x="5" y="71"/>
                  </a:cxn>
                  <a:cxn ang="0">
                    <a:pos x="0" y="46"/>
                  </a:cxn>
                  <a:cxn ang="0">
                    <a:pos x="4" y="24"/>
                  </a:cxn>
                  <a:cxn ang="0">
                    <a:pos x="11" y="7"/>
                  </a:cxn>
                  <a:cxn ang="0">
                    <a:pos x="25" y="0"/>
                  </a:cxn>
                  <a:cxn ang="0">
                    <a:pos x="44" y="2"/>
                  </a:cxn>
                  <a:cxn ang="0">
                    <a:pos x="68" y="16"/>
                  </a:cxn>
                  <a:cxn ang="0">
                    <a:pos x="64" y="28"/>
                  </a:cxn>
                  <a:cxn ang="0">
                    <a:pos x="60" y="42"/>
                  </a:cxn>
                  <a:cxn ang="0">
                    <a:pos x="55" y="57"/>
                  </a:cxn>
                  <a:cxn ang="0">
                    <a:pos x="50" y="72"/>
                  </a:cxn>
                  <a:cxn ang="0">
                    <a:pos x="46" y="86"/>
                  </a:cxn>
                  <a:cxn ang="0">
                    <a:pos x="41" y="101"/>
                  </a:cxn>
                  <a:cxn ang="0">
                    <a:pos x="35" y="115"/>
                  </a:cxn>
                  <a:cxn ang="0">
                    <a:pos x="32" y="129"/>
                  </a:cxn>
                </a:cxnLst>
                <a:rect l="0" t="0" r="r" b="b"/>
                <a:pathLst>
                  <a:path w="68" h="129">
                    <a:moveTo>
                      <a:pt x="32" y="129"/>
                    </a:moveTo>
                    <a:lnTo>
                      <a:pt x="14" y="98"/>
                    </a:lnTo>
                    <a:lnTo>
                      <a:pt x="5" y="71"/>
                    </a:lnTo>
                    <a:lnTo>
                      <a:pt x="0" y="46"/>
                    </a:lnTo>
                    <a:lnTo>
                      <a:pt x="4" y="24"/>
                    </a:lnTo>
                    <a:lnTo>
                      <a:pt x="11" y="7"/>
                    </a:lnTo>
                    <a:lnTo>
                      <a:pt x="25" y="0"/>
                    </a:lnTo>
                    <a:lnTo>
                      <a:pt x="44" y="2"/>
                    </a:lnTo>
                    <a:lnTo>
                      <a:pt x="68" y="16"/>
                    </a:lnTo>
                    <a:lnTo>
                      <a:pt x="64" y="28"/>
                    </a:lnTo>
                    <a:lnTo>
                      <a:pt x="60" y="42"/>
                    </a:lnTo>
                    <a:lnTo>
                      <a:pt x="55" y="57"/>
                    </a:lnTo>
                    <a:lnTo>
                      <a:pt x="50" y="72"/>
                    </a:lnTo>
                    <a:lnTo>
                      <a:pt x="46" y="86"/>
                    </a:lnTo>
                    <a:lnTo>
                      <a:pt x="41" y="101"/>
                    </a:lnTo>
                    <a:lnTo>
                      <a:pt x="35" y="115"/>
                    </a:lnTo>
                    <a:lnTo>
                      <a:pt x="32" y="129"/>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63" name="Freeform 155">
                <a:extLst>
                  <a:ext uri="{FF2B5EF4-FFF2-40B4-BE49-F238E27FC236}">
                    <a16:creationId xmlns:a16="http://schemas.microsoft.com/office/drawing/2014/main" xmlns="" id="{003CF1BB-560A-49F1-86F5-43B02D52BEA0}"/>
                  </a:ext>
                </a:extLst>
              </p:cNvPr>
              <p:cNvSpPr>
                <a:spLocks/>
              </p:cNvSpPr>
              <p:nvPr/>
            </p:nvSpPr>
            <p:spPr bwMode="auto">
              <a:xfrm>
                <a:off x="5118" y="1272"/>
                <a:ext cx="28" cy="35"/>
              </a:xfrm>
              <a:custGeom>
                <a:avLst/>
                <a:gdLst/>
                <a:ahLst/>
                <a:cxnLst>
                  <a:cxn ang="0">
                    <a:pos x="27" y="107"/>
                  </a:cxn>
                  <a:cxn ang="0">
                    <a:pos x="12" y="83"/>
                  </a:cxn>
                  <a:cxn ang="0">
                    <a:pos x="3" y="59"/>
                  </a:cxn>
                  <a:cxn ang="0">
                    <a:pos x="0" y="37"/>
                  </a:cxn>
                  <a:cxn ang="0">
                    <a:pos x="2" y="19"/>
                  </a:cxn>
                  <a:cxn ang="0">
                    <a:pos x="9" y="5"/>
                  </a:cxn>
                  <a:cxn ang="0">
                    <a:pos x="20" y="0"/>
                  </a:cxn>
                  <a:cxn ang="0">
                    <a:pos x="36" y="1"/>
                  </a:cxn>
                  <a:cxn ang="0">
                    <a:pos x="56" y="14"/>
                  </a:cxn>
                  <a:cxn ang="0">
                    <a:pos x="53" y="23"/>
                  </a:cxn>
                  <a:cxn ang="0">
                    <a:pos x="49" y="36"/>
                  </a:cxn>
                  <a:cxn ang="0">
                    <a:pos x="46" y="48"/>
                  </a:cxn>
                  <a:cxn ang="0">
                    <a:pos x="41" y="60"/>
                  </a:cxn>
                  <a:cxn ang="0">
                    <a:pos x="37" y="72"/>
                  </a:cxn>
                  <a:cxn ang="0">
                    <a:pos x="34" y="84"/>
                  </a:cxn>
                  <a:cxn ang="0">
                    <a:pos x="30" y="96"/>
                  </a:cxn>
                  <a:cxn ang="0">
                    <a:pos x="27" y="107"/>
                  </a:cxn>
                </a:cxnLst>
                <a:rect l="0" t="0" r="r" b="b"/>
                <a:pathLst>
                  <a:path w="56" h="107">
                    <a:moveTo>
                      <a:pt x="27" y="107"/>
                    </a:moveTo>
                    <a:lnTo>
                      <a:pt x="12" y="83"/>
                    </a:lnTo>
                    <a:lnTo>
                      <a:pt x="3" y="59"/>
                    </a:lnTo>
                    <a:lnTo>
                      <a:pt x="0" y="37"/>
                    </a:lnTo>
                    <a:lnTo>
                      <a:pt x="2" y="19"/>
                    </a:lnTo>
                    <a:lnTo>
                      <a:pt x="9" y="5"/>
                    </a:lnTo>
                    <a:lnTo>
                      <a:pt x="20" y="0"/>
                    </a:lnTo>
                    <a:lnTo>
                      <a:pt x="36" y="1"/>
                    </a:lnTo>
                    <a:lnTo>
                      <a:pt x="56" y="14"/>
                    </a:lnTo>
                    <a:lnTo>
                      <a:pt x="53" y="23"/>
                    </a:lnTo>
                    <a:lnTo>
                      <a:pt x="49" y="36"/>
                    </a:lnTo>
                    <a:lnTo>
                      <a:pt x="46" y="48"/>
                    </a:lnTo>
                    <a:lnTo>
                      <a:pt x="41" y="60"/>
                    </a:lnTo>
                    <a:lnTo>
                      <a:pt x="37" y="72"/>
                    </a:lnTo>
                    <a:lnTo>
                      <a:pt x="34" y="84"/>
                    </a:lnTo>
                    <a:lnTo>
                      <a:pt x="30" y="96"/>
                    </a:lnTo>
                    <a:lnTo>
                      <a:pt x="27" y="107"/>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64" name="Freeform 156">
                <a:extLst>
                  <a:ext uri="{FF2B5EF4-FFF2-40B4-BE49-F238E27FC236}">
                    <a16:creationId xmlns:a16="http://schemas.microsoft.com/office/drawing/2014/main" xmlns="" id="{F349630D-FB8F-4DD5-9BD2-491F8B5CB05F}"/>
                  </a:ext>
                </a:extLst>
              </p:cNvPr>
              <p:cNvSpPr>
                <a:spLocks/>
              </p:cNvSpPr>
              <p:nvPr/>
            </p:nvSpPr>
            <p:spPr bwMode="auto">
              <a:xfrm>
                <a:off x="4994" y="1396"/>
                <a:ext cx="99" cy="113"/>
              </a:xfrm>
              <a:custGeom>
                <a:avLst/>
                <a:gdLst/>
                <a:ahLst/>
                <a:cxnLst>
                  <a:cxn ang="0">
                    <a:pos x="0" y="324"/>
                  </a:cxn>
                  <a:cxn ang="0">
                    <a:pos x="136" y="341"/>
                  </a:cxn>
                  <a:cxn ang="0">
                    <a:pos x="147" y="312"/>
                  </a:cxn>
                  <a:cxn ang="0">
                    <a:pos x="156" y="286"/>
                  </a:cxn>
                  <a:cxn ang="0">
                    <a:pos x="165" y="259"/>
                  </a:cxn>
                  <a:cxn ang="0">
                    <a:pos x="172" y="233"/>
                  </a:cxn>
                  <a:cxn ang="0">
                    <a:pos x="179" y="207"/>
                  </a:cxn>
                  <a:cxn ang="0">
                    <a:pos x="186" y="178"/>
                  </a:cxn>
                  <a:cxn ang="0">
                    <a:pos x="192" y="148"/>
                  </a:cxn>
                  <a:cxn ang="0">
                    <a:pos x="198" y="115"/>
                  </a:cxn>
                  <a:cxn ang="0">
                    <a:pos x="199" y="64"/>
                  </a:cxn>
                  <a:cxn ang="0">
                    <a:pos x="193" y="29"/>
                  </a:cxn>
                  <a:cxn ang="0">
                    <a:pos x="180" y="8"/>
                  </a:cxn>
                  <a:cxn ang="0">
                    <a:pos x="166" y="0"/>
                  </a:cxn>
                  <a:cxn ang="0">
                    <a:pos x="148" y="2"/>
                  </a:cxn>
                  <a:cxn ang="0">
                    <a:pos x="132" y="13"/>
                  </a:cxn>
                  <a:cxn ang="0">
                    <a:pos x="118" y="29"/>
                  </a:cxn>
                  <a:cxn ang="0">
                    <a:pos x="108" y="50"/>
                  </a:cxn>
                  <a:cxn ang="0">
                    <a:pos x="93" y="88"/>
                  </a:cxn>
                  <a:cxn ang="0">
                    <a:pos x="79" y="124"/>
                  </a:cxn>
                  <a:cxn ang="0">
                    <a:pos x="65" y="157"/>
                  </a:cxn>
                  <a:cxn ang="0">
                    <a:pos x="53" y="188"/>
                  </a:cxn>
                  <a:cxn ang="0">
                    <a:pos x="42" y="218"/>
                  </a:cxn>
                  <a:cxn ang="0">
                    <a:pos x="29" y="251"/>
                  </a:cxn>
                  <a:cxn ang="0">
                    <a:pos x="15" y="286"/>
                  </a:cxn>
                  <a:cxn ang="0">
                    <a:pos x="0" y="324"/>
                  </a:cxn>
                </a:cxnLst>
                <a:rect l="0" t="0" r="r" b="b"/>
                <a:pathLst>
                  <a:path w="199" h="341">
                    <a:moveTo>
                      <a:pt x="0" y="324"/>
                    </a:moveTo>
                    <a:lnTo>
                      <a:pt x="136" y="341"/>
                    </a:lnTo>
                    <a:lnTo>
                      <a:pt x="147" y="312"/>
                    </a:lnTo>
                    <a:lnTo>
                      <a:pt x="156" y="286"/>
                    </a:lnTo>
                    <a:lnTo>
                      <a:pt x="165" y="259"/>
                    </a:lnTo>
                    <a:lnTo>
                      <a:pt x="172" y="233"/>
                    </a:lnTo>
                    <a:lnTo>
                      <a:pt x="179" y="207"/>
                    </a:lnTo>
                    <a:lnTo>
                      <a:pt x="186" y="178"/>
                    </a:lnTo>
                    <a:lnTo>
                      <a:pt x="192" y="148"/>
                    </a:lnTo>
                    <a:lnTo>
                      <a:pt x="198" y="115"/>
                    </a:lnTo>
                    <a:lnTo>
                      <a:pt x="199" y="64"/>
                    </a:lnTo>
                    <a:lnTo>
                      <a:pt x="193" y="29"/>
                    </a:lnTo>
                    <a:lnTo>
                      <a:pt x="180" y="8"/>
                    </a:lnTo>
                    <a:lnTo>
                      <a:pt x="166" y="0"/>
                    </a:lnTo>
                    <a:lnTo>
                      <a:pt x="148" y="2"/>
                    </a:lnTo>
                    <a:lnTo>
                      <a:pt x="132" y="13"/>
                    </a:lnTo>
                    <a:lnTo>
                      <a:pt x="118" y="29"/>
                    </a:lnTo>
                    <a:lnTo>
                      <a:pt x="108" y="50"/>
                    </a:lnTo>
                    <a:lnTo>
                      <a:pt x="93" y="88"/>
                    </a:lnTo>
                    <a:lnTo>
                      <a:pt x="79" y="124"/>
                    </a:lnTo>
                    <a:lnTo>
                      <a:pt x="65" y="157"/>
                    </a:lnTo>
                    <a:lnTo>
                      <a:pt x="53" y="188"/>
                    </a:lnTo>
                    <a:lnTo>
                      <a:pt x="42" y="218"/>
                    </a:lnTo>
                    <a:lnTo>
                      <a:pt x="29" y="251"/>
                    </a:lnTo>
                    <a:lnTo>
                      <a:pt x="15" y="286"/>
                    </a:lnTo>
                    <a:lnTo>
                      <a:pt x="0" y="324"/>
                    </a:lnTo>
                    <a:close/>
                  </a:path>
                </a:pathLst>
              </a:custGeom>
              <a:solidFill>
                <a:srgbClr val="EDE8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65" name="Freeform 157">
                <a:extLst>
                  <a:ext uri="{FF2B5EF4-FFF2-40B4-BE49-F238E27FC236}">
                    <a16:creationId xmlns:a16="http://schemas.microsoft.com/office/drawing/2014/main" xmlns="" id="{45F0A6C5-0D1C-4632-B7F4-294B4A0A7652}"/>
                  </a:ext>
                </a:extLst>
              </p:cNvPr>
              <p:cNvSpPr>
                <a:spLocks/>
              </p:cNvSpPr>
              <p:nvPr/>
            </p:nvSpPr>
            <p:spPr bwMode="auto">
              <a:xfrm>
                <a:off x="4994" y="1396"/>
                <a:ext cx="99" cy="113"/>
              </a:xfrm>
              <a:custGeom>
                <a:avLst/>
                <a:gdLst/>
                <a:ahLst/>
                <a:cxnLst>
                  <a:cxn ang="0">
                    <a:pos x="0" y="324"/>
                  </a:cxn>
                  <a:cxn ang="0">
                    <a:pos x="136" y="341"/>
                  </a:cxn>
                  <a:cxn ang="0">
                    <a:pos x="147" y="312"/>
                  </a:cxn>
                  <a:cxn ang="0">
                    <a:pos x="156" y="286"/>
                  </a:cxn>
                  <a:cxn ang="0">
                    <a:pos x="165" y="259"/>
                  </a:cxn>
                  <a:cxn ang="0">
                    <a:pos x="172" y="233"/>
                  </a:cxn>
                  <a:cxn ang="0">
                    <a:pos x="179" y="207"/>
                  </a:cxn>
                  <a:cxn ang="0">
                    <a:pos x="186" y="178"/>
                  </a:cxn>
                  <a:cxn ang="0">
                    <a:pos x="192" y="148"/>
                  </a:cxn>
                  <a:cxn ang="0">
                    <a:pos x="198" y="115"/>
                  </a:cxn>
                  <a:cxn ang="0">
                    <a:pos x="199" y="64"/>
                  </a:cxn>
                  <a:cxn ang="0">
                    <a:pos x="193" y="29"/>
                  </a:cxn>
                  <a:cxn ang="0">
                    <a:pos x="180" y="8"/>
                  </a:cxn>
                  <a:cxn ang="0">
                    <a:pos x="166" y="0"/>
                  </a:cxn>
                  <a:cxn ang="0">
                    <a:pos x="148" y="2"/>
                  </a:cxn>
                  <a:cxn ang="0">
                    <a:pos x="132" y="13"/>
                  </a:cxn>
                  <a:cxn ang="0">
                    <a:pos x="118" y="29"/>
                  </a:cxn>
                  <a:cxn ang="0">
                    <a:pos x="108" y="50"/>
                  </a:cxn>
                  <a:cxn ang="0">
                    <a:pos x="93" y="88"/>
                  </a:cxn>
                  <a:cxn ang="0">
                    <a:pos x="79" y="124"/>
                  </a:cxn>
                  <a:cxn ang="0">
                    <a:pos x="65" y="157"/>
                  </a:cxn>
                  <a:cxn ang="0">
                    <a:pos x="53" y="188"/>
                  </a:cxn>
                  <a:cxn ang="0">
                    <a:pos x="42" y="218"/>
                  </a:cxn>
                  <a:cxn ang="0">
                    <a:pos x="29" y="251"/>
                  </a:cxn>
                  <a:cxn ang="0">
                    <a:pos x="15" y="286"/>
                  </a:cxn>
                  <a:cxn ang="0">
                    <a:pos x="0" y="324"/>
                  </a:cxn>
                </a:cxnLst>
                <a:rect l="0" t="0" r="r" b="b"/>
                <a:pathLst>
                  <a:path w="199" h="341">
                    <a:moveTo>
                      <a:pt x="0" y="324"/>
                    </a:moveTo>
                    <a:lnTo>
                      <a:pt x="136" y="341"/>
                    </a:lnTo>
                    <a:lnTo>
                      <a:pt x="147" y="312"/>
                    </a:lnTo>
                    <a:lnTo>
                      <a:pt x="156" y="286"/>
                    </a:lnTo>
                    <a:lnTo>
                      <a:pt x="165" y="259"/>
                    </a:lnTo>
                    <a:lnTo>
                      <a:pt x="172" y="233"/>
                    </a:lnTo>
                    <a:lnTo>
                      <a:pt x="179" y="207"/>
                    </a:lnTo>
                    <a:lnTo>
                      <a:pt x="186" y="178"/>
                    </a:lnTo>
                    <a:lnTo>
                      <a:pt x="192" y="148"/>
                    </a:lnTo>
                    <a:lnTo>
                      <a:pt x="198" y="115"/>
                    </a:lnTo>
                    <a:lnTo>
                      <a:pt x="199" y="64"/>
                    </a:lnTo>
                    <a:lnTo>
                      <a:pt x="193" y="29"/>
                    </a:lnTo>
                    <a:lnTo>
                      <a:pt x="180" y="8"/>
                    </a:lnTo>
                    <a:lnTo>
                      <a:pt x="166" y="0"/>
                    </a:lnTo>
                    <a:lnTo>
                      <a:pt x="148" y="2"/>
                    </a:lnTo>
                    <a:lnTo>
                      <a:pt x="132" y="13"/>
                    </a:lnTo>
                    <a:lnTo>
                      <a:pt x="118" y="29"/>
                    </a:lnTo>
                    <a:lnTo>
                      <a:pt x="108" y="50"/>
                    </a:lnTo>
                    <a:lnTo>
                      <a:pt x="93" y="88"/>
                    </a:lnTo>
                    <a:lnTo>
                      <a:pt x="79" y="124"/>
                    </a:lnTo>
                    <a:lnTo>
                      <a:pt x="65" y="157"/>
                    </a:lnTo>
                    <a:lnTo>
                      <a:pt x="53" y="188"/>
                    </a:lnTo>
                    <a:lnTo>
                      <a:pt x="42" y="218"/>
                    </a:lnTo>
                    <a:lnTo>
                      <a:pt x="29" y="251"/>
                    </a:lnTo>
                    <a:lnTo>
                      <a:pt x="15" y="286"/>
                    </a:lnTo>
                    <a:lnTo>
                      <a:pt x="0" y="324"/>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66" name="Freeform 158">
                <a:extLst>
                  <a:ext uri="{FF2B5EF4-FFF2-40B4-BE49-F238E27FC236}">
                    <a16:creationId xmlns:a16="http://schemas.microsoft.com/office/drawing/2014/main" xmlns="" id="{BF4D88C7-651E-40D8-B399-9927A0E840AB}"/>
                  </a:ext>
                </a:extLst>
              </p:cNvPr>
              <p:cNvSpPr>
                <a:spLocks/>
              </p:cNvSpPr>
              <p:nvPr/>
            </p:nvSpPr>
            <p:spPr bwMode="auto">
              <a:xfrm>
                <a:off x="5002" y="1484"/>
                <a:ext cx="238" cy="80"/>
              </a:xfrm>
              <a:custGeom>
                <a:avLst/>
                <a:gdLst/>
                <a:ahLst/>
                <a:cxnLst>
                  <a:cxn ang="0">
                    <a:pos x="335" y="75"/>
                  </a:cxn>
                  <a:cxn ang="0">
                    <a:pos x="359" y="37"/>
                  </a:cxn>
                  <a:cxn ang="0">
                    <a:pos x="392" y="0"/>
                  </a:cxn>
                  <a:cxn ang="0">
                    <a:pos x="408" y="0"/>
                  </a:cxn>
                  <a:cxn ang="0">
                    <a:pos x="426" y="0"/>
                  </a:cxn>
                  <a:cxn ang="0">
                    <a:pos x="438" y="15"/>
                  </a:cxn>
                  <a:cxn ang="0">
                    <a:pos x="435" y="38"/>
                  </a:cxn>
                  <a:cxn ang="0">
                    <a:pos x="414" y="42"/>
                  </a:cxn>
                  <a:cxn ang="0">
                    <a:pos x="397" y="52"/>
                  </a:cxn>
                  <a:cxn ang="0">
                    <a:pos x="389" y="64"/>
                  </a:cxn>
                  <a:cxn ang="0">
                    <a:pos x="383" y="77"/>
                  </a:cxn>
                  <a:cxn ang="0">
                    <a:pos x="404" y="75"/>
                  </a:cxn>
                  <a:cxn ang="0">
                    <a:pos x="427" y="73"/>
                  </a:cxn>
                  <a:cxn ang="0">
                    <a:pos x="463" y="79"/>
                  </a:cxn>
                  <a:cxn ang="0">
                    <a:pos x="473" y="102"/>
                  </a:cxn>
                  <a:cxn ang="0">
                    <a:pos x="438" y="108"/>
                  </a:cxn>
                  <a:cxn ang="0">
                    <a:pos x="419" y="111"/>
                  </a:cxn>
                  <a:cxn ang="0">
                    <a:pos x="408" y="117"/>
                  </a:cxn>
                  <a:cxn ang="0">
                    <a:pos x="397" y="126"/>
                  </a:cxn>
                  <a:cxn ang="0">
                    <a:pos x="409" y="128"/>
                  </a:cxn>
                  <a:cxn ang="0">
                    <a:pos x="420" y="137"/>
                  </a:cxn>
                  <a:cxn ang="0">
                    <a:pos x="432" y="137"/>
                  </a:cxn>
                  <a:cxn ang="0">
                    <a:pos x="444" y="137"/>
                  </a:cxn>
                  <a:cxn ang="0">
                    <a:pos x="456" y="137"/>
                  </a:cxn>
                  <a:cxn ang="0">
                    <a:pos x="477" y="159"/>
                  </a:cxn>
                  <a:cxn ang="0">
                    <a:pos x="457" y="173"/>
                  </a:cxn>
                  <a:cxn ang="0">
                    <a:pos x="427" y="171"/>
                  </a:cxn>
                  <a:cxn ang="0">
                    <a:pos x="417" y="177"/>
                  </a:cxn>
                  <a:cxn ang="0">
                    <a:pos x="406" y="184"/>
                  </a:cxn>
                  <a:cxn ang="0">
                    <a:pos x="399" y="195"/>
                  </a:cxn>
                  <a:cxn ang="0">
                    <a:pos x="417" y="208"/>
                  </a:cxn>
                  <a:cxn ang="0">
                    <a:pos x="433" y="217"/>
                  </a:cxn>
                  <a:cxn ang="0">
                    <a:pos x="440" y="237"/>
                  </a:cxn>
                  <a:cxn ang="0">
                    <a:pos x="412" y="239"/>
                  </a:cxn>
                  <a:cxn ang="0">
                    <a:pos x="372" y="238"/>
                  </a:cxn>
                  <a:cxn ang="0">
                    <a:pos x="345" y="237"/>
                  </a:cxn>
                  <a:cxn ang="0">
                    <a:pos x="316" y="238"/>
                  </a:cxn>
                  <a:cxn ang="0">
                    <a:pos x="288" y="233"/>
                  </a:cxn>
                  <a:cxn ang="0">
                    <a:pos x="169" y="220"/>
                  </a:cxn>
                  <a:cxn ang="0">
                    <a:pos x="38" y="186"/>
                  </a:cxn>
                  <a:cxn ang="0">
                    <a:pos x="12" y="137"/>
                  </a:cxn>
                  <a:cxn ang="0">
                    <a:pos x="10" y="102"/>
                  </a:cxn>
                  <a:cxn ang="0">
                    <a:pos x="0" y="60"/>
                  </a:cxn>
                  <a:cxn ang="0">
                    <a:pos x="46" y="60"/>
                  </a:cxn>
                  <a:cxn ang="0">
                    <a:pos x="95" y="59"/>
                  </a:cxn>
                  <a:cxn ang="0">
                    <a:pos x="158" y="68"/>
                  </a:cxn>
                  <a:cxn ang="0">
                    <a:pos x="249" y="103"/>
                  </a:cxn>
                  <a:cxn ang="0">
                    <a:pos x="308" y="113"/>
                  </a:cxn>
                </a:cxnLst>
                <a:rect l="0" t="0" r="r" b="b"/>
                <a:pathLst>
                  <a:path w="477" h="241">
                    <a:moveTo>
                      <a:pt x="317" y="107"/>
                    </a:moveTo>
                    <a:lnTo>
                      <a:pt x="326" y="89"/>
                    </a:lnTo>
                    <a:lnTo>
                      <a:pt x="335" y="75"/>
                    </a:lnTo>
                    <a:lnTo>
                      <a:pt x="343" y="60"/>
                    </a:lnTo>
                    <a:lnTo>
                      <a:pt x="352" y="49"/>
                    </a:lnTo>
                    <a:lnTo>
                      <a:pt x="359" y="37"/>
                    </a:lnTo>
                    <a:lnTo>
                      <a:pt x="370" y="26"/>
                    </a:lnTo>
                    <a:lnTo>
                      <a:pt x="379" y="13"/>
                    </a:lnTo>
                    <a:lnTo>
                      <a:pt x="392" y="0"/>
                    </a:lnTo>
                    <a:lnTo>
                      <a:pt x="397" y="0"/>
                    </a:lnTo>
                    <a:lnTo>
                      <a:pt x="403" y="0"/>
                    </a:lnTo>
                    <a:lnTo>
                      <a:pt x="408" y="0"/>
                    </a:lnTo>
                    <a:lnTo>
                      <a:pt x="414" y="0"/>
                    </a:lnTo>
                    <a:lnTo>
                      <a:pt x="420" y="0"/>
                    </a:lnTo>
                    <a:lnTo>
                      <a:pt x="426" y="0"/>
                    </a:lnTo>
                    <a:lnTo>
                      <a:pt x="431" y="0"/>
                    </a:lnTo>
                    <a:lnTo>
                      <a:pt x="438" y="0"/>
                    </a:lnTo>
                    <a:lnTo>
                      <a:pt x="438" y="15"/>
                    </a:lnTo>
                    <a:lnTo>
                      <a:pt x="438" y="26"/>
                    </a:lnTo>
                    <a:lnTo>
                      <a:pt x="437" y="33"/>
                    </a:lnTo>
                    <a:lnTo>
                      <a:pt x="435" y="38"/>
                    </a:lnTo>
                    <a:lnTo>
                      <a:pt x="431" y="40"/>
                    </a:lnTo>
                    <a:lnTo>
                      <a:pt x="425" y="41"/>
                    </a:lnTo>
                    <a:lnTo>
                      <a:pt x="414" y="42"/>
                    </a:lnTo>
                    <a:lnTo>
                      <a:pt x="402" y="45"/>
                    </a:lnTo>
                    <a:lnTo>
                      <a:pt x="399" y="48"/>
                    </a:lnTo>
                    <a:lnTo>
                      <a:pt x="397" y="52"/>
                    </a:lnTo>
                    <a:lnTo>
                      <a:pt x="394" y="56"/>
                    </a:lnTo>
                    <a:lnTo>
                      <a:pt x="392" y="60"/>
                    </a:lnTo>
                    <a:lnTo>
                      <a:pt x="389" y="64"/>
                    </a:lnTo>
                    <a:lnTo>
                      <a:pt x="386" y="68"/>
                    </a:lnTo>
                    <a:lnTo>
                      <a:pt x="384" y="73"/>
                    </a:lnTo>
                    <a:lnTo>
                      <a:pt x="383" y="77"/>
                    </a:lnTo>
                    <a:lnTo>
                      <a:pt x="389" y="77"/>
                    </a:lnTo>
                    <a:lnTo>
                      <a:pt x="397" y="75"/>
                    </a:lnTo>
                    <a:lnTo>
                      <a:pt x="404" y="75"/>
                    </a:lnTo>
                    <a:lnTo>
                      <a:pt x="412" y="74"/>
                    </a:lnTo>
                    <a:lnTo>
                      <a:pt x="420" y="74"/>
                    </a:lnTo>
                    <a:lnTo>
                      <a:pt x="427" y="73"/>
                    </a:lnTo>
                    <a:lnTo>
                      <a:pt x="434" y="73"/>
                    </a:lnTo>
                    <a:lnTo>
                      <a:pt x="442" y="73"/>
                    </a:lnTo>
                    <a:lnTo>
                      <a:pt x="463" y="79"/>
                    </a:lnTo>
                    <a:lnTo>
                      <a:pt x="475" y="86"/>
                    </a:lnTo>
                    <a:lnTo>
                      <a:pt x="477" y="93"/>
                    </a:lnTo>
                    <a:lnTo>
                      <a:pt x="473" y="102"/>
                    </a:lnTo>
                    <a:lnTo>
                      <a:pt x="462" y="106"/>
                    </a:lnTo>
                    <a:lnTo>
                      <a:pt x="450" y="108"/>
                    </a:lnTo>
                    <a:lnTo>
                      <a:pt x="438" y="108"/>
                    </a:lnTo>
                    <a:lnTo>
                      <a:pt x="426" y="107"/>
                    </a:lnTo>
                    <a:lnTo>
                      <a:pt x="422" y="108"/>
                    </a:lnTo>
                    <a:lnTo>
                      <a:pt x="419" y="111"/>
                    </a:lnTo>
                    <a:lnTo>
                      <a:pt x="414" y="114"/>
                    </a:lnTo>
                    <a:lnTo>
                      <a:pt x="411" y="115"/>
                    </a:lnTo>
                    <a:lnTo>
                      <a:pt x="408" y="117"/>
                    </a:lnTo>
                    <a:lnTo>
                      <a:pt x="405" y="119"/>
                    </a:lnTo>
                    <a:lnTo>
                      <a:pt x="402" y="122"/>
                    </a:lnTo>
                    <a:lnTo>
                      <a:pt x="397" y="126"/>
                    </a:lnTo>
                    <a:lnTo>
                      <a:pt x="402" y="125"/>
                    </a:lnTo>
                    <a:lnTo>
                      <a:pt x="406" y="126"/>
                    </a:lnTo>
                    <a:lnTo>
                      <a:pt x="409" y="128"/>
                    </a:lnTo>
                    <a:lnTo>
                      <a:pt x="412" y="132"/>
                    </a:lnTo>
                    <a:lnTo>
                      <a:pt x="415" y="133"/>
                    </a:lnTo>
                    <a:lnTo>
                      <a:pt x="420" y="137"/>
                    </a:lnTo>
                    <a:lnTo>
                      <a:pt x="424" y="137"/>
                    </a:lnTo>
                    <a:lnTo>
                      <a:pt x="429" y="137"/>
                    </a:lnTo>
                    <a:lnTo>
                      <a:pt x="432" y="137"/>
                    </a:lnTo>
                    <a:lnTo>
                      <a:pt x="437" y="137"/>
                    </a:lnTo>
                    <a:lnTo>
                      <a:pt x="440" y="137"/>
                    </a:lnTo>
                    <a:lnTo>
                      <a:pt x="444" y="137"/>
                    </a:lnTo>
                    <a:lnTo>
                      <a:pt x="448" y="137"/>
                    </a:lnTo>
                    <a:lnTo>
                      <a:pt x="452" y="137"/>
                    </a:lnTo>
                    <a:lnTo>
                      <a:pt x="456" y="137"/>
                    </a:lnTo>
                    <a:lnTo>
                      <a:pt x="461" y="137"/>
                    </a:lnTo>
                    <a:lnTo>
                      <a:pt x="473" y="150"/>
                    </a:lnTo>
                    <a:lnTo>
                      <a:pt x="477" y="159"/>
                    </a:lnTo>
                    <a:lnTo>
                      <a:pt x="474" y="166"/>
                    </a:lnTo>
                    <a:lnTo>
                      <a:pt x="466" y="171"/>
                    </a:lnTo>
                    <a:lnTo>
                      <a:pt x="457" y="173"/>
                    </a:lnTo>
                    <a:lnTo>
                      <a:pt x="445" y="173"/>
                    </a:lnTo>
                    <a:lnTo>
                      <a:pt x="435" y="172"/>
                    </a:lnTo>
                    <a:lnTo>
                      <a:pt x="427" y="171"/>
                    </a:lnTo>
                    <a:lnTo>
                      <a:pt x="424" y="173"/>
                    </a:lnTo>
                    <a:lnTo>
                      <a:pt x="422" y="176"/>
                    </a:lnTo>
                    <a:lnTo>
                      <a:pt x="417" y="177"/>
                    </a:lnTo>
                    <a:lnTo>
                      <a:pt x="414" y="180"/>
                    </a:lnTo>
                    <a:lnTo>
                      <a:pt x="410" y="182"/>
                    </a:lnTo>
                    <a:lnTo>
                      <a:pt x="406" y="184"/>
                    </a:lnTo>
                    <a:lnTo>
                      <a:pt x="399" y="188"/>
                    </a:lnTo>
                    <a:lnTo>
                      <a:pt x="394" y="194"/>
                    </a:lnTo>
                    <a:lnTo>
                      <a:pt x="399" y="195"/>
                    </a:lnTo>
                    <a:lnTo>
                      <a:pt x="406" y="199"/>
                    </a:lnTo>
                    <a:lnTo>
                      <a:pt x="411" y="202"/>
                    </a:lnTo>
                    <a:lnTo>
                      <a:pt x="417" y="208"/>
                    </a:lnTo>
                    <a:lnTo>
                      <a:pt x="423" y="210"/>
                    </a:lnTo>
                    <a:lnTo>
                      <a:pt x="428" y="215"/>
                    </a:lnTo>
                    <a:lnTo>
                      <a:pt x="433" y="217"/>
                    </a:lnTo>
                    <a:lnTo>
                      <a:pt x="440" y="220"/>
                    </a:lnTo>
                    <a:lnTo>
                      <a:pt x="442" y="231"/>
                    </a:lnTo>
                    <a:lnTo>
                      <a:pt x="440" y="237"/>
                    </a:lnTo>
                    <a:lnTo>
                      <a:pt x="433" y="239"/>
                    </a:lnTo>
                    <a:lnTo>
                      <a:pt x="425" y="241"/>
                    </a:lnTo>
                    <a:lnTo>
                      <a:pt x="412" y="239"/>
                    </a:lnTo>
                    <a:lnTo>
                      <a:pt x="398" y="238"/>
                    </a:lnTo>
                    <a:lnTo>
                      <a:pt x="385" y="237"/>
                    </a:lnTo>
                    <a:lnTo>
                      <a:pt x="372" y="238"/>
                    </a:lnTo>
                    <a:lnTo>
                      <a:pt x="363" y="237"/>
                    </a:lnTo>
                    <a:lnTo>
                      <a:pt x="355" y="237"/>
                    </a:lnTo>
                    <a:lnTo>
                      <a:pt x="345" y="237"/>
                    </a:lnTo>
                    <a:lnTo>
                      <a:pt x="336" y="237"/>
                    </a:lnTo>
                    <a:lnTo>
                      <a:pt x="325" y="237"/>
                    </a:lnTo>
                    <a:lnTo>
                      <a:pt x="316" y="238"/>
                    </a:lnTo>
                    <a:lnTo>
                      <a:pt x="307" y="237"/>
                    </a:lnTo>
                    <a:lnTo>
                      <a:pt x="301" y="237"/>
                    </a:lnTo>
                    <a:lnTo>
                      <a:pt x="288" y="233"/>
                    </a:lnTo>
                    <a:lnTo>
                      <a:pt x="259" y="230"/>
                    </a:lnTo>
                    <a:lnTo>
                      <a:pt x="217" y="226"/>
                    </a:lnTo>
                    <a:lnTo>
                      <a:pt x="169" y="220"/>
                    </a:lnTo>
                    <a:lnTo>
                      <a:pt x="118" y="212"/>
                    </a:lnTo>
                    <a:lnTo>
                      <a:pt x="73" y="201"/>
                    </a:lnTo>
                    <a:lnTo>
                      <a:pt x="38" y="186"/>
                    </a:lnTo>
                    <a:lnTo>
                      <a:pt x="22" y="166"/>
                    </a:lnTo>
                    <a:lnTo>
                      <a:pt x="15" y="150"/>
                    </a:lnTo>
                    <a:lnTo>
                      <a:pt x="12" y="137"/>
                    </a:lnTo>
                    <a:lnTo>
                      <a:pt x="11" y="124"/>
                    </a:lnTo>
                    <a:lnTo>
                      <a:pt x="11" y="114"/>
                    </a:lnTo>
                    <a:lnTo>
                      <a:pt x="10" y="102"/>
                    </a:lnTo>
                    <a:lnTo>
                      <a:pt x="9" y="91"/>
                    </a:lnTo>
                    <a:lnTo>
                      <a:pt x="6" y="77"/>
                    </a:lnTo>
                    <a:lnTo>
                      <a:pt x="0" y="60"/>
                    </a:lnTo>
                    <a:lnTo>
                      <a:pt x="15" y="60"/>
                    </a:lnTo>
                    <a:lnTo>
                      <a:pt x="30" y="60"/>
                    </a:lnTo>
                    <a:lnTo>
                      <a:pt x="46" y="60"/>
                    </a:lnTo>
                    <a:lnTo>
                      <a:pt x="63" y="60"/>
                    </a:lnTo>
                    <a:lnTo>
                      <a:pt x="79" y="59"/>
                    </a:lnTo>
                    <a:lnTo>
                      <a:pt x="95" y="59"/>
                    </a:lnTo>
                    <a:lnTo>
                      <a:pt x="110" y="57"/>
                    </a:lnTo>
                    <a:lnTo>
                      <a:pt x="126" y="59"/>
                    </a:lnTo>
                    <a:lnTo>
                      <a:pt x="158" y="68"/>
                    </a:lnTo>
                    <a:lnTo>
                      <a:pt x="189" y="81"/>
                    </a:lnTo>
                    <a:lnTo>
                      <a:pt x="221" y="92"/>
                    </a:lnTo>
                    <a:lnTo>
                      <a:pt x="249" y="103"/>
                    </a:lnTo>
                    <a:lnTo>
                      <a:pt x="273" y="110"/>
                    </a:lnTo>
                    <a:lnTo>
                      <a:pt x="294" y="114"/>
                    </a:lnTo>
                    <a:lnTo>
                      <a:pt x="308" y="113"/>
                    </a:lnTo>
                    <a:lnTo>
                      <a:pt x="317" y="107"/>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67" name="Freeform 159">
                <a:extLst>
                  <a:ext uri="{FF2B5EF4-FFF2-40B4-BE49-F238E27FC236}">
                    <a16:creationId xmlns:a16="http://schemas.microsoft.com/office/drawing/2014/main" xmlns="" id="{AA7CF814-7F25-479E-8766-F39D5DE37E9B}"/>
                  </a:ext>
                </a:extLst>
              </p:cNvPr>
              <p:cNvSpPr>
                <a:spLocks/>
              </p:cNvSpPr>
              <p:nvPr/>
            </p:nvSpPr>
            <p:spPr bwMode="auto">
              <a:xfrm>
                <a:off x="5002" y="1484"/>
                <a:ext cx="238" cy="80"/>
              </a:xfrm>
              <a:custGeom>
                <a:avLst/>
                <a:gdLst/>
                <a:ahLst/>
                <a:cxnLst>
                  <a:cxn ang="0">
                    <a:pos x="335" y="75"/>
                  </a:cxn>
                  <a:cxn ang="0">
                    <a:pos x="359" y="37"/>
                  </a:cxn>
                  <a:cxn ang="0">
                    <a:pos x="392" y="0"/>
                  </a:cxn>
                  <a:cxn ang="0">
                    <a:pos x="408" y="0"/>
                  </a:cxn>
                  <a:cxn ang="0">
                    <a:pos x="426" y="0"/>
                  </a:cxn>
                  <a:cxn ang="0">
                    <a:pos x="438" y="15"/>
                  </a:cxn>
                  <a:cxn ang="0">
                    <a:pos x="435" y="38"/>
                  </a:cxn>
                  <a:cxn ang="0">
                    <a:pos x="414" y="42"/>
                  </a:cxn>
                  <a:cxn ang="0">
                    <a:pos x="397" y="52"/>
                  </a:cxn>
                  <a:cxn ang="0">
                    <a:pos x="389" y="64"/>
                  </a:cxn>
                  <a:cxn ang="0">
                    <a:pos x="383" y="77"/>
                  </a:cxn>
                  <a:cxn ang="0">
                    <a:pos x="404" y="75"/>
                  </a:cxn>
                  <a:cxn ang="0">
                    <a:pos x="427" y="73"/>
                  </a:cxn>
                  <a:cxn ang="0">
                    <a:pos x="463" y="79"/>
                  </a:cxn>
                  <a:cxn ang="0">
                    <a:pos x="473" y="102"/>
                  </a:cxn>
                  <a:cxn ang="0">
                    <a:pos x="438" y="108"/>
                  </a:cxn>
                  <a:cxn ang="0">
                    <a:pos x="419" y="111"/>
                  </a:cxn>
                  <a:cxn ang="0">
                    <a:pos x="408" y="117"/>
                  </a:cxn>
                  <a:cxn ang="0">
                    <a:pos x="397" y="126"/>
                  </a:cxn>
                  <a:cxn ang="0">
                    <a:pos x="409" y="128"/>
                  </a:cxn>
                  <a:cxn ang="0">
                    <a:pos x="420" y="137"/>
                  </a:cxn>
                  <a:cxn ang="0">
                    <a:pos x="432" y="137"/>
                  </a:cxn>
                  <a:cxn ang="0">
                    <a:pos x="444" y="137"/>
                  </a:cxn>
                  <a:cxn ang="0">
                    <a:pos x="456" y="137"/>
                  </a:cxn>
                  <a:cxn ang="0">
                    <a:pos x="477" y="159"/>
                  </a:cxn>
                  <a:cxn ang="0">
                    <a:pos x="457" y="173"/>
                  </a:cxn>
                  <a:cxn ang="0">
                    <a:pos x="427" y="171"/>
                  </a:cxn>
                  <a:cxn ang="0">
                    <a:pos x="417" y="177"/>
                  </a:cxn>
                  <a:cxn ang="0">
                    <a:pos x="406" y="184"/>
                  </a:cxn>
                  <a:cxn ang="0">
                    <a:pos x="399" y="195"/>
                  </a:cxn>
                  <a:cxn ang="0">
                    <a:pos x="417" y="208"/>
                  </a:cxn>
                  <a:cxn ang="0">
                    <a:pos x="433" y="217"/>
                  </a:cxn>
                  <a:cxn ang="0">
                    <a:pos x="440" y="237"/>
                  </a:cxn>
                  <a:cxn ang="0">
                    <a:pos x="412" y="239"/>
                  </a:cxn>
                  <a:cxn ang="0">
                    <a:pos x="372" y="238"/>
                  </a:cxn>
                  <a:cxn ang="0">
                    <a:pos x="345" y="237"/>
                  </a:cxn>
                  <a:cxn ang="0">
                    <a:pos x="316" y="238"/>
                  </a:cxn>
                  <a:cxn ang="0">
                    <a:pos x="288" y="233"/>
                  </a:cxn>
                  <a:cxn ang="0">
                    <a:pos x="169" y="220"/>
                  </a:cxn>
                  <a:cxn ang="0">
                    <a:pos x="38" y="186"/>
                  </a:cxn>
                  <a:cxn ang="0">
                    <a:pos x="12" y="137"/>
                  </a:cxn>
                  <a:cxn ang="0">
                    <a:pos x="10" y="102"/>
                  </a:cxn>
                  <a:cxn ang="0">
                    <a:pos x="0" y="60"/>
                  </a:cxn>
                  <a:cxn ang="0">
                    <a:pos x="46" y="60"/>
                  </a:cxn>
                  <a:cxn ang="0">
                    <a:pos x="95" y="59"/>
                  </a:cxn>
                  <a:cxn ang="0">
                    <a:pos x="158" y="68"/>
                  </a:cxn>
                  <a:cxn ang="0">
                    <a:pos x="249" y="103"/>
                  </a:cxn>
                  <a:cxn ang="0">
                    <a:pos x="308" y="113"/>
                  </a:cxn>
                </a:cxnLst>
                <a:rect l="0" t="0" r="r" b="b"/>
                <a:pathLst>
                  <a:path w="477" h="241">
                    <a:moveTo>
                      <a:pt x="317" y="107"/>
                    </a:moveTo>
                    <a:lnTo>
                      <a:pt x="326" y="89"/>
                    </a:lnTo>
                    <a:lnTo>
                      <a:pt x="335" y="75"/>
                    </a:lnTo>
                    <a:lnTo>
                      <a:pt x="343" y="60"/>
                    </a:lnTo>
                    <a:lnTo>
                      <a:pt x="352" y="49"/>
                    </a:lnTo>
                    <a:lnTo>
                      <a:pt x="359" y="37"/>
                    </a:lnTo>
                    <a:lnTo>
                      <a:pt x="370" y="26"/>
                    </a:lnTo>
                    <a:lnTo>
                      <a:pt x="379" y="13"/>
                    </a:lnTo>
                    <a:lnTo>
                      <a:pt x="392" y="0"/>
                    </a:lnTo>
                    <a:lnTo>
                      <a:pt x="397" y="0"/>
                    </a:lnTo>
                    <a:lnTo>
                      <a:pt x="403" y="0"/>
                    </a:lnTo>
                    <a:lnTo>
                      <a:pt x="408" y="0"/>
                    </a:lnTo>
                    <a:lnTo>
                      <a:pt x="414" y="0"/>
                    </a:lnTo>
                    <a:lnTo>
                      <a:pt x="420" y="0"/>
                    </a:lnTo>
                    <a:lnTo>
                      <a:pt x="426" y="0"/>
                    </a:lnTo>
                    <a:lnTo>
                      <a:pt x="431" y="0"/>
                    </a:lnTo>
                    <a:lnTo>
                      <a:pt x="438" y="0"/>
                    </a:lnTo>
                    <a:lnTo>
                      <a:pt x="438" y="15"/>
                    </a:lnTo>
                    <a:lnTo>
                      <a:pt x="438" y="26"/>
                    </a:lnTo>
                    <a:lnTo>
                      <a:pt x="437" y="33"/>
                    </a:lnTo>
                    <a:lnTo>
                      <a:pt x="435" y="38"/>
                    </a:lnTo>
                    <a:lnTo>
                      <a:pt x="431" y="40"/>
                    </a:lnTo>
                    <a:lnTo>
                      <a:pt x="425" y="41"/>
                    </a:lnTo>
                    <a:lnTo>
                      <a:pt x="414" y="42"/>
                    </a:lnTo>
                    <a:lnTo>
                      <a:pt x="402" y="45"/>
                    </a:lnTo>
                    <a:lnTo>
                      <a:pt x="399" y="48"/>
                    </a:lnTo>
                    <a:lnTo>
                      <a:pt x="397" y="52"/>
                    </a:lnTo>
                    <a:lnTo>
                      <a:pt x="394" y="56"/>
                    </a:lnTo>
                    <a:lnTo>
                      <a:pt x="392" y="60"/>
                    </a:lnTo>
                    <a:lnTo>
                      <a:pt x="389" y="64"/>
                    </a:lnTo>
                    <a:lnTo>
                      <a:pt x="386" y="68"/>
                    </a:lnTo>
                    <a:lnTo>
                      <a:pt x="384" y="73"/>
                    </a:lnTo>
                    <a:lnTo>
                      <a:pt x="383" y="77"/>
                    </a:lnTo>
                    <a:lnTo>
                      <a:pt x="389" y="77"/>
                    </a:lnTo>
                    <a:lnTo>
                      <a:pt x="397" y="75"/>
                    </a:lnTo>
                    <a:lnTo>
                      <a:pt x="404" y="75"/>
                    </a:lnTo>
                    <a:lnTo>
                      <a:pt x="412" y="74"/>
                    </a:lnTo>
                    <a:lnTo>
                      <a:pt x="420" y="74"/>
                    </a:lnTo>
                    <a:lnTo>
                      <a:pt x="427" y="73"/>
                    </a:lnTo>
                    <a:lnTo>
                      <a:pt x="434" y="73"/>
                    </a:lnTo>
                    <a:lnTo>
                      <a:pt x="442" y="73"/>
                    </a:lnTo>
                    <a:lnTo>
                      <a:pt x="463" y="79"/>
                    </a:lnTo>
                    <a:lnTo>
                      <a:pt x="475" y="86"/>
                    </a:lnTo>
                    <a:lnTo>
                      <a:pt x="477" y="93"/>
                    </a:lnTo>
                    <a:lnTo>
                      <a:pt x="473" y="102"/>
                    </a:lnTo>
                    <a:lnTo>
                      <a:pt x="462" y="106"/>
                    </a:lnTo>
                    <a:lnTo>
                      <a:pt x="450" y="108"/>
                    </a:lnTo>
                    <a:lnTo>
                      <a:pt x="438" y="108"/>
                    </a:lnTo>
                    <a:lnTo>
                      <a:pt x="426" y="107"/>
                    </a:lnTo>
                    <a:lnTo>
                      <a:pt x="422" y="108"/>
                    </a:lnTo>
                    <a:lnTo>
                      <a:pt x="419" y="111"/>
                    </a:lnTo>
                    <a:lnTo>
                      <a:pt x="414" y="114"/>
                    </a:lnTo>
                    <a:lnTo>
                      <a:pt x="411" y="115"/>
                    </a:lnTo>
                    <a:lnTo>
                      <a:pt x="408" y="117"/>
                    </a:lnTo>
                    <a:lnTo>
                      <a:pt x="405" y="119"/>
                    </a:lnTo>
                    <a:lnTo>
                      <a:pt x="402" y="122"/>
                    </a:lnTo>
                    <a:lnTo>
                      <a:pt x="397" y="126"/>
                    </a:lnTo>
                    <a:lnTo>
                      <a:pt x="402" y="125"/>
                    </a:lnTo>
                    <a:lnTo>
                      <a:pt x="406" y="126"/>
                    </a:lnTo>
                    <a:lnTo>
                      <a:pt x="409" y="128"/>
                    </a:lnTo>
                    <a:lnTo>
                      <a:pt x="412" y="132"/>
                    </a:lnTo>
                    <a:lnTo>
                      <a:pt x="415" y="133"/>
                    </a:lnTo>
                    <a:lnTo>
                      <a:pt x="420" y="137"/>
                    </a:lnTo>
                    <a:lnTo>
                      <a:pt x="424" y="137"/>
                    </a:lnTo>
                    <a:lnTo>
                      <a:pt x="429" y="137"/>
                    </a:lnTo>
                    <a:lnTo>
                      <a:pt x="432" y="137"/>
                    </a:lnTo>
                    <a:lnTo>
                      <a:pt x="437" y="137"/>
                    </a:lnTo>
                    <a:lnTo>
                      <a:pt x="440" y="137"/>
                    </a:lnTo>
                    <a:lnTo>
                      <a:pt x="444" y="137"/>
                    </a:lnTo>
                    <a:lnTo>
                      <a:pt x="448" y="137"/>
                    </a:lnTo>
                    <a:lnTo>
                      <a:pt x="452" y="137"/>
                    </a:lnTo>
                    <a:lnTo>
                      <a:pt x="456" y="137"/>
                    </a:lnTo>
                    <a:lnTo>
                      <a:pt x="461" y="137"/>
                    </a:lnTo>
                    <a:lnTo>
                      <a:pt x="473" y="150"/>
                    </a:lnTo>
                    <a:lnTo>
                      <a:pt x="477" y="159"/>
                    </a:lnTo>
                    <a:lnTo>
                      <a:pt x="474" y="166"/>
                    </a:lnTo>
                    <a:lnTo>
                      <a:pt x="466" y="171"/>
                    </a:lnTo>
                    <a:lnTo>
                      <a:pt x="457" y="173"/>
                    </a:lnTo>
                    <a:lnTo>
                      <a:pt x="445" y="173"/>
                    </a:lnTo>
                    <a:lnTo>
                      <a:pt x="435" y="172"/>
                    </a:lnTo>
                    <a:lnTo>
                      <a:pt x="427" y="171"/>
                    </a:lnTo>
                    <a:lnTo>
                      <a:pt x="424" y="173"/>
                    </a:lnTo>
                    <a:lnTo>
                      <a:pt x="422" y="176"/>
                    </a:lnTo>
                    <a:lnTo>
                      <a:pt x="417" y="177"/>
                    </a:lnTo>
                    <a:lnTo>
                      <a:pt x="414" y="180"/>
                    </a:lnTo>
                    <a:lnTo>
                      <a:pt x="410" y="182"/>
                    </a:lnTo>
                    <a:lnTo>
                      <a:pt x="406" y="184"/>
                    </a:lnTo>
                    <a:lnTo>
                      <a:pt x="399" y="188"/>
                    </a:lnTo>
                    <a:lnTo>
                      <a:pt x="394" y="194"/>
                    </a:lnTo>
                    <a:lnTo>
                      <a:pt x="399" y="195"/>
                    </a:lnTo>
                    <a:lnTo>
                      <a:pt x="406" y="199"/>
                    </a:lnTo>
                    <a:lnTo>
                      <a:pt x="411" y="202"/>
                    </a:lnTo>
                    <a:lnTo>
                      <a:pt x="417" y="208"/>
                    </a:lnTo>
                    <a:lnTo>
                      <a:pt x="423" y="210"/>
                    </a:lnTo>
                    <a:lnTo>
                      <a:pt x="428" y="215"/>
                    </a:lnTo>
                    <a:lnTo>
                      <a:pt x="433" y="217"/>
                    </a:lnTo>
                    <a:lnTo>
                      <a:pt x="440" y="220"/>
                    </a:lnTo>
                    <a:lnTo>
                      <a:pt x="442" y="231"/>
                    </a:lnTo>
                    <a:lnTo>
                      <a:pt x="440" y="237"/>
                    </a:lnTo>
                    <a:lnTo>
                      <a:pt x="433" y="239"/>
                    </a:lnTo>
                    <a:lnTo>
                      <a:pt x="425" y="241"/>
                    </a:lnTo>
                    <a:lnTo>
                      <a:pt x="412" y="239"/>
                    </a:lnTo>
                    <a:lnTo>
                      <a:pt x="398" y="238"/>
                    </a:lnTo>
                    <a:lnTo>
                      <a:pt x="385" y="237"/>
                    </a:lnTo>
                    <a:lnTo>
                      <a:pt x="372" y="238"/>
                    </a:lnTo>
                    <a:lnTo>
                      <a:pt x="363" y="237"/>
                    </a:lnTo>
                    <a:lnTo>
                      <a:pt x="355" y="237"/>
                    </a:lnTo>
                    <a:lnTo>
                      <a:pt x="345" y="237"/>
                    </a:lnTo>
                    <a:lnTo>
                      <a:pt x="336" y="237"/>
                    </a:lnTo>
                    <a:lnTo>
                      <a:pt x="325" y="237"/>
                    </a:lnTo>
                    <a:lnTo>
                      <a:pt x="316" y="238"/>
                    </a:lnTo>
                    <a:lnTo>
                      <a:pt x="307" y="237"/>
                    </a:lnTo>
                    <a:lnTo>
                      <a:pt x="301" y="237"/>
                    </a:lnTo>
                    <a:lnTo>
                      <a:pt x="288" y="233"/>
                    </a:lnTo>
                    <a:lnTo>
                      <a:pt x="259" y="230"/>
                    </a:lnTo>
                    <a:lnTo>
                      <a:pt x="217" y="226"/>
                    </a:lnTo>
                    <a:lnTo>
                      <a:pt x="169" y="220"/>
                    </a:lnTo>
                    <a:lnTo>
                      <a:pt x="118" y="212"/>
                    </a:lnTo>
                    <a:lnTo>
                      <a:pt x="73" y="201"/>
                    </a:lnTo>
                    <a:lnTo>
                      <a:pt x="38" y="186"/>
                    </a:lnTo>
                    <a:lnTo>
                      <a:pt x="22" y="166"/>
                    </a:lnTo>
                    <a:lnTo>
                      <a:pt x="15" y="150"/>
                    </a:lnTo>
                    <a:lnTo>
                      <a:pt x="12" y="137"/>
                    </a:lnTo>
                    <a:lnTo>
                      <a:pt x="11" y="124"/>
                    </a:lnTo>
                    <a:lnTo>
                      <a:pt x="11" y="114"/>
                    </a:lnTo>
                    <a:lnTo>
                      <a:pt x="10" y="102"/>
                    </a:lnTo>
                    <a:lnTo>
                      <a:pt x="9" y="91"/>
                    </a:lnTo>
                    <a:lnTo>
                      <a:pt x="6" y="77"/>
                    </a:lnTo>
                    <a:lnTo>
                      <a:pt x="0" y="60"/>
                    </a:lnTo>
                    <a:lnTo>
                      <a:pt x="15" y="60"/>
                    </a:lnTo>
                    <a:lnTo>
                      <a:pt x="30" y="60"/>
                    </a:lnTo>
                    <a:lnTo>
                      <a:pt x="46" y="60"/>
                    </a:lnTo>
                    <a:lnTo>
                      <a:pt x="63" y="60"/>
                    </a:lnTo>
                    <a:lnTo>
                      <a:pt x="79" y="59"/>
                    </a:lnTo>
                    <a:lnTo>
                      <a:pt x="95" y="59"/>
                    </a:lnTo>
                    <a:lnTo>
                      <a:pt x="110" y="57"/>
                    </a:lnTo>
                    <a:lnTo>
                      <a:pt x="126" y="59"/>
                    </a:lnTo>
                    <a:lnTo>
                      <a:pt x="158" y="68"/>
                    </a:lnTo>
                    <a:lnTo>
                      <a:pt x="189" y="81"/>
                    </a:lnTo>
                    <a:lnTo>
                      <a:pt x="221" y="92"/>
                    </a:lnTo>
                    <a:lnTo>
                      <a:pt x="249" y="103"/>
                    </a:lnTo>
                    <a:lnTo>
                      <a:pt x="273" y="110"/>
                    </a:lnTo>
                    <a:lnTo>
                      <a:pt x="294" y="114"/>
                    </a:lnTo>
                    <a:lnTo>
                      <a:pt x="308" y="113"/>
                    </a:lnTo>
                    <a:lnTo>
                      <a:pt x="317" y="107"/>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68" name="Freeform 160">
                <a:extLst>
                  <a:ext uri="{FF2B5EF4-FFF2-40B4-BE49-F238E27FC236}">
                    <a16:creationId xmlns:a16="http://schemas.microsoft.com/office/drawing/2014/main" xmlns="" id="{E11C49EA-959D-4AC6-A812-1ECC87EB0B73}"/>
                  </a:ext>
                </a:extLst>
              </p:cNvPr>
              <p:cNvSpPr>
                <a:spLocks/>
              </p:cNvSpPr>
              <p:nvPr/>
            </p:nvSpPr>
            <p:spPr bwMode="auto">
              <a:xfrm>
                <a:off x="4993" y="1477"/>
                <a:ext cx="91" cy="42"/>
              </a:xfrm>
              <a:custGeom>
                <a:avLst/>
                <a:gdLst/>
                <a:ahLst/>
                <a:cxnLst>
                  <a:cxn ang="0">
                    <a:pos x="5" y="43"/>
                  </a:cxn>
                  <a:cxn ang="0">
                    <a:pos x="2" y="63"/>
                  </a:cxn>
                  <a:cxn ang="0">
                    <a:pos x="0" y="83"/>
                  </a:cxn>
                  <a:cxn ang="0">
                    <a:pos x="0" y="98"/>
                  </a:cxn>
                  <a:cxn ang="0">
                    <a:pos x="1" y="112"/>
                  </a:cxn>
                  <a:cxn ang="0">
                    <a:pos x="4" y="120"/>
                  </a:cxn>
                  <a:cxn ang="0">
                    <a:pos x="8" y="125"/>
                  </a:cxn>
                  <a:cxn ang="0">
                    <a:pos x="13" y="128"/>
                  </a:cxn>
                  <a:cxn ang="0">
                    <a:pos x="20" y="128"/>
                  </a:cxn>
                  <a:cxn ang="0">
                    <a:pos x="38" y="116"/>
                  </a:cxn>
                  <a:cxn ang="0">
                    <a:pos x="56" y="106"/>
                  </a:cxn>
                  <a:cxn ang="0">
                    <a:pos x="74" y="99"/>
                  </a:cxn>
                  <a:cxn ang="0">
                    <a:pos x="94" y="94"/>
                  </a:cxn>
                  <a:cxn ang="0">
                    <a:pos x="112" y="87"/>
                  </a:cxn>
                  <a:cxn ang="0">
                    <a:pos x="132" y="83"/>
                  </a:cxn>
                  <a:cxn ang="0">
                    <a:pos x="151" y="78"/>
                  </a:cxn>
                  <a:cxn ang="0">
                    <a:pos x="172" y="74"/>
                  </a:cxn>
                  <a:cxn ang="0">
                    <a:pos x="173" y="65"/>
                  </a:cxn>
                  <a:cxn ang="0">
                    <a:pos x="175" y="56"/>
                  </a:cxn>
                  <a:cxn ang="0">
                    <a:pos x="177" y="48"/>
                  </a:cxn>
                  <a:cxn ang="0">
                    <a:pos x="178" y="40"/>
                  </a:cxn>
                  <a:cxn ang="0">
                    <a:pos x="179" y="30"/>
                  </a:cxn>
                  <a:cxn ang="0">
                    <a:pos x="181" y="22"/>
                  </a:cxn>
                  <a:cxn ang="0">
                    <a:pos x="181" y="12"/>
                  </a:cxn>
                  <a:cxn ang="0">
                    <a:pos x="182" y="4"/>
                  </a:cxn>
                  <a:cxn ang="0">
                    <a:pos x="159" y="1"/>
                  </a:cxn>
                  <a:cxn ang="0">
                    <a:pos x="138" y="0"/>
                  </a:cxn>
                  <a:cxn ang="0">
                    <a:pos x="117" y="0"/>
                  </a:cxn>
                  <a:cxn ang="0">
                    <a:pos x="96" y="1"/>
                  </a:cxn>
                  <a:cxn ang="0">
                    <a:pos x="74" y="3"/>
                  </a:cxn>
                  <a:cxn ang="0">
                    <a:pos x="53" y="4"/>
                  </a:cxn>
                  <a:cxn ang="0">
                    <a:pos x="32" y="7"/>
                  </a:cxn>
                  <a:cxn ang="0">
                    <a:pos x="10" y="9"/>
                  </a:cxn>
                  <a:cxn ang="0">
                    <a:pos x="10" y="11"/>
                  </a:cxn>
                  <a:cxn ang="0">
                    <a:pos x="9" y="15"/>
                  </a:cxn>
                  <a:cxn ang="0">
                    <a:pos x="8" y="21"/>
                  </a:cxn>
                  <a:cxn ang="0">
                    <a:pos x="7" y="27"/>
                  </a:cxn>
                  <a:cxn ang="0">
                    <a:pos x="6" y="33"/>
                  </a:cxn>
                  <a:cxn ang="0">
                    <a:pos x="5" y="38"/>
                  </a:cxn>
                  <a:cxn ang="0">
                    <a:pos x="5" y="41"/>
                  </a:cxn>
                  <a:cxn ang="0">
                    <a:pos x="5" y="43"/>
                  </a:cxn>
                </a:cxnLst>
                <a:rect l="0" t="0" r="r" b="b"/>
                <a:pathLst>
                  <a:path w="182" h="128">
                    <a:moveTo>
                      <a:pt x="5" y="43"/>
                    </a:moveTo>
                    <a:lnTo>
                      <a:pt x="2" y="63"/>
                    </a:lnTo>
                    <a:lnTo>
                      <a:pt x="0" y="83"/>
                    </a:lnTo>
                    <a:lnTo>
                      <a:pt x="0" y="98"/>
                    </a:lnTo>
                    <a:lnTo>
                      <a:pt x="1" y="112"/>
                    </a:lnTo>
                    <a:lnTo>
                      <a:pt x="4" y="120"/>
                    </a:lnTo>
                    <a:lnTo>
                      <a:pt x="8" y="125"/>
                    </a:lnTo>
                    <a:lnTo>
                      <a:pt x="13" y="128"/>
                    </a:lnTo>
                    <a:lnTo>
                      <a:pt x="20" y="128"/>
                    </a:lnTo>
                    <a:lnTo>
                      <a:pt x="38" y="116"/>
                    </a:lnTo>
                    <a:lnTo>
                      <a:pt x="56" y="106"/>
                    </a:lnTo>
                    <a:lnTo>
                      <a:pt x="74" y="99"/>
                    </a:lnTo>
                    <a:lnTo>
                      <a:pt x="94" y="94"/>
                    </a:lnTo>
                    <a:lnTo>
                      <a:pt x="112" y="87"/>
                    </a:lnTo>
                    <a:lnTo>
                      <a:pt x="132" y="83"/>
                    </a:lnTo>
                    <a:lnTo>
                      <a:pt x="151" y="78"/>
                    </a:lnTo>
                    <a:lnTo>
                      <a:pt x="172" y="74"/>
                    </a:lnTo>
                    <a:lnTo>
                      <a:pt x="173" y="65"/>
                    </a:lnTo>
                    <a:lnTo>
                      <a:pt x="175" y="56"/>
                    </a:lnTo>
                    <a:lnTo>
                      <a:pt x="177" y="48"/>
                    </a:lnTo>
                    <a:lnTo>
                      <a:pt x="178" y="40"/>
                    </a:lnTo>
                    <a:lnTo>
                      <a:pt x="179" y="30"/>
                    </a:lnTo>
                    <a:lnTo>
                      <a:pt x="181" y="22"/>
                    </a:lnTo>
                    <a:lnTo>
                      <a:pt x="181" y="12"/>
                    </a:lnTo>
                    <a:lnTo>
                      <a:pt x="182" y="4"/>
                    </a:lnTo>
                    <a:lnTo>
                      <a:pt x="159" y="1"/>
                    </a:lnTo>
                    <a:lnTo>
                      <a:pt x="138" y="0"/>
                    </a:lnTo>
                    <a:lnTo>
                      <a:pt x="117" y="0"/>
                    </a:lnTo>
                    <a:lnTo>
                      <a:pt x="96" y="1"/>
                    </a:lnTo>
                    <a:lnTo>
                      <a:pt x="74" y="3"/>
                    </a:lnTo>
                    <a:lnTo>
                      <a:pt x="53" y="4"/>
                    </a:lnTo>
                    <a:lnTo>
                      <a:pt x="32" y="7"/>
                    </a:lnTo>
                    <a:lnTo>
                      <a:pt x="10" y="9"/>
                    </a:lnTo>
                    <a:lnTo>
                      <a:pt x="10" y="11"/>
                    </a:lnTo>
                    <a:lnTo>
                      <a:pt x="9" y="15"/>
                    </a:lnTo>
                    <a:lnTo>
                      <a:pt x="8" y="21"/>
                    </a:lnTo>
                    <a:lnTo>
                      <a:pt x="7" y="27"/>
                    </a:lnTo>
                    <a:lnTo>
                      <a:pt x="6" y="33"/>
                    </a:lnTo>
                    <a:lnTo>
                      <a:pt x="5" y="38"/>
                    </a:lnTo>
                    <a:lnTo>
                      <a:pt x="5" y="41"/>
                    </a:lnTo>
                    <a:lnTo>
                      <a:pt x="5" y="43"/>
                    </a:lnTo>
                    <a:close/>
                  </a:path>
                </a:pathLst>
              </a:custGeom>
              <a:solidFill>
                <a:srgbClr val="EDE8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69" name="Freeform 161">
                <a:extLst>
                  <a:ext uri="{FF2B5EF4-FFF2-40B4-BE49-F238E27FC236}">
                    <a16:creationId xmlns:a16="http://schemas.microsoft.com/office/drawing/2014/main" xmlns="" id="{E24D3AE5-5250-4349-B0DE-5492A78A2CDF}"/>
                  </a:ext>
                </a:extLst>
              </p:cNvPr>
              <p:cNvSpPr>
                <a:spLocks/>
              </p:cNvSpPr>
              <p:nvPr/>
            </p:nvSpPr>
            <p:spPr bwMode="auto">
              <a:xfrm>
                <a:off x="4993" y="1477"/>
                <a:ext cx="91" cy="42"/>
              </a:xfrm>
              <a:custGeom>
                <a:avLst/>
                <a:gdLst/>
                <a:ahLst/>
                <a:cxnLst>
                  <a:cxn ang="0">
                    <a:pos x="5" y="43"/>
                  </a:cxn>
                  <a:cxn ang="0">
                    <a:pos x="2" y="63"/>
                  </a:cxn>
                  <a:cxn ang="0">
                    <a:pos x="0" y="83"/>
                  </a:cxn>
                  <a:cxn ang="0">
                    <a:pos x="0" y="98"/>
                  </a:cxn>
                  <a:cxn ang="0">
                    <a:pos x="1" y="112"/>
                  </a:cxn>
                  <a:cxn ang="0">
                    <a:pos x="4" y="120"/>
                  </a:cxn>
                  <a:cxn ang="0">
                    <a:pos x="8" y="125"/>
                  </a:cxn>
                  <a:cxn ang="0">
                    <a:pos x="13" y="128"/>
                  </a:cxn>
                  <a:cxn ang="0">
                    <a:pos x="20" y="128"/>
                  </a:cxn>
                  <a:cxn ang="0">
                    <a:pos x="38" y="116"/>
                  </a:cxn>
                  <a:cxn ang="0">
                    <a:pos x="56" y="106"/>
                  </a:cxn>
                  <a:cxn ang="0">
                    <a:pos x="74" y="99"/>
                  </a:cxn>
                  <a:cxn ang="0">
                    <a:pos x="94" y="94"/>
                  </a:cxn>
                  <a:cxn ang="0">
                    <a:pos x="112" y="87"/>
                  </a:cxn>
                  <a:cxn ang="0">
                    <a:pos x="132" y="83"/>
                  </a:cxn>
                  <a:cxn ang="0">
                    <a:pos x="151" y="78"/>
                  </a:cxn>
                  <a:cxn ang="0">
                    <a:pos x="172" y="74"/>
                  </a:cxn>
                  <a:cxn ang="0">
                    <a:pos x="173" y="65"/>
                  </a:cxn>
                  <a:cxn ang="0">
                    <a:pos x="175" y="56"/>
                  </a:cxn>
                  <a:cxn ang="0">
                    <a:pos x="177" y="48"/>
                  </a:cxn>
                  <a:cxn ang="0">
                    <a:pos x="178" y="40"/>
                  </a:cxn>
                  <a:cxn ang="0">
                    <a:pos x="179" y="30"/>
                  </a:cxn>
                  <a:cxn ang="0">
                    <a:pos x="181" y="22"/>
                  </a:cxn>
                  <a:cxn ang="0">
                    <a:pos x="181" y="12"/>
                  </a:cxn>
                  <a:cxn ang="0">
                    <a:pos x="182" y="4"/>
                  </a:cxn>
                  <a:cxn ang="0">
                    <a:pos x="159" y="1"/>
                  </a:cxn>
                  <a:cxn ang="0">
                    <a:pos x="138" y="0"/>
                  </a:cxn>
                  <a:cxn ang="0">
                    <a:pos x="117" y="0"/>
                  </a:cxn>
                  <a:cxn ang="0">
                    <a:pos x="96" y="1"/>
                  </a:cxn>
                  <a:cxn ang="0">
                    <a:pos x="74" y="3"/>
                  </a:cxn>
                  <a:cxn ang="0">
                    <a:pos x="53" y="4"/>
                  </a:cxn>
                  <a:cxn ang="0">
                    <a:pos x="32" y="7"/>
                  </a:cxn>
                  <a:cxn ang="0">
                    <a:pos x="10" y="9"/>
                  </a:cxn>
                  <a:cxn ang="0">
                    <a:pos x="10" y="11"/>
                  </a:cxn>
                  <a:cxn ang="0">
                    <a:pos x="9" y="15"/>
                  </a:cxn>
                  <a:cxn ang="0">
                    <a:pos x="8" y="21"/>
                  </a:cxn>
                  <a:cxn ang="0">
                    <a:pos x="7" y="27"/>
                  </a:cxn>
                  <a:cxn ang="0">
                    <a:pos x="6" y="33"/>
                  </a:cxn>
                  <a:cxn ang="0">
                    <a:pos x="5" y="38"/>
                  </a:cxn>
                  <a:cxn ang="0">
                    <a:pos x="5" y="41"/>
                  </a:cxn>
                  <a:cxn ang="0">
                    <a:pos x="5" y="43"/>
                  </a:cxn>
                </a:cxnLst>
                <a:rect l="0" t="0" r="r" b="b"/>
                <a:pathLst>
                  <a:path w="182" h="128">
                    <a:moveTo>
                      <a:pt x="5" y="43"/>
                    </a:moveTo>
                    <a:lnTo>
                      <a:pt x="2" y="63"/>
                    </a:lnTo>
                    <a:lnTo>
                      <a:pt x="0" y="83"/>
                    </a:lnTo>
                    <a:lnTo>
                      <a:pt x="0" y="98"/>
                    </a:lnTo>
                    <a:lnTo>
                      <a:pt x="1" y="112"/>
                    </a:lnTo>
                    <a:lnTo>
                      <a:pt x="4" y="120"/>
                    </a:lnTo>
                    <a:lnTo>
                      <a:pt x="8" y="125"/>
                    </a:lnTo>
                    <a:lnTo>
                      <a:pt x="13" y="128"/>
                    </a:lnTo>
                    <a:lnTo>
                      <a:pt x="20" y="128"/>
                    </a:lnTo>
                    <a:lnTo>
                      <a:pt x="38" y="116"/>
                    </a:lnTo>
                    <a:lnTo>
                      <a:pt x="56" y="106"/>
                    </a:lnTo>
                    <a:lnTo>
                      <a:pt x="74" y="99"/>
                    </a:lnTo>
                    <a:lnTo>
                      <a:pt x="94" y="94"/>
                    </a:lnTo>
                    <a:lnTo>
                      <a:pt x="112" y="87"/>
                    </a:lnTo>
                    <a:lnTo>
                      <a:pt x="132" y="83"/>
                    </a:lnTo>
                    <a:lnTo>
                      <a:pt x="151" y="78"/>
                    </a:lnTo>
                    <a:lnTo>
                      <a:pt x="172" y="74"/>
                    </a:lnTo>
                    <a:lnTo>
                      <a:pt x="173" y="65"/>
                    </a:lnTo>
                    <a:lnTo>
                      <a:pt x="175" y="56"/>
                    </a:lnTo>
                    <a:lnTo>
                      <a:pt x="177" y="48"/>
                    </a:lnTo>
                    <a:lnTo>
                      <a:pt x="178" y="40"/>
                    </a:lnTo>
                    <a:lnTo>
                      <a:pt x="179" y="30"/>
                    </a:lnTo>
                    <a:lnTo>
                      <a:pt x="181" y="22"/>
                    </a:lnTo>
                    <a:lnTo>
                      <a:pt x="181" y="12"/>
                    </a:lnTo>
                    <a:lnTo>
                      <a:pt x="182" y="4"/>
                    </a:lnTo>
                    <a:lnTo>
                      <a:pt x="159" y="1"/>
                    </a:lnTo>
                    <a:lnTo>
                      <a:pt x="138" y="0"/>
                    </a:lnTo>
                    <a:lnTo>
                      <a:pt x="117" y="0"/>
                    </a:lnTo>
                    <a:lnTo>
                      <a:pt x="96" y="1"/>
                    </a:lnTo>
                    <a:lnTo>
                      <a:pt x="74" y="3"/>
                    </a:lnTo>
                    <a:lnTo>
                      <a:pt x="53" y="4"/>
                    </a:lnTo>
                    <a:lnTo>
                      <a:pt x="32" y="7"/>
                    </a:lnTo>
                    <a:lnTo>
                      <a:pt x="10" y="9"/>
                    </a:lnTo>
                    <a:lnTo>
                      <a:pt x="10" y="11"/>
                    </a:lnTo>
                    <a:lnTo>
                      <a:pt x="9" y="15"/>
                    </a:lnTo>
                    <a:lnTo>
                      <a:pt x="8" y="21"/>
                    </a:lnTo>
                    <a:lnTo>
                      <a:pt x="7" y="27"/>
                    </a:lnTo>
                    <a:lnTo>
                      <a:pt x="6" y="33"/>
                    </a:lnTo>
                    <a:lnTo>
                      <a:pt x="5" y="38"/>
                    </a:lnTo>
                    <a:lnTo>
                      <a:pt x="5" y="41"/>
                    </a:lnTo>
                    <a:lnTo>
                      <a:pt x="5" y="43"/>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70" name="Line 162">
                <a:extLst>
                  <a:ext uri="{FF2B5EF4-FFF2-40B4-BE49-F238E27FC236}">
                    <a16:creationId xmlns:a16="http://schemas.microsoft.com/office/drawing/2014/main" xmlns="" id="{F05B821C-A3EF-4F1A-B268-AF14856167FE}"/>
                  </a:ext>
                </a:extLst>
              </p:cNvPr>
              <p:cNvSpPr>
                <a:spLocks noChangeShapeType="1"/>
              </p:cNvSpPr>
              <p:nvPr/>
            </p:nvSpPr>
            <p:spPr bwMode="auto">
              <a:xfrm>
                <a:off x="5412" y="1347"/>
                <a:ext cx="95" cy="17"/>
              </a:xfrm>
              <a:prstGeom prst="line">
                <a:avLst/>
              </a:prstGeom>
              <a:noFill/>
              <a:ln w="0">
                <a:solidFill>
                  <a:srgbClr val="FFB83D"/>
                </a:solidFill>
                <a:round/>
                <a:headEnd/>
                <a:tailEnd/>
              </a:ln>
            </p:spPr>
            <p:txBody>
              <a:bodyPr/>
              <a:lstStyle/>
              <a:p>
                <a:endParaRPr lang="id-ID" sz="1400">
                  <a:latin typeface="Tahoma" pitchFamily="34" charset="0"/>
                  <a:ea typeface="Tahoma" pitchFamily="34" charset="0"/>
                  <a:cs typeface="Tahoma" pitchFamily="34" charset="0"/>
                </a:endParaRPr>
              </a:p>
            </p:txBody>
          </p:sp>
          <p:sp>
            <p:nvSpPr>
              <p:cNvPr id="471" name="Freeform 163">
                <a:extLst>
                  <a:ext uri="{FF2B5EF4-FFF2-40B4-BE49-F238E27FC236}">
                    <a16:creationId xmlns:a16="http://schemas.microsoft.com/office/drawing/2014/main" xmlns="" id="{8B3D97F7-BC51-42D1-818F-16BA195196E5}"/>
                  </a:ext>
                </a:extLst>
              </p:cNvPr>
              <p:cNvSpPr>
                <a:spLocks/>
              </p:cNvSpPr>
              <p:nvPr/>
            </p:nvSpPr>
            <p:spPr bwMode="auto">
              <a:xfrm>
                <a:off x="5426" y="1548"/>
                <a:ext cx="18" cy="20"/>
              </a:xfrm>
              <a:custGeom>
                <a:avLst/>
                <a:gdLst/>
                <a:ahLst/>
                <a:cxnLst>
                  <a:cxn ang="0">
                    <a:pos x="9" y="15"/>
                  </a:cxn>
                  <a:cxn ang="0">
                    <a:pos x="12" y="11"/>
                  </a:cxn>
                  <a:cxn ang="0">
                    <a:pos x="15" y="5"/>
                  </a:cxn>
                  <a:cxn ang="0">
                    <a:pos x="16" y="1"/>
                  </a:cxn>
                  <a:cxn ang="0">
                    <a:pos x="20" y="0"/>
                  </a:cxn>
                  <a:cxn ang="0">
                    <a:pos x="25" y="0"/>
                  </a:cxn>
                  <a:cxn ang="0">
                    <a:pos x="31" y="1"/>
                  </a:cxn>
                  <a:cxn ang="0">
                    <a:pos x="34" y="11"/>
                  </a:cxn>
                  <a:cxn ang="0">
                    <a:pos x="37" y="20"/>
                  </a:cxn>
                  <a:cxn ang="0">
                    <a:pos x="37" y="27"/>
                  </a:cxn>
                  <a:cxn ang="0">
                    <a:pos x="35" y="35"/>
                  </a:cxn>
                  <a:cxn ang="0">
                    <a:pos x="31" y="41"/>
                  </a:cxn>
                  <a:cxn ang="0">
                    <a:pos x="24" y="48"/>
                  </a:cxn>
                  <a:cxn ang="0">
                    <a:pos x="14" y="53"/>
                  </a:cxn>
                  <a:cxn ang="0">
                    <a:pos x="0" y="59"/>
                  </a:cxn>
                  <a:cxn ang="0">
                    <a:pos x="1" y="55"/>
                  </a:cxn>
                  <a:cxn ang="0">
                    <a:pos x="2" y="52"/>
                  </a:cxn>
                  <a:cxn ang="0">
                    <a:pos x="4" y="48"/>
                  </a:cxn>
                  <a:cxn ang="0">
                    <a:pos x="5" y="44"/>
                  </a:cxn>
                  <a:cxn ang="0">
                    <a:pos x="15" y="41"/>
                  </a:cxn>
                  <a:cxn ang="0">
                    <a:pos x="22" y="37"/>
                  </a:cxn>
                  <a:cxn ang="0">
                    <a:pos x="25" y="30"/>
                  </a:cxn>
                  <a:cxn ang="0">
                    <a:pos x="27" y="24"/>
                  </a:cxn>
                  <a:cxn ang="0">
                    <a:pos x="25" y="19"/>
                  </a:cxn>
                  <a:cxn ang="0">
                    <a:pos x="22" y="15"/>
                  </a:cxn>
                  <a:cxn ang="0">
                    <a:pos x="15" y="13"/>
                  </a:cxn>
                  <a:cxn ang="0">
                    <a:pos x="9" y="15"/>
                  </a:cxn>
                </a:cxnLst>
                <a:rect l="0" t="0" r="r" b="b"/>
                <a:pathLst>
                  <a:path w="37" h="59">
                    <a:moveTo>
                      <a:pt x="9" y="15"/>
                    </a:moveTo>
                    <a:lnTo>
                      <a:pt x="12" y="11"/>
                    </a:lnTo>
                    <a:lnTo>
                      <a:pt x="15" y="5"/>
                    </a:lnTo>
                    <a:lnTo>
                      <a:pt x="16" y="1"/>
                    </a:lnTo>
                    <a:lnTo>
                      <a:pt x="20" y="0"/>
                    </a:lnTo>
                    <a:lnTo>
                      <a:pt x="25" y="0"/>
                    </a:lnTo>
                    <a:lnTo>
                      <a:pt x="31" y="1"/>
                    </a:lnTo>
                    <a:lnTo>
                      <a:pt x="34" y="11"/>
                    </a:lnTo>
                    <a:lnTo>
                      <a:pt x="37" y="20"/>
                    </a:lnTo>
                    <a:lnTo>
                      <a:pt x="37" y="27"/>
                    </a:lnTo>
                    <a:lnTo>
                      <a:pt x="35" y="35"/>
                    </a:lnTo>
                    <a:lnTo>
                      <a:pt x="31" y="41"/>
                    </a:lnTo>
                    <a:lnTo>
                      <a:pt x="24" y="48"/>
                    </a:lnTo>
                    <a:lnTo>
                      <a:pt x="14" y="53"/>
                    </a:lnTo>
                    <a:lnTo>
                      <a:pt x="0" y="59"/>
                    </a:lnTo>
                    <a:lnTo>
                      <a:pt x="1" y="55"/>
                    </a:lnTo>
                    <a:lnTo>
                      <a:pt x="2" y="52"/>
                    </a:lnTo>
                    <a:lnTo>
                      <a:pt x="4" y="48"/>
                    </a:lnTo>
                    <a:lnTo>
                      <a:pt x="5" y="44"/>
                    </a:lnTo>
                    <a:lnTo>
                      <a:pt x="15" y="41"/>
                    </a:lnTo>
                    <a:lnTo>
                      <a:pt x="22" y="37"/>
                    </a:lnTo>
                    <a:lnTo>
                      <a:pt x="25" y="30"/>
                    </a:lnTo>
                    <a:lnTo>
                      <a:pt x="27" y="24"/>
                    </a:lnTo>
                    <a:lnTo>
                      <a:pt x="25" y="19"/>
                    </a:lnTo>
                    <a:lnTo>
                      <a:pt x="22" y="15"/>
                    </a:lnTo>
                    <a:lnTo>
                      <a:pt x="15" y="13"/>
                    </a:lnTo>
                    <a:lnTo>
                      <a:pt x="9" y="15"/>
                    </a:lnTo>
                    <a:close/>
                  </a:path>
                </a:pathLst>
              </a:custGeom>
              <a:solidFill>
                <a:srgbClr val="F0F0F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72" name="Freeform 164">
                <a:extLst>
                  <a:ext uri="{FF2B5EF4-FFF2-40B4-BE49-F238E27FC236}">
                    <a16:creationId xmlns:a16="http://schemas.microsoft.com/office/drawing/2014/main" xmlns="" id="{630304AD-3FB5-4F72-8D83-ECCD15C991C4}"/>
                  </a:ext>
                </a:extLst>
              </p:cNvPr>
              <p:cNvSpPr>
                <a:spLocks/>
              </p:cNvSpPr>
              <p:nvPr/>
            </p:nvSpPr>
            <p:spPr bwMode="auto">
              <a:xfrm>
                <a:off x="5426" y="1548"/>
                <a:ext cx="18" cy="20"/>
              </a:xfrm>
              <a:custGeom>
                <a:avLst/>
                <a:gdLst/>
                <a:ahLst/>
                <a:cxnLst>
                  <a:cxn ang="0">
                    <a:pos x="9" y="15"/>
                  </a:cxn>
                  <a:cxn ang="0">
                    <a:pos x="12" y="11"/>
                  </a:cxn>
                  <a:cxn ang="0">
                    <a:pos x="15" y="5"/>
                  </a:cxn>
                  <a:cxn ang="0">
                    <a:pos x="16" y="1"/>
                  </a:cxn>
                  <a:cxn ang="0">
                    <a:pos x="20" y="0"/>
                  </a:cxn>
                  <a:cxn ang="0">
                    <a:pos x="25" y="0"/>
                  </a:cxn>
                  <a:cxn ang="0">
                    <a:pos x="31" y="1"/>
                  </a:cxn>
                  <a:cxn ang="0">
                    <a:pos x="34" y="11"/>
                  </a:cxn>
                  <a:cxn ang="0">
                    <a:pos x="37" y="20"/>
                  </a:cxn>
                  <a:cxn ang="0">
                    <a:pos x="37" y="27"/>
                  </a:cxn>
                  <a:cxn ang="0">
                    <a:pos x="35" y="35"/>
                  </a:cxn>
                  <a:cxn ang="0">
                    <a:pos x="31" y="41"/>
                  </a:cxn>
                  <a:cxn ang="0">
                    <a:pos x="24" y="48"/>
                  </a:cxn>
                  <a:cxn ang="0">
                    <a:pos x="14" y="53"/>
                  </a:cxn>
                  <a:cxn ang="0">
                    <a:pos x="0" y="59"/>
                  </a:cxn>
                  <a:cxn ang="0">
                    <a:pos x="1" y="55"/>
                  </a:cxn>
                  <a:cxn ang="0">
                    <a:pos x="2" y="52"/>
                  </a:cxn>
                  <a:cxn ang="0">
                    <a:pos x="4" y="48"/>
                  </a:cxn>
                  <a:cxn ang="0">
                    <a:pos x="5" y="44"/>
                  </a:cxn>
                  <a:cxn ang="0">
                    <a:pos x="15" y="41"/>
                  </a:cxn>
                  <a:cxn ang="0">
                    <a:pos x="22" y="37"/>
                  </a:cxn>
                  <a:cxn ang="0">
                    <a:pos x="25" y="30"/>
                  </a:cxn>
                  <a:cxn ang="0">
                    <a:pos x="27" y="24"/>
                  </a:cxn>
                  <a:cxn ang="0">
                    <a:pos x="25" y="19"/>
                  </a:cxn>
                  <a:cxn ang="0">
                    <a:pos x="22" y="15"/>
                  </a:cxn>
                  <a:cxn ang="0">
                    <a:pos x="15" y="13"/>
                  </a:cxn>
                  <a:cxn ang="0">
                    <a:pos x="9" y="15"/>
                  </a:cxn>
                </a:cxnLst>
                <a:rect l="0" t="0" r="r" b="b"/>
                <a:pathLst>
                  <a:path w="37" h="59">
                    <a:moveTo>
                      <a:pt x="9" y="15"/>
                    </a:moveTo>
                    <a:lnTo>
                      <a:pt x="12" y="11"/>
                    </a:lnTo>
                    <a:lnTo>
                      <a:pt x="15" y="5"/>
                    </a:lnTo>
                    <a:lnTo>
                      <a:pt x="16" y="1"/>
                    </a:lnTo>
                    <a:lnTo>
                      <a:pt x="20" y="0"/>
                    </a:lnTo>
                    <a:lnTo>
                      <a:pt x="25" y="0"/>
                    </a:lnTo>
                    <a:lnTo>
                      <a:pt x="31" y="1"/>
                    </a:lnTo>
                    <a:lnTo>
                      <a:pt x="34" y="11"/>
                    </a:lnTo>
                    <a:lnTo>
                      <a:pt x="37" y="20"/>
                    </a:lnTo>
                    <a:lnTo>
                      <a:pt x="37" y="27"/>
                    </a:lnTo>
                    <a:lnTo>
                      <a:pt x="35" y="35"/>
                    </a:lnTo>
                    <a:lnTo>
                      <a:pt x="31" y="41"/>
                    </a:lnTo>
                    <a:lnTo>
                      <a:pt x="24" y="48"/>
                    </a:lnTo>
                    <a:lnTo>
                      <a:pt x="14" y="53"/>
                    </a:lnTo>
                    <a:lnTo>
                      <a:pt x="0" y="59"/>
                    </a:lnTo>
                    <a:lnTo>
                      <a:pt x="1" y="55"/>
                    </a:lnTo>
                    <a:lnTo>
                      <a:pt x="2" y="52"/>
                    </a:lnTo>
                    <a:lnTo>
                      <a:pt x="4" y="48"/>
                    </a:lnTo>
                    <a:lnTo>
                      <a:pt x="5" y="44"/>
                    </a:lnTo>
                    <a:lnTo>
                      <a:pt x="15" y="41"/>
                    </a:lnTo>
                    <a:lnTo>
                      <a:pt x="22" y="37"/>
                    </a:lnTo>
                    <a:lnTo>
                      <a:pt x="25" y="30"/>
                    </a:lnTo>
                    <a:lnTo>
                      <a:pt x="27" y="24"/>
                    </a:lnTo>
                    <a:lnTo>
                      <a:pt x="25" y="19"/>
                    </a:lnTo>
                    <a:lnTo>
                      <a:pt x="22" y="15"/>
                    </a:lnTo>
                    <a:lnTo>
                      <a:pt x="15" y="13"/>
                    </a:lnTo>
                    <a:lnTo>
                      <a:pt x="9" y="15"/>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73" name="Line 165">
                <a:extLst>
                  <a:ext uri="{FF2B5EF4-FFF2-40B4-BE49-F238E27FC236}">
                    <a16:creationId xmlns:a16="http://schemas.microsoft.com/office/drawing/2014/main" xmlns="" id="{B3662F73-963E-4664-9CEF-E8574FC2BFE5}"/>
                  </a:ext>
                </a:extLst>
              </p:cNvPr>
              <p:cNvSpPr>
                <a:spLocks noChangeShapeType="1"/>
              </p:cNvSpPr>
              <p:nvPr/>
            </p:nvSpPr>
            <p:spPr bwMode="auto">
              <a:xfrm>
                <a:off x="5406" y="1358"/>
                <a:ext cx="40" cy="7"/>
              </a:xfrm>
              <a:prstGeom prst="line">
                <a:avLst/>
              </a:prstGeom>
              <a:noFill/>
              <a:ln w="0">
                <a:solidFill>
                  <a:srgbClr val="FFB83D"/>
                </a:solidFill>
                <a:round/>
                <a:headEnd/>
                <a:tailEnd/>
              </a:ln>
            </p:spPr>
            <p:txBody>
              <a:bodyPr/>
              <a:lstStyle/>
              <a:p>
                <a:endParaRPr lang="id-ID" sz="1400">
                  <a:latin typeface="Tahoma" pitchFamily="34" charset="0"/>
                  <a:ea typeface="Tahoma" pitchFamily="34" charset="0"/>
                  <a:cs typeface="Tahoma" pitchFamily="34" charset="0"/>
                </a:endParaRPr>
              </a:p>
            </p:txBody>
          </p:sp>
          <p:sp>
            <p:nvSpPr>
              <p:cNvPr id="474" name="Freeform 166">
                <a:extLst>
                  <a:ext uri="{FF2B5EF4-FFF2-40B4-BE49-F238E27FC236}">
                    <a16:creationId xmlns:a16="http://schemas.microsoft.com/office/drawing/2014/main" xmlns="" id="{FE66998C-CCBD-4281-AA5D-3ED1E9592858}"/>
                  </a:ext>
                </a:extLst>
              </p:cNvPr>
              <p:cNvSpPr>
                <a:spLocks/>
              </p:cNvSpPr>
              <p:nvPr/>
            </p:nvSpPr>
            <p:spPr bwMode="auto">
              <a:xfrm>
                <a:off x="5362" y="1536"/>
                <a:ext cx="72" cy="54"/>
              </a:xfrm>
              <a:custGeom>
                <a:avLst/>
                <a:gdLst/>
                <a:ahLst/>
                <a:cxnLst>
                  <a:cxn ang="0">
                    <a:pos x="0" y="21"/>
                  </a:cxn>
                  <a:cxn ang="0">
                    <a:pos x="1" y="37"/>
                  </a:cxn>
                  <a:cxn ang="0">
                    <a:pos x="3" y="54"/>
                  </a:cxn>
                  <a:cxn ang="0">
                    <a:pos x="7" y="66"/>
                  </a:cxn>
                  <a:cxn ang="0">
                    <a:pos x="12" y="77"/>
                  </a:cxn>
                  <a:cxn ang="0">
                    <a:pos x="18" y="87"/>
                  </a:cxn>
                  <a:cxn ang="0">
                    <a:pos x="26" y="97"/>
                  </a:cxn>
                  <a:cxn ang="0">
                    <a:pos x="35" y="106"/>
                  </a:cxn>
                  <a:cxn ang="0">
                    <a:pos x="48" y="116"/>
                  </a:cxn>
                  <a:cxn ang="0">
                    <a:pos x="46" y="120"/>
                  </a:cxn>
                  <a:cxn ang="0">
                    <a:pos x="45" y="123"/>
                  </a:cxn>
                  <a:cxn ang="0">
                    <a:pos x="42" y="127"/>
                  </a:cxn>
                  <a:cxn ang="0">
                    <a:pos x="38" y="130"/>
                  </a:cxn>
                  <a:cxn ang="0">
                    <a:pos x="34" y="132"/>
                  </a:cxn>
                  <a:cxn ang="0">
                    <a:pos x="32" y="137"/>
                  </a:cxn>
                  <a:cxn ang="0">
                    <a:pos x="30" y="139"/>
                  </a:cxn>
                  <a:cxn ang="0">
                    <a:pos x="29" y="142"/>
                  </a:cxn>
                  <a:cxn ang="0">
                    <a:pos x="42" y="153"/>
                  </a:cxn>
                  <a:cxn ang="0">
                    <a:pos x="56" y="160"/>
                  </a:cxn>
                  <a:cxn ang="0">
                    <a:pos x="72" y="161"/>
                  </a:cxn>
                  <a:cxn ang="0">
                    <a:pos x="89" y="160"/>
                  </a:cxn>
                  <a:cxn ang="0">
                    <a:pos x="103" y="155"/>
                  </a:cxn>
                  <a:cxn ang="0">
                    <a:pos x="116" y="146"/>
                  </a:cxn>
                  <a:cxn ang="0">
                    <a:pos x="124" y="138"/>
                  </a:cxn>
                  <a:cxn ang="0">
                    <a:pos x="127" y="130"/>
                  </a:cxn>
                  <a:cxn ang="0">
                    <a:pos x="124" y="127"/>
                  </a:cxn>
                  <a:cxn ang="0">
                    <a:pos x="120" y="124"/>
                  </a:cxn>
                  <a:cxn ang="0">
                    <a:pos x="116" y="123"/>
                  </a:cxn>
                  <a:cxn ang="0">
                    <a:pos x="113" y="120"/>
                  </a:cxn>
                  <a:cxn ang="0">
                    <a:pos x="108" y="117"/>
                  </a:cxn>
                  <a:cxn ang="0">
                    <a:pos x="106" y="115"/>
                  </a:cxn>
                  <a:cxn ang="0">
                    <a:pos x="104" y="110"/>
                  </a:cxn>
                  <a:cxn ang="0">
                    <a:pos x="105" y="108"/>
                  </a:cxn>
                  <a:cxn ang="0">
                    <a:pos x="116" y="99"/>
                  </a:cxn>
                  <a:cxn ang="0">
                    <a:pos x="124" y="91"/>
                  </a:cxn>
                  <a:cxn ang="0">
                    <a:pos x="131" y="81"/>
                  </a:cxn>
                  <a:cxn ang="0">
                    <a:pos x="136" y="72"/>
                  </a:cxn>
                  <a:cxn ang="0">
                    <a:pos x="139" y="61"/>
                  </a:cxn>
                  <a:cxn ang="0">
                    <a:pos x="142" y="48"/>
                  </a:cxn>
                  <a:cxn ang="0">
                    <a:pos x="143" y="33"/>
                  </a:cxn>
                  <a:cxn ang="0">
                    <a:pos x="144" y="19"/>
                  </a:cxn>
                  <a:cxn ang="0">
                    <a:pos x="128" y="11"/>
                  </a:cxn>
                  <a:cxn ang="0">
                    <a:pos x="109" y="6"/>
                  </a:cxn>
                  <a:cxn ang="0">
                    <a:pos x="87" y="1"/>
                  </a:cxn>
                  <a:cxn ang="0">
                    <a:pos x="66" y="0"/>
                  </a:cxn>
                  <a:cxn ang="0">
                    <a:pos x="44" y="1"/>
                  </a:cxn>
                  <a:cxn ang="0">
                    <a:pos x="25" y="6"/>
                  </a:cxn>
                  <a:cxn ang="0">
                    <a:pos x="10" y="11"/>
                  </a:cxn>
                  <a:cxn ang="0">
                    <a:pos x="0" y="21"/>
                  </a:cxn>
                </a:cxnLst>
                <a:rect l="0" t="0" r="r" b="b"/>
                <a:pathLst>
                  <a:path w="144" h="161">
                    <a:moveTo>
                      <a:pt x="0" y="21"/>
                    </a:moveTo>
                    <a:lnTo>
                      <a:pt x="1" y="37"/>
                    </a:lnTo>
                    <a:lnTo>
                      <a:pt x="3" y="54"/>
                    </a:lnTo>
                    <a:lnTo>
                      <a:pt x="7" y="66"/>
                    </a:lnTo>
                    <a:lnTo>
                      <a:pt x="12" y="77"/>
                    </a:lnTo>
                    <a:lnTo>
                      <a:pt x="18" y="87"/>
                    </a:lnTo>
                    <a:lnTo>
                      <a:pt x="26" y="97"/>
                    </a:lnTo>
                    <a:lnTo>
                      <a:pt x="35" y="106"/>
                    </a:lnTo>
                    <a:lnTo>
                      <a:pt x="48" y="116"/>
                    </a:lnTo>
                    <a:lnTo>
                      <a:pt x="46" y="120"/>
                    </a:lnTo>
                    <a:lnTo>
                      <a:pt x="45" y="123"/>
                    </a:lnTo>
                    <a:lnTo>
                      <a:pt x="42" y="127"/>
                    </a:lnTo>
                    <a:lnTo>
                      <a:pt x="38" y="130"/>
                    </a:lnTo>
                    <a:lnTo>
                      <a:pt x="34" y="132"/>
                    </a:lnTo>
                    <a:lnTo>
                      <a:pt x="32" y="137"/>
                    </a:lnTo>
                    <a:lnTo>
                      <a:pt x="30" y="139"/>
                    </a:lnTo>
                    <a:lnTo>
                      <a:pt x="29" y="142"/>
                    </a:lnTo>
                    <a:lnTo>
                      <a:pt x="42" y="153"/>
                    </a:lnTo>
                    <a:lnTo>
                      <a:pt x="56" y="160"/>
                    </a:lnTo>
                    <a:lnTo>
                      <a:pt x="72" y="161"/>
                    </a:lnTo>
                    <a:lnTo>
                      <a:pt x="89" y="160"/>
                    </a:lnTo>
                    <a:lnTo>
                      <a:pt x="103" y="155"/>
                    </a:lnTo>
                    <a:lnTo>
                      <a:pt x="116" y="146"/>
                    </a:lnTo>
                    <a:lnTo>
                      <a:pt x="124" y="138"/>
                    </a:lnTo>
                    <a:lnTo>
                      <a:pt x="127" y="130"/>
                    </a:lnTo>
                    <a:lnTo>
                      <a:pt x="124" y="127"/>
                    </a:lnTo>
                    <a:lnTo>
                      <a:pt x="120" y="124"/>
                    </a:lnTo>
                    <a:lnTo>
                      <a:pt x="116" y="123"/>
                    </a:lnTo>
                    <a:lnTo>
                      <a:pt x="113" y="120"/>
                    </a:lnTo>
                    <a:lnTo>
                      <a:pt x="108" y="117"/>
                    </a:lnTo>
                    <a:lnTo>
                      <a:pt x="106" y="115"/>
                    </a:lnTo>
                    <a:lnTo>
                      <a:pt x="104" y="110"/>
                    </a:lnTo>
                    <a:lnTo>
                      <a:pt x="105" y="108"/>
                    </a:lnTo>
                    <a:lnTo>
                      <a:pt x="116" y="99"/>
                    </a:lnTo>
                    <a:lnTo>
                      <a:pt x="124" y="91"/>
                    </a:lnTo>
                    <a:lnTo>
                      <a:pt x="131" y="81"/>
                    </a:lnTo>
                    <a:lnTo>
                      <a:pt x="136" y="72"/>
                    </a:lnTo>
                    <a:lnTo>
                      <a:pt x="139" y="61"/>
                    </a:lnTo>
                    <a:lnTo>
                      <a:pt x="142" y="48"/>
                    </a:lnTo>
                    <a:lnTo>
                      <a:pt x="143" y="33"/>
                    </a:lnTo>
                    <a:lnTo>
                      <a:pt x="144" y="19"/>
                    </a:lnTo>
                    <a:lnTo>
                      <a:pt x="128" y="11"/>
                    </a:lnTo>
                    <a:lnTo>
                      <a:pt x="109" y="6"/>
                    </a:lnTo>
                    <a:lnTo>
                      <a:pt x="87" y="1"/>
                    </a:lnTo>
                    <a:lnTo>
                      <a:pt x="66" y="0"/>
                    </a:lnTo>
                    <a:lnTo>
                      <a:pt x="44" y="1"/>
                    </a:lnTo>
                    <a:lnTo>
                      <a:pt x="25" y="6"/>
                    </a:lnTo>
                    <a:lnTo>
                      <a:pt x="10" y="11"/>
                    </a:lnTo>
                    <a:lnTo>
                      <a:pt x="0" y="21"/>
                    </a:lnTo>
                    <a:close/>
                  </a:path>
                </a:pathLst>
              </a:custGeom>
              <a:solidFill>
                <a:srgbClr val="F0F0F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75" name="Freeform 167">
                <a:extLst>
                  <a:ext uri="{FF2B5EF4-FFF2-40B4-BE49-F238E27FC236}">
                    <a16:creationId xmlns:a16="http://schemas.microsoft.com/office/drawing/2014/main" xmlns="" id="{5AF5B46D-7D02-4FD4-9932-B7117AF6CA2B}"/>
                  </a:ext>
                </a:extLst>
              </p:cNvPr>
              <p:cNvSpPr>
                <a:spLocks/>
              </p:cNvSpPr>
              <p:nvPr/>
            </p:nvSpPr>
            <p:spPr bwMode="auto">
              <a:xfrm>
                <a:off x="5362" y="1536"/>
                <a:ext cx="72" cy="54"/>
              </a:xfrm>
              <a:custGeom>
                <a:avLst/>
                <a:gdLst/>
                <a:ahLst/>
                <a:cxnLst>
                  <a:cxn ang="0">
                    <a:pos x="0" y="21"/>
                  </a:cxn>
                  <a:cxn ang="0">
                    <a:pos x="1" y="37"/>
                  </a:cxn>
                  <a:cxn ang="0">
                    <a:pos x="3" y="54"/>
                  </a:cxn>
                  <a:cxn ang="0">
                    <a:pos x="7" y="66"/>
                  </a:cxn>
                  <a:cxn ang="0">
                    <a:pos x="12" y="77"/>
                  </a:cxn>
                  <a:cxn ang="0">
                    <a:pos x="18" y="87"/>
                  </a:cxn>
                  <a:cxn ang="0">
                    <a:pos x="26" y="97"/>
                  </a:cxn>
                  <a:cxn ang="0">
                    <a:pos x="35" y="106"/>
                  </a:cxn>
                  <a:cxn ang="0">
                    <a:pos x="48" y="116"/>
                  </a:cxn>
                  <a:cxn ang="0">
                    <a:pos x="46" y="120"/>
                  </a:cxn>
                  <a:cxn ang="0">
                    <a:pos x="45" y="123"/>
                  </a:cxn>
                  <a:cxn ang="0">
                    <a:pos x="42" y="127"/>
                  </a:cxn>
                  <a:cxn ang="0">
                    <a:pos x="38" y="130"/>
                  </a:cxn>
                  <a:cxn ang="0">
                    <a:pos x="34" y="132"/>
                  </a:cxn>
                  <a:cxn ang="0">
                    <a:pos x="32" y="137"/>
                  </a:cxn>
                  <a:cxn ang="0">
                    <a:pos x="30" y="139"/>
                  </a:cxn>
                  <a:cxn ang="0">
                    <a:pos x="29" y="142"/>
                  </a:cxn>
                  <a:cxn ang="0">
                    <a:pos x="42" y="153"/>
                  </a:cxn>
                  <a:cxn ang="0">
                    <a:pos x="56" y="160"/>
                  </a:cxn>
                  <a:cxn ang="0">
                    <a:pos x="72" y="161"/>
                  </a:cxn>
                  <a:cxn ang="0">
                    <a:pos x="89" y="160"/>
                  </a:cxn>
                  <a:cxn ang="0">
                    <a:pos x="103" y="155"/>
                  </a:cxn>
                  <a:cxn ang="0">
                    <a:pos x="116" y="146"/>
                  </a:cxn>
                  <a:cxn ang="0">
                    <a:pos x="124" y="138"/>
                  </a:cxn>
                  <a:cxn ang="0">
                    <a:pos x="127" y="130"/>
                  </a:cxn>
                  <a:cxn ang="0">
                    <a:pos x="124" y="127"/>
                  </a:cxn>
                  <a:cxn ang="0">
                    <a:pos x="120" y="124"/>
                  </a:cxn>
                  <a:cxn ang="0">
                    <a:pos x="116" y="123"/>
                  </a:cxn>
                  <a:cxn ang="0">
                    <a:pos x="113" y="120"/>
                  </a:cxn>
                  <a:cxn ang="0">
                    <a:pos x="108" y="117"/>
                  </a:cxn>
                  <a:cxn ang="0">
                    <a:pos x="106" y="115"/>
                  </a:cxn>
                  <a:cxn ang="0">
                    <a:pos x="104" y="110"/>
                  </a:cxn>
                  <a:cxn ang="0">
                    <a:pos x="105" y="108"/>
                  </a:cxn>
                  <a:cxn ang="0">
                    <a:pos x="116" y="99"/>
                  </a:cxn>
                  <a:cxn ang="0">
                    <a:pos x="124" y="91"/>
                  </a:cxn>
                  <a:cxn ang="0">
                    <a:pos x="131" y="81"/>
                  </a:cxn>
                  <a:cxn ang="0">
                    <a:pos x="136" y="72"/>
                  </a:cxn>
                  <a:cxn ang="0">
                    <a:pos x="139" y="61"/>
                  </a:cxn>
                  <a:cxn ang="0">
                    <a:pos x="142" y="48"/>
                  </a:cxn>
                  <a:cxn ang="0">
                    <a:pos x="143" y="33"/>
                  </a:cxn>
                  <a:cxn ang="0">
                    <a:pos x="144" y="19"/>
                  </a:cxn>
                  <a:cxn ang="0">
                    <a:pos x="128" y="11"/>
                  </a:cxn>
                  <a:cxn ang="0">
                    <a:pos x="109" y="6"/>
                  </a:cxn>
                  <a:cxn ang="0">
                    <a:pos x="87" y="1"/>
                  </a:cxn>
                  <a:cxn ang="0">
                    <a:pos x="66" y="0"/>
                  </a:cxn>
                  <a:cxn ang="0">
                    <a:pos x="44" y="1"/>
                  </a:cxn>
                  <a:cxn ang="0">
                    <a:pos x="25" y="6"/>
                  </a:cxn>
                  <a:cxn ang="0">
                    <a:pos x="10" y="11"/>
                  </a:cxn>
                  <a:cxn ang="0">
                    <a:pos x="0" y="21"/>
                  </a:cxn>
                </a:cxnLst>
                <a:rect l="0" t="0" r="r" b="b"/>
                <a:pathLst>
                  <a:path w="144" h="161">
                    <a:moveTo>
                      <a:pt x="0" y="21"/>
                    </a:moveTo>
                    <a:lnTo>
                      <a:pt x="1" y="37"/>
                    </a:lnTo>
                    <a:lnTo>
                      <a:pt x="3" y="54"/>
                    </a:lnTo>
                    <a:lnTo>
                      <a:pt x="7" y="66"/>
                    </a:lnTo>
                    <a:lnTo>
                      <a:pt x="12" y="77"/>
                    </a:lnTo>
                    <a:lnTo>
                      <a:pt x="18" y="87"/>
                    </a:lnTo>
                    <a:lnTo>
                      <a:pt x="26" y="97"/>
                    </a:lnTo>
                    <a:lnTo>
                      <a:pt x="35" y="106"/>
                    </a:lnTo>
                    <a:lnTo>
                      <a:pt x="48" y="116"/>
                    </a:lnTo>
                    <a:lnTo>
                      <a:pt x="46" y="120"/>
                    </a:lnTo>
                    <a:lnTo>
                      <a:pt x="45" y="123"/>
                    </a:lnTo>
                    <a:lnTo>
                      <a:pt x="42" y="127"/>
                    </a:lnTo>
                    <a:lnTo>
                      <a:pt x="38" y="130"/>
                    </a:lnTo>
                    <a:lnTo>
                      <a:pt x="34" y="132"/>
                    </a:lnTo>
                    <a:lnTo>
                      <a:pt x="32" y="137"/>
                    </a:lnTo>
                    <a:lnTo>
                      <a:pt x="30" y="139"/>
                    </a:lnTo>
                    <a:lnTo>
                      <a:pt x="29" y="142"/>
                    </a:lnTo>
                    <a:lnTo>
                      <a:pt x="42" y="153"/>
                    </a:lnTo>
                    <a:lnTo>
                      <a:pt x="56" y="160"/>
                    </a:lnTo>
                    <a:lnTo>
                      <a:pt x="72" y="161"/>
                    </a:lnTo>
                    <a:lnTo>
                      <a:pt x="89" y="160"/>
                    </a:lnTo>
                    <a:lnTo>
                      <a:pt x="103" y="155"/>
                    </a:lnTo>
                    <a:lnTo>
                      <a:pt x="116" y="146"/>
                    </a:lnTo>
                    <a:lnTo>
                      <a:pt x="124" y="138"/>
                    </a:lnTo>
                    <a:lnTo>
                      <a:pt x="127" y="130"/>
                    </a:lnTo>
                    <a:lnTo>
                      <a:pt x="124" y="127"/>
                    </a:lnTo>
                    <a:lnTo>
                      <a:pt x="120" y="124"/>
                    </a:lnTo>
                    <a:lnTo>
                      <a:pt x="116" y="123"/>
                    </a:lnTo>
                    <a:lnTo>
                      <a:pt x="113" y="120"/>
                    </a:lnTo>
                    <a:lnTo>
                      <a:pt x="108" y="117"/>
                    </a:lnTo>
                    <a:lnTo>
                      <a:pt x="106" y="115"/>
                    </a:lnTo>
                    <a:lnTo>
                      <a:pt x="104" y="110"/>
                    </a:lnTo>
                    <a:lnTo>
                      <a:pt x="105" y="108"/>
                    </a:lnTo>
                    <a:lnTo>
                      <a:pt x="116" y="99"/>
                    </a:lnTo>
                    <a:lnTo>
                      <a:pt x="124" y="91"/>
                    </a:lnTo>
                    <a:lnTo>
                      <a:pt x="131" y="81"/>
                    </a:lnTo>
                    <a:lnTo>
                      <a:pt x="136" y="72"/>
                    </a:lnTo>
                    <a:lnTo>
                      <a:pt x="139" y="61"/>
                    </a:lnTo>
                    <a:lnTo>
                      <a:pt x="142" y="48"/>
                    </a:lnTo>
                    <a:lnTo>
                      <a:pt x="143" y="33"/>
                    </a:lnTo>
                    <a:lnTo>
                      <a:pt x="144" y="19"/>
                    </a:lnTo>
                    <a:lnTo>
                      <a:pt x="128" y="11"/>
                    </a:lnTo>
                    <a:lnTo>
                      <a:pt x="109" y="6"/>
                    </a:lnTo>
                    <a:lnTo>
                      <a:pt x="87" y="1"/>
                    </a:lnTo>
                    <a:lnTo>
                      <a:pt x="66" y="0"/>
                    </a:lnTo>
                    <a:lnTo>
                      <a:pt x="44" y="1"/>
                    </a:lnTo>
                    <a:lnTo>
                      <a:pt x="25" y="6"/>
                    </a:lnTo>
                    <a:lnTo>
                      <a:pt x="10" y="11"/>
                    </a:lnTo>
                    <a:lnTo>
                      <a:pt x="0" y="21"/>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76" name="Freeform 168">
                <a:extLst>
                  <a:ext uri="{FF2B5EF4-FFF2-40B4-BE49-F238E27FC236}">
                    <a16:creationId xmlns:a16="http://schemas.microsoft.com/office/drawing/2014/main" xmlns="" id="{99FF0812-43BF-4F5B-ADF0-6E4E87497284}"/>
                  </a:ext>
                </a:extLst>
              </p:cNvPr>
              <p:cNvSpPr>
                <a:spLocks/>
              </p:cNvSpPr>
              <p:nvPr/>
            </p:nvSpPr>
            <p:spPr bwMode="auto">
              <a:xfrm>
                <a:off x="5367" y="1540"/>
                <a:ext cx="64" cy="11"/>
              </a:xfrm>
              <a:custGeom>
                <a:avLst/>
                <a:gdLst/>
                <a:ahLst/>
                <a:cxnLst>
                  <a:cxn ang="0">
                    <a:pos x="63" y="0"/>
                  </a:cxn>
                  <a:cxn ang="0">
                    <a:pos x="76" y="0"/>
                  </a:cxn>
                  <a:cxn ang="0">
                    <a:pos x="88" y="1"/>
                  </a:cxn>
                  <a:cxn ang="0">
                    <a:pos x="98" y="3"/>
                  </a:cxn>
                  <a:cxn ang="0">
                    <a:pos x="109" y="4"/>
                  </a:cxn>
                  <a:cxn ang="0">
                    <a:pos x="116" y="7"/>
                  </a:cxn>
                  <a:cxn ang="0">
                    <a:pos x="122" y="9"/>
                  </a:cxn>
                  <a:cxn ang="0">
                    <a:pos x="126" y="14"/>
                  </a:cxn>
                  <a:cxn ang="0">
                    <a:pos x="127" y="18"/>
                  </a:cxn>
                  <a:cxn ang="0">
                    <a:pos x="126" y="20"/>
                  </a:cxn>
                  <a:cxn ang="0">
                    <a:pos x="122" y="23"/>
                  </a:cxn>
                  <a:cxn ang="0">
                    <a:pos x="116" y="26"/>
                  </a:cxn>
                  <a:cxn ang="0">
                    <a:pos x="109" y="29"/>
                  </a:cxn>
                  <a:cxn ang="0">
                    <a:pos x="98" y="30"/>
                  </a:cxn>
                  <a:cxn ang="0">
                    <a:pos x="88" y="33"/>
                  </a:cxn>
                  <a:cxn ang="0">
                    <a:pos x="76" y="34"/>
                  </a:cxn>
                  <a:cxn ang="0">
                    <a:pos x="63" y="34"/>
                  </a:cxn>
                  <a:cxn ang="0">
                    <a:pos x="51" y="34"/>
                  </a:cxn>
                  <a:cxn ang="0">
                    <a:pos x="38" y="33"/>
                  </a:cxn>
                  <a:cxn ang="0">
                    <a:pos x="27" y="30"/>
                  </a:cxn>
                  <a:cxn ang="0">
                    <a:pos x="18" y="29"/>
                  </a:cxn>
                  <a:cxn ang="0">
                    <a:pos x="10" y="26"/>
                  </a:cxn>
                  <a:cxn ang="0">
                    <a:pos x="5" y="23"/>
                  </a:cxn>
                  <a:cxn ang="0">
                    <a:pos x="1" y="20"/>
                  </a:cxn>
                  <a:cxn ang="0">
                    <a:pos x="0" y="18"/>
                  </a:cxn>
                  <a:cxn ang="0">
                    <a:pos x="1" y="14"/>
                  </a:cxn>
                  <a:cxn ang="0">
                    <a:pos x="5" y="9"/>
                  </a:cxn>
                  <a:cxn ang="0">
                    <a:pos x="10" y="7"/>
                  </a:cxn>
                  <a:cxn ang="0">
                    <a:pos x="18" y="4"/>
                  </a:cxn>
                  <a:cxn ang="0">
                    <a:pos x="27" y="3"/>
                  </a:cxn>
                  <a:cxn ang="0">
                    <a:pos x="38" y="1"/>
                  </a:cxn>
                  <a:cxn ang="0">
                    <a:pos x="51" y="0"/>
                  </a:cxn>
                  <a:cxn ang="0">
                    <a:pos x="63" y="0"/>
                  </a:cxn>
                </a:cxnLst>
                <a:rect l="0" t="0" r="r" b="b"/>
                <a:pathLst>
                  <a:path w="127" h="34">
                    <a:moveTo>
                      <a:pt x="63" y="0"/>
                    </a:moveTo>
                    <a:lnTo>
                      <a:pt x="76" y="0"/>
                    </a:lnTo>
                    <a:lnTo>
                      <a:pt x="88" y="1"/>
                    </a:lnTo>
                    <a:lnTo>
                      <a:pt x="98" y="3"/>
                    </a:lnTo>
                    <a:lnTo>
                      <a:pt x="109" y="4"/>
                    </a:lnTo>
                    <a:lnTo>
                      <a:pt x="116" y="7"/>
                    </a:lnTo>
                    <a:lnTo>
                      <a:pt x="122" y="9"/>
                    </a:lnTo>
                    <a:lnTo>
                      <a:pt x="126" y="14"/>
                    </a:lnTo>
                    <a:lnTo>
                      <a:pt x="127" y="18"/>
                    </a:lnTo>
                    <a:lnTo>
                      <a:pt x="126" y="20"/>
                    </a:lnTo>
                    <a:lnTo>
                      <a:pt x="122" y="23"/>
                    </a:lnTo>
                    <a:lnTo>
                      <a:pt x="116" y="26"/>
                    </a:lnTo>
                    <a:lnTo>
                      <a:pt x="109" y="29"/>
                    </a:lnTo>
                    <a:lnTo>
                      <a:pt x="98" y="30"/>
                    </a:lnTo>
                    <a:lnTo>
                      <a:pt x="88" y="33"/>
                    </a:lnTo>
                    <a:lnTo>
                      <a:pt x="76" y="34"/>
                    </a:lnTo>
                    <a:lnTo>
                      <a:pt x="63" y="34"/>
                    </a:lnTo>
                    <a:lnTo>
                      <a:pt x="51" y="34"/>
                    </a:lnTo>
                    <a:lnTo>
                      <a:pt x="38" y="33"/>
                    </a:lnTo>
                    <a:lnTo>
                      <a:pt x="27" y="30"/>
                    </a:lnTo>
                    <a:lnTo>
                      <a:pt x="18" y="29"/>
                    </a:lnTo>
                    <a:lnTo>
                      <a:pt x="10" y="26"/>
                    </a:lnTo>
                    <a:lnTo>
                      <a:pt x="5" y="23"/>
                    </a:lnTo>
                    <a:lnTo>
                      <a:pt x="1" y="20"/>
                    </a:lnTo>
                    <a:lnTo>
                      <a:pt x="0" y="18"/>
                    </a:lnTo>
                    <a:lnTo>
                      <a:pt x="1" y="14"/>
                    </a:lnTo>
                    <a:lnTo>
                      <a:pt x="5" y="9"/>
                    </a:lnTo>
                    <a:lnTo>
                      <a:pt x="10" y="7"/>
                    </a:lnTo>
                    <a:lnTo>
                      <a:pt x="18" y="4"/>
                    </a:lnTo>
                    <a:lnTo>
                      <a:pt x="27" y="3"/>
                    </a:lnTo>
                    <a:lnTo>
                      <a:pt x="38" y="1"/>
                    </a:lnTo>
                    <a:lnTo>
                      <a:pt x="51" y="0"/>
                    </a:lnTo>
                    <a:lnTo>
                      <a:pt x="63" y="0"/>
                    </a:lnTo>
                    <a:close/>
                  </a:path>
                </a:pathLst>
              </a:custGeom>
              <a:solidFill>
                <a:srgbClr val="70707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77" name="Freeform 169">
                <a:extLst>
                  <a:ext uri="{FF2B5EF4-FFF2-40B4-BE49-F238E27FC236}">
                    <a16:creationId xmlns:a16="http://schemas.microsoft.com/office/drawing/2014/main" xmlns="" id="{74FC3682-A583-49CE-9C00-5A6B637E7F14}"/>
                  </a:ext>
                </a:extLst>
              </p:cNvPr>
              <p:cNvSpPr>
                <a:spLocks/>
              </p:cNvSpPr>
              <p:nvPr/>
            </p:nvSpPr>
            <p:spPr bwMode="auto">
              <a:xfrm>
                <a:off x="5367" y="1540"/>
                <a:ext cx="64" cy="11"/>
              </a:xfrm>
              <a:custGeom>
                <a:avLst/>
                <a:gdLst/>
                <a:ahLst/>
                <a:cxnLst>
                  <a:cxn ang="0">
                    <a:pos x="63" y="0"/>
                  </a:cxn>
                  <a:cxn ang="0">
                    <a:pos x="76" y="0"/>
                  </a:cxn>
                  <a:cxn ang="0">
                    <a:pos x="88" y="1"/>
                  </a:cxn>
                  <a:cxn ang="0">
                    <a:pos x="98" y="3"/>
                  </a:cxn>
                  <a:cxn ang="0">
                    <a:pos x="109" y="4"/>
                  </a:cxn>
                  <a:cxn ang="0">
                    <a:pos x="116" y="7"/>
                  </a:cxn>
                  <a:cxn ang="0">
                    <a:pos x="122" y="9"/>
                  </a:cxn>
                  <a:cxn ang="0">
                    <a:pos x="126" y="14"/>
                  </a:cxn>
                  <a:cxn ang="0">
                    <a:pos x="127" y="18"/>
                  </a:cxn>
                  <a:cxn ang="0">
                    <a:pos x="126" y="20"/>
                  </a:cxn>
                  <a:cxn ang="0">
                    <a:pos x="122" y="23"/>
                  </a:cxn>
                  <a:cxn ang="0">
                    <a:pos x="116" y="26"/>
                  </a:cxn>
                  <a:cxn ang="0">
                    <a:pos x="109" y="29"/>
                  </a:cxn>
                  <a:cxn ang="0">
                    <a:pos x="98" y="30"/>
                  </a:cxn>
                  <a:cxn ang="0">
                    <a:pos x="88" y="33"/>
                  </a:cxn>
                  <a:cxn ang="0">
                    <a:pos x="76" y="34"/>
                  </a:cxn>
                  <a:cxn ang="0">
                    <a:pos x="63" y="34"/>
                  </a:cxn>
                  <a:cxn ang="0">
                    <a:pos x="51" y="34"/>
                  </a:cxn>
                  <a:cxn ang="0">
                    <a:pos x="38" y="33"/>
                  </a:cxn>
                  <a:cxn ang="0">
                    <a:pos x="27" y="30"/>
                  </a:cxn>
                  <a:cxn ang="0">
                    <a:pos x="18" y="29"/>
                  </a:cxn>
                  <a:cxn ang="0">
                    <a:pos x="10" y="26"/>
                  </a:cxn>
                  <a:cxn ang="0">
                    <a:pos x="5" y="23"/>
                  </a:cxn>
                  <a:cxn ang="0">
                    <a:pos x="1" y="20"/>
                  </a:cxn>
                  <a:cxn ang="0">
                    <a:pos x="0" y="18"/>
                  </a:cxn>
                  <a:cxn ang="0">
                    <a:pos x="1" y="14"/>
                  </a:cxn>
                  <a:cxn ang="0">
                    <a:pos x="5" y="9"/>
                  </a:cxn>
                  <a:cxn ang="0">
                    <a:pos x="10" y="7"/>
                  </a:cxn>
                  <a:cxn ang="0">
                    <a:pos x="18" y="4"/>
                  </a:cxn>
                  <a:cxn ang="0">
                    <a:pos x="27" y="3"/>
                  </a:cxn>
                  <a:cxn ang="0">
                    <a:pos x="38" y="1"/>
                  </a:cxn>
                  <a:cxn ang="0">
                    <a:pos x="51" y="0"/>
                  </a:cxn>
                  <a:cxn ang="0">
                    <a:pos x="63" y="0"/>
                  </a:cxn>
                </a:cxnLst>
                <a:rect l="0" t="0" r="r" b="b"/>
                <a:pathLst>
                  <a:path w="127" h="34">
                    <a:moveTo>
                      <a:pt x="63" y="0"/>
                    </a:moveTo>
                    <a:lnTo>
                      <a:pt x="76" y="0"/>
                    </a:lnTo>
                    <a:lnTo>
                      <a:pt x="88" y="1"/>
                    </a:lnTo>
                    <a:lnTo>
                      <a:pt x="98" y="3"/>
                    </a:lnTo>
                    <a:lnTo>
                      <a:pt x="109" y="4"/>
                    </a:lnTo>
                    <a:lnTo>
                      <a:pt x="116" y="7"/>
                    </a:lnTo>
                    <a:lnTo>
                      <a:pt x="122" y="9"/>
                    </a:lnTo>
                    <a:lnTo>
                      <a:pt x="126" y="14"/>
                    </a:lnTo>
                    <a:lnTo>
                      <a:pt x="127" y="18"/>
                    </a:lnTo>
                    <a:lnTo>
                      <a:pt x="126" y="20"/>
                    </a:lnTo>
                    <a:lnTo>
                      <a:pt x="122" y="23"/>
                    </a:lnTo>
                    <a:lnTo>
                      <a:pt x="116" y="26"/>
                    </a:lnTo>
                    <a:lnTo>
                      <a:pt x="109" y="29"/>
                    </a:lnTo>
                    <a:lnTo>
                      <a:pt x="98" y="30"/>
                    </a:lnTo>
                    <a:lnTo>
                      <a:pt x="88" y="33"/>
                    </a:lnTo>
                    <a:lnTo>
                      <a:pt x="76" y="34"/>
                    </a:lnTo>
                    <a:lnTo>
                      <a:pt x="63" y="34"/>
                    </a:lnTo>
                    <a:lnTo>
                      <a:pt x="51" y="34"/>
                    </a:lnTo>
                    <a:lnTo>
                      <a:pt x="38" y="33"/>
                    </a:lnTo>
                    <a:lnTo>
                      <a:pt x="27" y="30"/>
                    </a:lnTo>
                    <a:lnTo>
                      <a:pt x="18" y="29"/>
                    </a:lnTo>
                    <a:lnTo>
                      <a:pt x="10" y="26"/>
                    </a:lnTo>
                    <a:lnTo>
                      <a:pt x="5" y="23"/>
                    </a:lnTo>
                    <a:lnTo>
                      <a:pt x="1" y="20"/>
                    </a:lnTo>
                    <a:lnTo>
                      <a:pt x="0" y="18"/>
                    </a:lnTo>
                    <a:lnTo>
                      <a:pt x="1" y="14"/>
                    </a:lnTo>
                    <a:lnTo>
                      <a:pt x="5" y="9"/>
                    </a:lnTo>
                    <a:lnTo>
                      <a:pt x="10" y="7"/>
                    </a:lnTo>
                    <a:lnTo>
                      <a:pt x="18" y="4"/>
                    </a:lnTo>
                    <a:lnTo>
                      <a:pt x="27" y="3"/>
                    </a:lnTo>
                    <a:lnTo>
                      <a:pt x="38" y="1"/>
                    </a:lnTo>
                    <a:lnTo>
                      <a:pt x="51" y="0"/>
                    </a:lnTo>
                    <a:lnTo>
                      <a:pt x="6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478" name="Freeform 170">
                <a:extLst>
                  <a:ext uri="{FF2B5EF4-FFF2-40B4-BE49-F238E27FC236}">
                    <a16:creationId xmlns:a16="http://schemas.microsoft.com/office/drawing/2014/main" xmlns="" id="{8538EC53-ABC4-4701-AA0D-E04A7B1DFE87}"/>
                  </a:ext>
                </a:extLst>
              </p:cNvPr>
              <p:cNvSpPr>
                <a:spLocks/>
              </p:cNvSpPr>
              <p:nvPr/>
            </p:nvSpPr>
            <p:spPr bwMode="auto">
              <a:xfrm>
                <a:off x="5016" y="1487"/>
                <a:ext cx="68" cy="17"/>
              </a:xfrm>
              <a:custGeom>
                <a:avLst/>
                <a:gdLst/>
                <a:ahLst/>
                <a:cxnLst>
                  <a:cxn ang="0">
                    <a:pos x="135" y="0"/>
                  </a:cxn>
                  <a:cxn ang="0">
                    <a:pos x="72" y="0"/>
                  </a:cxn>
                  <a:cxn ang="0">
                    <a:pos x="0" y="11"/>
                  </a:cxn>
                  <a:cxn ang="0">
                    <a:pos x="75" y="22"/>
                  </a:cxn>
                  <a:cxn ang="0">
                    <a:pos x="7" y="49"/>
                  </a:cxn>
                  <a:cxn ang="0">
                    <a:pos x="122" y="33"/>
                  </a:cxn>
                  <a:cxn ang="0">
                    <a:pos x="135" y="0"/>
                  </a:cxn>
                </a:cxnLst>
                <a:rect l="0" t="0" r="r" b="b"/>
                <a:pathLst>
                  <a:path w="135" h="49">
                    <a:moveTo>
                      <a:pt x="135" y="0"/>
                    </a:moveTo>
                    <a:lnTo>
                      <a:pt x="72" y="0"/>
                    </a:lnTo>
                    <a:lnTo>
                      <a:pt x="0" y="11"/>
                    </a:lnTo>
                    <a:lnTo>
                      <a:pt x="75" y="22"/>
                    </a:lnTo>
                    <a:lnTo>
                      <a:pt x="7" y="49"/>
                    </a:lnTo>
                    <a:lnTo>
                      <a:pt x="122" y="33"/>
                    </a:lnTo>
                    <a:lnTo>
                      <a:pt x="135" y="0"/>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79" name="Freeform 171">
                <a:extLst>
                  <a:ext uri="{FF2B5EF4-FFF2-40B4-BE49-F238E27FC236}">
                    <a16:creationId xmlns:a16="http://schemas.microsoft.com/office/drawing/2014/main" xmlns="" id="{8FB1C24E-AD6B-4BD3-861E-1D54416A1211}"/>
                  </a:ext>
                </a:extLst>
              </p:cNvPr>
              <p:cNvSpPr>
                <a:spLocks/>
              </p:cNvSpPr>
              <p:nvPr/>
            </p:nvSpPr>
            <p:spPr bwMode="auto">
              <a:xfrm>
                <a:off x="5107" y="1563"/>
                <a:ext cx="41" cy="53"/>
              </a:xfrm>
              <a:custGeom>
                <a:avLst/>
                <a:gdLst/>
                <a:ahLst/>
                <a:cxnLst>
                  <a:cxn ang="0">
                    <a:pos x="23" y="160"/>
                  </a:cxn>
                  <a:cxn ang="0">
                    <a:pos x="83" y="102"/>
                  </a:cxn>
                  <a:cxn ang="0">
                    <a:pos x="83" y="0"/>
                  </a:cxn>
                  <a:cxn ang="0">
                    <a:pos x="10" y="44"/>
                  </a:cxn>
                  <a:cxn ang="0">
                    <a:pos x="0" y="128"/>
                  </a:cxn>
                  <a:cxn ang="0">
                    <a:pos x="23" y="160"/>
                  </a:cxn>
                </a:cxnLst>
                <a:rect l="0" t="0" r="r" b="b"/>
                <a:pathLst>
                  <a:path w="83" h="160">
                    <a:moveTo>
                      <a:pt x="23" y="160"/>
                    </a:moveTo>
                    <a:lnTo>
                      <a:pt x="83" y="102"/>
                    </a:lnTo>
                    <a:lnTo>
                      <a:pt x="83" y="0"/>
                    </a:lnTo>
                    <a:lnTo>
                      <a:pt x="10" y="44"/>
                    </a:lnTo>
                    <a:lnTo>
                      <a:pt x="0" y="128"/>
                    </a:lnTo>
                    <a:lnTo>
                      <a:pt x="23" y="160"/>
                    </a:lnTo>
                    <a:close/>
                  </a:path>
                </a:pathLst>
              </a:custGeom>
              <a:solidFill>
                <a:srgbClr val="0000B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80" name="Freeform 172">
                <a:extLst>
                  <a:ext uri="{FF2B5EF4-FFF2-40B4-BE49-F238E27FC236}">
                    <a16:creationId xmlns:a16="http://schemas.microsoft.com/office/drawing/2014/main" xmlns="" id="{79F4F90D-02C8-46A5-9975-F6B754D276BD}"/>
                  </a:ext>
                </a:extLst>
              </p:cNvPr>
              <p:cNvSpPr>
                <a:spLocks/>
              </p:cNvSpPr>
              <p:nvPr/>
            </p:nvSpPr>
            <p:spPr bwMode="auto">
              <a:xfrm>
                <a:off x="5126" y="1458"/>
                <a:ext cx="18" cy="20"/>
              </a:xfrm>
              <a:custGeom>
                <a:avLst/>
                <a:gdLst/>
                <a:ahLst/>
                <a:cxnLst>
                  <a:cxn ang="0">
                    <a:pos x="0" y="62"/>
                  </a:cxn>
                  <a:cxn ang="0">
                    <a:pos x="35" y="36"/>
                  </a:cxn>
                  <a:cxn ang="0">
                    <a:pos x="37" y="0"/>
                  </a:cxn>
                  <a:cxn ang="0">
                    <a:pos x="3" y="22"/>
                  </a:cxn>
                  <a:cxn ang="0">
                    <a:pos x="0" y="62"/>
                  </a:cxn>
                </a:cxnLst>
                <a:rect l="0" t="0" r="r" b="b"/>
                <a:pathLst>
                  <a:path w="37" h="62">
                    <a:moveTo>
                      <a:pt x="0" y="62"/>
                    </a:moveTo>
                    <a:lnTo>
                      <a:pt x="35" y="36"/>
                    </a:lnTo>
                    <a:lnTo>
                      <a:pt x="37" y="0"/>
                    </a:lnTo>
                    <a:lnTo>
                      <a:pt x="3" y="22"/>
                    </a:lnTo>
                    <a:lnTo>
                      <a:pt x="0" y="62"/>
                    </a:lnTo>
                    <a:close/>
                  </a:path>
                </a:pathLst>
              </a:custGeom>
              <a:solidFill>
                <a:srgbClr val="0000B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81" name="Freeform 173">
                <a:extLst>
                  <a:ext uri="{FF2B5EF4-FFF2-40B4-BE49-F238E27FC236}">
                    <a16:creationId xmlns:a16="http://schemas.microsoft.com/office/drawing/2014/main" xmlns="" id="{D9497900-CF2B-404C-A55C-41D4709B0F2F}"/>
                  </a:ext>
                </a:extLst>
              </p:cNvPr>
              <p:cNvSpPr>
                <a:spLocks/>
              </p:cNvSpPr>
              <p:nvPr/>
            </p:nvSpPr>
            <p:spPr bwMode="auto">
              <a:xfrm>
                <a:off x="5082" y="1412"/>
                <a:ext cx="21" cy="58"/>
              </a:xfrm>
              <a:custGeom>
                <a:avLst/>
                <a:gdLst/>
                <a:ahLst/>
                <a:cxnLst>
                  <a:cxn ang="0">
                    <a:pos x="0" y="174"/>
                  </a:cxn>
                  <a:cxn ang="0">
                    <a:pos x="24" y="102"/>
                  </a:cxn>
                  <a:cxn ang="0">
                    <a:pos x="40" y="40"/>
                  </a:cxn>
                  <a:cxn ang="0">
                    <a:pos x="43" y="0"/>
                  </a:cxn>
                  <a:cxn ang="0">
                    <a:pos x="43" y="87"/>
                  </a:cxn>
                  <a:cxn ang="0">
                    <a:pos x="31" y="124"/>
                  </a:cxn>
                  <a:cxn ang="0">
                    <a:pos x="0" y="174"/>
                  </a:cxn>
                </a:cxnLst>
                <a:rect l="0" t="0" r="r" b="b"/>
                <a:pathLst>
                  <a:path w="43" h="174">
                    <a:moveTo>
                      <a:pt x="0" y="174"/>
                    </a:moveTo>
                    <a:lnTo>
                      <a:pt x="24" y="102"/>
                    </a:lnTo>
                    <a:lnTo>
                      <a:pt x="40" y="40"/>
                    </a:lnTo>
                    <a:lnTo>
                      <a:pt x="43" y="0"/>
                    </a:lnTo>
                    <a:lnTo>
                      <a:pt x="43" y="87"/>
                    </a:lnTo>
                    <a:lnTo>
                      <a:pt x="31" y="124"/>
                    </a:lnTo>
                    <a:lnTo>
                      <a:pt x="0" y="174"/>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82" name="Freeform 174">
                <a:extLst>
                  <a:ext uri="{FF2B5EF4-FFF2-40B4-BE49-F238E27FC236}">
                    <a16:creationId xmlns:a16="http://schemas.microsoft.com/office/drawing/2014/main" xmlns="" id="{03B3DFF8-A25E-4FF7-A7C3-32EA35964506}"/>
                  </a:ext>
                </a:extLst>
              </p:cNvPr>
              <p:cNvSpPr>
                <a:spLocks/>
              </p:cNvSpPr>
              <p:nvPr/>
            </p:nvSpPr>
            <p:spPr bwMode="auto">
              <a:xfrm>
                <a:off x="5086" y="1456"/>
                <a:ext cx="32" cy="31"/>
              </a:xfrm>
              <a:custGeom>
                <a:avLst/>
                <a:gdLst/>
                <a:ahLst/>
                <a:cxnLst>
                  <a:cxn ang="0">
                    <a:pos x="63" y="0"/>
                  </a:cxn>
                  <a:cxn ang="0">
                    <a:pos x="47" y="42"/>
                  </a:cxn>
                  <a:cxn ang="0">
                    <a:pos x="21" y="72"/>
                  </a:cxn>
                  <a:cxn ang="0">
                    <a:pos x="0" y="91"/>
                  </a:cxn>
                  <a:cxn ang="0">
                    <a:pos x="0" y="42"/>
                  </a:cxn>
                  <a:cxn ang="0">
                    <a:pos x="45" y="13"/>
                  </a:cxn>
                  <a:cxn ang="0">
                    <a:pos x="63" y="0"/>
                  </a:cxn>
                </a:cxnLst>
                <a:rect l="0" t="0" r="r" b="b"/>
                <a:pathLst>
                  <a:path w="63" h="91">
                    <a:moveTo>
                      <a:pt x="63" y="0"/>
                    </a:moveTo>
                    <a:lnTo>
                      <a:pt x="47" y="42"/>
                    </a:lnTo>
                    <a:lnTo>
                      <a:pt x="21" y="72"/>
                    </a:lnTo>
                    <a:lnTo>
                      <a:pt x="0" y="91"/>
                    </a:lnTo>
                    <a:lnTo>
                      <a:pt x="0" y="42"/>
                    </a:lnTo>
                    <a:lnTo>
                      <a:pt x="45" y="13"/>
                    </a:lnTo>
                    <a:lnTo>
                      <a:pt x="63" y="0"/>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grpSp>
        <p:sp>
          <p:nvSpPr>
            <p:cNvPr id="211" name="Freeform 175">
              <a:extLst>
                <a:ext uri="{FF2B5EF4-FFF2-40B4-BE49-F238E27FC236}">
                  <a16:creationId xmlns:a16="http://schemas.microsoft.com/office/drawing/2014/main" xmlns="" id="{310A571F-1CAD-46B6-BE92-ED3A4893EB2E}"/>
                </a:ext>
              </a:extLst>
            </p:cNvPr>
            <p:cNvSpPr>
              <a:spLocks/>
            </p:cNvSpPr>
            <p:nvPr/>
          </p:nvSpPr>
          <p:spPr bwMode="auto">
            <a:xfrm>
              <a:off x="7841919" y="3341291"/>
              <a:ext cx="2638951" cy="2284"/>
            </a:xfrm>
            <a:custGeom>
              <a:avLst/>
              <a:gdLst/>
              <a:ahLst/>
              <a:cxnLst>
                <a:cxn ang="0">
                  <a:pos x="4151" y="0"/>
                </a:cxn>
                <a:cxn ang="0">
                  <a:pos x="0" y="0"/>
                </a:cxn>
                <a:cxn ang="0">
                  <a:pos x="4151" y="0"/>
                </a:cxn>
              </a:cxnLst>
              <a:rect l="0" t="0" r="r" b="b"/>
              <a:pathLst>
                <a:path w="4151">
                  <a:moveTo>
                    <a:pt x="4151" y="0"/>
                  </a:moveTo>
                  <a:lnTo>
                    <a:pt x="0" y="0"/>
                  </a:lnTo>
                  <a:lnTo>
                    <a:pt x="4151" y="0"/>
                  </a:lnTo>
                  <a:close/>
                </a:path>
              </a:pathLst>
            </a:custGeom>
            <a:solidFill>
              <a:srgbClr val="66F2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12" name="Freeform 177">
              <a:extLst>
                <a:ext uri="{FF2B5EF4-FFF2-40B4-BE49-F238E27FC236}">
                  <a16:creationId xmlns:a16="http://schemas.microsoft.com/office/drawing/2014/main" xmlns="" id="{0E55B6FE-7384-4E18-97BF-9BB09DDC8751}"/>
                </a:ext>
              </a:extLst>
            </p:cNvPr>
            <p:cNvSpPr>
              <a:spLocks/>
            </p:cNvSpPr>
            <p:nvPr/>
          </p:nvSpPr>
          <p:spPr bwMode="auto">
            <a:xfrm>
              <a:off x="7841919" y="2553170"/>
              <a:ext cx="2638951" cy="2285"/>
            </a:xfrm>
            <a:custGeom>
              <a:avLst/>
              <a:gdLst/>
              <a:ahLst/>
              <a:cxnLst>
                <a:cxn ang="0">
                  <a:pos x="4151" y="0"/>
                </a:cxn>
                <a:cxn ang="0">
                  <a:pos x="0" y="0"/>
                </a:cxn>
                <a:cxn ang="0">
                  <a:pos x="4151" y="0"/>
                </a:cxn>
              </a:cxnLst>
              <a:rect l="0" t="0" r="r" b="b"/>
              <a:pathLst>
                <a:path w="4151">
                  <a:moveTo>
                    <a:pt x="4151" y="0"/>
                  </a:moveTo>
                  <a:lnTo>
                    <a:pt x="0" y="0"/>
                  </a:lnTo>
                  <a:lnTo>
                    <a:pt x="4151" y="0"/>
                  </a:lnTo>
                  <a:close/>
                </a:path>
              </a:pathLst>
            </a:custGeom>
            <a:solidFill>
              <a:srgbClr val="66F2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13" name="Text Box 229">
              <a:extLst>
                <a:ext uri="{FF2B5EF4-FFF2-40B4-BE49-F238E27FC236}">
                  <a16:creationId xmlns:a16="http://schemas.microsoft.com/office/drawing/2014/main" xmlns="" id="{F613D5E0-058F-4754-8E9E-DD0E84F56CA3}"/>
                </a:ext>
              </a:extLst>
            </p:cNvPr>
            <p:cNvSpPr txBox="1">
              <a:spLocks noChangeArrowheads="1"/>
            </p:cNvSpPr>
            <p:nvPr/>
          </p:nvSpPr>
          <p:spPr bwMode="auto">
            <a:xfrm>
              <a:off x="9066404" y="2760171"/>
              <a:ext cx="1827344" cy="603573"/>
            </a:xfrm>
            <a:prstGeom prst="rect">
              <a:avLst/>
            </a:prstGeom>
            <a:noFill/>
            <a:ln w="9525">
              <a:noFill/>
              <a:miter lim="800000"/>
              <a:headEnd/>
              <a:tailEnd/>
            </a:ln>
            <a:effectLst/>
          </p:spPr>
          <p:txBody>
            <a:bodyPr wrap="none">
              <a:spAutoFit/>
            </a:bodyPr>
            <a:lstStyle/>
            <a:p>
              <a:pPr eaLnBrk="1" hangingPunct="1"/>
              <a:r>
                <a:rPr lang="id-ID" sz="1400" b="1" dirty="0">
                  <a:solidFill>
                    <a:srgbClr val="C00000"/>
                  </a:solidFill>
                  <a:latin typeface="Tahoma" pitchFamily="34" charset="0"/>
                  <a:ea typeface="Tahoma" pitchFamily="34" charset="0"/>
                  <a:cs typeface="Tahoma" pitchFamily="34" charset="0"/>
                </a:rPr>
                <a:t>Pengguna</a:t>
              </a:r>
            </a:p>
          </p:txBody>
        </p:sp>
        <p:grpSp>
          <p:nvGrpSpPr>
            <p:cNvPr id="214" name="Group 213">
              <a:extLst>
                <a:ext uri="{FF2B5EF4-FFF2-40B4-BE49-F238E27FC236}">
                  <a16:creationId xmlns:a16="http://schemas.microsoft.com/office/drawing/2014/main" xmlns="" id="{D74C133C-40E8-4205-8AEB-423F0BD7DC5C}"/>
                </a:ext>
              </a:extLst>
            </p:cNvPr>
            <p:cNvGrpSpPr/>
            <p:nvPr/>
          </p:nvGrpSpPr>
          <p:grpSpPr>
            <a:xfrm>
              <a:off x="6752404" y="2847266"/>
              <a:ext cx="2637165" cy="2703738"/>
              <a:chOff x="6795610" y="1653155"/>
              <a:chExt cx="3122106" cy="2964208"/>
            </a:xfrm>
          </p:grpSpPr>
          <p:grpSp>
            <p:nvGrpSpPr>
              <p:cNvPr id="264" name="Group 180">
                <a:extLst>
                  <a:ext uri="{FF2B5EF4-FFF2-40B4-BE49-F238E27FC236}">
                    <a16:creationId xmlns:a16="http://schemas.microsoft.com/office/drawing/2014/main" xmlns="" id="{201BE35E-208D-4353-B8AE-6B8ED4DD553E}"/>
                  </a:ext>
                </a:extLst>
              </p:cNvPr>
              <p:cNvGrpSpPr>
                <a:grpSpLocks/>
              </p:cNvGrpSpPr>
              <p:nvPr/>
            </p:nvGrpSpPr>
            <p:grpSpPr bwMode="auto">
              <a:xfrm>
                <a:off x="7465117" y="1653155"/>
                <a:ext cx="1883877" cy="2273012"/>
                <a:chOff x="3892" y="1257"/>
                <a:chExt cx="1028" cy="1427"/>
              </a:xfrm>
            </p:grpSpPr>
            <p:sp>
              <p:nvSpPr>
                <p:cNvPr id="270" name="Freeform 181">
                  <a:extLst>
                    <a:ext uri="{FF2B5EF4-FFF2-40B4-BE49-F238E27FC236}">
                      <a16:creationId xmlns:a16="http://schemas.microsoft.com/office/drawing/2014/main" xmlns="" id="{A0E0A589-15CF-4069-AD52-D4B31386B80E}"/>
                    </a:ext>
                  </a:extLst>
                </p:cNvPr>
                <p:cNvSpPr>
                  <a:spLocks/>
                </p:cNvSpPr>
                <p:nvPr/>
              </p:nvSpPr>
              <p:spPr bwMode="auto">
                <a:xfrm>
                  <a:off x="4226" y="2550"/>
                  <a:ext cx="694" cy="134"/>
                </a:xfrm>
                <a:custGeom>
                  <a:avLst/>
                  <a:gdLst/>
                  <a:ahLst/>
                  <a:cxnLst>
                    <a:cxn ang="0">
                      <a:pos x="1354" y="0"/>
                    </a:cxn>
                    <a:cxn ang="0">
                      <a:pos x="2081" y="130"/>
                    </a:cxn>
                    <a:cxn ang="0">
                      <a:pos x="1737" y="403"/>
                    </a:cxn>
                    <a:cxn ang="0">
                      <a:pos x="0" y="367"/>
                    </a:cxn>
                    <a:cxn ang="0">
                      <a:pos x="1354" y="0"/>
                    </a:cxn>
                  </a:cxnLst>
                  <a:rect l="0" t="0" r="r" b="b"/>
                  <a:pathLst>
                    <a:path w="2081" h="403">
                      <a:moveTo>
                        <a:pt x="1354" y="0"/>
                      </a:moveTo>
                      <a:lnTo>
                        <a:pt x="2081" y="130"/>
                      </a:lnTo>
                      <a:lnTo>
                        <a:pt x="1737" y="403"/>
                      </a:lnTo>
                      <a:lnTo>
                        <a:pt x="0" y="367"/>
                      </a:lnTo>
                      <a:lnTo>
                        <a:pt x="1354"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1" name="Freeform 182">
                  <a:extLst>
                    <a:ext uri="{FF2B5EF4-FFF2-40B4-BE49-F238E27FC236}">
                      <a16:creationId xmlns:a16="http://schemas.microsoft.com/office/drawing/2014/main" xmlns="" id="{50FE1732-A58C-4222-BB44-9C381079EF2C}"/>
                    </a:ext>
                  </a:extLst>
                </p:cNvPr>
                <p:cNvSpPr>
                  <a:spLocks/>
                </p:cNvSpPr>
                <p:nvPr/>
              </p:nvSpPr>
              <p:spPr bwMode="auto">
                <a:xfrm>
                  <a:off x="3892" y="1257"/>
                  <a:ext cx="824" cy="1427"/>
                </a:xfrm>
                <a:custGeom>
                  <a:avLst/>
                  <a:gdLst/>
                  <a:ahLst/>
                  <a:cxnLst>
                    <a:cxn ang="0">
                      <a:pos x="2448" y="540"/>
                    </a:cxn>
                    <a:cxn ang="0">
                      <a:pos x="2397" y="1181"/>
                    </a:cxn>
                    <a:cxn ang="0">
                      <a:pos x="2344" y="1827"/>
                    </a:cxn>
                    <a:cxn ang="0">
                      <a:pos x="2306" y="2475"/>
                    </a:cxn>
                    <a:cxn ang="0">
                      <a:pos x="2303" y="2934"/>
                    </a:cxn>
                    <a:cxn ang="0">
                      <a:pos x="2311" y="3204"/>
                    </a:cxn>
                    <a:cxn ang="0">
                      <a:pos x="2319" y="3474"/>
                    </a:cxn>
                    <a:cxn ang="0">
                      <a:pos x="2339" y="3744"/>
                    </a:cxn>
                    <a:cxn ang="0">
                      <a:pos x="2319" y="3889"/>
                    </a:cxn>
                    <a:cxn ang="0">
                      <a:pos x="2142" y="3950"/>
                    </a:cxn>
                    <a:cxn ang="0">
                      <a:pos x="1890" y="4040"/>
                    </a:cxn>
                    <a:cxn ang="0">
                      <a:pos x="1646" y="4127"/>
                    </a:cxn>
                    <a:cxn ang="0">
                      <a:pos x="1537" y="4159"/>
                    </a:cxn>
                    <a:cxn ang="0">
                      <a:pos x="1455" y="4156"/>
                    </a:cxn>
                    <a:cxn ang="0">
                      <a:pos x="1345" y="4155"/>
                    </a:cxn>
                    <a:cxn ang="0">
                      <a:pos x="1239" y="4153"/>
                    </a:cxn>
                    <a:cxn ang="0">
                      <a:pos x="1051" y="4282"/>
                    </a:cxn>
                    <a:cxn ang="0">
                      <a:pos x="961" y="4281"/>
                    </a:cxn>
                    <a:cxn ang="0">
                      <a:pos x="742" y="4279"/>
                    </a:cxn>
                    <a:cxn ang="0">
                      <a:pos x="467" y="4272"/>
                    </a:cxn>
                    <a:cxn ang="0">
                      <a:pos x="208" y="4261"/>
                    </a:cxn>
                    <a:cxn ang="0">
                      <a:pos x="7" y="4088"/>
                    </a:cxn>
                    <a:cxn ang="0">
                      <a:pos x="4" y="4065"/>
                    </a:cxn>
                    <a:cxn ang="0">
                      <a:pos x="1" y="4011"/>
                    </a:cxn>
                    <a:cxn ang="0">
                      <a:pos x="3" y="3947"/>
                    </a:cxn>
                    <a:cxn ang="0">
                      <a:pos x="14" y="3901"/>
                    </a:cxn>
                    <a:cxn ang="0">
                      <a:pos x="62" y="3894"/>
                    </a:cxn>
                    <a:cxn ang="0">
                      <a:pos x="88" y="3874"/>
                    </a:cxn>
                    <a:cxn ang="0">
                      <a:pos x="98" y="3834"/>
                    </a:cxn>
                    <a:cxn ang="0">
                      <a:pos x="100" y="3771"/>
                    </a:cxn>
                    <a:cxn ang="0">
                      <a:pos x="95" y="3330"/>
                    </a:cxn>
                    <a:cxn ang="0">
                      <a:pos x="115" y="2888"/>
                    </a:cxn>
                    <a:cxn ang="0">
                      <a:pos x="138" y="2547"/>
                    </a:cxn>
                    <a:cxn ang="0">
                      <a:pos x="151" y="2412"/>
                    </a:cxn>
                    <a:cxn ang="0">
                      <a:pos x="163" y="2409"/>
                    </a:cxn>
                    <a:cxn ang="0">
                      <a:pos x="190" y="2403"/>
                    </a:cxn>
                    <a:cxn ang="0">
                      <a:pos x="214" y="2398"/>
                    </a:cxn>
                    <a:cxn ang="0">
                      <a:pos x="230" y="2396"/>
                    </a:cxn>
                    <a:cxn ang="0">
                      <a:pos x="302" y="1894"/>
                    </a:cxn>
                    <a:cxn ang="0">
                      <a:pos x="349" y="1384"/>
                    </a:cxn>
                    <a:cxn ang="0">
                      <a:pos x="413" y="876"/>
                    </a:cxn>
                    <a:cxn ang="0">
                      <a:pos x="540" y="389"/>
                    </a:cxn>
                    <a:cxn ang="0">
                      <a:pos x="550" y="346"/>
                    </a:cxn>
                    <a:cxn ang="0">
                      <a:pos x="559" y="303"/>
                    </a:cxn>
                    <a:cxn ang="0">
                      <a:pos x="575" y="268"/>
                    </a:cxn>
                    <a:cxn ang="0">
                      <a:pos x="612" y="252"/>
                    </a:cxn>
                    <a:cxn ang="0">
                      <a:pos x="936" y="184"/>
                    </a:cxn>
                    <a:cxn ang="0">
                      <a:pos x="1260" y="117"/>
                    </a:cxn>
                    <a:cxn ang="0">
                      <a:pos x="1587" y="54"/>
                    </a:cxn>
                    <a:cxn ang="0">
                      <a:pos x="1916" y="0"/>
                    </a:cxn>
                    <a:cxn ang="0">
                      <a:pos x="2048" y="63"/>
                    </a:cxn>
                    <a:cxn ang="0">
                      <a:pos x="2185" y="124"/>
                    </a:cxn>
                    <a:cxn ang="0">
                      <a:pos x="2325" y="178"/>
                    </a:cxn>
                    <a:cxn ang="0">
                      <a:pos x="2470" y="223"/>
                    </a:cxn>
                  </a:cxnLst>
                  <a:rect l="0" t="0" r="r" b="b"/>
                  <a:pathLst>
                    <a:path w="2470" h="4282">
                      <a:moveTo>
                        <a:pt x="2470" y="223"/>
                      </a:moveTo>
                      <a:lnTo>
                        <a:pt x="2448" y="540"/>
                      </a:lnTo>
                      <a:lnTo>
                        <a:pt x="2423" y="861"/>
                      </a:lnTo>
                      <a:lnTo>
                        <a:pt x="2397" y="1181"/>
                      </a:lnTo>
                      <a:lnTo>
                        <a:pt x="2371" y="1505"/>
                      </a:lnTo>
                      <a:lnTo>
                        <a:pt x="2344" y="1827"/>
                      </a:lnTo>
                      <a:lnTo>
                        <a:pt x="2322" y="2151"/>
                      </a:lnTo>
                      <a:lnTo>
                        <a:pt x="2306" y="2475"/>
                      </a:lnTo>
                      <a:lnTo>
                        <a:pt x="2297" y="2799"/>
                      </a:lnTo>
                      <a:lnTo>
                        <a:pt x="2303" y="2934"/>
                      </a:lnTo>
                      <a:lnTo>
                        <a:pt x="2308" y="3069"/>
                      </a:lnTo>
                      <a:lnTo>
                        <a:pt x="2311" y="3204"/>
                      </a:lnTo>
                      <a:lnTo>
                        <a:pt x="2315" y="3339"/>
                      </a:lnTo>
                      <a:lnTo>
                        <a:pt x="2319" y="3474"/>
                      </a:lnTo>
                      <a:lnTo>
                        <a:pt x="2328" y="3609"/>
                      </a:lnTo>
                      <a:lnTo>
                        <a:pt x="2339" y="3744"/>
                      </a:lnTo>
                      <a:lnTo>
                        <a:pt x="2355" y="3879"/>
                      </a:lnTo>
                      <a:lnTo>
                        <a:pt x="2319" y="3889"/>
                      </a:lnTo>
                      <a:lnTo>
                        <a:pt x="2246" y="3915"/>
                      </a:lnTo>
                      <a:lnTo>
                        <a:pt x="2142" y="3950"/>
                      </a:lnTo>
                      <a:lnTo>
                        <a:pt x="2022" y="3994"/>
                      </a:lnTo>
                      <a:lnTo>
                        <a:pt x="1890" y="4040"/>
                      </a:lnTo>
                      <a:lnTo>
                        <a:pt x="1763" y="4086"/>
                      </a:lnTo>
                      <a:lnTo>
                        <a:pt x="1646" y="4127"/>
                      </a:lnTo>
                      <a:lnTo>
                        <a:pt x="1555" y="4160"/>
                      </a:lnTo>
                      <a:lnTo>
                        <a:pt x="1537" y="4159"/>
                      </a:lnTo>
                      <a:lnTo>
                        <a:pt x="1502" y="4158"/>
                      </a:lnTo>
                      <a:lnTo>
                        <a:pt x="1455" y="4156"/>
                      </a:lnTo>
                      <a:lnTo>
                        <a:pt x="1403" y="4156"/>
                      </a:lnTo>
                      <a:lnTo>
                        <a:pt x="1345" y="4155"/>
                      </a:lnTo>
                      <a:lnTo>
                        <a:pt x="1289" y="4153"/>
                      </a:lnTo>
                      <a:lnTo>
                        <a:pt x="1239" y="4153"/>
                      </a:lnTo>
                      <a:lnTo>
                        <a:pt x="1202" y="4153"/>
                      </a:lnTo>
                      <a:lnTo>
                        <a:pt x="1051" y="4282"/>
                      </a:lnTo>
                      <a:lnTo>
                        <a:pt x="1026" y="4281"/>
                      </a:lnTo>
                      <a:lnTo>
                        <a:pt x="961" y="4281"/>
                      </a:lnTo>
                      <a:lnTo>
                        <a:pt x="863" y="4279"/>
                      </a:lnTo>
                      <a:lnTo>
                        <a:pt x="742" y="4279"/>
                      </a:lnTo>
                      <a:lnTo>
                        <a:pt x="606" y="4275"/>
                      </a:lnTo>
                      <a:lnTo>
                        <a:pt x="467" y="4272"/>
                      </a:lnTo>
                      <a:lnTo>
                        <a:pt x="329" y="4267"/>
                      </a:lnTo>
                      <a:lnTo>
                        <a:pt x="208" y="4261"/>
                      </a:lnTo>
                      <a:lnTo>
                        <a:pt x="208" y="4131"/>
                      </a:lnTo>
                      <a:lnTo>
                        <a:pt x="7" y="4088"/>
                      </a:lnTo>
                      <a:lnTo>
                        <a:pt x="5" y="4081"/>
                      </a:lnTo>
                      <a:lnTo>
                        <a:pt x="4" y="4065"/>
                      </a:lnTo>
                      <a:lnTo>
                        <a:pt x="1" y="4040"/>
                      </a:lnTo>
                      <a:lnTo>
                        <a:pt x="1" y="4011"/>
                      </a:lnTo>
                      <a:lnTo>
                        <a:pt x="0" y="3979"/>
                      </a:lnTo>
                      <a:lnTo>
                        <a:pt x="3" y="3947"/>
                      </a:lnTo>
                      <a:lnTo>
                        <a:pt x="5" y="3919"/>
                      </a:lnTo>
                      <a:lnTo>
                        <a:pt x="14" y="3901"/>
                      </a:lnTo>
                      <a:lnTo>
                        <a:pt x="41" y="3899"/>
                      </a:lnTo>
                      <a:lnTo>
                        <a:pt x="62" y="3894"/>
                      </a:lnTo>
                      <a:lnTo>
                        <a:pt x="77" y="3886"/>
                      </a:lnTo>
                      <a:lnTo>
                        <a:pt x="88" y="3874"/>
                      </a:lnTo>
                      <a:lnTo>
                        <a:pt x="94" y="3856"/>
                      </a:lnTo>
                      <a:lnTo>
                        <a:pt x="98" y="3834"/>
                      </a:lnTo>
                      <a:lnTo>
                        <a:pt x="98" y="3804"/>
                      </a:lnTo>
                      <a:lnTo>
                        <a:pt x="100" y="3771"/>
                      </a:lnTo>
                      <a:lnTo>
                        <a:pt x="93" y="3557"/>
                      </a:lnTo>
                      <a:lnTo>
                        <a:pt x="95" y="3330"/>
                      </a:lnTo>
                      <a:lnTo>
                        <a:pt x="102" y="3103"/>
                      </a:lnTo>
                      <a:lnTo>
                        <a:pt x="115" y="2888"/>
                      </a:lnTo>
                      <a:lnTo>
                        <a:pt x="126" y="2698"/>
                      </a:lnTo>
                      <a:lnTo>
                        <a:pt x="138" y="2547"/>
                      </a:lnTo>
                      <a:lnTo>
                        <a:pt x="147" y="2448"/>
                      </a:lnTo>
                      <a:lnTo>
                        <a:pt x="151" y="2412"/>
                      </a:lnTo>
                      <a:lnTo>
                        <a:pt x="155" y="2410"/>
                      </a:lnTo>
                      <a:lnTo>
                        <a:pt x="163" y="2409"/>
                      </a:lnTo>
                      <a:lnTo>
                        <a:pt x="176" y="2406"/>
                      </a:lnTo>
                      <a:lnTo>
                        <a:pt x="190" y="2403"/>
                      </a:lnTo>
                      <a:lnTo>
                        <a:pt x="202" y="2399"/>
                      </a:lnTo>
                      <a:lnTo>
                        <a:pt x="214" y="2398"/>
                      </a:lnTo>
                      <a:lnTo>
                        <a:pt x="223" y="2396"/>
                      </a:lnTo>
                      <a:lnTo>
                        <a:pt x="230" y="2396"/>
                      </a:lnTo>
                      <a:lnTo>
                        <a:pt x="271" y="2147"/>
                      </a:lnTo>
                      <a:lnTo>
                        <a:pt x="302" y="1894"/>
                      </a:lnTo>
                      <a:lnTo>
                        <a:pt x="325" y="1639"/>
                      </a:lnTo>
                      <a:lnTo>
                        <a:pt x="349" y="1384"/>
                      </a:lnTo>
                      <a:lnTo>
                        <a:pt x="375" y="1128"/>
                      </a:lnTo>
                      <a:lnTo>
                        <a:pt x="413" y="876"/>
                      </a:lnTo>
                      <a:lnTo>
                        <a:pt x="465" y="628"/>
                      </a:lnTo>
                      <a:lnTo>
                        <a:pt x="540" y="389"/>
                      </a:lnTo>
                      <a:lnTo>
                        <a:pt x="544" y="367"/>
                      </a:lnTo>
                      <a:lnTo>
                        <a:pt x="550" y="346"/>
                      </a:lnTo>
                      <a:lnTo>
                        <a:pt x="554" y="324"/>
                      </a:lnTo>
                      <a:lnTo>
                        <a:pt x="559" y="303"/>
                      </a:lnTo>
                      <a:lnTo>
                        <a:pt x="565" y="284"/>
                      </a:lnTo>
                      <a:lnTo>
                        <a:pt x="575" y="268"/>
                      </a:lnTo>
                      <a:lnTo>
                        <a:pt x="590" y="256"/>
                      </a:lnTo>
                      <a:lnTo>
                        <a:pt x="612" y="252"/>
                      </a:lnTo>
                      <a:lnTo>
                        <a:pt x="774" y="217"/>
                      </a:lnTo>
                      <a:lnTo>
                        <a:pt x="936" y="184"/>
                      </a:lnTo>
                      <a:lnTo>
                        <a:pt x="1098" y="149"/>
                      </a:lnTo>
                      <a:lnTo>
                        <a:pt x="1260" y="117"/>
                      </a:lnTo>
                      <a:lnTo>
                        <a:pt x="1422" y="84"/>
                      </a:lnTo>
                      <a:lnTo>
                        <a:pt x="1587" y="54"/>
                      </a:lnTo>
                      <a:lnTo>
                        <a:pt x="1750" y="25"/>
                      </a:lnTo>
                      <a:lnTo>
                        <a:pt x="1916" y="0"/>
                      </a:lnTo>
                      <a:lnTo>
                        <a:pt x="1980" y="32"/>
                      </a:lnTo>
                      <a:lnTo>
                        <a:pt x="2048" y="63"/>
                      </a:lnTo>
                      <a:lnTo>
                        <a:pt x="2114" y="94"/>
                      </a:lnTo>
                      <a:lnTo>
                        <a:pt x="2185" y="124"/>
                      </a:lnTo>
                      <a:lnTo>
                        <a:pt x="2254" y="152"/>
                      </a:lnTo>
                      <a:lnTo>
                        <a:pt x="2325" y="178"/>
                      </a:lnTo>
                      <a:lnTo>
                        <a:pt x="2397" y="202"/>
                      </a:lnTo>
                      <a:lnTo>
                        <a:pt x="2470" y="22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2" name="Freeform 183">
                  <a:extLst>
                    <a:ext uri="{FF2B5EF4-FFF2-40B4-BE49-F238E27FC236}">
                      <a16:creationId xmlns:a16="http://schemas.microsoft.com/office/drawing/2014/main" xmlns="" id="{B0ABFD41-D585-4C2C-B4F0-D467AB4D5ED1}"/>
                    </a:ext>
                  </a:extLst>
                </p:cNvPr>
                <p:cNvSpPr>
                  <a:spLocks/>
                </p:cNvSpPr>
                <p:nvPr/>
              </p:nvSpPr>
              <p:spPr bwMode="auto">
                <a:xfrm>
                  <a:off x="3995" y="1283"/>
                  <a:ext cx="521" cy="776"/>
                </a:xfrm>
                <a:custGeom>
                  <a:avLst/>
                  <a:gdLst/>
                  <a:ahLst/>
                  <a:cxnLst>
                    <a:cxn ang="0">
                      <a:pos x="1563" y="0"/>
                    </a:cxn>
                    <a:cxn ang="0">
                      <a:pos x="1548" y="144"/>
                    </a:cxn>
                    <a:cxn ang="0">
                      <a:pos x="1519" y="380"/>
                    </a:cxn>
                    <a:cxn ang="0">
                      <a:pos x="1480" y="681"/>
                    </a:cxn>
                    <a:cxn ang="0">
                      <a:pos x="1439" y="1024"/>
                    </a:cxn>
                    <a:cxn ang="0">
                      <a:pos x="1394" y="1381"/>
                    </a:cxn>
                    <a:cxn ang="0">
                      <a:pos x="1357" y="1730"/>
                    </a:cxn>
                    <a:cxn ang="0">
                      <a:pos x="1329" y="2046"/>
                    </a:cxn>
                    <a:cxn ang="0">
                      <a:pos x="1318" y="2304"/>
                    </a:cxn>
                    <a:cxn ang="0">
                      <a:pos x="1150" y="2320"/>
                    </a:cxn>
                    <a:cxn ang="0">
                      <a:pos x="984" y="2327"/>
                    </a:cxn>
                    <a:cxn ang="0">
                      <a:pos x="819" y="2326"/>
                    </a:cxn>
                    <a:cxn ang="0">
                      <a:pos x="656" y="2322"/>
                    </a:cxn>
                    <a:cxn ang="0">
                      <a:pos x="491" y="2312"/>
                    </a:cxn>
                    <a:cxn ang="0">
                      <a:pos x="328" y="2305"/>
                    </a:cxn>
                    <a:cxn ang="0">
                      <a:pos x="163" y="2301"/>
                    </a:cxn>
                    <a:cxn ang="0">
                      <a:pos x="0" y="2304"/>
                    </a:cxn>
                    <a:cxn ang="0">
                      <a:pos x="27" y="2039"/>
                    </a:cxn>
                    <a:cxn ang="0">
                      <a:pos x="52" y="1775"/>
                    </a:cxn>
                    <a:cxn ang="0">
                      <a:pos x="76" y="1509"/>
                    </a:cxn>
                    <a:cxn ang="0">
                      <a:pos x="105" y="1246"/>
                    </a:cxn>
                    <a:cxn ang="0">
                      <a:pos x="141" y="983"/>
                    </a:cxn>
                    <a:cxn ang="0">
                      <a:pos x="189" y="725"/>
                    </a:cxn>
                    <a:cxn ang="0">
                      <a:pos x="256" y="470"/>
                    </a:cxn>
                    <a:cxn ang="0">
                      <a:pos x="346" y="223"/>
                    </a:cxn>
                    <a:cxn ang="0">
                      <a:pos x="495" y="191"/>
                    </a:cxn>
                    <a:cxn ang="0">
                      <a:pos x="648" y="160"/>
                    </a:cxn>
                    <a:cxn ang="0">
                      <a:pos x="800" y="128"/>
                    </a:cxn>
                    <a:cxn ang="0">
                      <a:pos x="954" y="99"/>
                    </a:cxn>
                    <a:cxn ang="0">
                      <a:pos x="1106" y="70"/>
                    </a:cxn>
                    <a:cxn ang="0">
                      <a:pos x="1258" y="44"/>
                    </a:cxn>
                    <a:cxn ang="0">
                      <a:pos x="1411" y="19"/>
                    </a:cxn>
                    <a:cxn ang="0">
                      <a:pos x="1563" y="0"/>
                    </a:cxn>
                  </a:cxnLst>
                  <a:rect l="0" t="0" r="r" b="b"/>
                  <a:pathLst>
                    <a:path w="1563" h="2327">
                      <a:moveTo>
                        <a:pt x="1563" y="0"/>
                      </a:moveTo>
                      <a:lnTo>
                        <a:pt x="1548" y="144"/>
                      </a:lnTo>
                      <a:lnTo>
                        <a:pt x="1519" y="380"/>
                      </a:lnTo>
                      <a:lnTo>
                        <a:pt x="1480" y="681"/>
                      </a:lnTo>
                      <a:lnTo>
                        <a:pt x="1439" y="1024"/>
                      </a:lnTo>
                      <a:lnTo>
                        <a:pt x="1394" y="1381"/>
                      </a:lnTo>
                      <a:lnTo>
                        <a:pt x="1357" y="1730"/>
                      </a:lnTo>
                      <a:lnTo>
                        <a:pt x="1329" y="2046"/>
                      </a:lnTo>
                      <a:lnTo>
                        <a:pt x="1318" y="2304"/>
                      </a:lnTo>
                      <a:lnTo>
                        <a:pt x="1150" y="2320"/>
                      </a:lnTo>
                      <a:lnTo>
                        <a:pt x="984" y="2327"/>
                      </a:lnTo>
                      <a:lnTo>
                        <a:pt x="819" y="2326"/>
                      </a:lnTo>
                      <a:lnTo>
                        <a:pt x="656" y="2322"/>
                      </a:lnTo>
                      <a:lnTo>
                        <a:pt x="491" y="2312"/>
                      </a:lnTo>
                      <a:lnTo>
                        <a:pt x="328" y="2305"/>
                      </a:lnTo>
                      <a:lnTo>
                        <a:pt x="163" y="2301"/>
                      </a:lnTo>
                      <a:lnTo>
                        <a:pt x="0" y="2304"/>
                      </a:lnTo>
                      <a:lnTo>
                        <a:pt x="27" y="2039"/>
                      </a:lnTo>
                      <a:lnTo>
                        <a:pt x="52" y="1775"/>
                      </a:lnTo>
                      <a:lnTo>
                        <a:pt x="76" y="1509"/>
                      </a:lnTo>
                      <a:lnTo>
                        <a:pt x="105" y="1246"/>
                      </a:lnTo>
                      <a:lnTo>
                        <a:pt x="141" y="983"/>
                      </a:lnTo>
                      <a:lnTo>
                        <a:pt x="189" y="725"/>
                      </a:lnTo>
                      <a:lnTo>
                        <a:pt x="256" y="470"/>
                      </a:lnTo>
                      <a:lnTo>
                        <a:pt x="346" y="223"/>
                      </a:lnTo>
                      <a:lnTo>
                        <a:pt x="495" y="191"/>
                      </a:lnTo>
                      <a:lnTo>
                        <a:pt x="648" y="160"/>
                      </a:lnTo>
                      <a:lnTo>
                        <a:pt x="800" y="128"/>
                      </a:lnTo>
                      <a:lnTo>
                        <a:pt x="954" y="99"/>
                      </a:lnTo>
                      <a:lnTo>
                        <a:pt x="1106" y="70"/>
                      </a:lnTo>
                      <a:lnTo>
                        <a:pt x="1258" y="44"/>
                      </a:lnTo>
                      <a:lnTo>
                        <a:pt x="1411" y="19"/>
                      </a:lnTo>
                      <a:lnTo>
                        <a:pt x="1563" y="0"/>
                      </a:lnTo>
                      <a:close/>
                    </a:path>
                  </a:pathLst>
                </a:custGeom>
                <a:solidFill>
                  <a:schemeClr val="folHlink"/>
                </a:solidFill>
                <a:ln w="9525">
                  <a:solidFill>
                    <a:schemeClr val="folHlink"/>
                  </a:solidFill>
                  <a:round/>
                  <a:headEnd/>
                  <a:tailEnd/>
                </a:ln>
              </p:spPr>
              <p:txBody>
                <a:bodyPr/>
                <a:lstStyle/>
                <a:p>
                  <a:endParaRPr lang="id-ID" sz="1400">
                    <a:latin typeface="Tahoma" pitchFamily="34" charset="0"/>
                    <a:ea typeface="Tahoma" pitchFamily="34" charset="0"/>
                    <a:cs typeface="Tahoma" pitchFamily="34" charset="0"/>
                  </a:endParaRPr>
                </a:p>
              </p:txBody>
            </p:sp>
            <p:sp>
              <p:nvSpPr>
                <p:cNvPr id="273" name="Freeform 184">
                  <a:extLst>
                    <a:ext uri="{FF2B5EF4-FFF2-40B4-BE49-F238E27FC236}">
                      <a16:creationId xmlns:a16="http://schemas.microsoft.com/office/drawing/2014/main" xmlns="" id="{FF2A050F-1657-4047-8932-04C4B93040C2}"/>
                    </a:ext>
                  </a:extLst>
                </p:cNvPr>
                <p:cNvSpPr>
                  <a:spLocks/>
                </p:cNvSpPr>
                <p:nvPr/>
              </p:nvSpPr>
              <p:spPr bwMode="auto">
                <a:xfrm>
                  <a:off x="4461" y="1283"/>
                  <a:ext cx="248" cy="780"/>
                </a:xfrm>
                <a:custGeom>
                  <a:avLst/>
                  <a:gdLst/>
                  <a:ahLst/>
                  <a:cxnLst>
                    <a:cxn ang="0">
                      <a:pos x="743" y="180"/>
                    </a:cxn>
                    <a:cxn ang="0">
                      <a:pos x="718" y="446"/>
                    </a:cxn>
                    <a:cxn ang="0">
                      <a:pos x="691" y="715"/>
                    </a:cxn>
                    <a:cxn ang="0">
                      <a:pos x="662" y="985"/>
                    </a:cxn>
                    <a:cxn ang="0">
                      <a:pos x="633" y="1257"/>
                    </a:cxn>
                    <a:cxn ang="0">
                      <a:pos x="604" y="1527"/>
                    </a:cxn>
                    <a:cxn ang="0">
                      <a:pos x="581" y="1798"/>
                    </a:cxn>
                    <a:cxn ang="0">
                      <a:pos x="560" y="2068"/>
                    </a:cxn>
                    <a:cxn ang="0">
                      <a:pos x="547" y="2340"/>
                    </a:cxn>
                    <a:cxn ang="0">
                      <a:pos x="480" y="2340"/>
                    </a:cxn>
                    <a:cxn ang="0">
                      <a:pos x="410" y="2340"/>
                    </a:cxn>
                    <a:cxn ang="0">
                      <a:pos x="340" y="2340"/>
                    </a:cxn>
                    <a:cxn ang="0">
                      <a:pos x="270" y="2340"/>
                    </a:cxn>
                    <a:cxn ang="0">
                      <a:pos x="200" y="2337"/>
                    </a:cxn>
                    <a:cxn ang="0">
                      <a:pos x="131" y="2335"/>
                    </a:cxn>
                    <a:cxn ang="0">
                      <a:pos x="63" y="2330"/>
                    </a:cxn>
                    <a:cxn ang="0">
                      <a:pos x="0" y="2324"/>
                    </a:cxn>
                    <a:cxn ang="0">
                      <a:pos x="10" y="2117"/>
                    </a:cxn>
                    <a:cxn ang="0">
                      <a:pos x="29" y="1834"/>
                    </a:cxn>
                    <a:cxn ang="0">
                      <a:pos x="56" y="1499"/>
                    </a:cxn>
                    <a:cxn ang="0">
                      <a:pos x="89" y="1143"/>
                    </a:cxn>
                    <a:cxn ang="0">
                      <a:pos x="124" y="787"/>
                    </a:cxn>
                    <a:cxn ang="0">
                      <a:pos x="162" y="461"/>
                    </a:cxn>
                    <a:cxn ang="0">
                      <a:pos x="200" y="188"/>
                    </a:cxn>
                    <a:cxn ang="0">
                      <a:pos x="237" y="0"/>
                    </a:cxn>
                    <a:cxn ang="0">
                      <a:pos x="295" y="23"/>
                    </a:cxn>
                    <a:cxn ang="0">
                      <a:pos x="370" y="51"/>
                    </a:cxn>
                    <a:cxn ang="0">
                      <a:pos x="453" y="80"/>
                    </a:cxn>
                    <a:cxn ang="0">
                      <a:pos x="538" y="110"/>
                    </a:cxn>
                    <a:cxn ang="0">
                      <a:pos x="615" y="137"/>
                    </a:cxn>
                    <a:cxn ang="0">
                      <a:pos x="682" y="159"/>
                    </a:cxn>
                    <a:cxn ang="0">
                      <a:pos x="726" y="173"/>
                    </a:cxn>
                    <a:cxn ang="0">
                      <a:pos x="743" y="180"/>
                    </a:cxn>
                  </a:cxnLst>
                  <a:rect l="0" t="0" r="r" b="b"/>
                  <a:pathLst>
                    <a:path w="743" h="2340">
                      <a:moveTo>
                        <a:pt x="743" y="180"/>
                      </a:moveTo>
                      <a:lnTo>
                        <a:pt x="718" y="446"/>
                      </a:lnTo>
                      <a:lnTo>
                        <a:pt x="691" y="715"/>
                      </a:lnTo>
                      <a:lnTo>
                        <a:pt x="662" y="985"/>
                      </a:lnTo>
                      <a:lnTo>
                        <a:pt x="633" y="1257"/>
                      </a:lnTo>
                      <a:lnTo>
                        <a:pt x="604" y="1527"/>
                      </a:lnTo>
                      <a:lnTo>
                        <a:pt x="581" y="1798"/>
                      </a:lnTo>
                      <a:lnTo>
                        <a:pt x="560" y="2068"/>
                      </a:lnTo>
                      <a:lnTo>
                        <a:pt x="547" y="2340"/>
                      </a:lnTo>
                      <a:lnTo>
                        <a:pt x="480" y="2340"/>
                      </a:lnTo>
                      <a:lnTo>
                        <a:pt x="410" y="2340"/>
                      </a:lnTo>
                      <a:lnTo>
                        <a:pt x="340" y="2340"/>
                      </a:lnTo>
                      <a:lnTo>
                        <a:pt x="270" y="2340"/>
                      </a:lnTo>
                      <a:lnTo>
                        <a:pt x="200" y="2337"/>
                      </a:lnTo>
                      <a:lnTo>
                        <a:pt x="131" y="2335"/>
                      </a:lnTo>
                      <a:lnTo>
                        <a:pt x="63" y="2330"/>
                      </a:lnTo>
                      <a:lnTo>
                        <a:pt x="0" y="2324"/>
                      </a:lnTo>
                      <a:lnTo>
                        <a:pt x="10" y="2117"/>
                      </a:lnTo>
                      <a:lnTo>
                        <a:pt x="29" y="1834"/>
                      </a:lnTo>
                      <a:lnTo>
                        <a:pt x="56" y="1499"/>
                      </a:lnTo>
                      <a:lnTo>
                        <a:pt x="89" y="1143"/>
                      </a:lnTo>
                      <a:lnTo>
                        <a:pt x="124" y="787"/>
                      </a:lnTo>
                      <a:lnTo>
                        <a:pt x="162" y="461"/>
                      </a:lnTo>
                      <a:lnTo>
                        <a:pt x="200" y="188"/>
                      </a:lnTo>
                      <a:lnTo>
                        <a:pt x="237" y="0"/>
                      </a:lnTo>
                      <a:lnTo>
                        <a:pt x="295" y="23"/>
                      </a:lnTo>
                      <a:lnTo>
                        <a:pt x="370" y="51"/>
                      </a:lnTo>
                      <a:lnTo>
                        <a:pt x="453" y="80"/>
                      </a:lnTo>
                      <a:lnTo>
                        <a:pt x="538" y="110"/>
                      </a:lnTo>
                      <a:lnTo>
                        <a:pt x="615" y="137"/>
                      </a:lnTo>
                      <a:lnTo>
                        <a:pt x="682" y="159"/>
                      </a:lnTo>
                      <a:lnTo>
                        <a:pt x="726" y="173"/>
                      </a:lnTo>
                      <a:lnTo>
                        <a:pt x="743" y="180"/>
                      </a:lnTo>
                      <a:close/>
                    </a:path>
                  </a:pathLst>
                </a:custGeom>
                <a:solidFill>
                  <a:schemeClr val="folHlink"/>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4" name="Freeform 185">
                  <a:extLst>
                    <a:ext uri="{FF2B5EF4-FFF2-40B4-BE49-F238E27FC236}">
                      <a16:creationId xmlns:a16="http://schemas.microsoft.com/office/drawing/2014/main" xmlns="" id="{F43E1B81-34C2-4886-AA6A-8346BC5773A0}"/>
                    </a:ext>
                  </a:extLst>
                </p:cNvPr>
                <p:cNvSpPr>
                  <a:spLocks/>
                </p:cNvSpPr>
                <p:nvPr/>
              </p:nvSpPr>
              <p:spPr bwMode="auto">
                <a:xfrm>
                  <a:off x="4399" y="1379"/>
                  <a:ext cx="67" cy="106"/>
                </a:xfrm>
                <a:custGeom>
                  <a:avLst/>
                  <a:gdLst/>
                  <a:ahLst/>
                  <a:cxnLst>
                    <a:cxn ang="0">
                      <a:pos x="202" y="0"/>
                    </a:cxn>
                    <a:cxn ang="0">
                      <a:pos x="180" y="12"/>
                    </a:cxn>
                    <a:cxn ang="0">
                      <a:pos x="162" y="34"/>
                    </a:cxn>
                    <a:cxn ang="0">
                      <a:pos x="145" y="63"/>
                    </a:cxn>
                    <a:cxn ang="0">
                      <a:pos x="132" y="102"/>
                    </a:cxn>
                    <a:cxn ang="0">
                      <a:pos x="118" y="146"/>
                    </a:cxn>
                    <a:cxn ang="0">
                      <a:pos x="108" y="196"/>
                    </a:cxn>
                    <a:cxn ang="0">
                      <a:pos x="100" y="250"/>
                    </a:cxn>
                    <a:cxn ang="0">
                      <a:pos x="94" y="308"/>
                    </a:cxn>
                    <a:cxn ang="0">
                      <a:pos x="0" y="317"/>
                    </a:cxn>
                    <a:cxn ang="0">
                      <a:pos x="36" y="29"/>
                    </a:cxn>
                    <a:cxn ang="0">
                      <a:pos x="40" y="26"/>
                    </a:cxn>
                    <a:cxn ang="0">
                      <a:pos x="54" y="23"/>
                    </a:cxn>
                    <a:cxn ang="0">
                      <a:pos x="75" y="18"/>
                    </a:cxn>
                    <a:cxn ang="0">
                      <a:pos x="100" y="14"/>
                    </a:cxn>
                    <a:cxn ang="0">
                      <a:pos x="127" y="8"/>
                    </a:cxn>
                    <a:cxn ang="0">
                      <a:pos x="155" y="4"/>
                    </a:cxn>
                    <a:cxn ang="0">
                      <a:pos x="180" y="0"/>
                    </a:cxn>
                    <a:cxn ang="0">
                      <a:pos x="202" y="0"/>
                    </a:cxn>
                  </a:cxnLst>
                  <a:rect l="0" t="0" r="r" b="b"/>
                  <a:pathLst>
                    <a:path w="202" h="317">
                      <a:moveTo>
                        <a:pt x="202" y="0"/>
                      </a:moveTo>
                      <a:lnTo>
                        <a:pt x="180" y="12"/>
                      </a:lnTo>
                      <a:lnTo>
                        <a:pt x="162" y="34"/>
                      </a:lnTo>
                      <a:lnTo>
                        <a:pt x="145" y="63"/>
                      </a:lnTo>
                      <a:lnTo>
                        <a:pt x="132" y="102"/>
                      </a:lnTo>
                      <a:lnTo>
                        <a:pt x="118" y="146"/>
                      </a:lnTo>
                      <a:lnTo>
                        <a:pt x="108" y="196"/>
                      </a:lnTo>
                      <a:lnTo>
                        <a:pt x="100" y="250"/>
                      </a:lnTo>
                      <a:lnTo>
                        <a:pt x="94" y="308"/>
                      </a:lnTo>
                      <a:lnTo>
                        <a:pt x="0" y="317"/>
                      </a:lnTo>
                      <a:lnTo>
                        <a:pt x="36" y="29"/>
                      </a:lnTo>
                      <a:lnTo>
                        <a:pt x="40" y="26"/>
                      </a:lnTo>
                      <a:lnTo>
                        <a:pt x="54" y="23"/>
                      </a:lnTo>
                      <a:lnTo>
                        <a:pt x="75" y="18"/>
                      </a:lnTo>
                      <a:lnTo>
                        <a:pt x="100" y="14"/>
                      </a:lnTo>
                      <a:lnTo>
                        <a:pt x="127" y="8"/>
                      </a:lnTo>
                      <a:lnTo>
                        <a:pt x="155" y="4"/>
                      </a:lnTo>
                      <a:lnTo>
                        <a:pt x="180" y="0"/>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5" name="Freeform 186">
                  <a:extLst>
                    <a:ext uri="{FF2B5EF4-FFF2-40B4-BE49-F238E27FC236}">
                      <a16:creationId xmlns:a16="http://schemas.microsoft.com/office/drawing/2014/main" xmlns="" id="{949CD7C7-7DCA-4A73-B12B-79B120DAF564}"/>
                    </a:ext>
                  </a:extLst>
                </p:cNvPr>
                <p:cNvSpPr>
                  <a:spLocks/>
                </p:cNvSpPr>
                <p:nvPr/>
              </p:nvSpPr>
              <p:spPr bwMode="auto">
                <a:xfrm>
                  <a:off x="4317" y="1389"/>
                  <a:ext cx="67" cy="103"/>
                </a:xfrm>
                <a:custGeom>
                  <a:avLst/>
                  <a:gdLst/>
                  <a:ahLst/>
                  <a:cxnLst>
                    <a:cxn ang="0">
                      <a:pos x="202" y="0"/>
                    </a:cxn>
                    <a:cxn ang="0">
                      <a:pos x="167" y="27"/>
                    </a:cxn>
                    <a:cxn ang="0">
                      <a:pos x="143" y="63"/>
                    </a:cxn>
                    <a:cxn ang="0">
                      <a:pos x="125" y="102"/>
                    </a:cxn>
                    <a:cxn ang="0">
                      <a:pos x="112" y="147"/>
                    </a:cxn>
                    <a:cxn ang="0">
                      <a:pos x="102" y="188"/>
                    </a:cxn>
                    <a:cxn ang="0">
                      <a:pos x="98" y="230"/>
                    </a:cxn>
                    <a:cxn ang="0">
                      <a:pos x="95" y="264"/>
                    </a:cxn>
                    <a:cxn ang="0">
                      <a:pos x="94" y="295"/>
                    </a:cxn>
                    <a:cxn ang="0">
                      <a:pos x="0" y="308"/>
                    </a:cxn>
                    <a:cxn ang="0">
                      <a:pos x="22" y="29"/>
                    </a:cxn>
                    <a:cxn ang="0">
                      <a:pos x="202" y="0"/>
                    </a:cxn>
                  </a:cxnLst>
                  <a:rect l="0" t="0" r="r" b="b"/>
                  <a:pathLst>
                    <a:path w="202" h="308">
                      <a:moveTo>
                        <a:pt x="202" y="0"/>
                      </a:moveTo>
                      <a:lnTo>
                        <a:pt x="167" y="27"/>
                      </a:lnTo>
                      <a:lnTo>
                        <a:pt x="143" y="63"/>
                      </a:lnTo>
                      <a:lnTo>
                        <a:pt x="125" y="102"/>
                      </a:lnTo>
                      <a:lnTo>
                        <a:pt x="112" y="147"/>
                      </a:lnTo>
                      <a:lnTo>
                        <a:pt x="102" y="188"/>
                      </a:lnTo>
                      <a:lnTo>
                        <a:pt x="98" y="230"/>
                      </a:lnTo>
                      <a:lnTo>
                        <a:pt x="95" y="264"/>
                      </a:lnTo>
                      <a:lnTo>
                        <a:pt x="94" y="295"/>
                      </a:lnTo>
                      <a:lnTo>
                        <a:pt x="0" y="308"/>
                      </a:lnTo>
                      <a:lnTo>
                        <a:pt x="22" y="29"/>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6" name="Freeform 187">
                  <a:extLst>
                    <a:ext uri="{FF2B5EF4-FFF2-40B4-BE49-F238E27FC236}">
                      <a16:creationId xmlns:a16="http://schemas.microsoft.com/office/drawing/2014/main" xmlns="" id="{6C5B5DDF-2EFA-4D9A-801F-9513D018DCA9}"/>
                    </a:ext>
                  </a:extLst>
                </p:cNvPr>
                <p:cNvSpPr>
                  <a:spLocks/>
                </p:cNvSpPr>
                <p:nvPr/>
              </p:nvSpPr>
              <p:spPr bwMode="auto">
                <a:xfrm>
                  <a:off x="4214" y="1401"/>
                  <a:ext cx="79" cy="96"/>
                </a:xfrm>
                <a:custGeom>
                  <a:avLst/>
                  <a:gdLst/>
                  <a:ahLst/>
                  <a:cxnLst>
                    <a:cxn ang="0">
                      <a:pos x="237" y="0"/>
                    </a:cxn>
                    <a:cxn ang="0">
                      <a:pos x="193" y="21"/>
                    </a:cxn>
                    <a:cxn ang="0">
                      <a:pos x="161" y="47"/>
                    </a:cxn>
                    <a:cxn ang="0">
                      <a:pos x="137" y="75"/>
                    </a:cxn>
                    <a:cxn ang="0">
                      <a:pos x="122" y="108"/>
                    </a:cxn>
                    <a:cxn ang="0">
                      <a:pos x="109" y="144"/>
                    </a:cxn>
                    <a:cxn ang="0">
                      <a:pos x="103" y="185"/>
                    </a:cxn>
                    <a:cxn ang="0">
                      <a:pos x="97" y="232"/>
                    </a:cxn>
                    <a:cxn ang="0">
                      <a:pos x="93" y="288"/>
                    </a:cxn>
                    <a:cxn ang="0">
                      <a:pos x="75" y="281"/>
                    </a:cxn>
                    <a:cxn ang="0">
                      <a:pos x="58" y="278"/>
                    </a:cxn>
                    <a:cxn ang="0">
                      <a:pos x="43" y="277"/>
                    </a:cxn>
                    <a:cxn ang="0">
                      <a:pos x="29" y="279"/>
                    </a:cxn>
                    <a:cxn ang="0">
                      <a:pos x="17" y="281"/>
                    </a:cxn>
                    <a:cxn ang="0">
                      <a:pos x="8" y="284"/>
                    </a:cxn>
                    <a:cxn ang="0">
                      <a:pos x="1" y="286"/>
                    </a:cxn>
                    <a:cxn ang="0">
                      <a:pos x="0" y="288"/>
                    </a:cxn>
                    <a:cxn ang="0">
                      <a:pos x="36" y="36"/>
                    </a:cxn>
                    <a:cxn ang="0">
                      <a:pos x="237" y="0"/>
                    </a:cxn>
                  </a:cxnLst>
                  <a:rect l="0" t="0" r="r" b="b"/>
                  <a:pathLst>
                    <a:path w="237" h="288">
                      <a:moveTo>
                        <a:pt x="237" y="0"/>
                      </a:moveTo>
                      <a:lnTo>
                        <a:pt x="193" y="21"/>
                      </a:lnTo>
                      <a:lnTo>
                        <a:pt x="161" y="47"/>
                      </a:lnTo>
                      <a:lnTo>
                        <a:pt x="137" y="75"/>
                      </a:lnTo>
                      <a:lnTo>
                        <a:pt x="122" y="108"/>
                      </a:lnTo>
                      <a:lnTo>
                        <a:pt x="109" y="144"/>
                      </a:lnTo>
                      <a:lnTo>
                        <a:pt x="103" y="185"/>
                      </a:lnTo>
                      <a:lnTo>
                        <a:pt x="97" y="232"/>
                      </a:lnTo>
                      <a:lnTo>
                        <a:pt x="93" y="288"/>
                      </a:lnTo>
                      <a:lnTo>
                        <a:pt x="75" y="281"/>
                      </a:lnTo>
                      <a:lnTo>
                        <a:pt x="58" y="278"/>
                      </a:lnTo>
                      <a:lnTo>
                        <a:pt x="43" y="277"/>
                      </a:lnTo>
                      <a:lnTo>
                        <a:pt x="29" y="279"/>
                      </a:lnTo>
                      <a:lnTo>
                        <a:pt x="17" y="281"/>
                      </a:lnTo>
                      <a:lnTo>
                        <a:pt x="8" y="284"/>
                      </a:lnTo>
                      <a:lnTo>
                        <a:pt x="1" y="286"/>
                      </a:lnTo>
                      <a:lnTo>
                        <a:pt x="0" y="288"/>
                      </a:lnTo>
                      <a:lnTo>
                        <a:pt x="36" y="36"/>
                      </a:lnTo>
                      <a:lnTo>
                        <a:pt x="237"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7" name="Freeform 188">
                  <a:extLst>
                    <a:ext uri="{FF2B5EF4-FFF2-40B4-BE49-F238E27FC236}">
                      <a16:creationId xmlns:a16="http://schemas.microsoft.com/office/drawing/2014/main" xmlns="" id="{4C64022E-020E-4386-8D66-E7934DD2A3DC}"/>
                    </a:ext>
                  </a:extLst>
                </p:cNvPr>
                <p:cNvSpPr>
                  <a:spLocks/>
                </p:cNvSpPr>
                <p:nvPr/>
              </p:nvSpPr>
              <p:spPr bwMode="auto">
                <a:xfrm>
                  <a:off x="4115" y="1413"/>
                  <a:ext cx="82" cy="91"/>
                </a:xfrm>
                <a:custGeom>
                  <a:avLst/>
                  <a:gdLst/>
                  <a:ahLst/>
                  <a:cxnLst>
                    <a:cxn ang="0">
                      <a:pos x="245" y="0"/>
                    </a:cxn>
                    <a:cxn ang="0">
                      <a:pos x="192" y="26"/>
                    </a:cxn>
                    <a:cxn ang="0">
                      <a:pos x="153" y="55"/>
                    </a:cxn>
                    <a:cxn ang="0">
                      <a:pos x="126" y="86"/>
                    </a:cxn>
                    <a:cxn ang="0">
                      <a:pos x="108" y="119"/>
                    </a:cxn>
                    <a:cxn ang="0">
                      <a:pos x="95" y="152"/>
                    </a:cxn>
                    <a:cxn ang="0">
                      <a:pos x="88" y="188"/>
                    </a:cxn>
                    <a:cxn ang="0">
                      <a:pos x="84" y="225"/>
                    </a:cxn>
                    <a:cxn ang="0">
                      <a:pos x="80" y="266"/>
                    </a:cxn>
                    <a:cxn ang="0">
                      <a:pos x="69" y="267"/>
                    </a:cxn>
                    <a:cxn ang="0">
                      <a:pos x="58" y="268"/>
                    </a:cxn>
                    <a:cxn ang="0">
                      <a:pos x="44" y="270"/>
                    </a:cxn>
                    <a:cxn ang="0">
                      <a:pos x="32" y="271"/>
                    </a:cxn>
                    <a:cxn ang="0">
                      <a:pos x="18" y="271"/>
                    </a:cxn>
                    <a:cxn ang="0">
                      <a:pos x="8" y="271"/>
                    </a:cxn>
                    <a:cxn ang="0">
                      <a:pos x="1" y="271"/>
                    </a:cxn>
                    <a:cxn ang="0">
                      <a:pos x="0" y="272"/>
                    </a:cxn>
                    <a:cxn ang="0">
                      <a:pos x="36" y="7"/>
                    </a:cxn>
                    <a:cxn ang="0">
                      <a:pos x="245" y="0"/>
                    </a:cxn>
                  </a:cxnLst>
                  <a:rect l="0" t="0" r="r" b="b"/>
                  <a:pathLst>
                    <a:path w="245" h="272">
                      <a:moveTo>
                        <a:pt x="245" y="0"/>
                      </a:moveTo>
                      <a:lnTo>
                        <a:pt x="192" y="26"/>
                      </a:lnTo>
                      <a:lnTo>
                        <a:pt x="153" y="55"/>
                      </a:lnTo>
                      <a:lnTo>
                        <a:pt x="126" y="86"/>
                      </a:lnTo>
                      <a:lnTo>
                        <a:pt x="108" y="119"/>
                      </a:lnTo>
                      <a:lnTo>
                        <a:pt x="95" y="152"/>
                      </a:lnTo>
                      <a:lnTo>
                        <a:pt x="88" y="188"/>
                      </a:lnTo>
                      <a:lnTo>
                        <a:pt x="84" y="225"/>
                      </a:lnTo>
                      <a:lnTo>
                        <a:pt x="80" y="266"/>
                      </a:lnTo>
                      <a:lnTo>
                        <a:pt x="69" y="267"/>
                      </a:lnTo>
                      <a:lnTo>
                        <a:pt x="58" y="268"/>
                      </a:lnTo>
                      <a:lnTo>
                        <a:pt x="44" y="270"/>
                      </a:lnTo>
                      <a:lnTo>
                        <a:pt x="32" y="271"/>
                      </a:lnTo>
                      <a:lnTo>
                        <a:pt x="18" y="271"/>
                      </a:lnTo>
                      <a:lnTo>
                        <a:pt x="8" y="271"/>
                      </a:lnTo>
                      <a:lnTo>
                        <a:pt x="1" y="271"/>
                      </a:lnTo>
                      <a:lnTo>
                        <a:pt x="0" y="272"/>
                      </a:lnTo>
                      <a:lnTo>
                        <a:pt x="36" y="7"/>
                      </a:lnTo>
                      <a:lnTo>
                        <a:pt x="245"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8" name="Freeform 189">
                  <a:extLst>
                    <a:ext uri="{FF2B5EF4-FFF2-40B4-BE49-F238E27FC236}">
                      <a16:creationId xmlns:a16="http://schemas.microsoft.com/office/drawing/2014/main" xmlns="" id="{5B5BB349-B7AF-4F11-A33C-68F06E134AAD}"/>
                    </a:ext>
                  </a:extLst>
                </p:cNvPr>
                <p:cNvSpPr>
                  <a:spLocks/>
                </p:cNvSpPr>
                <p:nvPr/>
              </p:nvSpPr>
              <p:spPr bwMode="auto">
                <a:xfrm>
                  <a:off x="4536" y="1414"/>
                  <a:ext cx="38" cy="73"/>
                </a:xfrm>
                <a:custGeom>
                  <a:avLst/>
                  <a:gdLst/>
                  <a:ahLst/>
                  <a:cxnLst>
                    <a:cxn ang="0">
                      <a:pos x="115" y="26"/>
                    </a:cxn>
                    <a:cxn ang="0">
                      <a:pos x="108" y="48"/>
                    </a:cxn>
                    <a:cxn ang="0">
                      <a:pos x="106" y="74"/>
                    </a:cxn>
                    <a:cxn ang="0">
                      <a:pos x="103" y="102"/>
                    </a:cxn>
                    <a:cxn ang="0">
                      <a:pos x="100" y="130"/>
                    </a:cxn>
                    <a:cxn ang="0">
                      <a:pos x="93" y="156"/>
                    </a:cxn>
                    <a:cxn ang="0">
                      <a:pos x="83" y="181"/>
                    </a:cxn>
                    <a:cxn ang="0">
                      <a:pos x="67" y="202"/>
                    </a:cxn>
                    <a:cxn ang="0">
                      <a:pos x="43" y="220"/>
                    </a:cxn>
                    <a:cxn ang="0">
                      <a:pos x="35" y="220"/>
                    </a:cxn>
                    <a:cxn ang="0">
                      <a:pos x="28" y="218"/>
                    </a:cxn>
                    <a:cxn ang="0">
                      <a:pos x="21" y="214"/>
                    </a:cxn>
                    <a:cxn ang="0">
                      <a:pos x="16" y="211"/>
                    </a:cxn>
                    <a:cxn ang="0">
                      <a:pos x="10" y="204"/>
                    </a:cxn>
                    <a:cxn ang="0">
                      <a:pos x="6" y="197"/>
                    </a:cxn>
                    <a:cxn ang="0">
                      <a:pos x="2" y="191"/>
                    </a:cxn>
                    <a:cxn ang="0">
                      <a:pos x="0" y="184"/>
                    </a:cxn>
                    <a:cxn ang="0">
                      <a:pos x="43" y="4"/>
                    </a:cxn>
                    <a:cxn ang="0">
                      <a:pos x="52" y="4"/>
                    </a:cxn>
                    <a:cxn ang="0">
                      <a:pos x="63" y="2"/>
                    </a:cxn>
                    <a:cxn ang="0">
                      <a:pos x="75" y="0"/>
                    </a:cxn>
                    <a:cxn ang="0">
                      <a:pos x="88" y="0"/>
                    </a:cxn>
                    <a:cxn ang="0">
                      <a:pos x="97" y="0"/>
                    </a:cxn>
                    <a:cxn ang="0">
                      <a:pos x="107" y="4"/>
                    </a:cxn>
                    <a:cxn ang="0">
                      <a:pos x="112" y="12"/>
                    </a:cxn>
                    <a:cxn ang="0">
                      <a:pos x="115" y="26"/>
                    </a:cxn>
                  </a:cxnLst>
                  <a:rect l="0" t="0" r="r" b="b"/>
                  <a:pathLst>
                    <a:path w="115" h="220">
                      <a:moveTo>
                        <a:pt x="115" y="26"/>
                      </a:moveTo>
                      <a:lnTo>
                        <a:pt x="108" y="48"/>
                      </a:lnTo>
                      <a:lnTo>
                        <a:pt x="106" y="74"/>
                      </a:lnTo>
                      <a:lnTo>
                        <a:pt x="103" y="102"/>
                      </a:lnTo>
                      <a:lnTo>
                        <a:pt x="100" y="130"/>
                      </a:lnTo>
                      <a:lnTo>
                        <a:pt x="93" y="156"/>
                      </a:lnTo>
                      <a:lnTo>
                        <a:pt x="83" y="181"/>
                      </a:lnTo>
                      <a:lnTo>
                        <a:pt x="67" y="202"/>
                      </a:lnTo>
                      <a:lnTo>
                        <a:pt x="43" y="220"/>
                      </a:lnTo>
                      <a:lnTo>
                        <a:pt x="35" y="220"/>
                      </a:lnTo>
                      <a:lnTo>
                        <a:pt x="28" y="218"/>
                      </a:lnTo>
                      <a:lnTo>
                        <a:pt x="21" y="214"/>
                      </a:lnTo>
                      <a:lnTo>
                        <a:pt x="16" y="211"/>
                      </a:lnTo>
                      <a:lnTo>
                        <a:pt x="10" y="204"/>
                      </a:lnTo>
                      <a:lnTo>
                        <a:pt x="6" y="197"/>
                      </a:lnTo>
                      <a:lnTo>
                        <a:pt x="2" y="191"/>
                      </a:lnTo>
                      <a:lnTo>
                        <a:pt x="0" y="184"/>
                      </a:lnTo>
                      <a:lnTo>
                        <a:pt x="43" y="4"/>
                      </a:lnTo>
                      <a:lnTo>
                        <a:pt x="52" y="4"/>
                      </a:lnTo>
                      <a:lnTo>
                        <a:pt x="63" y="2"/>
                      </a:lnTo>
                      <a:lnTo>
                        <a:pt x="75" y="0"/>
                      </a:lnTo>
                      <a:lnTo>
                        <a:pt x="88" y="0"/>
                      </a:lnTo>
                      <a:lnTo>
                        <a:pt x="97" y="0"/>
                      </a:lnTo>
                      <a:lnTo>
                        <a:pt x="107" y="4"/>
                      </a:lnTo>
                      <a:lnTo>
                        <a:pt x="112" y="12"/>
                      </a:lnTo>
                      <a:lnTo>
                        <a:pt x="115" y="26"/>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9" name="Freeform 190">
                  <a:extLst>
                    <a:ext uri="{FF2B5EF4-FFF2-40B4-BE49-F238E27FC236}">
                      <a16:creationId xmlns:a16="http://schemas.microsoft.com/office/drawing/2014/main" xmlns="" id="{D97A8602-6933-4F81-8B92-CEB26B2F2FC1}"/>
                    </a:ext>
                  </a:extLst>
                </p:cNvPr>
                <p:cNvSpPr>
                  <a:spLocks/>
                </p:cNvSpPr>
                <p:nvPr/>
              </p:nvSpPr>
              <p:spPr bwMode="auto">
                <a:xfrm>
                  <a:off x="4591" y="1424"/>
                  <a:ext cx="38" cy="70"/>
                </a:xfrm>
                <a:custGeom>
                  <a:avLst/>
                  <a:gdLst/>
                  <a:ahLst/>
                  <a:cxnLst>
                    <a:cxn ang="0">
                      <a:pos x="115" y="33"/>
                    </a:cxn>
                    <a:cxn ang="0">
                      <a:pos x="104" y="54"/>
                    </a:cxn>
                    <a:cxn ang="0">
                      <a:pos x="97" y="76"/>
                    </a:cxn>
                    <a:cxn ang="0">
                      <a:pos x="92" y="99"/>
                    </a:cxn>
                    <a:cxn ang="0">
                      <a:pos x="88" y="124"/>
                    </a:cxn>
                    <a:cxn ang="0">
                      <a:pos x="82" y="146"/>
                    </a:cxn>
                    <a:cxn ang="0">
                      <a:pos x="77" y="170"/>
                    </a:cxn>
                    <a:cxn ang="0">
                      <a:pos x="68" y="191"/>
                    </a:cxn>
                    <a:cxn ang="0">
                      <a:pos x="57" y="211"/>
                    </a:cxn>
                    <a:cxn ang="0">
                      <a:pos x="45" y="211"/>
                    </a:cxn>
                    <a:cxn ang="0">
                      <a:pos x="36" y="210"/>
                    </a:cxn>
                    <a:cxn ang="0">
                      <a:pos x="27" y="204"/>
                    </a:cxn>
                    <a:cxn ang="0">
                      <a:pos x="20" y="198"/>
                    </a:cxn>
                    <a:cxn ang="0">
                      <a:pos x="12" y="188"/>
                    </a:cxn>
                    <a:cxn ang="0">
                      <a:pos x="7" y="180"/>
                    </a:cxn>
                    <a:cxn ang="0">
                      <a:pos x="2" y="170"/>
                    </a:cxn>
                    <a:cxn ang="0">
                      <a:pos x="0" y="162"/>
                    </a:cxn>
                    <a:cxn ang="0">
                      <a:pos x="2" y="137"/>
                    </a:cxn>
                    <a:cxn ang="0">
                      <a:pos x="7" y="105"/>
                    </a:cxn>
                    <a:cxn ang="0">
                      <a:pos x="13" y="69"/>
                    </a:cxn>
                    <a:cxn ang="0">
                      <a:pos x="24" y="37"/>
                    </a:cxn>
                    <a:cxn ang="0">
                      <a:pos x="38" y="12"/>
                    </a:cxn>
                    <a:cxn ang="0">
                      <a:pos x="57" y="0"/>
                    </a:cxn>
                    <a:cxn ang="0">
                      <a:pos x="82" y="4"/>
                    </a:cxn>
                    <a:cxn ang="0">
                      <a:pos x="115" y="33"/>
                    </a:cxn>
                  </a:cxnLst>
                  <a:rect l="0" t="0" r="r" b="b"/>
                  <a:pathLst>
                    <a:path w="115" h="211">
                      <a:moveTo>
                        <a:pt x="115" y="33"/>
                      </a:moveTo>
                      <a:lnTo>
                        <a:pt x="104" y="54"/>
                      </a:lnTo>
                      <a:lnTo>
                        <a:pt x="97" y="76"/>
                      </a:lnTo>
                      <a:lnTo>
                        <a:pt x="92" y="99"/>
                      </a:lnTo>
                      <a:lnTo>
                        <a:pt x="88" y="124"/>
                      </a:lnTo>
                      <a:lnTo>
                        <a:pt x="82" y="146"/>
                      </a:lnTo>
                      <a:lnTo>
                        <a:pt x="77" y="170"/>
                      </a:lnTo>
                      <a:lnTo>
                        <a:pt x="68" y="191"/>
                      </a:lnTo>
                      <a:lnTo>
                        <a:pt x="57" y="211"/>
                      </a:lnTo>
                      <a:lnTo>
                        <a:pt x="45" y="211"/>
                      </a:lnTo>
                      <a:lnTo>
                        <a:pt x="36" y="210"/>
                      </a:lnTo>
                      <a:lnTo>
                        <a:pt x="27" y="204"/>
                      </a:lnTo>
                      <a:lnTo>
                        <a:pt x="20" y="198"/>
                      </a:lnTo>
                      <a:lnTo>
                        <a:pt x="12" y="188"/>
                      </a:lnTo>
                      <a:lnTo>
                        <a:pt x="7" y="180"/>
                      </a:lnTo>
                      <a:lnTo>
                        <a:pt x="2" y="170"/>
                      </a:lnTo>
                      <a:lnTo>
                        <a:pt x="0" y="162"/>
                      </a:lnTo>
                      <a:lnTo>
                        <a:pt x="2" y="137"/>
                      </a:lnTo>
                      <a:lnTo>
                        <a:pt x="7" y="105"/>
                      </a:lnTo>
                      <a:lnTo>
                        <a:pt x="13" y="69"/>
                      </a:lnTo>
                      <a:lnTo>
                        <a:pt x="24" y="37"/>
                      </a:lnTo>
                      <a:lnTo>
                        <a:pt x="38" y="12"/>
                      </a:lnTo>
                      <a:lnTo>
                        <a:pt x="57" y="0"/>
                      </a:lnTo>
                      <a:lnTo>
                        <a:pt x="82" y="4"/>
                      </a:lnTo>
                      <a:lnTo>
                        <a:pt x="115" y="3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0" name="Freeform 191">
                  <a:extLst>
                    <a:ext uri="{FF2B5EF4-FFF2-40B4-BE49-F238E27FC236}">
                      <a16:creationId xmlns:a16="http://schemas.microsoft.com/office/drawing/2014/main" xmlns="" id="{CD07BFD1-2E92-45C0-8D32-A5EAE98D8F1A}"/>
                    </a:ext>
                  </a:extLst>
                </p:cNvPr>
                <p:cNvSpPr>
                  <a:spLocks/>
                </p:cNvSpPr>
                <p:nvPr/>
              </p:nvSpPr>
              <p:spPr bwMode="auto">
                <a:xfrm>
                  <a:off x="4637" y="1437"/>
                  <a:ext cx="36" cy="67"/>
                </a:xfrm>
                <a:custGeom>
                  <a:avLst/>
                  <a:gdLst/>
                  <a:ahLst/>
                  <a:cxnLst>
                    <a:cxn ang="0">
                      <a:pos x="108" y="6"/>
                    </a:cxn>
                    <a:cxn ang="0">
                      <a:pos x="105" y="26"/>
                    </a:cxn>
                    <a:cxn ang="0">
                      <a:pos x="102" y="49"/>
                    </a:cxn>
                    <a:cxn ang="0">
                      <a:pos x="97" y="71"/>
                    </a:cxn>
                    <a:cxn ang="0">
                      <a:pos x="91" y="94"/>
                    </a:cxn>
                    <a:cxn ang="0">
                      <a:pos x="84" y="116"/>
                    </a:cxn>
                    <a:cxn ang="0">
                      <a:pos x="79" y="140"/>
                    </a:cxn>
                    <a:cxn ang="0">
                      <a:pos x="74" y="162"/>
                    </a:cxn>
                    <a:cxn ang="0">
                      <a:pos x="72" y="186"/>
                    </a:cxn>
                    <a:cxn ang="0">
                      <a:pos x="62" y="193"/>
                    </a:cxn>
                    <a:cxn ang="0">
                      <a:pos x="51" y="197"/>
                    </a:cxn>
                    <a:cxn ang="0">
                      <a:pos x="38" y="198"/>
                    </a:cxn>
                    <a:cxn ang="0">
                      <a:pos x="27" y="199"/>
                    </a:cxn>
                    <a:cxn ang="0">
                      <a:pos x="9" y="176"/>
                    </a:cxn>
                    <a:cxn ang="0">
                      <a:pos x="1" y="154"/>
                    </a:cxn>
                    <a:cxn ang="0">
                      <a:pos x="0" y="130"/>
                    </a:cxn>
                    <a:cxn ang="0">
                      <a:pos x="2" y="108"/>
                    </a:cxn>
                    <a:cxn ang="0">
                      <a:pos x="8" y="83"/>
                    </a:cxn>
                    <a:cxn ang="0">
                      <a:pos x="15" y="60"/>
                    </a:cxn>
                    <a:cxn ang="0">
                      <a:pos x="22" y="36"/>
                    </a:cxn>
                    <a:cxn ang="0">
                      <a:pos x="27" y="13"/>
                    </a:cxn>
                    <a:cxn ang="0">
                      <a:pos x="33" y="4"/>
                    </a:cxn>
                    <a:cxn ang="0">
                      <a:pos x="41" y="2"/>
                    </a:cxn>
                    <a:cxn ang="0">
                      <a:pos x="49" y="0"/>
                    </a:cxn>
                    <a:cxn ang="0">
                      <a:pos x="62" y="0"/>
                    </a:cxn>
                    <a:cxn ang="0">
                      <a:pos x="72" y="0"/>
                    </a:cxn>
                    <a:cxn ang="0">
                      <a:pos x="84" y="3"/>
                    </a:cxn>
                    <a:cxn ang="0">
                      <a:pos x="95" y="4"/>
                    </a:cxn>
                    <a:cxn ang="0">
                      <a:pos x="108" y="6"/>
                    </a:cxn>
                  </a:cxnLst>
                  <a:rect l="0" t="0" r="r" b="b"/>
                  <a:pathLst>
                    <a:path w="108" h="199">
                      <a:moveTo>
                        <a:pt x="108" y="6"/>
                      </a:moveTo>
                      <a:lnTo>
                        <a:pt x="105" y="26"/>
                      </a:lnTo>
                      <a:lnTo>
                        <a:pt x="102" y="49"/>
                      </a:lnTo>
                      <a:lnTo>
                        <a:pt x="97" y="71"/>
                      </a:lnTo>
                      <a:lnTo>
                        <a:pt x="91" y="94"/>
                      </a:lnTo>
                      <a:lnTo>
                        <a:pt x="84" y="116"/>
                      </a:lnTo>
                      <a:lnTo>
                        <a:pt x="79" y="140"/>
                      </a:lnTo>
                      <a:lnTo>
                        <a:pt x="74" y="162"/>
                      </a:lnTo>
                      <a:lnTo>
                        <a:pt x="72" y="186"/>
                      </a:lnTo>
                      <a:lnTo>
                        <a:pt x="62" y="193"/>
                      </a:lnTo>
                      <a:lnTo>
                        <a:pt x="51" y="197"/>
                      </a:lnTo>
                      <a:lnTo>
                        <a:pt x="38" y="198"/>
                      </a:lnTo>
                      <a:lnTo>
                        <a:pt x="27" y="199"/>
                      </a:lnTo>
                      <a:lnTo>
                        <a:pt x="9" y="176"/>
                      </a:lnTo>
                      <a:lnTo>
                        <a:pt x="1" y="154"/>
                      </a:lnTo>
                      <a:lnTo>
                        <a:pt x="0" y="130"/>
                      </a:lnTo>
                      <a:lnTo>
                        <a:pt x="2" y="108"/>
                      </a:lnTo>
                      <a:lnTo>
                        <a:pt x="8" y="83"/>
                      </a:lnTo>
                      <a:lnTo>
                        <a:pt x="15" y="60"/>
                      </a:lnTo>
                      <a:lnTo>
                        <a:pt x="22" y="36"/>
                      </a:lnTo>
                      <a:lnTo>
                        <a:pt x="27" y="13"/>
                      </a:lnTo>
                      <a:lnTo>
                        <a:pt x="33" y="4"/>
                      </a:lnTo>
                      <a:lnTo>
                        <a:pt x="41" y="2"/>
                      </a:lnTo>
                      <a:lnTo>
                        <a:pt x="49" y="0"/>
                      </a:lnTo>
                      <a:lnTo>
                        <a:pt x="62" y="0"/>
                      </a:lnTo>
                      <a:lnTo>
                        <a:pt x="72" y="0"/>
                      </a:lnTo>
                      <a:lnTo>
                        <a:pt x="84" y="3"/>
                      </a:lnTo>
                      <a:lnTo>
                        <a:pt x="95" y="4"/>
                      </a:lnTo>
                      <a:lnTo>
                        <a:pt x="108" y="6"/>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1" name="Freeform 192">
                  <a:extLst>
                    <a:ext uri="{FF2B5EF4-FFF2-40B4-BE49-F238E27FC236}">
                      <a16:creationId xmlns:a16="http://schemas.microsoft.com/office/drawing/2014/main" xmlns="" id="{DA8C62E5-1594-457A-8A74-B34316320D18}"/>
                    </a:ext>
                  </a:extLst>
                </p:cNvPr>
                <p:cNvSpPr>
                  <a:spLocks/>
                </p:cNvSpPr>
                <p:nvPr/>
              </p:nvSpPr>
              <p:spPr bwMode="auto">
                <a:xfrm>
                  <a:off x="4372" y="1552"/>
                  <a:ext cx="65" cy="89"/>
                </a:xfrm>
                <a:custGeom>
                  <a:avLst/>
                  <a:gdLst/>
                  <a:ahLst/>
                  <a:cxnLst>
                    <a:cxn ang="0">
                      <a:pos x="195" y="7"/>
                    </a:cxn>
                    <a:cxn ang="0">
                      <a:pos x="191" y="12"/>
                    </a:cxn>
                    <a:cxn ang="0">
                      <a:pos x="180" y="25"/>
                    </a:cxn>
                    <a:cxn ang="0">
                      <a:pos x="162" y="45"/>
                    </a:cxn>
                    <a:cxn ang="0">
                      <a:pos x="143" y="72"/>
                    </a:cxn>
                    <a:cxn ang="0">
                      <a:pos x="119" y="107"/>
                    </a:cxn>
                    <a:cxn ang="0">
                      <a:pos x="101" y="151"/>
                    </a:cxn>
                    <a:cxn ang="0">
                      <a:pos x="86" y="204"/>
                    </a:cxn>
                    <a:cxn ang="0">
                      <a:pos x="79" y="268"/>
                    </a:cxn>
                    <a:cxn ang="0">
                      <a:pos x="0" y="259"/>
                    </a:cxn>
                    <a:cxn ang="0">
                      <a:pos x="22" y="0"/>
                    </a:cxn>
                    <a:cxn ang="0">
                      <a:pos x="195" y="7"/>
                    </a:cxn>
                  </a:cxnLst>
                  <a:rect l="0" t="0" r="r" b="b"/>
                  <a:pathLst>
                    <a:path w="195" h="268">
                      <a:moveTo>
                        <a:pt x="195" y="7"/>
                      </a:moveTo>
                      <a:lnTo>
                        <a:pt x="191" y="12"/>
                      </a:lnTo>
                      <a:lnTo>
                        <a:pt x="180" y="25"/>
                      </a:lnTo>
                      <a:lnTo>
                        <a:pt x="162" y="45"/>
                      </a:lnTo>
                      <a:lnTo>
                        <a:pt x="143" y="72"/>
                      </a:lnTo>
                      <a:lnTo>
                        <a:pt x="119" y="107"/>
                      </a:lnTo>
                      <a:lnTo>
                        <a:pt x="101" y="151"/>
                      </a:lnTo>
                      <a:lnTo>
                        <a:pt x="86" y="204"/>
                      </a:lnTo>
                      <a:lnTo>
                        <a:pt x="79" y="268"/>
                      </a:lnTo>
                      <a:lnTo>
                        <a:pt x="0" y="259"/>
                      </a:lnTo>
                      <a:lnTo>
                        <a:pt x="22" y="0"/>
                      </a:lnTo>
                      <a:lnTo>
                        <a:pt x="195" y="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2" name="Freeform 193">
                  <a:extLst>
                    <a:ext uri="{FF2B5EF4-FFF2-40B4-BE49-F238E27FC236}">
                      <a16:creationId xmlns:a16="http://schemas.microsoft.com/office/drawing/2014/main" xmlns="" id="{AC6F1001-70C1-4F15-A9C7-26CC90FB7825}"/>
                    </a:ext>
                  </a:extLst>
                </p:cNvPr>
                <p:cNvSpPr>
                  <a:spLocks/>
                </p:cNvSpPr>
                <p:nvPr/>
              </p:nvSpPr>
              <p:spPr bwMode="auto">
                <a:xfrm>
                  <a:off x="4185" y="1550"/>
                  <a:ext cx="77" cy="93"/>
                </a:xfrm>
                <a:custGeom>
                  <a:avLst/>
                  <a:gdLst/>
                  <a:ahLst/>
                  <a:cxnLst>
                    <a:cxn ang="0">
                      <a:pos x="231" y="0"/>
                    </a:cxn>
                    <a:cxn ang="0">
                      <a:pos x="202" y="23"/>
                    </a:cxn>
                    <a:cxn ang="0">
                      <a:pos x="177" y="51"/>
                    </a:cxn>
                    <a:cxn ang="0">
                      <a:pos x="155" y="78"/>
                    </a:cxn>
                    <a:cxn ang="0">
                      <a:pos x="137" y="112"/>
                    </a:cxn>
                    <a:cxn ang="0">
                      <a:pos x="120" y="145"/>
                    </a:cxn>
                    <a:cxn ang="0">
                      <a:pos x="109" y="184"/>
                    </a:cxn>
                    <a:cxn ang="0">
                      <a:pos x="100" y="227"/>
                    </a:cxn>
                    <a:cxn ang="0">
                      <a:pos x="94" y="274"/>
                    </a:cxn>
                    <a:cxn ang="0">
                      <a:pos x="0" y="281"/>
                    </a:cxn>
                    <a:cxn ang="0">
                      <a:pos x="29" y="29"/>
                    </a:cxn>
                    <a:cxn ang="0">
                      <a:pos x="231" y="0"/>
                    </a:cxn>
                  </a:cxnLst>
                  <a:rect l="0" t="0" r="r" b="b"/>
                  <a:pathLst>
                    <a:path w="231" h="281">
                      <a:moveTo>
                        <a:pt x="231" y="0"/>
                      </a:moveTo>
                      <a:lnTo>
                        <a:pt x="202" y="23"/>
                      </a:lnTo>
                      <a:lnTo>
                        <a:pt x="177" y="51"/>
                      </a:lnTo>
                      <a:lnTo>
                        <a:pt x="155" y="78"/>
                      </a:lnTo>
                      <a:lnTo>
                        <a:pt x="137" y="112"/>
                      </a:lnTo>
                      <a:lnTo>
                        <a:pt x="120" y="145"/>
                      </a:lnTo>
                      <a:lnTo>
                        <a:pt x="109" y="184"/>
                      </a:lnTo>
                      <a:lnTo>
                        <a:pt x="100" y="227"/>
                      </a:lnTo>
                      <a:lnTo>
                        <a:pt x="94" y="274"/>
                      </a:lnTo>
                      <a:lnTo>
                        <a:pt x="0" y="281"/>
                      </a:lnTo>
                      <a:lnTo>
                        <a:pt x="29" y="29"/>
                      </a:lnTo>
                      <a:lnTo>
                        <a:pt x="231"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3" name="Freeform 194">
                  <a:extLst>
                    <a:ext uri="{FF2B5EF4-FFF2-40B4-BE49-F238E27FC236}">
                      <a16:creationId xmlns:a16="http://schemas.microsoft.com/office/drawing/2014/main" xmlns="" id="{6F412720-DED0-4058-8EDA-8D41F765991D}"/>
                    </a:ext>
                  </a:extLst>
                </p:cNvPr>
                <p:cNvSpPr>
                  <a:spLocks/>
                </p:cNvSpPr>
                <p:nvPr/>
              </p:nvSpPr>
              <p:spPr bwMode="auto">
                <a:xfrm>
                  <a:off x="4286" y="1547"/>
                  <a:ext cx="67" cy="94"/>
                </a:xfrm>
                <a:custGeom>
                  <a:avLst/>
                  <a:gdLst/>
                  <a:ahLst/>
                  <a:cxnLst>
                    <a:cxn ang="0">
                      <a:pos x="202" y="0"/>
                    </a:cxn>
                    <a:cxn ang="0">
                      <a:pos x="164" y="31"/>
                    </a:cxn>
                    <a:cxn ang="0">
                      <a:pos x="134" y="65"/>
                    </a:cxn>
                    <a:cxn ang="0">
                      <a:pos x="114" y="98"/>
                    </a:cxn>
                    <a:cxn ang="0">
                      <a:pos x="101" y="133"/>
                    </a:cxn>
                    <a:cxn ang="0">
                      <a:pos x="92" y="166"/>
                    </a:cxn>
                    <a:cxn ang="0">
                      <a:pos x="87" y="202"/>
                    </a:cxn>
                    <a:cxn ang="0">
                      <a:pos x="83" y="236"/>
                    </a:cxn>
                    <a:cxn ang="0">
                      <a:pos x="79" y="272"/>
                    </a:cxn>
                    <a:cxn ang="0">
                      <a:pos x="0" y="281"/>
                    </a:cxn>
                    <a:cxn ang="0">
                      <a:pos x="21" y="13"/>
                    </a:cxn>
                    <a:cxn ang="0">
                      <a:pos x="202" y="0"/>
                    </a:cxn>
                  </a:cxnLst>
                  <a:rect l="0" t="0" r="r" b="b"/>
                  <a:pathLst>
                    <a:path w="202" h="281">
                      <a:moveTo>
                        <a:pt x="202" y="0"/>
                      </a:moveTo>
                      <a:lnTo>
                        <a:pt x="164" y="31"/>
                      </a:lnTo>
                      <a:lnTo>
                        <a:pt x="134" y="65"/>
                      </a:lnTo>
                      <a:lnTo>
                        <a:pt x="114" y="98"/>
                      </a:lnTo>
                      <a:lnTo>
                        <a:pt x="101" y="133"/>
                      </a:lnTo>
                      <a:lnTo>
                        <a:pt x="92" y="166"/>
                      </a:lnTo>
                      <a:lnTo>
                        <a:pt x="87" y="202"/>
                      </a:lnTo>
                      <a:lnTo>
                        <a:pt x="83" y="236"/>
                      </a:lnTo>
                      <a:lnTo>
                        <a:pt x="79" y="272"/>
                      </a:lnTo>
                      <a:lnTo>
                        <a:pt x="0" y="281"/>
                      </a:lnTo>
                      <a:lnTo>
                        <a:pt x="21" y="13"/>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4" name="Freeform 195">
                  <a:extLst>
                    <a:ext uri="{FF2B5EF4-FFF2-40B4-BE49-F238E27FC236}">
                      <a16:creationId xmlns:a16="http://schemas.microsoft.com/office/drawing/2014/main" xmlns="" id="{EB42B8BF-7485-4BD1-A28B-C35730656557}"/>
                    </a:ext>
                  </a:extLst>
                </p:cNvPr>
                <p:cNvSpPr>
                  <a:spLocks/>
                </p:cNvSpPr>
                <p:nvPr/>
              </p:nvSpPr>
              <p:spPr bwMode="auto">
                <a:xfrm>
                  <a:off x="4094" y="1557"/>
                  <a:ext cx="57" cy="86"/>
                </a:xfrm>
                <a:custGeom>
                  <a:avLst/>
                  <a:gdLst/>
                  <a:ahLst/>
                  <a:cxnLst>
                    <a:cxn ang="0">
                      <a:pos x="172" y="0"/>
                    </a:cxn>
                    <a:cxn ang="0">
                      <a:pos x="138" y="22"/>
                    </a:cxn>
                    <a:cxn ang="0">
                      <a:pos x="116" y="50"/>
                    </a:cxn>
                    <a:cxn ang="0">
                      <a:pos x="101" y="80"/>
                    </a:cxn>
                    <a:cxn ang="0">
                      <a:pos x="93" y="115"/>
                    </a:cxn>
                    <a:cxn ang="0">
                      <a:pos x="86" y="149"/>
                    </a:cxn>
                    <a:cxn ang="0">
                      <a:pos x="84" y="185"/>
                    </a:cxn>
                    <a:cxn ang="0">
                      <a:pos x="82" y="221"/>
                    </a:cxn>
                    <a:cxn ang="0">
                      <a:pos x="79" y="259"/>
                    </a:cxn>
                    <a:cxn ang="0">
                      <a:pos x="0" y="259"/>
                    </a:cxn>
                    <a:cxn ang="0">
                      <a:pos x="14" y="0"/>
                    </a:cxn>
                    <a:cxn ang="0">
                      <a:pos x="172" y="0"/>
                    </a:cxn>
                  </a:cxnLst>
                  <a:rect l="0" t="0" r="r" b="b"/>
                  <a:pathLst>
                    <a:path w="172" h="259">
                      <a:moveTo>
                        <a:pt x="172" y="0"/>
                      </a:moveTo>
                      <a:lnTo>
                        <a:pt x="138" y="22"/>
                      </a:lnTo>
                      <a:lnTo>
                        <a:pt x="116" y="50"/>
                      </a:lnTo>
                      <a:lnTo>
                        <a:pt x="101" y="80"/>
                      </a:lnTo>
                      <a:lnTo>
                        <a:pt x="93" y="115"/>
                      </a:lnTo>
                      <a:lnTo>
                        <a:pt x="86" y="149"/>
                      </a:lnTo>
                      <a:lnTo>
                        <a:pt x="84" y="185"/>
                      </a:lnTo>
                      <a:lnTo>
                        <a:pt x="82" y="221"/>
                      </a:lnTo>
                      <a:lnTo>
                        <a:pt x="79" y="259"/>
                      </a:lnTo>
                      <a:lnTo>
                        <a:pt x="0" y="259"/>
                      </a:lnTo>
                      <a:lnTo>
                        <a:pt x="14" y="0"/>
                      </a:lnTo>
                      <a:lnTo>
                        <a:pt x="17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5" name="Freeform 196">
                  <a:extLst>
                    <a:ext uri="{FF2B5EF4-FFF2-40B4-BE49-F238E27FC236}">
                      <a16:creationId xmlns:a16="http://schemas.microsoft.com/office/drawing/2014/main" xmlns="" id="{01444CDE-FF2E-4A8F-A3D2-D2404032BB59}"/>
                    </a:ext>
                  </a:extLst>
                </p:cNvPr>
                <p:cNvSpPr>
                  <a:spLocks/>
                </p:cNvSpPr>
                <p:nvPr/>
              </p:nvSpPr>
              <p:spPr bwMode="auto">
                <a:xfrm>
                  <a:off x="4509" y="1574"/>
                  <a:ext cx="41" cy="76"/>
                </a:xfrm>
                <a:custGeom>
                  <a:avLst/>
                  <a:gdLst/>
                  <a:ahLst/>
                  <a:cxnLst>
                    <a:cxn ang="0">
                      <a:pos x="122" y="12"/>
                    </a:cxn>
                    <a:cxn ang="0">
                      <a:pos x="115" y="39"/>
                    </a:cxn>
                    <a:cxn ang="0">
                      <a:pos x="111" y="68"/>
                    </a:cxn>
                    <a:cxn ang="0">
                      <a:pos x="110" y="97"/>
                    </a:cxn>
                    <a:cxn ang="0">
                      <a:pos x="110" y="126"/>
                    </a:cxn>
                    <a:cxn ang="0">
                      <a:pos x="107" y="152"/>
                    </a:cxn>
                    <a:cxn ang="0">
                      <a:pos x="103" y="180"/>
                    </a:cxn>
                    <a:cxn ang="0">
                      <a:pos x="96" y="203"/>
                    </a:cxn>
                    <a:cxn ang="0">
                      <a:pos x="86" y="228"/>
                    </a:cxn>
                    <a:cxn ang="0">
                      <a:pos x="0" y="228"/>
                    </a:cxn>
                    <a:cxn ang="0">
                      <a:pos x="0" y="202"/>
                    </a:cxn>
                    <a:cxn ang="0">
                      <a:pos x="0" y="177"/>
                    </a:cxn>
                    <a:cxn ang="0">
                      <a:pos x="2" y="151"/>
                    </a:cxn>
                    <a:cxn ang="0">
                      <a:pos x="6" y="125"/>
                    </a:cxn>
                    <a:cxn ang="0">
                      <a:pos x="9" y="97"/>
                    </a:cxn>
                    <a:cxn ang="0">
                      <a:pos x="14" y="71"/>
                    </a:cxn>
                    <a:cxn ang="0">
                      <a:pos x="21" y="44"/>
                    </a:cxn>
                    <a:cxn ang="0">
                      <a:pos x="29" y="21"/>
                    </a:cxn>
                    <a:cxn ang="0">
                      <a:pos x="36" y="10"/>
                    </a:cxn>
                    <a:cxn ang="0">
                      <a:pos x="47" y="4"/>
                    </a:cxn>
                    <a:cxn ang="0">
                      <a:pos x="60" y="0"/>
                    </a:cxn>
                    <a:cxn ang="0">
                      <a:pos x="75" y="0"/>
                    </a:cxn>
                    <a:cxn ang="0">
                      <a:pos x="89" y="0"/>
                    </a:cxn>
                    <a:cxn ang="0">
                      <a:pos x="103" y="3"/>
                    </a:cxn>
                    <a:cxn ang="0">
                      <a:pos x="114" y="7"/>
                    </a:cxn>
                    <a:cxn ang="0">
                      <a:pos x="122" y="12"/>
                    </a:cxn>
                  </a:cxnLst>
                  <a:rect l="0" t="0" r="r" b="b"/>
                  <a:pathLst>
                    <a:path w="122" h="228">
                      <a:moveTo>
                        <a:pt x="122" y="12"/>
                      </a:moveTo>
                      <a:lnTo>
                        <a:pt x="115" y="39"/>
                      </a:lnTo>
                      <a:lnTo>
                        <a:pt x="111" y="68"/>
                      </a:lnTo>
                      <a:lnTo>
                        <a:pt x="110" y="97"/>
                      </a:lnTo>
                      <a:lnTo>
                        <a:pt x="110" y="126"/>
                      </a:lnTo>
                      <a:lnTo>
                        <a:pt x="107" y="152"/>
                      </a:lnTo>
                      <a:lnTo>
                        <a:pt x="103" y="180"/>
                      </a:lnTo>
                      <a:lnTo>
                        <a:pt x="96" y="203"/>
                      </a:lnTo>
                      <a:lnTo>
                        <a:pt x="86" y="228"/>
                      </a:lnTo>
                      <a:lnTo>
                        <a:pt x="0" y="228"/>
                      </a:lnTo>
                      <a:lnTo>
                        <a:pt x="0" y="202"/>
                      </a:lnTo>
                      <a:lnTo>
                        <a:pt x="0" y="177"/>
                      </a:lnTo>
                      <a:lnTo>
                        <a:pt x="2" y="151"/>
                      </a:lnTo>
                      <a:lnTo>
                        <a:pt x="6" y="125"/>
                      </a:lnTo>
                      <a:lnTo>
                        <a:pt x="9" y="97"/>
                      </a:lnTo>
                      <a:lnTo>
                        <a:pt x="14" y="71"/>
                      </a:lnTo>
                      <a:lnTo>
                        <a:pt x="21" y="44"/>
                      </a:lnTo>
                      <a:lnTo>
                        <a:pt x="29" y="21"/>
                      </a:lnTo>
                      <a:lnTo>
                        <a:pt x="36" y="10"/>
                      </a:lnTo>
                      <a:lnTo>
                        <a:pt x="47" y="4"/>
                      </a:lnTo>
                      <a:lnTo>
                        <a:pt x="60" y="0"/>
                      </a:lnTo>
                      <a:lnTo>
                        <a:pt x="75" y="0"/>
                      </a:lnTo>
                      <a:lnTo>
                        <a:pt x="89" y="0"/>
                      </a:lnTo>
                      <a:lnTo>
                        <a:pt x="103" y="3"/>
                      </a:lnTo>
                      <a:lnTo>
                        <a:pt x="114" y="7"/>
                      </a:lnTo>
                      <a:lnTo>
                        <a:pt x="122" y="1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6" name="Freeform 197">
                  <a:extLst>
                    <a:ext uri="{FF2B5EF4-FFF2-40B4-BE49-F238E27FC236}">
                      <a16:creationId xmlns:a16="http://schemas.microsoft.com/office/drawing/2014/main" xmlns="" id="{1C72A879-1330-4F14-84CF-E29A8CD16F26}"/>
                    </a:ext>
                  </a:extLst>
                </p:cNvPr>
                <p:cNvSpPr>
                  <a:spLocks/>
                </p:cNvSpPr>
                <p:nvPr/>
              </p:nvSpPr>
              <p:spPr bwMode="auto">
                <a:xfrm>
                  <a:off x="4569" y="1580"/>
                  <a:ext cx="39" cy="75"/>
                </a:xfrm>
                <a:custGeom>
                  <a:avLst/>
                  <a:gdLst/>
                  <a:ahLst/>
                  <a:cxnLst>
                    <a:cxn ang="0">
                      <a:pos x="116" y="30"/>
                    </a:cxn>
                    <a:cxn ang="0">
                      <a:pos x="80" y="203"/>
                    </a:cxn>
                    <a:cxn ang="0">
                      <a:pos x="73" y="210"/>
                    </a:cxn>
                    <a:cxn ang="0">
                      <a:pos x="66" y="216"/>
                    </a:cxn>
                    <a:cxn ang="0">
                      <a:pos x="58" y="220"/>
                    </a:cxn>
                    <a:cxn ang="0">
                      <a:pos x="50" y="224"/>
                    </a:cxn>
                    <a:cxn ang="0">
                      <a:pos x="40" y="224"/>
                    </a:cxn>
                    <a:cxn ang="0">
                      <a:pos x="32" y="224"/>
                    </a:cxn>
                    <a:cxn ang="0">
                      <a:pos x="24" y="221"/>
                    </a:cxn>
                    <a:cxn ang="0">
                      <a:pos x="15" y="219"/>
                    </a:cxn>
                    <a:cxn ang="0">
                      <a:pos x="4" y="191"/>
                    </a:cxn>
                    <a:cxn ang="0">
                      <a:pos x="0" y="165"/>
                    </a:cxn>
                    <a:cxn ang="0">
                      <a:pos x="1" y="137"/>
                    </a:cxn>
                    <a:cxn ang="0">
                      <a:pos x="7" y="111"/>
                    </a:cxn>
                    <a:cxn ang="0">
                      <a:pos x="14" y="83"/>
                    </a:cxn>
                    <a:cxn ang="0">
                      <a:pos x="22" y="57"/>
                    </a:cxn>
                    <a:cxn ang="0">
                      <a:pos x="29" y="29"/>
                    </a:cxn>
                    <a:cxn ang="0">
                      <a:pos x="37" y="3"/>
                    </a:cxn>
                    <a:cxn ang="0">
                      <a:pos x="47" y="0"/>
                    </a:cxn>
                    <a:cxn ang="0">
                      <a:pos x="60" y="0"/>
                    </a:cxn>
                    <a:cxn ang="0">
                      <a:pos x="71" y="1"/>
                    </a:cxn>
                    <a:cxn ang="0">
                      <a:pos x="82" y="5"/>
                    </a:cxn>
                    <a:cxn ang="0">
                      <a:pos x="91" y="10"/>
                    </a:cxn>
                    <a:cxn ang="0">
                      <a:pos x="101" y="15"/>
                    </a:cxn>
                    <a:cxn ang="0">
                      <a:pos x="109" y="22"/>
                    </a:cxn>
                    <a:cxn ang="0">
                      <a:pos x="116" y="30"/>
                    </a:cxn>
                  </a:cxnLst>
                  <a:rect l="0" t="0" r="r" b="b"/>
                  <a:pathLst>
                    <a:path w="116" h="224">
                      <a:moveTo>
                        <a:pt x="116" y="30"/>
                      </a:moveTo>
                      <a:lnTo>
                        <a:pt x="80" y="203"/>
                      </a:lnTo>
                      <a:lnTo>
                        <a:pt x="73" y="210"/>
                      </a:lnTo>
                      <a:lnTo>
                        <a:pt x="66" y="216"/>
                      </a:lnTo>
                      <a:lnTo>
                        <a:pt x="58" y="220"/>
                      </a:lnTo>
                      <a:lnTo>
                        <a:pt x="50" y="224"/>
                      </a:lnTo>
                      <a:lnTo>
                        <a:pt x="40" y="224"/>
                      </a:lnTo>
                      <a:lnTo>
                        <a:pt x="32" y="224"/>
                      </a:lnTo>
                      <a:lnTo>
                        <a:pt x="24" y="221"/>
                      </a:lnTo>
                      <a:lnTo>
                        <a:pt x="15" y="219"/>
                      </a:lnTo>
                      <a:lnTo>
                        <a:pt x="4" y="191"/>
                      </a:lnTo>
                      <a:lnTo>
                        <a:pt x="0" y="165"/>
                      </a:lnTo>
                      <a:lnTo>
                        <a:pt x="1" y="137"/>
                      </a:lnTo>
                      <a:lnTo>
                        <a:pt x="7" y="111"/>
                      </a:lnTo>
                      <a:lnTo>
                        <a:pt x="14" y="83"/>
                      </a:lnTo>
                      <a:lnTo>
                        <a:pt x="22" y="57"/>
                      </a:lnTo>
                      <a:lnTo>
                        <a:pt x="29" y="29"/>
                      </a:lnTo>
                      <a:lnTo>
                        <a:pt x="37" y="3"/>
                      </a:lnTo>
                      <a:lnTo>
                        <a:pt x="47" y="0"/>
                      </a:lnTo>
                      <a:lnTo>
                        <a:pt x="60" y="0"/>
                      </a:lnTo>
                      <a:lnTo>
                        <a:pt x="71" y="1"/>
                      </a:lnTo>
                      <a:lnTo>
                        <a:pt x="82" y="5"/>
                      </a:lnTo>
                      <a:lnTo>
                        <a:pt x="91" y="10"/>
                      </a:lnTo>
                      <a:lnTo>
                        <a:pt x="101" y="15"/>
                      </a:lnTo>
                      <a:lnTo>
                        <a:pt x="109" y="22"/>
                      </a:lnTo>
                      <a:lnTo>
                        <a:pt x="116" y="3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7" name="Freeform 198">
                  <a:extLst>
                    <a:ext uri="{FF2B5EF4-FFF2-40B4-BE49-F238E27FC236}">
                      <a16:creationId xmlns:a16="http://schemas.microsoft.com/office/drawing/2014/main" xmlns="" id="{A9DBE032-BEE8-4681-B533-3CF23C09DC81}"/>
                    </a:ext>
                  </a:extLst>
                </p:cNvPr>
                <p:cNvSpPr>
                  <a:spLocks/>
                </p:cNvSpPr>
                <p:nvPr/>
              </p:nvSpPr>
              <p:spPr bwMode="auto">
                <a:xfrm>
                  <a:off x="4618" y="1593"/>
                  <a:ext cx="35" cy="71"/>
                </a:xfrm>
                <a:custGeom>
                  <a:avLst/>
                  <a:gdLst/>
                  <a:ahLst/>
                  <a:cxnLst>
                    <a:cxn ang="0">
                      <a:pos x="76" y="207"/>
                    </a:cxn>
                    <a:cxn ang="0">
                      <a:pos x="64" y="210"/>
                    </a:cxn>
                    <a:cxn ang="0">
                      <a:pos x="54" y="212"/>
                    </a:cxn>
                    <a:cxn ang="0">
                      <a:pos x="46" y="210"/>
                    </a:cxn>
                    <a:cxn ang="0">
                      <a:pos x="38" y="209"/>
                    </a:cxn>
                    <a:cxn ang="0">
                      <a:pos x="28" y="203"/>
                    </a:cxn>
                    <a:cxn ang="0">
                      <a:pos x="20" y="199"/>
                    </a:cxn>
                    <a:cxn ang="0">
                      <a:pos x="11" y="195"/>
                    </a:cxn>
                    <a:cxn ang="0">
                      <a:pos x="4" y="194"/>
                    </a:cxn>
                    <a:cxn ang="0">
                      <a:pos x="0" y="166"/>
                    </a:cxn>
                    <a:cxn ang="0">
                      <a:pos x="0" y="140"/>
                    </a:cxn>
                    <a:cxn ang="0">
                      <a:pos x="0" y="115"/>
                    </a:cxn>
                    <a:cxn ang="0">
                      <a:pos x="4" y="90"/>
                    </a:cxn>
                    <a:cxn ang="0">
                      <a:pos x="7" y="65"/>
                    </a:cxn>
                    <a:cxn ang="0">
                      <a:pos x="11" y="43"/>
                    </a:cxn>
                    <a:cxn ang="0">
                      <a:pos x="18" y="20"/>
                    </a:cxn>
                    <a:cxn ang="0">
                      <a:pos x="27" y="0"/>
                    </a:cxn>
                    <a:cxn ang="0">
                      <a:pos x="105" y="0"/>
                    </a:cxn>
                    <a:cxn ang="0">
                      <a:pos x="76" y="207"/>
                    </a:cxn>
                  </a:cxnLst>
                  <a:rect l="0" t="0" r="r" b="b"/>
                  <a:pathLst>
                    <a:path w="105" h="212">
                      <a:moveTo>
                        <a:pt x="76" y="207"/>
                      </a:moveTo>
                      <a:lnTo>
                        <a:pt x="64" y="210"/>
                      </a:lnTo>
                      <a:lnTo>
                        <a:pt x="54" y="212"/>
                      </a:lnTo>
                      <a:lnTo>
                        <a:pt x="46" y="210"/>
                      </a:lnTo>
                      <a:lnTo>
                        <a:pt x="38" y="209"/>
                      </a:lnTo>
                      <a:lnTo>
                        <a:pt x="28" y="203"/>
                      </a:lnTo>
                      <a:lnTo>
                        <a:pt x="20" y="199"/>
                      </a:lnTo>
                      <a:lnTo>
                        <a:pt x="11" y="195"/>
                      </a:lnTo>
                      <a:lnTo>
                        <a:pt x="4" y="194"/>
                      </a:lnTo>
                      <a:lnTo>
                        <a:pt x="0" y="166"/>
                      </a:lnTo>
                      <a:lnTo>
                        <a:pt x="0" y="140"/>
                      </a:lnTo>
                      <a:lnTo>
                        <a:pt x="0" y="115"/>
                      </a:lnTo>
                      <a:lnTo>
                        <a:pt x="4" y="90"/>
                      </a:lnTo>
                      <a:lnTo>
                        <a:pt x="7" y="65"/>
                      </a:lnTo>
                      <a:lnTo>
                        <a:pt x="11" y="43"/>
                      </a:lnTo>
                      <a:lnTo>
                        <a:pt x="18" y="20"/>
                      </a:lnTo>
                      <a:lnTo>
                        <a:pt x="27" y="0"/>
                      </a:lnTo>
                      <a:lnTo>
                        <a:pt x="105" y="0"/>
                      </a:lnTo>
                      <a:lnTo>
                        <a:pt x="76" y="20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8" name="Freeform 199">
                  <a:extLst>
                    <a:ext uri="{FF2B5EF4-FFF2-40B4-BE49-F238E27FC236}">
                      <a16:creationId xmlns:a16="http://schemas.microsoft.com/office/drawing/2014/main" xmlns="" id="{21C53949-F7D5-4AC5-92DD-F4DAC0CCF629}"/>
                    </a:ext>
                  </a:extLst>
                </p:cNvPr>
                <p:cNvSpPr>
                  <a:spLocks/>
                </p:cNvSpPr>
                <p:nvPr/>
              </p:nvSpPr>
              <p:spPr bwMode="auto">
                <a:xfrm>
                  <a:off x="4351" y="1698"/>
                  <a:ext cx="67" cy="84"/>
                </a:xfrm>
                <a:custGeom>
                  <a:avLst/>
                  <a:gdLst/>
                  <a:ahLst/>
                  <a:cxnLst>
                    <a:cxn ang="0">
                      <a:pos x="202" y="0"/>
                    </a:cxn>
                    <a:cxn ang="0">
                      <a:pos x="162" y="29"/>
                    </a:cxn>
                    <a:cxn ang="0">
                      <a:pos x="134" y="63"/>
                    </a:cxn>
                    <a:cxn ang="0">
                      <a:pos x="115" y="96"/>
                    </a:cxn>
                    <a:cxn ang="0">
                      <a:pos x="105" y="129"/>
                    </a:cxn>
                    <a:cxn ang="0">
                      <a:pos x="100" y="161"/>
                    </a:cxn>
                    <a:cxn ang="0">
                      <a:pos x="98" y="193"/>
                    </a:cxn>
                    <a:cxn ang="0">
                      <a:pos x="100" y="223"/>
                    </a:cxn>
                    <a:cxn ang="0">
                      <a:pos x="101" y="252"/>
                    </a:cxn>
                    <a:cxn ang="0">
                      <a:pos x="0" y="245"/>
                    </a:cxn>
                    <a:cxn ang="0">
                      <a:pos x="8" y="9"/>
                    </a:cxn>
                    <a:cxn ang="0">
                      <a:pos x="202" y="0"/>
                    </a:cxn>
                  </a:cxnLst>
                  <a:rect l="0" t="0" r="r" b="b"/>
                  <a:pathLst>
                    <a:path w="202" h="252">
                      <a:moveTo>
                        <a:pt x="202" y="0"/>
                      </a:moveTo>
                      <a:lnTo>
                        <a:pt x="162" y="29"/>
                      </a:lnTo>
                      <a:lnTo>
                        <a:pt x="134" y="63"/>
                      </a:lnTo>
                      <a:lnTo>
                        <a:pt x="115" y="96"/>
                      </a:lnTo>
                      <a:lnTo>
                        <a:pt x="105" y="129"/>
                      </a:lnTo>
                      <a:lnTo>
                        <a:pt x="100" y="161"/>
                      </a:lnTo>
                      <a:lnTo>
                        <a:pt x="98" y="193"/>
                      </a:lnTo>
                      <a:lnTo>
                        <a:pt x="100" y="223"/>
                      </a:lnTo>
                      <a:lnTo>
                        <a:pt x="101" y="252"/>
                      </a:lnTo>
                      <a:lnTo>
                        <a:pt x="0" y="245"/>
                      </a:lnTo>
                      <a:lnTo>
                        <a:pt x="8" y="9"/>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9" name="Freeform 200">
                  <a:extLst>
                    <a:ext uri="{FF2B5EF4-FFF2-40B4-BE49-F238E27FC236}">
                      <a16:creationId xmlns:a16="http://schemas.microsoft.com/office/drawing/2014/main" xmlns="" id="{ADA20B04-2312-4A54-A66C-78243707F252}"/>
                    </a:ext>
                  </a:extLst>
                </p:cNvPr>
                <p:cNvSpPr>
                  <a:spLocks/>
                </p:cNvSpPr>
                <p:nvPr/>
              </p:nvSpPr>
              <p:spPr bwMode="auto">
                <a:xfrm>
                  <a:off x="4063" y="1694"/>
                  <a:ext cx="67" cy="93"/>
                </a:xfrm>
                <a:custGeom>
                  <a:avLst/>
                  <a:gdLst/>
                  <a:ahLst/>
                  <a:cxnLst>
                    <a:cxn ang="0">
                      <a:pos x="202" y="0"/>
                    </a:cxn>
                    <a:cxn ang="0">
                      <a:pos x="165" y="30"/>
                    </a:cxn>
                    <a:cxn ang="0">
                      <a:pos x="140" y="58"/>
                    </a:cxn>
                    <a:cxn ang="0">
                      <a:pos x="123" y="81"/>
                    </a:cxn>
                    <a:cxn ang="0">
                      <a:pos x="115" y="108"/>
                    </a:cxn>
                    <a:cxn ang="0">
                      <a:pos x="108" y="137"/>
                    </a:cxn>
                    <a:cxn ang="0">
                      <a:pos x="105" y="173"/>
                    </a:cxn>
                    <a:cxn ang="0">
                      <a:pos x="101" y="220"/>
                    </a:cxn>
                    <a:cxn ang="0">
                      <a:pos x="94" y="281"/>
                    </a:cxn>
                    <a:cxn ang="0">
                      <a:pos x="0" y="281"/>
                    </a:cxn>
                    <a:cxn ang="0">
                      <a:pos x="36" y="0"/>
                    </a:cxn>
                    <a:cxn ang="0">
                      <a:pos x="202" y="0"/>
                    </a:cxn>
                  </a:cxnLst>
                  <a:rect l="0" t="0" r="r" b="b"/>
                  <a:pathLst>
                    <a:path w="202" h="281">
                      <a:moveTo>
                        <a:pt x="202" y="0"/>
                      </a:moveTo>
                      <a:lnTo>
                        <a:pt x="165" y="30"/>
                      </a:lnTo>
                      <a:lnTo>
                        <a:pt x="140" y="58"/>
                      </a:lnTo>
                      <a:lnTo>
                        <a:pt x="123" y="81"/>
                      </a:lnTo>
                      <a:lnTo>
                        <a:pt x="115" y="108"/>
                      </a:lnTo>
                      <a:lnTo>
                        <a:pt x="108" y="137"/>
                      </a:lnTo>
                      <a:lnTo>
                        <a:pt x="105" y="173"/>
                      </a:lnTo>
                      <a:lnTo>
                        <a:pt x="101" y="220"/>
                      </a:lnTo>
                      <a:lnTo>
                        <a:pt x="94" y="281"/>
                      </a:lnTo>
                      <a:lnTo>
                        <a:pt x="0" y="281"/>
                      </a:lnTo>
                      <a:lnTo>
                        <a:pt x="36" y="0"/>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0" name="Freeform 201">
                  <a:extLst>
                    <a:ext uri="{FF2B5EF4-FFF2-40B4-BE49-F238E27FC236}">
                      <a16:creationId xmlns:a16="http://schemas.microsoft.com/office/drawing/2014/main" xmlns="" id="{2604864A-F65F-46A1-B751-2DE398E3D948}"/>
                    </a:ext>
                  </a:extLst>
                </p:cNvPr>
                <p:cNvSpPr>
                  <a:spLocks/>
                </p:cNvSpPr>
                <p:nvPr/>
              </p:nvSpPr>
              <p:spPr bwMode="auto">
                <a:xfrm>
                  <a:off x="4267" y="1696"/>
                  <a:ext cx="60" cy="84"/>
                </a:xfrm>
                <a:custGeom>
                  <a:avLst/>
                  <a:gdLst/>
                  <a:ahLst/>
                  <a:cxnLst>
                    <a:cxn ang="0">
                      <a:pos x="180" y="0"/>
                    </a:cxn>
                    <a:cxn ang="0">
                      <a:pos x="156" y="20"/>
                    </a:cxn>
                    <a:cxn ang="0">
                      <a:pos x="137" y="43"/>
                    </a:cxn>
                    <a:cxn ang="0">
                      <a:pos x="119" y="68"/>
                    </a:cxn>
                    <a:cxn ang="0">
                      <a:pos x="107" y="99"/>
                    </a:cxn>
                    <a:cxn ang="0">
                      <a:pos x="94" y="131"/>
                    </a:cxn>
                    <a:cxn ang="0">
                      <a:pos x="84" y="168"/>
                    </a:cxn>
                    <a:cxn ang="0">
                      <a:pos x="76" y="208"/>
                    </a:cxn>
                    <a:cxn ang="0">
                      <a:pos x="72" y="252"/>
                    </a:cxn>
                    <a:cxn ang="0">
                      <a:pos x="0" y="252"/>
                    </a:cxn>
                    <a:cxn ang="0">
                      <a:pos x="15" y="0"/>
                    </a:cxn>
                    <a:cxn ang="0">
                      <a:pos x="180" y="0"/>
                    </a:cxn>
                  </a:cxnLst>
                  <a:rect l="0" t="0" r="r" b="b"/>
                  <a:pathLst>
                    <a:path w="180" h="252">
                      <a:moveTo>
                        <a:pt x="180" y="0"/>
                      </a:moveTo>
                      <a:lnTo>
                        <a:pt x="156" y="20"/>
                      </a:lnTo>
                      <a:lnTo>
                        <a:pt x="137" y="43"/>
                      </a:lnTo>
                      <a:lnTo>
                        <a:pt x="119" y="68"/>
                      </a:lnTo>
                      <a:lnTo>
                        <a:pt x="107" y="99"/>
                      </a:lnTo>
                      <a:lnTo>
                        <a:pt x="94" y="131"/>
                      </a:lnTo>
                      <a:lnTo>
                        <a:pt x="84" y="168"/>
                      </a:lnTo>
                      <a:lnTo>
                        <a:pt x="76" y="208"/>
                      </a:lnTo>
                      <a:lnTo>
                        <a:pt x="72" y="252"/>
                      </a:lnTo>
                      <a:lnTo>
                        <a:pt x="0" y="252"/>
                      </a:lnTo>
                      <a:lnTo>
                        <a:pt x="15" y="0"/>
                      </a:lnTo>
                      <a:lnTo>
                        <a:pt x="180"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1" name="Freeform 202">
                  <a:extLst>
                    <a:ext uri="{FF2B5EF4-FFF2-40B4-BE49-F238E27FC236}">
                      <a16:creationId xmlns:a16="http://schemas.microsoft.com/office/drawing/2014/main" xmlns="" id="{111E37BE-FB10-4BCC-AD85-6DA187260E9C}"/>
                    </a:ext>
                  </a:extLst>
                </p:cNvPr>
                <p:cNvSpPr>
                  <a:spLocks/>
                </p:cNvSpPr>
                <p:nvPr/>
              </p:nvSpPr>
              <p:spPr bwMode="auto">
                <a:xfrm>
                  <a:off x="4161" y="1694"/>
                  <a:ext cx="75" cy="88"/>
                </a:xfrm>
                <a:custGeom>
                  <a:avLst/>
                  <a:gdLst/>
                  <a:ahLst/>
                  <a:cxnLst>
                    <a:cxn ang="0">
                      <a:pos x="224" y="0"/>
                    </a:cxn>
                    <a:cxn ang="0">
                      <a:pos x="192" y="18"/>
                    </a:cxn>
                    <a:cxn ang="0">
                      <a:pos x="167" y="40"/>
                    </a:cxn>
                    <a:cxn ang="0">
                      <a:pos x="145" y="65"/>
                    </a:cxn>
                    <a:cxn ang="0">
                      <a:pos x="129" y="94"/>
                    </a:cxn>
                    <a:cxn ang="0">
                      <a:pos x="113" y="127"/>
                    </a:cxn>
                    <a:cxn ang="0">
                      <a:pos x="104" y="166"/>
                    </a:cxn>
                    <a:cxn ang="0">
                      <a:pos x="97" y="211"/>
                    </a:cxn>
                    <a:cxn ang="0">
                      <a:pos x="94" y="265"/>
                    </a:cxn>
                    <a:cxn ang="0">
                      <a:pos x="0" y="265"/>
                    </a:cxn>
                    <a:cxn ang="0">
                      <a:pos x="22" y="6"/>
                    </a:cxn>
                    <a:cxn ang="0">
                      <a:pos x="26" y="5"/>
                    </a:cxn>
                    <a:cxn ang="0">
                      <a:pos x="43" y="5"/>
                    </a:cxn>
                    <a:cxn ang="0">
                      <a:pos x="65" y="5"/>
                    </a:cxn>
                    <a:cxn ang="0">
                      <a:pos x="95" y="5"/>
                    </a:cxn>
                    <a:cxn ang="0">
                      <a:pos x="127" y="4"/>
                    </a:cxn>
                    <a:cxn ang="0">
                      <a:pos x="162" y="2"/>
                    </a:cxn>
                    <a:cxn ang="0">
                      <a:pos x="194" y="1"/>
                    </a:cxn>
                    <a:cxn ang="0">
                      <a:pos x="224" y="0"/>
                    </a:cxn>
                  </a:cxnLst>
                  <a:rect l="0" t="0" r="r" b="b"/>
                  <a:pathLst>
                    <a:path w="224" h="265">
                      <a:moveTo>
                        <a:pt x="224" y="0"/>
                      </a:moveTo>
                      <a:lnTo>
                        <a:pt x="192" y="18"/>
                      </a:lnTo>
                      <a:lnTo>
                        <a:pt x="167" y="40"/>
                      </a:lnTo>
                      <a:lnTo>
                        <a:pt x="145" y="65"/>
                      </a:lnTo>
                      <a:lnTo>
                        <a:pt x="129" y="94"/>
                      </a:lnTo>
                      <a:lnTo>
                        <a:pt x="113" y="127"/>
                      </a:lnTo>
                      <a:lnTo>
                        <a:pt x="104" y="166"/>
                      </a:lnTo>
                      <a:lnTo>
                        <a:pt x="97" y="211"/>
                      </a:lnTo>
                      <a:lnTo>
                        <a:pt x="94" y="265"/>
                      </a:lnTo>
                      <a:lnTo>
                        <a:pt x="0" y="265"/>
                      </a:lnTo>
                      <a:lnTo>
                        <a:pt x="22" y="6"/>
                      </a:lnTo>
                      <a:lnTo>
                        <a:pt x="26" y="5"/>
                      </a:lnTo>
                      <a:lnTo>
                        <a:pt x="43" y="5"/>
                      </a:lnTo>
                      <a:lnTo>
                        <a:pt x="65" y="5"/>
                      </a:lnTo>
                      <a:lnTo>
                        <a:pt x="95" y="5"/>
                      </a:lnTo>
                      <a:lnTo>
                        <a:pt x="127" y="4"/>
                      </a:lnTo>
                      <a:lnTo>
                        <a:pt x="162" y="2"/>
                      </a:lnTo>
                      <a:lnTo>
                        <a:pt x="194" y="1"/>
                      </a:lnTo>
                      <a:lnTo>
                        <a:pt x="224"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2" name="Freeform 203">
                  <a:extLst>
                    <a:ext uri="{FF2B5EF4-FFF2-40B4-BE49-F238E27FC236}">
                      <a16:creationId xmlns:a16="http://schemas.microsoft.com/office/drawing/2014/main" xmlns="" id="{14FCD2FE-DB86-417E-B852-4784BEA65530}"/>
                    </a:ext>
                  </a:extLst>
                </p:cNvPr>
                <p:cNvSpPr>
                  <a:spLocks/>
                </p:cNvSpPr>
                <p:nvPr/>
              </p:nvSpPr>
              <p:spPr bwMode="auto">
                <a:xfrm>
                  <a:off x="4509" y="1713"/>
                  <a:ext cx="34" cy="89"/>
                </a:xfrm>
                <a:custGeom>
                  <a:avLst/>
                  <a:gdLst/>
                  <a:ahLst/>
                  <a:cxnLst>
                    <a:cxn ang="0">
                      <a:pos x="101" y="13"/>
                    </a:cxn>
                    <a:cxn ang="0">
                      <a:pos x="79" y="258"/>
                    </a:cxn>
                    <a:cxn ang="0">
                      <a:pos x="0" y="265"/>
                    </a:cxn>
                    <a:cxn ang="0">
                      <a:pos x="7" y="19"/>
                    </a:cxn>
                    <a:cxn ang="0">
                      <a:pos x="14" y="7"/>
                    </a:cxn>
                    <a:cxn ang="0">
                      <a:pos x="27" y="1"/>
                    </a:cxn>
                    <a:cxn ang="0">
                      <a:pos x="42" y="0"/>
                    </a:cxn>
                    <a:cxn ang="0">
                      <a:pos x="59" y="1"/>
                    </a:cxn>
                    <a:cxn ang="0">
                      <a:pos x="74" y="4"/>
                    </a:cxn>
                    <a:cxn ang="0">
                      <a:pos x="88" y="7"/>
                    </a:cxn>
                    <a:cxn ang="0">
                      <a:pos x="97" y="10"/>
                    </a:cxn>
                    <a:cxn ang="0">
                      <a:pos x="101" y="13"/>
                    </a:cxn>
                  </a:cxnLst>
                  <a:rect l="0" t="0" r="r" b="b"/>
                  <a:pathLst>
                    <a:path w="101" h="265">
                      <a:moveTo>
                        <a:pt x="101" y="13"/>
                      </a:moveTo>
                      <a:lnTo>
                        <a:pt x="79" y="258"/>
                      </a:lnTo>
                      <a:lnTo>
                        <a:pt x="0" y="265"/>
                      </a:lnTo>
                      <a:lnTo>
                        <a:pt x="7" y="19"/>
                      </a:lnTo>
                      <a:lnTo>
                        <a:pt x="14" y="7"/>
                      </a:lnTo>
                      <a:lnTo>
                        <a:pt x="27" y="1"/>
                      </a:lnTo>
                      <a:lnTo>
                        <a:pt x="42" y="0"/>
                      </a:lnTo>
                      <a:lnTo>
                        <a:pt x="59" y="1"/>
                      </a:lnTo>
                      <a:lnTo>
                        <a:pt x="74" y="4"/>
                      </a:lnTo>
                      <a:lnTo>
                        <a:pt x="88" y="7"/>
                      </a:lnTo>
                      <a:lnTo>
                        <a:pt x="97" y="10"/>
                      </a:lnTo>
                      <a:lnTo>
                        <a:pt x="101" y="1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3" name="Freeform 204">
                  <a:extLst>
                    <a:ext uri="{FF2B5EF4-FFF2-40B4-BE49-F238E27FC236}">
                      <a16:creationId xmlns:a16="http://schemas.microsoft.com/office/drawing/2014/main" xmlns="" id="{6809FD16-C894-4143-9E2F-ADD0FC0931D2}"/>
                    </a:ext>
                  </a:extLst>
                </p:cNvPr>
                <p:cNvSpPr>
                  <a:spLocks/>
                </p:cNvSpPr>
                <p:nvPr/>
              </p:nvSpPr>
              <p:spPr bwMode="auto">
                <a:xfrm>
                  <a:off x="4562" y="1713"/>
                  <a:ext cx="29" cy="91"/>
                </a:xfrm>
                <a:custGeom>
                  <a:avLst/>
                  <a:gdLst/>
                  <a:ahLst/>
                  <a:cxnLst>
                    <a:cxn ang="0">
                      <a:pos x="87" y="14"/>
                    </a:cxn>
                    <a:cxn ang="0">
                      <a:pos x="87" y="44"/>
                    </a:cxn>
                    <a:cxn ang="0">
                      <a:pos x="86" y="76"/>
                    </a:cxn>
                    <a:cxn ang="0">
                      <a:pos x="83" y="108"/>
                    </a:cxn>
                    <a:cxn ang="0">
                      <a:pos x="82" y="140"/>
                    </a:cxn>
                    <a:cxn ang="0">
                      <a:pos x="78" y="171"/>
                    </a:cxn>
                    <a:cxn ang="0">
                      <a:pos x="75" y="203"/>
                    </a:cxn>
                    <a:cxn ang="0">
                      <a:pos x="72" y="236"/>
                    </a:cxn>
                    <a:cxn ang="0">
                      <a:pos x="72" y="272"/>
                    </a:cxn>
                    <a:cxn ang="0">
                      <a:pos x="69" y="271"/>
                    </a:cxn>
                    <a:cxn ang="0">
                      <a:pos x="64" y="270"/>
                    </a:cxn>
                    <a:cxn ang="0">
                      <a:pos x="56" y="268"/>
                    </a:cxn>
                    <a:cxn ang="0">
                      <a:pos x="46" y="268"/>
                    </a:cxn>
                    <a:cxn ang="0">
                      <a:pos x="33" y="267"/>
                    </a:cxn>
                    <a:cxn ang="0">
                      <a:pos x="22" y="266"/>
                    </a:cxn>
                    <a:cxn ang="0">
                      <a:pos x="10" y="266"/>
                    </a:cxn>
                    <a:cxn ang="0">
                      <a:pos x="0" y="266"/>
                    </a:cxn>
                    <a:cxn ang="0">
                      <a:pos x="0" y="256"/>
                    </a:cxn>
                    <a:cxn ang="0">
                      <a:pos x="0" y="234"/>
                    </a:cxn>
                    <a:cxn ang="0">
                      <a:pos x="0" y="200"/>
                    </a:cxn>
                    <a:cxn ang="0">
                      <a:pos x="3" y="162"/>
                    </a:cxn>
                    <a:cxn ang="0">
                      <a:pos x="6" y="117"/>
                    </a:cxn>
                    <a:cxn ang="0">
                      <a:pos x="11" y="73"/>
                    </a:cxn>
                    <a:cxn ang="0">
                      <a:pos x="18" y="33"/>
                    </a:cxn>
                    <a:cxn ang="0">
                      <a:pos x="29" y="0"/>
                    </a:cxn>
                    <a:cxn ang="0">
                      <a:pos x="33" y="0"/>
                    </a:cxn>
                    <a:cxn ang="0">
                      <a:pos x="40" y="1"/>
                    </a:cxn>
                    <a:cxn ang="0">
                      <a:pos x="49" y="0"/>
                    </a:cxn>
                    <a:cxn ang="0">
                      <a:pos x="57" y="0"/>
                    </a:cxn>
                    <a:cxn ang="0">
                      <a:pos x="64" y="0"/>
                    </a:cxn>
                    <a:cxn ang="0">
                      <a:pos x="72" y="2"/>
                    </a:cxn>
                    <a:cxn ang="0">
                      <a:pos x="79" y="5"/>
                    </a:cxn>
                    <a:cxn ang="0">
                      <a:pos x="87" y="14"/>
                    </a:cxn>
                  </a:cxnLst>
                  <a:rect l="0" t="0" r="r" b="b"/>
                  <a:pathLst>
                    <a:path w="87" h="272">
                      <a:moveTo>
                        <a:pt x="87" y="14"/>
                      </a:moveTo>
                      <a:lnTo>
                        <a:pt x="87" y="44"/>
                      </a:lnTo>
                      <a:lnTo>
                        <a:pt x="86" y="76"/>
                      </a:lnTo>
                      <a:lnTo>
                        <a:pt x="83" y="108"/>
                      </a:lnTo>
                      <a:lnTo>
                        <a:pt x="82" y="140"/>
                      </a:lnTo>
                      <a:lnTo>
                        <a:pt x="78" y="171"/>
                      </a:lnTo>
                      <a:lnTo>
                        <a:pt x="75" y="203"/>
                      </a:lnTo>
                      <a:lnTo>
                        <a:pt x="72" y="236"/>
                      </a:lnTo>
                      <a:lnTo>
                        <a:pt x="72" y="272"/>
                      </a:lnTo>
                      <a:lnTo>
                        <a:pt x="69" y="271"/>
                      </a:lnTo>
                      <a:lnTo>
                        <a:pt x="64" y="270"/>
                      </a:lnTo>
                      <a:lnTo>
                        <a:pt x="56" y="268"/>
                      </a:lnTo>
                      <a:lnTo>
                        <a:pt x="46" y="268"/>
                      </a:lnTo>
                      <a:lnTo>
                        <a:pt x="33" y="267"/>
                      </a:lnTo>
                      <a:lnTo>
                        <a:pt x="22" y="266"/>
                      </a:lnTo>
                      <a:lnTo>
                        <a:pt x="10" y="266"/>
                      </a:lnTo>
                      <a:lnTo>
                        <a:pt x="0" y="266"/>
                      </a:lnTo>
                      <a:lnTo>
                        <a:pt x="0" y="256"/>
                      </a:lnTo>
                      <a:lnTo>
                        <a:pt x="0" y="234"/>
                      </a:lnTo>
                      <a:lnTo>
                        <a:pt x="0" y="200"/>
                      </a:lnTo>
                      <a:lnTo>
                        <a:pt x="3" y="162"/>
                      </a:lnTo>
                      <a:lnTo>
                        <a:pt x="6" y="117"/>
                      </a:lnTo>
                      <a:lnTo>
                        <a:pt x="11" y="73"/>
                      </a:lnTo>
                      <a:lnTo>
                        <a:pt x="18" y="33"/>
                      </a:lnTo>
                      <a:lnTo>
                        <a:pt x="29" y="0"/>
                      </a:lnTo>
                      <a:lnTo>
                        <a:pt x="33" y="0"/>
                      </a:lnTo>
                      <a:lnTo>
                        <a:pt x="40" y="1"/>
                      </a:lnTo>
                      <a:lnTo>
                        <a:pt x="49" y="0"/>
                      </a:lnTo>
                      <a:lnTo>
                        <a:pt x="57" y="0"/>
                      </a:lnTo>
                      <a:lnTo>
                        <a:pt x="64" y="0"/>
                      </a:lnTo>
                      <a:lnTo>
                        <a:pt x="72" y="2"/>
                      </a:lnTo>
                      <a:lnTo>
                        <a:pt x="79" y="5"/>
                      </a:lnTo>
                      <a:lnTo>
                        <a:pt x="87" y="14"/>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4" name="Freeform 205">
                  <a:extLst>
                    <a:ext uri="{FF2B5EF4-FFF2-40B4-BE49-F238E27FC236}">
                      <a16:creationId xmlns:a16="http://schemas.microsoft.com/office/drawing/2014/main" xmlns="" id="{0C01B21E-E492-4D27-B72C-B5F9441E181C}"/>
                    </a:ext>
                  </a:extLst>
                </p:cNvPr>
                <p:cNvSpPr>
                  <a:spLocks/>
                </p:cNvSpPr>
                <p:nvPr/>
              </p:nvSpPr>
              <p:spPr bwMode="auto">
                <a:xfrm>
                  <a:off x="4610" y="1720"/>
                  <a:ext cx="34" cy="86"/>
                </a:xfrm>
                <a:custGeom>
                  <a:avLst/>
                  <a:gdLst/>
                  <a:ahLst/>
                  <a:cxnLst>
                    <a:cxn ang="0">
                      <a:pos x="65" y="259"/>
                    </a:cxn>
                    <a:cxn ang="0">
                      <a:pos x="0" y="252"/>
                    </a:cxn>
                    <a:cxn ang="0">
                      <a:pos x="2" y="225"/>
                    </a:cxn>
                    <a:cxn ang="0">
                      <a:pos x="3" y="193"/>
                    </a:cxn>
                    <a:cxn ang="0">
                      <a:pos x="4" y="158"/>
                    </a:cxn>
                    <a:cxn ang="0">
                      <a:pos x="9" y="124"/>
                    </a:cxn>
                    <a:cxn ang="0">
                      <a:pos x="11" y="86"/>
                    </a:cxn>
                    <a:cxn ang="0">
                      <a:pos x="16" y="54"/>
                    </a:cxn>
                    <a:cxn ang="0">
                      <a:pos x="21" y="24"/>
                    </a:cxn>
                    <a:cxn ang="0">
                      <a:pos x="29" y="0"/>
                    </a:cxn>
                    <a:cxn ang="0">
                      <a:pos x="101" y="0"/>
                    </a:cxn>
                    <a:cxn ang="0">
                      <a:pos x="65" y="259"/>
                    </a:cxn>
                  </a:cxnLst>
                  <a:rect l="0" t="0" r="r" b="b"/>
                  <a:pathLst>
                    <a:path w="101" h="259">
                      <a:moveTo>
                        <a:pt x="65" y="259"/>
                      </a:moveTo>
                      <a:lnTo>
                        <a:pt x="0" y="252"/>
                      </a:lnTo>
                      <a:lnTo>
                        <a:pt x="2" y="225"/>
                      </a:lnTo>
                      <a:lnTo>
                        <a:pt x="3" y="193"/>
                      </a:lnTo>
                      <a:lnTo>
                        <a:pt x="4" y="158"/>
                      </a:lnTo>
                      <a:lnTo>
                        <a:pt x="9" y="124"/>
                      </a:lnTo>
                      <a:lnTo>
                        <a:pt x="11" y="86"/>
                      </a:lnTo>
                      <a:lnTo>
                        <a:pt x="16" y="54"/>
                      </a:lnTo>
                      <a:lnTo>
                        <a:pt x="21" y="24"/>
                      </a:lnTo>
                      <a:lnTo>
                        <a:pt x="29" y="0"/>
                      </a:lnTo>
                      <a:lnTo>
                        <a:pt x="101" y="0"/>
                      </a:lnTo>
                      <a:lnTo>
                        <a:pt x="65" y="259"/>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5" name="Freeform 206">
                  <a:extLst>
                    <a:ext uri="{FF2B5EF4-FFF2-40B4-BE49-F238E27FC236}">
                      <a16:creationId xmlns:a16="http://schemas.microsoft.com/office/drawing/2014/main" xmlns="" id="{1DD282FC-9A19-4045-B7C3-E846C4A27C92}"/>
                    </a:ext>
                  </a:extLst>
                </p:cNvPr>
                <p:cNvSpPr>
                  <a:spLocks/>
                </p:cNvSpPr>
                <p:nvPr/>
              </p:nvSpPr>
              <p:spPr bwMode="auto">
                <a:xfrm>
                  <a:off x="4142" y="1854"/>
                  <a:ext cx="82" cy="151"/>
                </a:xfrm>
                <a:custGeom>
                  <a:avLst/>
                  <a:gdLst/>
                  <a:ahLst/>
                  <a:cxnLst>
                    <a:cxn ang="0">
                      <a:pos x="245" y="0"/>
                    </a:cxn>
                    <a:cxn ang="0">
                      <a:pos x="208" y="38"/>
                    </a:cxn>
                    <a:cxn ang="0">
                      <a:pos x="179" y="89"/>
                    </a:cxn>
                    <a:cxn ang="0">
                      <a:pos x="157" y="146"/>
                    </a:cxn>
                    <a:cxn ang="0">
                      <a:pos x="143" y="209"/>
                    </a:cxn>
                    <a:cxn ang="0">
                      <a:pos x="132" y="273"/>
                    </a:cxn>
                    <a:cxn ang="0">
                      <a:pos x="127" y="337"/>
                    </a:cxn>
                    <a:cxn ang="0">
                      <a:pos x="126" y="395"/>
                    </a:cxn>
                    <a:cxn ang="0">
                      <a:pos x="129" y="448"/>
                    </a:cxn>
                    <a:cxn ang="0">
                      <a:pos x="0" y="454"/>
                    </a:cxn>
                    <a:cxn ang="0">
                      <a:pos x="28" y="0"/>
                    </a:cxn>
                    <a:cxn ang="0">
                      <a:pos x="245" y="0"/>
                    </a:cxn>
                  </a:cxnLst>
                  <a:rect l="0" t="0" r="r" b="b"/>
                  <a:pathLst>
                    <a:path w="245" h="454">
                      <a:moveTo>
                        <a:pt x="245" y="0"/>
                      </a:moveTo>
                      <a:lnTo>
                        <a:pt x="208" y="38"/>
                      </a:lnTo>
                      <a:lnTo>
                        <a:pt x="179" y="89"/>
                      </a:lnTo>
                      <a:lnTo>
                        <a:pt x="157" y="146"/>
                      </a:lnTo>
                      <a:lnTo>
                        <a:pt x="143" y="209"/>
                      </a:lnTo>
                      <a:lnTo>
                        <a:pt x="132" y="273"/>
                      </a:lnTo>
                      <a:lnTo>
                        <a:pt x="127" y="337"/>
                      </a:lnTo>
                      <a:lnTo>
                        <a:pt x="126" y="395"/>
                      </a:lnTo>
                      <a:lnTo>
                        <a:pt x="129" y="448"/>
                      </a:lnTo>
                      <a:lnTo>
                        <a:pt x="0" y="454"/>
                      </a:lnTo>
                      <a:lnTo>
                        <a:pt x="28" y="0"/>
                      </a:lnTo>
                      <a:lnTo>
                        <a:pt x="245"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6" name="Freeform 207">
                  <a:extLst>
                    <a:ext uri="{FF2B5EF4-FFF2-40B4-BE49-F238E27FC236}">
                      <a16:creationId xmlns:a16="http://schemas.microsoft.com/office/drawing/2014/main" xmlns="" id="{D4EE79E3-9DFF-4D85-9812-F212257CD5BF}"/>
                    </a:ext>
                  </a:extLst>
                </p:cNvPr>
                <p:cNvSpPr>
                  <a:spLocks/>
                </p:cNvSpPr>
                <p:nvPr/>
              </p:nvSpPr>
              <p:spPr bwMode="auto">
                <a:xfrm>
                  <a:off x="4039" y="1847"/>
                  <a:ext cx="74" cy="158"/>
                </a:xfrm>
                <a:custGeom>
                  <a:avLst/>
                  <a:gdLst/>
                  <a:ahLst/>
                  <a:cxnLst>
                    <a:cxn ang="0">
                      <a:pos x="223" y="0"/>
                    </a:cxn>
                    <a:cxn ang="0">
                      <a:pos x="206" y="22"/>
                    </a:cxn>
                    <a:cxn ang="0">
                      <a:pos x="187" y="55"/>
                    </a:cxn>
                    <a:cxn ang="0">
                      <a:pos x="165" y="97"/>
                    </a:cxn>
                    <a:cxn ang="0">
                      <a:pos x="145" y="151"/>
                    </a:cxn>
                    <a:cxn ang="0">
                      <a:pos x="126" y="211"/>
                    </a:cxn>
                    <a:cxn ang="0">
                      <a:pos x="111" y="285"/>
                    </a:cxn>
                    <a:cxn ang="0">
                      <a:pos x="101" y="366"/>
                    </a:cxn>
                    <a:cxn ang="0">
                      <a:pos x="101" y="461"/>
                    </a:cxn>
                    <a:cxn ang="0">
                      <a:pos x="0" y="474"/>
                    </a:cxn>
                    <a:cxn ang="0">
                      <a:pos x="50" y="0"/>
                    </a:cxn>
                    <a:cxn ang="0">
                      <a:pos x="223" y="0"/>
                    </a:cxn>
                  </a:cxnLst>
                  <a:rect l="0" t="0" r="r" b="b"/>
                  <a:pathLst>
                    <a:path w="223" h="474">
                      <a:moveTo>
                        <a:pt x="223" y="0"/>
                      </a:moveTo>
                      <a:lnTo>
                        <a:pt x="206" y="22"/>
                      </a:lnTo>
                      <a:lnTo>
                        <a:pt x="187" y="55"/>
                      </a:lnTo>
                      <a:lnTo>
                        <a:pt x="165" y="97"/>
                      </a:lnTo>
                      <a:lnTo>
                        <a:pt x="145" y="151"/>
                      </a:lnTo>
                      <a:lnTo>
                        <a:pt x="126" y="211"/>
                      </a:lnTo>
                      <a:lnTo>
                        <a:pt x="111" y="285"/>
                      </a:lnTo>
                      <a:lnTo>
                        <a:pt x="101" y="366"/>
                      </a:lnTo>
                      <a:lnTo>
                        <a:pt x="101" y="461"/>
                      </a:lnTo>
                      <a:lnTo>
                        <a:pt x="0" y="474"/>
                      </a:lnTo>
                      <a:lnTo>
                        <a:pt x="50" y="0"/>
                      </a:lnTo>
                      <a:lnTo>
                        <a:pt x="223"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7" name="Freeform 208">
                  <a:extLst>
                    <a:ext uri="{FF2B5EF4-FFF2-40B4-BE49-F238E27FC236}">
                      <a16:creationId xmlns:a16="http://schemas.microsoft.com/office/drawing/2014/main" xmlns="" id="{0FAED3A7-25E7-4096-86DF-8C5806A58767}"/>
                    </a:ext>
                  </a:extLst>
                </p:cNvPr>
                <p:cNvSpPr>
                  <a:spLocks/>
                </p:cNvSpPr>
                <p:nvPr/>
              </p:nvSpPr>
              <p:spPr bwMode="auto">
                <a:xfrm>
                  <a:off x="4243" y="1852"/>
                  <a:ext cx="74" cy="151"/>
                </a:xfrm>
                <a:custGeom>
                  <a:avLst/>
                  <a:gdLst/>
                  <a:ahLst/>
                  <a:cxnLst>
                    <a:cxn ang="0">
                      <a:pos x="223" y="7"/>
                    </a:cxn>
                    <a:cxn ang="0">
                      <a:pos x="186" y="60"/>
                    </a:cxn>
                    <a:cxn ang="0">
                      <a:pos x="158" y="117"/>
                    </a:cxn>
                    <a:cxn ang="0">
                      <a:pos x="136" y="175"/>
                    </a:cxn>
                    <a:cxn ang="0">
                      <a:pos x="120" y="236"/>
                    </a:cxn>
                    <a:cxn ang="0">
                      <a:pos x="109" y="293"/>
                    </a:cxn>
                    <a:cxn ang="0">
                      <a:pos x="104" y="351"/>
                    </a:cxn>
                    <a:cxn ang="0">
                      <a:pos x="101" y="405"/>
                    </a:cxn>
                    <a:cxn ang="0">
                      <a:pos x="101" y="455"/>
                    </a:cxn>
                    <a:cxn ang="0">
                      <a:pos x="0" y="455"/>
                    </a:cxn>
                    <a:cxn ang="0">
                      <a:pos x="43" y="0"/>
                    </a:cxn>
                    <a:cxn ang="0">
                      <a:pos x="223" y="7"/>
                    </a:cxn>
                  </a:cxnLst>
                  <a:rect l="0" t="0" r="r" b="b"/>
                  <a:pathLst>
                    <a:path w="223" h="455">
                      <a:moveTo>
                        <a:pt x="223" y="7"/>
                      </a:moveTo>
                      <a:lnTo>
                        <a:pt x="186" y="60"/>
                      </a:lnTo>
                      <a:lnTo>
                        <a:pt x="158" y="117"/>
                      </a:lnTo>
                      <a:lnTo>
                        <a:pt x="136" y="175"/>
                      </a:lnTo>
                      <a:lnTo>
                        <a:pt x="120" y="236"/>
                      </a:lnTo>
                      <a:lnTo>
                        <a:pt x="109" y="293"/>
                      </a:lnTo>
                      <a:lnTo>
                        <a:pt x="104" y="351"/>
                      </a:lnTo>
                      <a:lnTo>
                        <a:pt x="101" y="405"/>
                      </a:lnTo>
                      <a:lnTo>
                        <a:pt x="101" y="455"/>
                      </a:lnTo>
                      <a:lnTo>
                        <a:pt x="0" y="455"/>
                      </a:lnTo>
                      <a:lnTo>
                        <a:pt x="43" y="0"/>
                      </a:lnTo>
                      <a:lnTo>
                        <a:pt x="223" y="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8" name="Freeform 209">
                  <a:extLst>
                    <a:ext uri="{FF2B5EF4-FFF2-40B4-BE49-F238E27FC236}">
                      <a16:creationId xmlns:a16="http://schemas.microsoft.com/office/drawing/2014/main" xmlns="" id="{35452405-F0FD-4932-AD52-0CAADC473AD4}"/>
                    </a:ext>
                  </a:extLst>
                </p:cNvPr>
                <p:cNvSpPr>
                  <a:spLocks/>
                </p:cNvSpPr>
                <p:nvPr/>
              </p:nvSpPr>
              <p:spPr bwMode="auto">
                <a:xfrm>
                  <a:off x="4341" y="1857"/>
                  <a:ext cx="75" cy="144"/>
                </a:xfrm>
                <a:custGeom>
                  <a:avLst/>
                  <a:gdLst/>
                  <a:ahLst/>
                  <a:cxnLst>
                    <a:cxn ang="0">
                      <a:pos x="224" y="7"/>
                    </a:cxn>
                    <a:cxn ang="0">
                      <a:pos x="183" y="47"/>
                    </a:cxn>
                    <a:cxn ang="0">
                      <a:pos x="155" y="97"/>
                    </a:cxn>
                    <a:cxn ang="0">
                      <a:pos x="140" y="149"/>
                    </a:cxn>
                    <a:cxn ang="0">
                      <a:pos x="133" y="207"/>
                    </a:cxn>
                    <a:cxn ang="0">
                      <a:pos x="129" y="266"/>
                    </a:cxn>
                    <a:cxn ang="0">
                      <a:pos x="129" y="324"/>
                    </a:cxn>
                    <a:cxn ang="0">
                      <a:pos x="127" y="379"/>
                    </a:cxn>
                    <a:cxn ang="0">
                      <a:pos x="123" y="432"/>
                    </a:cxn>
                    <a:cxn ang="0">
                      <a:pos x="0" y="432"/>
                    </a:cxn>
                    <a:cxn ang="0">
                      <a:pos x="22" y="0"/>
                    </a:cxn>
                    <a:cxn ang="0">
                      <a:pos x="224" y="7"/>
                    </a:cxn>
                  </a:cxnLst>
                  <a:rect l="0" t="0" r="r" b="b"/>
                  <a:pathLst>
                    <a:path w="224" h="432">
                      <a:moveTo>
                        <a:pt x="224" y="7"/>
                      </a:moveTo>
                      <a:lnTo>
                        <a:pt x="183" y="47"/>
                      </a:lnTo>
                      <a:lnTo>
                        <a:pt x="155" y="97"/>
                      </a:lnTo>
                      <a:lnTo>
                        <a:pt x="140" y="149"/>
                      </a:lnTo>
                      <a:lnTo>
                        <a:pt x="133" y="207"/>
                      </a:lnTo>
                      <a:lnTo>
                        <a:pt x="129" y="266"/>
                      </a:lnTo>
                      <a:lnTo>
                        <a:pt x="129" y="324"/>
                      </a:lnTo>
                      <a:lnTo>
                        <a:pt x="127" y="379"/>
                      </a:lnTo>
                      <a:lnTo>
                        <a:pt x="123" y="432"/>
                      </a:lnTo>
                      <a:lnTo>
                        <a:pt x="0" y="432"/>
                      </a:lnTo>
                      <a:lnTo>
                        <a:pt x="22" y="0"/>
                      </a:lnTo>
                      <a:lnTo>
                        <a:pt x="224" y="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9" name="Freeform 210">
                  <a:extLst>
                    <a:ext uri="{FF2B5EF4-FFF2-40B4-BE49-F238E27FC236}">
                      <a16:creationId xmlns:a16="http://schemas.microsoft.com/office/drawing/2014/main" xmlns="" id="{8F149929-4F30-41CB-9A39-660079C53B89}"/>
                    </a:ext>
                  </a:extLst>
                </p:cNvPr>
                <p:cNvSpPr>
                  <a:spLocks/>
                </p:cNvSpPr>
                <p:nvPr/>
              </p:nvSpPr>
              <p:spPr bwMode="auto">
                <a:xfrm>
                  <a:off x="4488" y="1869"/>
                  <a:ext cx="38" cy="139"/>
                </a:xfrm>
                <a:custGeom>
                  <a:avLst/>
                  <a:gdLst/>
                  <a:ahLst/>
                  <a:cxnLst>
                    <a:cxn ang="0">
                      <a:pos x="113" y="72"/>
                    </a:cxn>
                    <a:cxn ang="0">
                      <a:pos x="99" y="416"/>
                    </a:cxn>
                    <a:cxn ang="0">
                      <a:pos x="5" y="416"/>
                    </a:cxn>
                    <a:cxn ang="0">
                      <a:pos x="4" y="404"/>
                    </a:cxn>
                    <a:cxn ang="0">
                      <a:pos x="2" y="372"/>
                    </a:cxn>
                    <a:cxn ang="0">
                      <a:pos x="0" y="325"/>
                    </a:cxn>
                    <a:cxn ang="0">
                      <a:pos x="0" y="267"/>
                    </a:cxn>
                    <a:cxn ang="0">
                      <a:pos x="0" y="202"/>
                    </a:cxn>
                    <a:cxn ang="0">
                      <a:pos x="5" y="138"/>
                    </a:cxn>
                    <a:cxn ang="0">
                      <a:pos x="14" y="79"/>
                    </a:cxn>
                    <a:cxn ang="0">
                      <a:pos x="27" y="27"/>
                    </a:cxn>
                    <a:cxn ang="0">
                      <a:pos x="40" y="12"/>
                    </a:cxn>
                    <a:cxn ang="0">
                      <a:pos x="55" y="4"/>
                    </a:cxn>
                    <a:cxn ang="0">
                      <a:pos x="69" y="0"/>
                    </a:cxn>
                    <a:cxn ang="0">
                      <a:pos x="83" y="2"/>
                    </a:cxn>
                    <a:cxn ang="0">
                      <a:pos x="94" y="9"/>
                    </a:cxn>
                    <a:cxn ang="0">
                      <a:pos x="104" y="25"/>
                    </a:cxn>
                    <a:cxn ang="0">
                      <a:pos x="110" y="44"/>
                    </a:cxn>
                    <a:cxn ang="0">
                      <a:pos x="113" y="72"/>
                    </a:cxn>
                  </a:cxnLst>
                  <a:rect l="0" t="0" r="r" b="b"/>
                  <a:pathLst>
                    <a:path w="113" h="416">
                      <a:moveTo>
                        <a:pt x="113" y="72"/>
                      </a:moveTo>
                      <a:lnTo>
                        <a:pt x="99" y="416"/>
                      </a:lnTo>
                      <a:lnTo>
                        <a:pt x="5" y="416"/>
                      </a:lnTo>
                      <a:lnTo>
                        <a:pt x="4" y="404"/>
                      </a:lnTo>
                      <a:lnTo>
                        <a:pt x="2" y="372"/>
                      </a:lnTo>
                      <a:lnTo>
                        <a:pt x="0" y="325"/>
                      </a:lnTo>
                      <a:lnTo>
                        <a:pt x="0" y="267"/>
                      </a:lnTo>
                      <a:lnTo>
                        <a:pt x="0" y="202"/>
                      </a:lnTo>
                      <a:lnTo>
                        <a:pt x="5" y="138"/>
                      </a:lnTo>
                      <a:lnTo>
                        <a:pt x="14" y="79"/>
                      </a:lnTo>
                      <a:lnTo>
                        <a:pt x="27" y="27"/>
                      </a:lnTo>
                      <a:lnTo>
                        <a:pt x="40" y="12"/>
                      </a:lnTo>
                      <a:lnTo>
                        <a:pt x="55" y="4"/>
                      </a:lnTo>
                      <a:lnTo>
                        <a:pt x="69" y="0"/>
                      </a:lnTo>
                      <a:lnTo>
                        <a:pt x="83" y="2"/>
                      </a:lnTo>
                      <a:lnTo>
                        <a:pt x="94" y="9"/>
                      </a:lnTo>
                      <a:lnTo>
                        <a:pt x="104" y="25"/>
                      </a:lnTo>
                      <a:lnTo>
                        <a:pt x="110" y="44"/>
                      </a:lnTo>
                      <a:lnTo>
                        <a:pt x="113" y="7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0" name="Freeform 211">
                  <a:extLst>
                    <a:ext uri="{FF2B5EF4-FFF2-40B4-BE49-F238E27FC236}">
                      <a16:creationId xmlns:a16="http://schemas.microsoft.com/office/drawing/2014/main" xmlns="" id="{F340B7A8-7ECC-4270-93A0-FF7C6DE58E76}"/>
                    </a:ext>
                  </a:extLst>
                </p:cNvPr>
                <p:cNvSpPr>
                  <a:spLocks/>
                </p:cNvSpPr>
                <p:nvPr/>
              </p:nvSpPr>
              <p:spPr bwMode="auto">
                <a:xfrm>
                  <a:off x="4549" y="1872"/>
                  <a:ext cx="30" cy="136"/>
                </a:xfrm>
                <a:custGeom>
                  <a:avLst/>
                  <a:gdLst/>
                  <a:ahLst/>
                  <a:cxnLst>
                    <a:cxn ang="0">
                      <a:pos x="76" y="408"/>
                    </a:cxn>
                    <a:cxn ang="0">
                      <a:pos x="4" y="408"/>
                    </a:cxn>
                    <a:cxn ang="0">
                      <a:pos x="3" y="395"/>
                    </a:cxn>
                    <a:cxn ang="0">
                      <a:pos x="3" y="360"/>
                    </a:cxn>
                    <a:cxn ang="0">
                      <a:pos x="1" y="309"/>
                    </a:cxn>
                    <a:cxn ang="0">
                      <a:pos x="1" y="251"/>
                    </a:cxn>
                    <a:cxn ang="0">
                      <a:pos x="0" y="188"/>
                    </a:cxn>
                    <a:cxn ang="0">
                      <a:pos x="0" y="132"/>
                    </a:cxn>
                    <a:cxn ang="0">
                      <a:pos x="0" y="84"/>
                    </a:cxn>
                    <a:cxn ang="0">
                      <a:pos x="4" y="55"/>
                    </a:cxn>
                    <a:cxn ang="0">
                      <a:pos x="13" y="33"/>
                    </a:cxn>
                    <a:cxn ang="0">
                      <a:pos x="25" y="18"/>
                    </a:cxn>
                    <a:cxn ang="0">
                      <a:pos x="36" y="6"/>
                    </a:cxn>
                    <a:cxn ang="0">
                      <a:pos x="50" y="1"/>
                    </a:cxn>
                    <a:cxn ang="0">
                      <a:pos x="61" y="0"/>
                    </a:cxn>
                    <a:cxn ang="0">
                      <a:pos x="73" y="6"/>
                    </a:cxn>
                    <a:cxn ang="0">
                      <a:pos x="83" y="17"/>
                    </a:cxn>
                    <a:cxn ang="0">
                      <a:pos x="91" y="35"/>
                    </a:cxn>
                    <a:cxn ang="0">
                      <a:pos x="90" y="60"/>
                    </a:cxn>
                    <a:cxn ang="0">
                      <a:pos x="89" y="107"/>
                    </a:cxn>
                    <a:cxn ang="0">
                      <a:pos x="86" y="168"/>
                    </a:cxn>
                    <a:cxn ang="0">
                      <a:pos x="83" y="234"/>
                    </a:cxn>
                    <a:cxn ang="0">
                      <a:pos x="79" y="298"/>
                    </a:cxn>
                    <a:cxn ang="0">
                      <a:pos x="78" y="354"/>
                    </a:cxn>
                    <a:cxn ang="0">
                      <a:pos x="76" y="393"/>
                    </a:cxn>
                    <a:cxn ang="0">
                      <a:pos x="76" y="408"/>
                    </a:cxn>
                  </a:cxnLst>
                  <a:rect l="0" t="0" r="r" b="b"/>
                  <a:pathLst>
                    <a:path w="91" h="408">
                      <a:moveTo>
                        <a:pt x="76" y="408"/>
                      </a:moveTo>
                      <a:lnTo>
                        <a:pt x="4" y="408"/>
                      </a:lnTo>
                      <a:lnTo>
                        <a:pt x="3" y="395"/>
                      </a:lnTo>
                      <a:lnTo>
                        <a:pt x="3" y="360"/>
                      </a:lnTo>
                      <a:lnTo>
                        <a:pt x="1" y="309"/>
                      </a:lnTo>
                      <a:lnTo>
                        <a:pt x="1" y="251"/>
                      </a:lnTo>
                      <a:lnTo>
                        <a:pt x="0" y="188"/>
                      </a:lnTo>
                      <a:lnTo>
                        <a:pt x="0" y="132"/>
                      </a:lnTo>
                      <a:lnTo>
                        <a:pt x="0" y="84"/>
                      </a:lnTo>
                      <a:lnTo>
                        <a:pt x="4" y="55"/>
                      </a:lnTo>
                      <a:lnTo>
                        <a:pt x="13" y="33"/>
                      </a:lnTo>
                      <a:lnTo>
                        <a:pt x="25" y="18"/>
                      </a:lnTo>
                      <a:lnTo>
                        <a:pt x="36" y="6"/>
                      </a:lnTo>
                      <a:lnTo>
                        <a:pt x="50" y="1"/>
                      </a:lnTo>
                      <a:lnTo>
                        <a:pt x="61" y="0"/>
                      </a:lnTo>
                      <a:lnTo>
                        <a:pt x="73" y="6"/>
                      </a:lnTo>
                      <a:lnTo>
                        <a:pt x="83" y="17"/>
                      </a:lnTo>
                      <a:lnTo>
                        <a:pt x="91" y="35"/>
                      </a:lnTo>
                      <a:lnTo>
                        <a:pt x="90" y="60"/>
                      </a:lnTo>
                      <a:lnTo>
                        <a:pt x="89" y="107"/>
                      </a:lnTo>
                      <a:lnTo>
                        <a:pt x="86" y="168"/>
                      </a:lnTo>
                      <a:lnTo>
                        <a:pt x="83" y="234"/>
                      </a:lnTo>
                      <a:lnTo>
                        <a:pt x="79" y="298"/>
                      </a:lnTo>
                      <a:lnTo>
                        <a:pt x="78" y="354"/>
                      </a:lnTo>
                      <a:lnTo>
                        <a:pt x="76" y="393"/>
                      </a:lnTo>
                      <a:lnTo>
                        <a:pt x="76" y="408"/>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1" name="Freeform 212">
                  <a:extLst>
                    <a:ext uri="{FF2B5EF4-FFF2-40B4-BE49-F238E27FC236}">
                      <a16:creationId xmlns:a16="http://schemas.microsoft.com/office/drawing/2014/main" xmlns="" id="{A9160F47-D971-4FD8-A9BB-5A00B259B5C3}"/>
                    </a:ext>
                  </a:extLst>
                </p:cNvPr>
                <p:cNvSpPr>
                  <a:spLocks/>
                </p:cNvSpPr>
                <p:nvPr/>
              </p:nvSpPr>
              <p:spPr bwMode="auto">
                <a:xfrm>
                  <a:off x="4592" y="1871"/>
                  <a:ext cx="35" cy="139"/>
                </a:xfrm>
                <a:custGeom>
                  <a:avLst/>
                  <a:gdLst/>
                  <a:ahLst/>
                  <a:cxnLst>
                    <a:cxn ang="0">
                      <a:pos x="106" y="58"/>
                    </a:cxn>
                    <a:cxn ang="0">
                      <a:pos x="76" y="418"/>
                    </a:cxn>
                    <a:cxn ang="0">
                      <a:pos x="4" y="418"/>
                    </a:cxn>
                    <a:cxn ang="0">
                      <a:pos x="3" y="373"/>
                    </a:cxn>
                    <a:cxn ang="0">
                      <a:pos x="2" y="328"/>
                    </a:cxn>
                    <a:cxn ang="0">
                      <a:pos x="0" y="284"/>
                    </a:cxn>
                    <a:cxn ang="0">
                      <a:pos x="0" y="240"/>
                    </a:cxn>
                    <a:cxn ang="0">
                      <a:pos x="0" y="194"/>
                    </a:cxn>
                    <a:cxn ang="0">
                      <a:pos x="3" y="150"/>
                    </a:cxn>
                    <a:cxn ang="0">
                      <a:pos x="9" y="107"/>
                    </a:cxn>
                    <a:cxn ang="0">
                      <a:pos x="18" y="67"/>
                    </a:cxn>
                    <a:cxn ang="0">
                      <a:pos x="27" y="33"/>
                    </a:cxn>
                    <a:cxn ang="0">
                      <a:pos x="40" y="13"/>
                    </a:cxn>
                    <a:cxn ang="0">
                      <a:pos x="54" y="2"/>
                    </a:cxn>
                    <a:cxn ang="0">
                      <a:pos x="70" y="0"/>
                    </a:cxn>
                    <a:cxn ang="0">
                      <a:pos x="82" y="4"/>
                    </a:cxn>
                    <a:cxn ang="0">
                      <a:pos x="94" y="18"/>
                    </a:cxn>
                    <a:cxn ang="0">
                      <a:pos x="101" y="35"/>
                    </a:cxn>
                    <a:cxn ang="0">
                      <a:pos x="106" y="58"/>
                    </a:cxn>
                  </a:cxnLst>
                  <a:rect l="0" t="0" r="r" b="b"/>
                  <a:pathLst>
                    <a:path w="106" h="418">
                      <a:moveTo>
                        <a:pt x="106" y="58"/>
                      </a:moveTo>
                      <a:lnTo>
                        <a:pt x="76" y="418"/>
                      </a:lnTo>
                      <a:lnTo>
                        <a:pt x="4" y="418"/>
                      </a:lnTo>
                      <a:lnTo>
                        <a:pt x="3" y="373"/>
                      </a:lnTo>
                      <a:lnTo>
                        <a:pt x="2" y="328"/>
                      </a:lnTo>
                      <a:lnTo>
                        <a:pt x="0" y="284"/>
                      </a:lnTo>
                      <a:lnTo>
                        <a:pt x="0" y="240"/>
                      </a:lnTo>
                      <a:lnTo>
                        <a:pt x="0" y="194"/>
                      </a:lnTo>
                      <a:lnTo>
                        <a:pt x="3" y="150"/>
                      </a:lnTo>
                      <a:lnTo>
                        <a:pt x="9" y="107"/>
                      </a:lnTo>
                      <a:lnTo>
                        <a:pt x="18" y="67"/>
                      </a:lnTo>
                      <a:lnTo>
                        <a:pt x="27" y="33"/>
                      </a:lnTo>
                      <a:lnTo>
                        <a:pt x="40" y="13"/>
                      </a:lnTo>
                      <a:lnTo>
                        <a:pt x="54" y="2"/>
                      </a:lnTo>
                      <a:lnTo>
                        <a:pt x="70" y="0"/>
                      </a:lnTo>
                      <a:lnTo>
                        <a:pt x="82" y="4"/>
                      </a:lnTo>
                      <a:lnTo>
                        <a:pt x="94" y="18"/>
                      </a:lnTo>
                      <a:lnTo>
                        <a:pt x="101" y="35"/>
                      </a:lnTo>
                      <a:lnTo>
                        <a:pt x="106" y="58"/>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2" name="Freeform 213">
                  <a:extLst>
                    <a:ext uri="{FF2B5EF4-FFF2-40B4-BE49-F238E27FC236}">
                      <a16:creationId xmlns:a16="http://schemas.microsoft.com/office/drawing/2014/main" xmlns="" id="{00E2ED81-C516-4B0A-917F-367CB0D7ABF6}"/>
                    </a:ext>
                  </a:extLst>
                </p:cNvPr>
                <p:cNvSpPr>
                  <a:spLocks/>
                </p:cNvSpPr>
                <p:nvPr/>
              </p:nvSpPr>
              <p:spPr bwMode="auto">
                <a:xfrm>
                  <a:off x="3967" y="2070"/>
                  <a:ext cx="463" cy="17"/>
                </a:xfrm>
                <a:custGeom>
                  <a:avLst/>
                  <a:gdLst/>
                  <a:ahLst/>
                  <a:cxnLst>
                    <a:cxn ang="0">
                      <a:pos x="29" y="0"/>
                    </a:cxn>
                    <a:cxn ang="0">
                      <a:pos x="76" y="0"/>
                    </a:cxn>
                    <a:cxn ang="0">
                      <a:pos x="205" y="0"/>
                    </a:cxn>
                    <a:cxn ang="0">
                      <a:pos x="390" y="2"/>
                    </a:cxn>
                    <a:cxn ang="0">
                      <a:pos x="612" y="4"/>
                    </a:cxn>
                    <a:cxn ang="0">
                      <a:pos x="845" y="6"/>
                    </a:cxn>
                    <a:cxn ang="0">
                      <a:pos x="1068" y="9"/>
                    </a:cxn>
                    <a:cxn ang="0">
                      <a:pos x="1256" y="11"/>
                    </a:cxn>
                    <a:cxn ang="0">
                      <a:pos x="1390" y="16"/>
                    </a:cxn>
                    <a:cxn ang="0">
                      <a:pos x="1383" y="43"/>
                    </a:cxn>
                    <a:cxn ang="0">
                      <a:pos x="1231" y="49"/>
                    </a:cxn>
                    <a:cxn ang="0">
                      <a:pos x="1059" y="52"/>
                    </a:cxn>
                    <a:cxn ang="0">
                      <a:pos x="872" y="52"/>
                    </a:cxn>
                    <a:cxn ang="0">
                      <a:pos x="683" y="52"/>
                    </a:cxn>
                    <a:cxn ang="0">
                      <a:pos x="491" y="49"/>
                    </a:cxn>
                    <a:cxn ang="0">
                      <a:pos x="310" y="46"/>
                    </a:cxn>
                    <a:cxn ang="0">
                      <a:pos x="142" y="43"/>
                    </a:cxn>
                    <a:cxn ang="0">
                      <a:pos x="0" y="43"/>
                    </a:cxn>
                    <a:cxn ang="0">
                      <a:pos x="29" y="0"/>
                    </a:cxn>
                  </a:cxnLst>
                  <a:rect l="0" t="0" r="r" b="b"/>
                  <a:pathLst>
                    <a:path w="1390" h="52">
                      <a:moveTo>
                        <a:pt x="29" y="0"/>
                      </a:moveTo>
                      <a:lnTo>
                        <a:pt x="76" y="0"/>
                      </a:lnTo>
                      <a:lnTo>
                        <a:pt x="205" y="0"/>
                      </a:lnTo>
                      <a:lnTo>
                        <a:pt x="390" y="2"/>
                      </a:lnTo>
                      <a:lnTo>
                        <a:pt x="612" y="4"/>
                      </a:lnTo>
                      <a:lnTo>
                        <a:pt x="845" y="6"/>
                      </a:lnTo>
                      <a:lnTo>
                        <a:pt x="1068" y="9"/>
                      </a:lnTo>
                      <a:lnTo>
                        <a:pt x="1256" y="11"/>
                      </a:lnTo>
                      <a:lnTo>
                        <a:pt x="1390" y="16"/>
                      </a:lnTo>
                      <a:lnTo>
                        <a:pt x="1383" y="43"/>
                      </a:lnTo>
                      <a:lnTo>
                        <a:pt x="1231" y="49"/>
                      </a:lnTo>
                      <a:lnTo>
                        <a:pt x="1059" y="52"/>
                      </a:lnTo>
                      <a:lnTo>
                        <a:pt x="872" y="52"/>
                      </a:lnTo>
                      <a:lnTo>
                        <a:pt x="683" y="52"/>
                      </a:lnTo>
                      <a:lnTo>
                        <a:pt x="491" y="49"/>
                      </a:lnTo>
                      <a:lnTo>
                        <a:pt x="310" y="46"/>
                      </a:lnTo>
                      <a:lnTo>
                        <a:pt x="142" y="43"/>
                      </a:lnTo>
                      <a:lnTo>
                        <a:pt x="0" y="43"/>
                      </a:lnTo>
                      <a:lnTo>
                        <a:pt x="29" y="0"/>
                      </a:lnTo>
                      <a:close/>
                    </a:path>
                  </a:pathLst>
                </a:custGeom>
                <a:solidFill>
                  <a:srgbClr val="6600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3" name="Freeform 214">
                  <a:extLst>
                    <a:ext uri="{FF2B5EF4-FFF2-40B4-BE49-F238E27FC236}">
                      <a16:creationId xmlns:a16="http://schemas.microsoft.com/office/drawing/2014/main" xmlns="" id="{D85BCEDB-271B-42E1-9D03-B1EBECD3F758}"/>
                    </a:ext>
                  </a:extLst>
                </p:cNvPr>
                <p:cNvSpPr>
                  <a:spLocks/>
                </p:cNvSpPr>
                <p:nvPr/>
              </p:nvSpPr>
              <p:spPr bwMode="auto">
                <a:xfrm>
                  <a:off x="3914" y="2096"/>
                  <a:ext cx="518" cy="526"/>
                </a:xfrm>
                <a:custGeom>
                  <a:avLst/>
                  <a:gdLst/>
                  <a:ahLst/>
                  <a:cxnLst>
                    <a:cxn ang="0">
                      <a:pos x="1556" y="0"/>
                    </a:cxn>
                    <a:cxn ang="0">
                      <a:pos x="1542" y="220"/>
                    </a:cxn>
                    <a:cxn ang="0">
                      <a:pos x="1530" y="471"/>
                    </a:cxn>
                    <a:cxn ang="0">
                      <a:pos x="1515" y="731"/>
                    </a:cxn>
                    <a:cxn ang="0">
                      <a:pos x="1502" y="987"/>
                    </a:cxn>
                    <a:cxn ang="0">
                      <a:pos x="1488" y="1217"/>
                    </a:cxn>
                    <a:cxn ang="0">
                      <a:pos x="1479" y="1404"/>
                    </a:cxn>
                    <a:cxn ang="0">
                      <a:pos x="1472" y="1530"/>
                    </a:cxn>
                    <a:cxn ang="0">
                      <a:pos x="1470" y="1577"/>
                    </a:cxn>
                    <a:cxn ang="0">
                      <a:pos x="1081" y="1570"/>
                    </a:cxn>
                    <a:cxn ang="0">
                      <a:pos x="1059" y="1491"/>
                    </a:cxn>
                    <a:cxn ang="0">
                      <a:pos x="267" y="1469"/>
                    </a:cxn>
                    <a:cxn ang="0">
                      <a:pos x="238" y="1541"/>
                    </a:cxn>
                    <a:cxn ang="0">
                      <a:pos x="8" y="1527"/>
                    </a:cxn>
                    <a:cxn ang="0">
                      <a:pos x="0" y="1412"/>
                    </a:cxn>
                    <a:cxn ang="0">
                      <a:pos x="87" y="1404"/>
                    </a:cxn>
                    <a:cxn ang="0">
                      <a:pos x="137" y="9"/>
                    </a:cxn>
                    <a:cxn ang="0">
                      <a:pos x="242" y="10"/>
                    </a:cxn>
                    <a:cxn ang="0">
                      <a:pos x="403" y="11"/>
                    </a:cxn>
                    <a:cxn ang="0">
                      <a:pos x="599" y="11"/>
                    </a:cxn>
                    <a:cxn ang="0">
                      <a:pos x="819" y="13"/>
                    </a:cxn>
                    <a:cxn ang="0">
                      <a:pos x="1040" y="10"/>
                    </a:cxn>
                    <a:cxn ang="0">
                      <a:pos x="1249" y="9"/>
                    </a:cxn>
                    <a:cxn ang="0">
                      <a:pos x="1426" y="4"/>
                    </a:cxn>
                    <a:cxn ang="0">
                      <a:pos x="1556" y="0"/>
                    </a:cxn>
                  </a:cxnLst>
                  <a:rect l="0" t="0" r="r" b="b"/>
                  <a:pathLst>
                    <a:path w="1556" h="1577">
                      <a:moveTo>
                        <a:pt x="1556" y="0"/>
                      </a:moveTo>
                      <a:lnTo>
                        <a:pt x="1542" y="220"/>
                      </a:lnTo>
                      <a:lnTo>
                        <a:pt x="1530" y="471"/>
                      </a:lnTo>
                      <a:lnTo>
                        <a:pt x="1515" y="731"/>
                      </a:lnTo>
                      <a:lnTo>
                        <a:pt x="1502" y="987"/>
                      </a:lnTo>
                      <a:lnTo>
                        <a:pt x="1488" y="1217"/>
                      </a:lnTo>
                      <a:lnTo>
                        <a:pt x="1479" y="1404"/>
                      </a:lnTo>
                      <a:lnTo>
                        <a:pt x="1472" y="1530"/>
                      </a:lnTo>
                      <a:lnTo>
                        <a:pt x="1470" y="1577"/>
                      </a:lnTo>
                      <a:lnTo>
                        <a:pt x="1081" y="1570"/>
                      </a:lnTo>
                      <a:lnTo>
                        <a:pt x="1059" y="1491"/>
                      </a:lnTo>
                      <a:lnTo>
                        <a:pt x="267" y="1469"/>
                      </a:lnTo>
                      <a:lnTo>
                        <a:pt x="238" y="1541"/>
                      </a:lnTo>
                      <a:lnTo>
                        <a:pt x="8" y="1527"/>
                      </a:lnTo>
                      <a:lnTo>
                        <a:pt x="0" y="1412"/>
                      </a:lnTo>
                      <a:lnTo>
                        <a:pt x="87" y="1404"/>
                      </a:lnTo>
                      <a:lnTo>
                        <a:pt x="137" y="9"/>
                      </a:lnTo>
                      <a:lnTo>
                        <a:pt x="242" y="10"/>
                      </a:lnTo>
                      <a:lnTo>
                        <a:pt x="403" y="11"/>
                      </a:lnTo>
                      <a:lnTo>
                        <a:pt x="599" y="11"/>
                      </a:lnTo>
                      <a:lnTo>
                        <a:pt x="819" y="13"/>
                      </a:lnTo>
                      <a:lnTo>
                        <a:pt x="1040" y="10"/>
                      </a:lnTo>
                      <a:lnTo>
                        <a:pt x="1249" y="9"/>
                      </a:lnTo>
                      <a:lnTo>
                        <a:pt x="1426" y="4"/>
                      </a:lnTo>
                      <a:lnTo>
                        <a:pt x="1556" y="0"/>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4" name="Freeform 215">
                  <a:extLst>
                    <a:ext uri="{FF2B5EF4-FFF2-40B4-BE49-F238E27FC236}">
                      <a16:creationId xmlns:a16="http://schemas.microsoft.com/office/drawing/2014/main" xmlns="" id="{4837D9C5-B21A-4B0D-9F40-F1E5057368B2}"/>
                    </a:ext>
                  </a:extLst>
                </p:cNvPr>
                <p:cNvSpPr>
                  <a:spLocks/>
                </p:cNvSpPr>
                <p:nvPr/>
              </p:nvSpPr>
              <p:spPr bwMode="auto">
                <a:xfrm>
                  <a:off x="4427" y="2092"/>
                  <a:ext cx="231" cy="530"/>
                </a:xfrm>
                <a:custGeom>
                  <a:avLst/>
                  <a:gdLst/>
                  <a:ahLst/>
                  <a:cxnLst>
                    <a:cxn ang="0">
                      <a:pos x="651" y="0"/>
                    </a:cxn>
                    <a:cxn ang="0">
                      <a:pos x="665" y="162"/>
                    </a:cxn>
                    <a:cxn ang="0">
                      <a:pos x="672" y="329"/>
                    </a:cxn>
                    <a:cxn ang="0">
                      <a:pos x="674" y="495"/>
                    </a:cxn>
                    <a:cxn ang="0">
                      <a:pos x="675" y="664"/>
                    </a:cxn>
                    <a:cxn ang="0">
                      <a:pos x="674" y="831"/>
                    </a:cxn>
                    <a:cxn ang="0">
                      <a:pos x="676" y="999"/>
                    </a:cxn>
                    <a:cxn ang="0">
                      <a:pos x="680" y="1165"/>
                    </a:cxn>
                    <a:cxn ang="0">
                      <a:pos x="694" y="1332"/>
                    </a:cxn>
                    <a:cxn ang="0">
                      <a:pos x="607" y="1364"/>
                    </a:cxn>
                    <a:cxn ang="0">
                      <a:pos x="521" y="1397"/>
                    </a:cxn>
                    <a:cxn ang="0">
                      <a:pos x="434" y="1432"/>
                    </a:cxn>
                    <a:cxn ang="0">
                      <a:pos x="348" y="1467"/>
                    </a:cxn>
                    <a:cxn ang="0">
                      <a:pos x="261" y="1498"/>
                    </a:cxn>
                    <a:cxn ang="0">
                      <a:pos x="175" y="1532"/>
                    </a:cxn>
                    <a:cxn ang="0">
                      <a:pos x="89" y="1562"/>
                    </a:cxn>
                    <a:cxn ang="0">
                      <a:pos x="3" y="1591"/>
                    </a:cxn>
                    <a:cxn ang="0">
                      <a:pos x="0" y="1396"/>
                    </a:cxn>
                    <a:cxn ang="0">
                      <a:pos x="3" y="1199"/>
                    </a:cxn>
                    <a:cxn ang="0">
                      <a:pos x="10" y="999"/>
                    </a:cxn>
                    <a:cxn ang="0">
                      <a:pos x="21" y="799"/>
                    </a:cxn>
                    <a:cxn ang="0">
                      <a:pos x="35" y="599"/>
                    </a:cxn>
                    <a:cxn ang="0">
                      <a:pos x="56" y="401"/>
                    </a:cxn>
                    <a:cxn ang="0">
                      <a:pos x="79" y="205"/>
                    </a:cxn>
                    <a:cxn ang="0">
                      <a:pos x="111" y="14"/>
                    </a:cxn>
                    <a:cxn ang="0">
                      <a:pos x="133" y="13"/>
                    </a:cxn>
                    <a:cxn ang="0">
                      <a:pos x="193" y="11"/>
                    </a:cxn>
                    <a:cxn ang="0">
                      <a:pos x="277" y="9"/>
                    </a:cxn>
                    <a:cxn ang="0">
                      <a:pos x="376" y="7"/>
                    </a:cxn>
                    <a:cxn ang="0">
                      <a:pos x="473" y="3"/>
                    </a:cxn>
                    <a:cxn ang="0">
                      <a:pos x="560" y="2"/>
                    </a:cxn>
                    <a:cxn ang="0">
                      <a:pos x="622" y="0"/>
                    </a:cxn>
                    <a:cxn ang="0">
                      <a:pos x="651" y="0"/>
                    </a:cxn>
                  </a:cxnLst>
                  <a:rect l="0" t="0" r="r" b="b"/>
                  <a:pathLst>
                    <a:path w="694" h="1591">
                      <a:moveTo>
                        <a:pt x="651" y="0"/>
                      </a:moveTo>
                      <a:lnTo>
                        <a:pt x="665" y="162"/>
                      </a:lnTo>
                      <a:lnTo>
                        <a:pt x="672" y="329"/>
                      </a:lnTo>
                      <a:lnTo>
                        <a:pt x="674" y="495"/>
                      </a:lnTo>
                      <a:lnTo>
                        <a:pt x="675" y="664"/>
                      </a:lnTo>
                      <a:lnTo>
                        <a:pt x="674" y="831"/>
                      </a:lnTo>
                      <a:lnTo>
                        <a:pt x="676" y="999"/>
                      </a:lnTo>
                      <a:lnTo>
                        <a:pt x="680" y="1165"/>
                      </a:lnTo>
                      <a:lnTo>
                        <a:pt x="694" y="1332"/>
                      </a:lnTo>
                      <a:lnTo>
                        <a:pt x="607" y="1364"/>
                      </a:lnTo>
                      <a:lnTo>
                        <a:pt x="521" y="1397"/>
                      </a:lnTo>
                      <a:lnTo>
                        <a:pt x="434" y="1432"/>
                      </a:lnTo>
                      <a:lnTo>
                        <a:pt x="348" y="1467"/>
                      </a:lnTo>
                      <a:lnTo>
                        <a:pt x="261" y="1498"/>
                      </a:lnTo>
                      <a:lnTo>
                        <a:pt x="175" y="1532"/>
                      </a:lnTo>
                      <a:lnTo>
                        <a:pt x="89" y="1562"/>
                      </a:lnTo>
                      <a:lnTo>
                        <a:pt x="3" y="1591"/>
                      </a:lnTo>
                      <a:lnTo>
                        <a:pt x="0" y="1396"/>
                      </a:lnTo>
                      <a:lnTo>
                        <a:pt x="3" y="1199"/>
                      </a:lnTo>
                      <a:lnTo>
                        <a:pt x="10" y="999"/>
                      </a:lnTo>
                      <a:lnTo>
                        <a:pt x="21" y="799"/>
                      </a:lnTo>
                      <a:lnTo>
                        <a:pt x="35" y="599"/>
                      </a:lnTo>
                      <a:lnTo>
                        <a:pt x="56" y="401"/>
                      </a:lnTo>
                      <a:lnTo>
                        <a:pt x="79" y="205"/>
                      </a:lnTo>
                      <a:lnTo>
                        <a:pt x="111" y="14"/>
                      </a:lnTo>
                      <a:lnTo>
                        <a:pt x="133" y="13"/>
                      </a:lnTo>
                      <a:lnTo>
                        <a:pt x="193" y="11"/>
                      </a:lnTo>
                      <a:lnTo>
                        <a:pt x="277" y="9"/>
                      </a:lnTo>
                      <a:lnTo>
                        <a:pt x="376" y="7"/>
                      </a:lnTo>
                      <a:lnTo>
                        <a:pt x="473" y="3"/>
                      </a:lnTo>
                      <a:lnTo>
                        <a:pt x="560" y="2"/>
                      </a:lnTo>
                      <a:lnTo>
                        <a:pt x="622" y="0"/>
                      </a:lnTo>
                      <a:lnTo>
                        <a:pt x="651" y="0"/>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5" name="Freeform 216">
                  <a:extLst>
                    <a:ext uri="{FF2B5EF4-FFF2-40B4-BE49-F238E27FC236}">
                      <a16:creationId xmlns:a16="http://schemas.microsoft.com/office/drawing/2014/main" xmlns="" id="{47C502F6-040B-4277-97CB-820EB63C1466}"/>
                    </a:ext>
                  </a:extLst>
                </p:cNvPr>
                <p:cNvSpPr>
                  <a:spLocks/>
                </p:cNvSpPr>
                <p:nvPr/>
              </p:nvSpPr>
              <p:spPr bwMode="auto">
                <a:xfrm>
                  <a:off x="3983" y="2116"/>
                  <a:ext cx="421" cy="44"/>
                </a:xfrm>
                <a:custGeom>
                  <a:avLst/>
                  <a:gdLst/>
                  <a:ahLst/>
                  <a:cxnLst>
                    <a:cxn ang="0">
                      <a:pos x="1261" y="7"/>
                    </a:cxn>
                    <a:cxn ang="0">
                      <a:pos x="1254" y="122"/>
                    </a:cxn>
                    <a:cxn ang="0">
                      <a:pos x="1098" y="129"/>
                    </a:cxn>
                    <a:cxn ang="0">
                      <a:pos x="943" y="132"/>
                    </a:cxn>
                    <a:cxn ang="0">
                      <a:pos x="785" y="131"/>
                    </a:cxn>
                    <a:cxn ang="0">
                      <a:pos x="628" y="128"/>
                    </a:cxn>
                    <a:cxn ang="0">
                      <a:pos x="470" y="124"/>
                    </a:cxn>
                    <a:cxn ang="0">
                      <a:pos x="314" y="122"/>
                    </a:cxn>
                    <a:cxn ang="0">
                      <a:pos x="156" y="124"/>
                    </a:cxn>
                    <a:cxn ang="0">
                      <a:pos x="0" y="131"/>
                    </a:cxn>
                    <a:cxn ang="0">
                      <a:pos x="0" y="7"/>
                    </a:cxn>
                    <a:cxn ang="0">
                      <a:pos x="95" y="6"/>
                    </a:cxn>
                    <a:cxn ang="0">
                      <a:pos x="228" y="5"/>
                    </a:cxn>
                    <a:cxn ang="0">
                      <a:pos x="387" y="2"/>
                    </a:cxn>
                    <a:cxn ang="0">
                      <a:pos x="565" y="2"/>
                    </a:cxn>
                    <a:cxn ang="0">
                      <a:pos x="749" y="0"/>
                    </a:cxn>
                    <a:cxn ang="0">
                      <a:pos x="933" y="0"/>
                    </a:cxn>
                    <a:cxn ang="0">
                      <a:pos x="1106" y="2"/>
                    </a:cxn>
                    <a:cxn ang="0">
                      <a:pos x="1261" y="7"/>
                    </a:cxn>
                  </a:cxnLst>
                  <a:rect l="0" t="0" r="r" b="b"/>
                  <a:pathLst>
                    <a:path w="1261" h="132">
                      <a:moveTo>
                        <a:pt x="1261" y="7"/>
                      </a:moveTo>
                      <a:lnTo>
                        <a:pt x="1254" y="122"/>
                      </a:lnTo>
                      <a:lnTo>
                        <a:pt x="1098" y="129"/>
                      </a:lnTo>
                      <a:lnTo>
                        <a:pt x="943" y="132"/>
                      </a:lnTo>
                      <a:lnTo>
                        <a:pt x="785" y="131"/>
                      </a:lnTo>
                      <a:lnTo>
                        <a:pt x="628" y="128"/>
                      </a:lnTo>
                      <a:lnTo>
                        <a:pt x="470" y="124"/>
                      </a:lnTo>
                      <a:lnTo>
                        <a:pt x="314" y="122"/>
                      </a:lnTo>
                      <a:lnTo>
                        <a:pt x="156" y="124"/>
                      </a:lnTo>
                      <a:lnTo>
                        <a:pt x="0" y="131"/>
                      </a:lnTo>
                      <a:lnTo>
                        <a:pt x="0" y="7"/>
                      </a:lnTo>
                      <a:lnTo>
                        <a:pt x="95" y="6"/>
                      </a:lnTo>
                      <a:lnTo>
                        <a:pt x="228" y="5"/>
                      </a:lnTo>
                      <a:lnTo>
                        <a:pt x="387" y="2"/>
                      </a:lnTo>
                      <a:lnTo>
                        <a:pt x="565" y="2"/>
                      </a:lnTo>
                      <a:lnTo>
                        <a:pt x="749" y="0"/>
                      </a:lnTo>
                      <a:lnTo>
                        <a:pt x="933" y="0"/>
                      </a:lnTo>
                      <a:lnTo>
                        <a:pt x="1106" y="2"/>
                      </a:lnTo>
                      <a:lnTo>
                        <a:pt x="1261" y="7"/>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6" name="Freeform 217">
                  <a:extLst>
                    <a:ext uri="{FF2B5EF4-FFF2-40B4-BE49-F238E27FC236}">
                      <a16:creationId xmlns:a16="http://schemas.microsoft.com/office/drawing/2014/main" xmlns="" id="{5AE9E349-259B-4FBC-9C8A-2B7744E03957}"/>
                    </a:ext>
                  </a:extLst>
                </p:cNvPr>
                <p:cNvSpPr>
                  <a:spLocks/>
                </p:cNvSpPr>
                <p:nvPr/>
              </p:nvSpPr>
              <p:spPr bwMode="auto">
                <a:xfrm>
                  <a:off x="4322" y="2176"/>
                  <a:ext cx="62" cy="398"/>
                </a:xfrm>
                <a:custGeom>
                  <a:avLst/>
                  <a:gdLst/>
                  <a:ahLst/>
                  <a:cxnLst>
                    <a:cxn ang="0">
                      <a:pos x="187" y="0"/>
                    </a:cxn>
                    <a:cxn ang="0">
                      <a:pos x="177" y="53"/>
                    </a:cxn>
                    <a:cxn ang="0">
                      <a:pos x="168" y="189"/>
                    </a:cxn>
                    <a:cxn ang="0">
                      <a:pos x="158" y="380"/>
                    </a:cxn>
                    <a:cxn ang="0">
                      <a:pos x="150" y="600"/>
                    </a:cxn>
                    <a:cxn ang="0">
                      <a:pos x="141" y="817"/>
                    </a:cxn>
                    <a:cxn ang="0">
                      <a:pos x="136" y="1008"/>
                    </a:cxn>
                    <a:cxn ang="0">
                      <a:pos x="130" y="1143"/>
                    </a:cxn>
                    <a:cxn ang="0">
                      <a:pos x="130" y="1195"/>
                    </a:cxn>
                    <a:cxn ang="0">
                      <a:pos x="0" y="1188"/>
                    </a:cxn>
                    <a:cxn ang="0">
                      <a:pos x="29" y="173"/>
                    </a:cxn>
                    <a:cxn ang="0">
                      <a:pos x="32" y="172"/>
                    </a:cxn>
                    <a:cxn ang="0">
                      <a:pos x="43" y="168"/>
                    </a:cxn>
                    <a:cxn ang="0">
                      <a:pos x="57" y="162"/>
                    </a:cxn>
                    <a:cxn ang="0">
                      <a:pos x="75" y="154"/>
                    </a:cxn>
                    <a:cxn ang="0">
                      <a:pos x="92" y="142"/>
                    </a:cxn>
                    <a:cxn ang="0">
                      <a:pos x="107" y="126"/>
                    </a:cxn>
                    <a:cxn ang="0">
                      <a:pos x="116" y="107"/>
                    </a:cxn>
                    <a:cxn ang="0">
                      <a:pos x="122" y="86"/>
                    </a:cxn>
                    <a:cxn ang="0">
                      <a:pos x="118" y="70"/>
                    </a:cxn>
                    <a:cxn ang="0">
                      <a:pos x="108" y="54"/>
                    </a:cxn>
                    <a:cxn ang="0">
                      <a:pos x="93" y="41"/>
                    </a:cxn>
                    <a:cxn ang="0">
                      <a:pos x="78" y="29"/>
                    </a:cxn>
                    <a:cxn ang="0">
                      <a:pos x="60" y="17"/>
                    </a:cxn>
                    <a:cxn ang="0">
                      <a:pos x="42" y="10"/>
                    </a:cxn>
                    <a:cxn ang="0">
                      <a:pos x="25" y="3"/>
                    </a:cxn>
                    <a:cxn ang="0">
                      <a:pos x="14" y="0"/>
                    </a:cxn>
                    <a:cxn ang="0">
                      <a:pos x="187" y="0"/>
                    </a:cxn>
                  </a:cxnLst>
                  <a:rect l="0" t="0" r="r" b="b"/>
                  <a:pathLst>
                    <a:path w="187" h="1195">
                      <a:moveTo>
                        <a:pt x="187" y="0"/>
                      </a:moveTo>
                      <a:lnTo>
                        <a:pt x="177" y="53"/>
                      </a:lnTo>
                      <a:lnTo>
                        <a:pt x="168" y="189"/>
                      </a:lnTo>
                      <a:lnTo>
                        <a:pt x="158" y="380"/>
                      </a:lnTo>
                      <a:lnTo>
                        <a:pt x="150" y="600"/>
                      </a:lnTo>
                      <a:lnTo>
                        <a:pt x="141" y="817"/>
                      </a:lnTo>
                      <a:lnTo>
                        <a:pt x="136" y="1008"/>
                      </a:lnTo>
                      <a:lnTo>
                        <a:pt x="130" y="1143"/>
                      </a:lnTo>
                      <a:lnTo>
                        <a:pt x="130" y="1195"/>
                      </a:lnTo>
                      <a:lnTo>
                        <a:pt x="0" y="1188"/>
                      </a:lnTo>
                      <a:lnTo>
                        <a:pt x="29" y="173"/>
                      </a:lnTo>
                      <a:lnTo>
                        <a:pt x="32" y="172"/>
                      </a:lnTo>
                      <a:lnTo>
                        <a:pt x="43" y="168"/>
                      </a:lnTo>
                      <a:lnTo>
                        <a:pt x="57" y="162"/>
                      </a:lnTo>
                      <a:lnTo>
                        <a:pt x="75" y="154"/>
                      </a:lnTo>
                      <a:lnTo>
                        <a:pt x="92" y="142"/>
                      </a:lnTo>
                      <a:lnTo>
                        <a:pt x="107" y="126"/>
                      </a:lnTo>
                      <a:lnTo>
                        <a:pt x="116" y="107"/>
                      </a:lnTo>
                      <a:lnTo>
                        <a:pt x="122" y="86"/>
                      </a:lnTo>
                      <a:lnTo>
                        <a:pt x="118" y="70"/>
                      </a:lnTo>
                      <a:lnTo>
                        <a:pt x="108" y="54"/>
                      </a:lnTo>
                      <a:lnTo>
                        <a:pt x="93" y="41"/>
                      </a:lnTo>
                      <a:lnTo>
                        <a:pt x="78" y="29"/>
                      </a:lnTo>
                      <a:lnTo>
                        <a:pt x="60" y="17"/>
                      </a:lnTo>
                      <a:lnTo>
                        <a:pt x="42" y="10"/>
                      </a:lnTo>
                      <a:lnTo>
                        <a:pt x="25" y="3"/>
                      </a:lnTo>
                      <a:lnTo>
                        <a:pt x="14" y="0"/>
                      </a:lnTo>
                      <a:lnTo>
                        <a:pt x="187"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7" name="Freeform 218">
                  <a:extLst>
                    <a:ext uri="{FF2B5EF4-FFF2-40B4-BE49-F238E27FC236}">
                      <a16:creationId xmlns:a16="http://schemas.microsoft.com/office/drawing/2014/main" xmlns="" id="{75A5A957-B136-4509-9571-21015904ACD6}"/>
                    </a:ext>
                  </a:extLst>
                </p:cNvPr>
                <p:cNvSpPr>
                  <a:spLocks/>
                </p:cNvSpPr>
                <p:nvPr/>
              </p:nvSpPr>
              <p:spPr bwMode="auto">
                <a:xfrm>
                  <a:off x="4094" y="2175"/>
                  <a:ext cx="74" cy="389"/>
                </a:xfrm>
                <a:custGeom>
                  <a:avLst/>
                  <a:gdLst/>
                  <a:ahLst/>
                  <a:cxnLst>
                    <a:cxn ang="0">
                      <a:pos x="208" y="2"/>
                    </a:cxn>
                    <a:cxn ang="0">
                      <a:pos x="198" y="0"/>
                    </a:cxn>
                    <a:cxn ang="0">
                      <a:pos x="188" y="2"/>
                    </a:cxn>
                    <a:cxn ang="0">
                      <a:pos x="179" y="11"/>
                    </a:cxn>
                    <a:cxn ang="0">
                      <a:pos x="170" y="25"/>
                    </a:cxn>
                    <a:cxn ang="0">
                      <a:pos x="162" y="40"/>
                    </a:cxn>
                    <a:cxn ang="0">
                      <a:pos x="157" y="58"/>
                    </a:cxn>
                    <a:cxn ang="0">
                      <a:pos x="151" y="76"/>
                    </a:cxn>
                    <a:cxn ang="0">
                      <a:pos x="151" y="97"/>
                    </a:cxn>
                    <a:cxn ang="0">
                      <a:pos x="154" y="110"/>
                    </a:cxn>
                    <a:cxn ang="0">
                      <a:pos x="162" y="124"/>
                    </a:cxn>
                    <a:cxn ang="0">
                      <a:pos x="173" y="134"/>
                    </a:cxn>
                    <a:cxn ang="0">
                      <a:pos x="187" y="144"/>
                    </a:cxn>
                    <a:cxn ang="0">
                      <a:pos x="199" y="151"/>
                    </a:cxn>
                    <a:cxn ang="0">
                      <a:pos x="211" y="156"/>
                    </a:cxn>
                    <a:cxn ang="0">
                      <a:pos x="219" y="159"/>
                    </a:cxn>
                    <a:cxn ang="0">
                      <a:pos x="223" y="160"/>
                    </a:cxn>
                    <a:cxn ang="0">
                      <a:pos x="187" y="1168"/>
                    </a:cxn>
                    <a:cxn ang="0">
                      <a:pos x="0" y="1147"/>
                    </a:cxn>
                    <a:cxn ang="0">
                      <a:pos x="0" y="1118"/>
                    </a:cxn>
                    <a:cxn ang="0">
                      <a:pos x="1" y="1044"/>
                    </a:cxn>
                    <a:cxn ang="0">
                      <a:pos x="4" y="930"/>
                    </a:cxn>
                    <a:cxn ang="0">
                      <a:pos x="10" y="792"/>
                    </a:cxn>
                    <a:cxn ang="0">
                      <a:pos x="14" y="637"/>
                    </a:cxn>
                    <a:cxn ang="0">
                      <a:pos x="21" y="477"/>
                    </a:cxn>
                    <a:cxn ang="0">
                      <a:pos x="28" y="324"/>
                    </a:cxn>
                    <a:cxn ang="0">
                      <a:pos x="36" y="189"/>
                    </a:cxn>
                    <a:cxn ang="0">
                      <a:pos x="39" y="187"/>
                    </a:cxn>
                    <a:cxn ang="0">
                      <a:pos x="47" y="182"/>
                    </a:cxn>
                    <a:cxn ang="0">
                      <a:pos x="58" y="175"/>
                    </a:cxn>
                    <a:cxn ang="0">
                      <a:pos x="72" y="169"/>
                    </a:cxn>
                    <a:cxn ang="0">
                      <a:pos x="86" y="156"/>
                    </a:cxn>
                    <a:cxn ang="0">
                      <a:pos x="98" y="144"/>
                    </a:cxn>
                    <a:cxn ang="0">
                      <a:pos x="108" y="127"/>
                    </a:cxn>
                    <a:cxn ang="0">
                      <a:pos x="115" y="110"/>
                    </a:cxn>
                    <a:cxn ang="0">
                      <a:pos x="115" y="92"/>
                    </a:cxn>
                    <a:cxn ang="0">
                      <a:pos x="116" y="77"/>
                    </a:cxn>
                    <a:cxn ang="0">
                      <a:pos x="114" y="63"/>
                    </a:cxn>
                    <a:cxn ang="0">
                      <a:pos x="109" y="51"/>
                    </a:cxn>
                    <a:cxn ang="0">
                      <a:pos x="100" y="38"/>
                    </a:cxn>
                    <a:cxn ang="0">
                      <a:pos x="87" y="26"/>
                    </a:cxn>
                    <a:cxn ang="0">
                      <a:pos x="71" y="13"/>
                    </a:cxn>
                    <a:cxn ang="0">
                      <a:pos x="50" y="2"/>
                    </a:cxn>
                    <a:cxn ang="0">
                      <a:pos x="55" y="2"/>
                    </a:cxn>
                    <a:cxn ang="0">
                      <a:pos x="73" y="2"/>
                    </a:cxn>
                    <a:cxn ang="0">
                      <a:pos x="97" y="2"/>
                    </a:cxn>
                    <a:cxn ang="0">
                      <a:pos x="126" y="2"/>
                    </a:cxn>
                    <a:cxn ang="0">
                      <a:pos x="154" y="2"/>
                    </a:cxn>
                    <a:cxn ang="0">
                      <a:pos x="179" y="2"/>
                    </a:cxn>
                    <a:cxn ang="0">
                      <a:pos x="197" y="2"/>
                    </a:cxn>
                    <a:cxn ang="0">
                      <a:pos x="208" y="2"/>
                    </a:cxn>
                  </a:cxnLst>
                  <a:rect l="0" t="0" r="r" b="b"/>
                  <a:pathLst>
                    <a:path w="223" h="1168">
                      <a:moveTo>
                        <a:pt x="208" y="2"/>
                      </a:moveTo>
                      <a:lnTo>
                        <a:pt x="198" y="0"/>
                      </a:lnTo>
                      <a:lnTo>
                        <a:pt x="188" y="2"/>
                      </a:lnTo>
                      <a:lnTo>
                        <a:pt x="179" y="11"/>
                      </a:lnTo>
                      <a:lnTo>
                        <a:pt x="170" y="25"/>
                      </a:lnTo>
                      <a:lnTo>
                        <a:pt x="162" y="40"/>
                      </a:lnTo>
                      <a:lnTo>
                        <a:pt x="157" y="58"/>
                      </a:lnTo>
                      <a:lnTo>
                        <a:pt x="151" y="76"/>
                      </a:lnTo>
                      <a:lnTo>
                        <a:pt x="151" y="97"/>
                      </a:lnTo>
                      <a:lnTo>
                        <a:pt x="154" y="110"/>
                      </a:lnTo>
                      <a:lnTo>
                        <a:pt x="162" y="124"/>
                      </a:lnTo>
                      <a:lnTo>
                        <a:pt x="173" y="134"/>
                      </a:lnTo>
                      <a:lnTo>
                        <a:pt x="187" y="144"/>
                      </a:lnTo>
                      <a:lnTo>
                        <a:pt x="199" y="151"/>
                      </a:lnTo>
                      <a:lnTo>
                        <a:pt x="211" y="156"/>
                      </a:lnTo>
                      <a:lnTo>
                        <a:pt x="219" y="159"/>
                      </a:lnTo>
                      <a:lnTo>
                        <a:pt x="223" y="160"/>
                      </a:lnTo>
                      <a:lnTo>
                        <a:pt x="187" y="1168"/>
                      </a:lnTo>
                      <a:lnTo>
                        <a:pt x="0" y="1147"/>
                      </a:lnTo>
                      <a:lnTo>
                        <a:pt x="0" y="1118"/>
                      </a:lnTo>
                      <a:lnTo>
                        <a:pt x="1" y="1044"/>
                      </a:lnTo>
                      <a:lnTo>
                        <a:pt x="4" y="930"/>
                      </a:lnTo>
                      <a:lnTo>
                        <a:pt x="10" y="792"/>
                      </a:lnTo>
                      <a:lnTo>
                        <a:pt x="14" y="637"/>
                      </a:lnTo>
                      <a:lnTo>
                        <a:pt x="21" y="477"/>
                      </a:lnTo>
                      <a:lnTo>
                        <a:pt x="28" y="324"/>
                      </a:lnTo>
                      <a:lnTo>
                        <a:pt x="36" y="189"/>
                      </a:lnTo>
                      <a:lnTo>
                        <a:pt x="39" y="187"/>
                      </a:lnTo>
                      <a:lnTo>
                        <a:pt x="47" y="182"/>
                      </a:lnTo>
                      <a:lnTo>
                        <a:pt x="58" y="175"/>
                      </a:lnTo>
                      <a:lnTo>
                        <a:pt x="72" y="169"/>
                      </a:lnTo>
                      <a:lnTo>
                        <a:pt x="86" y="156"/>
                      </a:lnTo>
                      <a:lnTo>
                        <a:pt x="98" y="144"/>
                      </a:lnTo>
                      <a:lnTo>
                        <a:pt x="108" y="127"/>
                      </a:lnTo>
                      <a:lnTo>
                        <a:pt x="115" y="110"/>
                      </a:lnTo>
                      <a:lnTo>
                        <a:pt x="115" y="92"/>
                      </a:lnTo>
                      <a:lnTo>
                        <a:pt x="116" y="77"/>
                      </a:lnTo>
                      <a:lnTo>
                        <a:pt x="114" y="63"/>
                      </a:lnTo>
                      <a:lnTo>
                        <a:pt x="109" y="51"/>
                      </a:lnTo>
                      <a:lnTo>
                        <a:pt x="100" y="38"/>
                      </a:lnTo>
                      <a:lnTo>
                        <a:pt x="87" y="26"/>
                      </a:lnTo>
                      <a:lnTo>
                        <a:pt x="71" y="13"/>
                      </a:lnTo>
                      <a:lnTo>
                        <a:pt x="50" y="2"/>
                      </a:lnTo>
                      <a:lnTo>
                        <a:pt x="55" y="2"/>
                      </a:lnTo>
                      <a:lnTo>
                        <a:pt x="73" y="2"/>
                      </a:lnTo>
                      <a:lnTo>
                        <a:pt x="97" y="2"/>
                      </a:lnTo>
                      <a:lnTo>
                        <a:pt x="126" y="2"/>
                      </a:lnTo>
                      <a:lnTo>
                        <a:pt x="154" y="2"/>
                      </a:lnTo>
                      <a:lnTo>
                        <a:pt x="179" y="2"/>
                      </a:lnTo>
                      <a:lnTo>
                        <a:pt x="197" y="2"/>
                      </a:lnTo>
                      <a:lnTo>
                        <a:pt x="208" y="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8" name="Freeform 219">
                  <a:extLst>
                    <a:ext uri="{FF2B5EF4-FFF2-40B4-BE49-F238E27FC236}">
                      <a16:creationId xmlns:a16="http://schemas.microsoft.com/office/drawing/2014/main" xmlns="" id="{AE39095A-5EE2-4E24-AEEA-A07441CF25C2}"/>
                    </a:ext>
                  </a:extLst>
                </p:cNvPr>
                <p:cNvSpPr>
                  <a:spLocks/>
                </p:cNvSpPr>
                <p:nvPr/>
              </p:nvSpPr>
              <p:spPr bwMode="auto">
                <a:xfrm>
                  <a:off x="4204" y="2176"/>
                  <a:ext cx="70" cy="396"/>
                </a:xfrm>
                <a:custGeom>
                  <a:avLst/>
                  <a:gdLst/>
                  <a:ahLst/>
                  <a:cxnLst>
                    <a:cxn ang="0">
                      <a:pos x="209" y="0"/>
                    </a:cxn>
                    <a:cxn ang="0">
                      <a:pos x="198" y="0"/>
                    </a:cxn>
                    <a:cxn ang="0">
                      <a:pos x="188" y="3"/>
                    </a:cxn>
                    <a:cxn ang="0">
                      <a:pos x="176" y="6"/>
                    </a:cxn>
                    <a:cxn ang="0">
                      <a:pos x="165" y="14"/>
                    </a:cxn>
                    <a:cxn ang="0">
                      <a:pos x="152" y="24"/>
                    </a:cxn>
                    <a:cxn ang="0">
                      <a:pos x="144" y="38"/>
                    </a:cxn>
                    <a:cxn ang="0">
                      <a:pos x="138" y="56"/>
                    </a:cxn>
                    <a:cxn ang="0">
                      <a:pos x="137" y="79"/>
                    </a:cxn>
                    <a:cxn ang="0">
                      <a:pos x="140" y="96"/>
                    </a:cxn>
                    <a:cxn ang="0">
                      <a:pos x="147" y="114"/>
                    </a:cxn>
                    <a:cxn ang="0">
                      <a:pos x="155" y="129"/>
                    </a:cxn>
                    <a:cxn ang="0">
                      <a:pos x="166" y="143"/>
                    </a:cxn>
                    <a:cxn ang="0">
                      <a:pos x="177" y="153"/>
                    </a:cxn>
                    <a:cxn ang="0">
                      <a:pos x="188" y="162"/>
                    </a:cxn>
                    <a:cxn ang="0">
                      <a:pos x="199" y="168"/>
                    </a:cxn>
                    <a:cxn ang="0">
                      <a:pos x="209" y="173"/>
                    </a:cxn>
                    <a:cxn ang="0">
                      <a:pos x="187" y="1181"/>
                    </a:cxn>
                    <a:cxn ang="0">
                      <a:pos x="0" y="1188"/>
                    </a:cxn>
                    <a:cxn ang="0">
                      <a:pos x="36" y="158"/>
                    </a:cxn>
                    <a:cxn ang="0">
                      <a:pos x="46" y="158"/>
                    </a:cxn>
                    <a:cxn ang="0">
                      <a:pos x="57" y="154"/>
                    </a:cxn>
                    <a:cxn ang="0">
                      <a:pos x="68" y="147"/>
                    </a:cxn>
                    <a:cxn ang="0">
                      <a:pos x="78" y="139"/>
                    </a:cxn>
                    <a:cxn ang="0">
                      <a:pos x="84" y="125"/>
                    </a:cxn>
                    <a:cxn ang="0">
                      <a:pos x="91" y="113"/>
                    </a:cxn>
                    <a:cxn ang="0">
                      <a:pos x="94" y="99"/>
                    </a:cxn>
                    <a:cxn ang="0">
                      <a:pos x="94" y="86"/>
                    </a:cxn>
                    <a:cxn ang="0">
                      <a:pos x="94" y="70"/>
                    </a:cxn>
                    <a:cxn ang="0">
                      <a:pos x="91" y="56"/>
                    </a:cxn>
                    <a:cxn ang="0">
                      <a:pos x="87" y="42"/>
                    </a:cxn>
                    <a:cxn ang="0">
                      <a:pos x="82" y="32"/>
                    </a:cxn>
                    <a:cxn ang="0">
                      <a:pos x="72" y="21"/>
                    </a:cxn>
                    <a:cxn ang="0">
                      <a:pos x="64" y="13"/>
                    </a:cxn>
                    <a:cxn ang="0">
                      <a:pos x="53" y="5"/>
                    </a:cxn>
                    <a:cxn ang="0">
                      <a:pos x="43" y="0"/>
                    </a:cxn>
                    <a:cxn ang="0">
                      <a:pos x="47" y="0"/>
                    </a:cxn>
                    <a:cxn ang="0">
                      <a:pos x="61" y="0"/>
                    </a:cxn>
                    <a:cxn ang="0">
                      <a:pos x="80" y="0"/>
                    </a:cxn>
                    <a:cxn ang="0">
                      <a:pos x="107" y="2"/>
                    </a:cxn>
                    <a:cxn ang="0">
                      <a:pos x="133" y="2"/>
                    </a:cxn>
                    <a:cxn ang="0">
                      <a:pos x="161" y="2"/>
                    </a:cxn>
                    <a:cxn ang="0">
                      <a:pos x="186" y="0"/>
                    </a:cxn>
                    <a:cxn ang="0">
                      <a:pos x="209" y="0"/>
                    </a:cxn>
                  </a:cxnLst>
                  <a:rect l="0" t="0" r="r" b="b"/>
                  <a:pathLst>
                    <a:path w="209" h="1188">
                      <a:moveTo>
                        <a:pt x="209" y="0"/>
                      </a:moveTo>
                      <a:lnTo>
                        <a:pt x="198" y="0"/>
                      </a:lnTo>
                      <a:lnTo>
                        <a:pt x="188" y="3"/>
                      </a:lnTo>
                      <a:lnTo>
                        <a:pt x="176" y="6"/>
                      </a:lnTo>
                      <a:lnTo>
                        <a:pt x="165" y="14"/>
                      </a:lnTo>
                      <a:lnTo>
                        <a:pt x="152" y="24"/>
                      </a:lnTo>
                      <a:lnTo>
                        <a:pt x="144" y="38"/>
                      </a:lnTo>
                      <a:lnTo>
                        <a:pt x="138" y="56"/>
                      </a:lnTo>
                      <a:lnTo>
                        <a:pt x="137" y="79"/>
                      </a:lnTo>
                      <a:lnTo>
                        <a:pt x="140" y="96"/>
                      </a:lnTo>
                      <a:lnTo>
                        <a:pt x="147" y="114"/>
                      </a:lnTo>
                      <a:lnTo>
                        <a:pt x="155" y="129"/>
                      </a:lnTo>
                      <a:lnTo>
                        <a:pt x="166" y="143"/>
                      </a:lnTo>
                      <a:lnTo>
                        <a:pt x="177" y="153"/>
                      </a:lnTo>
                      <a:lnTo>
                        <a:pt x="188" y="162"/>
                      </a:lnTo>
                      <a:lnTo>
                        <a:pt x="199" y="168"/>
                      </a:lnTo>
                      <a:lnTo>
                        <a:pt x="209" y="173"/>
                      </a:lnTo>
                      <a:lnTo>
                        <a:pt x="187" y="1181"/>
                      </a:lnTo>
                      <a:lnTo>
                        <a:pt x="0" y="1188"/>
                      </a:lnTo>
                      <a:lnTo>
                        <a:pt x="36" y="158"/>
                      </a:lnTo>
                      <a:lnTo>
                        <a:pt x="46" y="158"/>
                      </a:lnTo>
                      <a:lnTo>
                        <a:pt x="57" y="154"/>
                      </a:lnTo>
                      <a:lnTo>
                        <a:pt x="68" y="147"/>
                      </a:lnTo>
                      <a:lnTo>
                        <a:pt x="78" y="139"/>
                      </a:lnTo>
                      <a:lnTo>
                        <a:pt x="84" y="125"/>
                      </a:lnTo>
                      <a:lnTo>
                        <a:pt x="91" y="113"/>
                      </a:lnTo>
                      <a:lnTo>
                        <a:pt x="94" y="99"/>
                      </a:lnTo>
                      <a:lnTo>
                        <a:pt x="94" y="86"/>
                      </a:lnTo>
                      <a:lnTo>
                        <a:pt x="94" y="70"/>
                      </a:lnTo>
                      <a:lnTo>
                        <a:pt x="91" y="56"/>
                      </a:lnTo>
                      <a:lnTo>
                        <a:pt x="87" y="42"/>
                      </a:lnTo>
                      <a:lnTo>
                        <a:pt x="82" y="32"/>
                      </a:lnTo>
                      <a:lnTo>
                        <a:pt x="72" y="21"/>
                      </a:lnTo>
                      <a:lnTo>
                        <a:pt x="64" y="13"/>
                      </a:lnTo>
                      <a:lnTo>
                        <a:pt x="53" y="5"/>
                      </a:lnTo>
                      <a:lnTo>
                        <a:pt x="43" y="0"/>
                      </a:lnTo>
                      <a:lnTo>
                        <a:pt x="47" y="0"/>
                      </a:lnTo>
                      <a:lnTo>
                        <a:pt x="61" y="0"/>
                      </a:lnTo>
                      <a:lnTo>
                        <a:pt x="80" y="0"/>
                      </a:lnTo>
                      <a:lnTo>
                        <a:pt x="107" y="2"/>
                      </a:lnTo>
                      <a:lnTo>
                        <a:pt x="133" y="2"/>
                      </a:lnTo>
                      <a:lnTo>
                        <a:pt x="161" y="2"/>
                      </a:lnTo>
                      <a:lnTo>
                        <a:pt x="186" y="0"/>
                      </a:lnTo>
                      <a:lnTo>
                        <a:pt x="209"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9" name="Freeform 220">
                  <a:extLst>
                    <a:ext uri="{FF2B5EF4-FFF2-40B4-BE49-F238E27FC236}">
                      <a16:creationId xmlns:a16="http://schemas.microsoft.com/office/drawing/2014/main" xmlns="" id="{99A2D2A6-08AA-4F13-A341-0CD599D66AC3}"/>
                    </a:ext>
                  </a:extLst>
                </p:cNvPr>
                <p:cNvSpPr>
                  <a:spLocks/>
                </p:cNvSpPr>
                <p:nvPr/>
              </p:nvSpPr>
              <p:spPr bwMode="auto">
                <a:xfrm>
                  <a:off x="3986" y="2173"/>
                  <a:ext cx="81" cy="387"/>
                </a:xfrm>
                <a:custGeom>
                  <a:avLst/>
                  <a:gdLst/>
                  <a:ahLst/>
                  <a:cxnLst>
                    <a:cxn ang="0">
                      <a:pos x="245" y="0"/>
                    </a:cxn>
                    <a:cxn ang="0">
                      <a:pos x="228" y="5"/>
                    </a:cxn>
                    <a:cxn ang="0">
                      <a:pos x="213" y="13"/>
                    </a:cxn>
                    <a:cxn ang="0">
                      <a:pos x="199" y="21"/>
                    </a:cxn>
                    <a:cxn ang="0">
                      <a:pos x="188" y="34"/>
                    </a:cxn>
                    <a:cxn ang="0">
                      <a:pos x="178" y="46"/>
                    </a:cxn>
                    <a:cxn ang="0">
                      <a:pos x="171" y="63"/>
                    </a:cxn>
                    <a:cxn ang="0">
                      <a:pos x="166" y="79"/>
                    </a:cxn>
                    <a:cxn ang="0">
                      <a:pos x="166" y="102"/>
                    </a:cxn>
                    <a:cxn ang="0">
                      <a:pos x="166" y="117"/>
                    </a:cxn>
                    <a:cxn ang="0">
                      <a:pos x="167" y="132"/>
                    </a:cxn>
                    <a:cxn ang="0">
                      <a:pos x="171" y="147"/>
                    </a:cxn>
                    <a:cxn ang="0">
                      <a:pos x="178" y="161"/>
                    </a:cxn>
                    <a:cxn ang="0">
                      <a:pos x="185" y="172"/>
                    </a:cxn>
                    <a:cxn ang="0">
                      <a:pos x="196" y="182"/>
                    </a:cxn>
                    <a:cxn ang="0">
                      <a:pos x="207" y="189"/>
                    </a:cxn>
                    <a:cxn ang="0">
                      <a:pos x="224" y="194"/>
                    </a:cxn>
                    <a:cxn ang="0">
                      <a:pos x="217" y="326"/>
                    </a:cxn>
                    <a:cxn ang="0">
                      <a:pos x="211" y="478"/>
                    </a:cxn>
                    <a:cxn ang="0">
                      <a:pos x="205" y="637"/>
                    </a:cxn>
                    <a:cxn ang="0">
                      <a:pos x="199" y="795"/>
                    </a:cxn>
                    <a:cxn ang="0">
                      <a:pos x="193" y="936"/>
                    </a:cxn>
                    <a:cxn ang="0">
                      <a:pos x="191" y="1053"/>
                    </a:cxn>
                    <a:cxn ang="0">
                      <a:pos x="188" y="1130"/>
                    </a:cxn>
                    <a:cxn ang="0">
                      <a:pos x="188" y="1159"/>
                    </a:cxn>
                    <a:cxn ang="0">
                      <a:pos x="0" y="1152"/>
                    </a:cxn>
                    <a:cxn ang="0">
                      <a:pos x="0" y="1123"/>
                    </a:cxn>
                    <a:cxn ang="0">
                      <a:pos x="1" y="1044"/>
                    </a:cxn>
                    <a:cxn ang="0">
                      <a:pos x="4" y="925"/>
                    </a:cxn>
                    <a:cxn ang="0">
                      <a:pos x="9" y="783"/>
                    </a:cxn>
                    <a:cxn ang="0">
                      <a:pos x="13" y="622"/>
                    </a:cxn>
                    <a:cxn ang="0">
                      <a:pos x="20" y="459"/>
                    </a:cxn>
                    <a:cxn ang="0">
                      <a:pos x="27" y="302"/>
                    </a:cxn>
                    <a:cxn ang="0">
                      <a:pos x="36" y="165"/>
                    </a:cxn>
                    <a:cxn ang="0">
                      <a:pos x="48" y="168"/>
                    </a:cxn>
                    <a:cxn ang="0">
                      <a:pos x="63" y="168"/>
                    </a:cxn>
                    <a:cxn ang="0">
                      <a:pos x="77" y="164"/>
                    </a:cxn>
                    <a:cxn ang="0">
                      <a:pos x="92" y="157"/>
                    </a:cxn>
                    <a:cxn ang="0">
                      <a:pos x="103" y="146"/>
                    </a:cxn>
                    <a:cxn ang="0">
                      <a:pos x="113" y="133"/>
                    </a:cxn>
                    <a:cxn ang="0">
                      <a:pos x="120" y="118"/>
                    </a:cxn>
                    <a:cxn ang="0">
                      <a:pos x="123" y="102"/>
                    </a:cxn>
                    <a:cxn ang="0">
                      <a:pos x="121" y="78"/>
                    </a:cxn>
                    <a:cxn ang="0">
                      <a:pos x="116" y="59"/>
                    </a:cxn>
                    <a:cxn ang="0">
                      <a:pos x="105" y="42"/>
                    </a:cxn>
                    <a:cxn ang="0">
                      <a:pos x="92" y="30"/>
                    </a:cxn>
                    <a:cxn ang="0">
                      <a:pos x="77" y="18"/>
                    </a:cxn>
                    <a:cxn ang="0">
                      <a:pos x="62" y="12"/>
                    </a:cxn>
                    <a:cxn ang="0">
                      <a:pos x="47" y="7"/>
                    </a:cxn>
                    <a:cxn ang="0">
                      <a:pos x="36" y="7"/>
                    </a:cxn>
                    <a:cxn ang="0">
                      <a:pos x="245" y="0"/>
                    </a:cxn>
                  </a:cxnLst>
                  <a:rect l="0" t="0" r="r" b="b"/>
                  <a:pathLst>
                    <a:path w="245" h="1159">
                      <a:moveTo>
                        <a:pt x="245" y="0"/>
                      </a:moveTo>
                      <a:lnTo>
                        <a:pt x="228" y="5"/>
                      </a:lnTo>
                      <a:lnTo>
                        <a:pt x="213" y="13"/>
                      </a:lnTo>
                      <a:lnTo>
                        <a:pt x="199" y="21"/>
                      </a:lnTo>
                      <a:lnTo>
                        <a:pt x="188" y="34"/>
                      </a:lnTo>
                      <a:lnTo>
                        <a:pt x="178" y="46"/>
                      </a:lnTo>
                      <a:lnTo>
                        <a:pt x="171" y="63"/>
                      </a:lnTo>
                      <a:lnTo>
                        <a:pt x="166" y="79"/>
                      </a:lnTo>
                      <a:lnTo>
                        <a:pt x="166" y="102"/>
                      </a:lnTo>
                      <a:lnTo>
                        <a:pt x="166" y="117"/>
                      </a:lnTo>
                      <a:lnTo>
                        <a:pt x="167" y="132"/>
                      </a:lnTo>
                      <a:lnTo>
                        <a:pt x="171" y="147"/>
                      </a:lnTo>
                      <a:lnTo>
                        <a:pt x="178" y="161"/>
                      </a:lnTo>
                      <a:lnTo>
                        <a:pt x="185" y="172"/>
                      </a:lnTo>
                      <a:lnTo>
                        <a:pt x="196" y="182"/>
                      </a:lnTo>
                      <a:lnTo>
                        <a:pt x="207" y="189"/>
                      </a:lnTo>
                      <a:lnTo>
                        <a:pt x="224" y="194"/>
                      </a:lnTo>
                      <a:lnTo>
                        <a:pt x="217" y="326"/>
                      </a:lnTo>
                      <a:lnTo>
                        <a:pt x="211" y="478"/>
                      </a:lnTo>
                      <a:lnTo>
                        <a:pt x="205" y="637"/>
                      </a:lnTo>
                      <a:lnTo>
                        <a:pt x="199" y="795"/>
                      </a:lnTo>
                      <a:lnTo>
                        <a:pt x="193" y="936"/>
                      </a:lnTo>
                      <a:lnTo>
                        <a:pt x="191" y="1053"/>
                      </a:lnTo>
                      <a:lnTo>
                        <a:pt x="188" y="1130"/>
                      </a:lnTo>
                      <a:lnTo>
                        <a:pt x="188" y="1159"/>
                      </a:lnTo>
                      <a:lnTo>
                        <a:pt x="0" y="1152"/>
                      </a:lnTo>
                      <a:lnTo>
                        <a:pt x="0" y="1123"/>
                      </a:lnTo>
                      <a:lnTo>
                        <a:pt x="1" y="1044"/>
                      </a:lnTo>
                      <a:lnTo>
                        <a:pt x="4" y="925"/>
                      </a:lnTo>
                      <a:lnTo>
                        <a:pt x="9" y="783"/>
                      </a:lnTo>
                      <a:lnTo>
                        <a:pt x="13" y="622"/>
                      </a:lnTo>
                      <a:lnTo>
                        <a:pt x="20" y="459"/>
                      </a:lnTo>
                      <a:lnTo>
                        <a:pt x="27" y="302"/>
                      </a:lnTo>
                      <a:lnTo>
                        <a:pt x="36" y="165"/>
                      </a:lnTo>
                      <a:lnTo>
                        <a:pt x="48" y="168"/>
                      </a:lnTo>
                      <a:lnTo>
                        <a:pt x="63" y="168"/>
                      </a:lnTo>
                      <a:lnTo>
                        <a:pt x="77" y="164"/>
                      </a:lnTo>
                      <a:lnTo>
                        <a:pt x="92" y="157"/>
                      </a:lnTo>
                      <a:lnTo>
                        <a:pt x="103" y="146"/>
                      </a:lnTo>
                      <a:lnTo>
                        <a:pt x="113" y="133"/>
                      </a:lnTo>
                      <a:lnTo>
                        <a:pt x="120" y="118"/>
                      </a:lnTo>
                      <a:lnTo>
                        <a:pt x="123" y="102"/>
                      </a:lnTo>
                      <a:lnTo>
                        <a:pt x="121" y="78"/>
                      </a:lnTo>
                      <a:lnTo>
                        <a:pt x="116" y="59"/>
                      </a:lnTo>
                      <a:lnTo>
                        <a:pt x="105" y="42"/>
                      </a:lnTo>
                      <a:lnTo>
                        <a:pt x="92" y="30"/>
                      </a:lnTo>
                      <a:lnTo>
                        <a:pt x="77" y="18"/>
                      </a:lnTo>
                      <a:lnTo>
                        <a:pt x="62" y="12"/>
                      </a:lnTo>
                      <a:lnTo>
                        <a:pt x="47" y="7"/>
                      </a:lnTo>
                      <a:lnTo>
                        <a:pt x="36" y="7"/>
                      </a:lnTo>
                      <a:lnTo>
                        <a:pt x="245"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0" name="Freeform 221">
                  <a:extLst>
                    <a:ext uri="{FF2B5EF4-FFF2-40B4-BE49-F238E27FC236}">
                      <a16:creationId xmlns:a16="http://schemas.microsoft.com/office/drawing/2014/main" xmlns="" id="{95BB2AF3-46DE-4931-BB70-73B1D84E9768}"/>
                    </a:ext>
                  </a:extLst>
                </p:cNvPr>
                <p:cNvSpPr>
                  <a:spLocks/>
                </p:cNvSpPr>
                <p:nvPr/>
              </p:nvSpPr>
              <p:spPr bwMode="auto">
                <a:xfrm>
                  <a:off x="4591" y="2177"/>
                  <a:ext cx="41" cy="354"/>
                </a:xfrm>
                <a:custGeom>
                  <a:avLst/>
                  <a:gdLst/>
                  <a:ahLst/>
                  <a:cxnLst>
                    <a:cxn ang="0">
                      <a:pos x="93" y="83"/>
                    </a:cxn>
                    <a:cxn ang="0">
                      <a:pos x="102" y="216"/>
                    </a:cxn>
                    <a:cxn ang="0">
                      <a:pos x="109" y="367"/>
                    </a:cxn>
                    <a:cxn ang="0">
                      <a:pos x="113" y="522"/>
                    </a:cxn>
                    <a:cxn ang="0">
                      <a:pos x="118" y="676"/>
                    </a:cxn>
                    <a:cxn ang="0">
                      <a:pos x="120" y="813"/>
                    </a:cxn>
                    <a:cxn ang="0">
                      <a:pos x="121" y="925"/>
                    </a:cxn>
                    <a:cxn ang="0">
                      <a:pos x="121" y="1000"/>
                    </a:cxn>
                    <a:cxn ang="0">
                      <a:pos x="122" y="1027"/>
                    </a:cxn>
                    <a:cxn ang="0">
                      <a:pos x="7" y="1063"/>
                    </a:cxn>
                    <a:cxn ang="0">
                      <a:pos x="6" y="1033"/>
                    </a:cxn>
                    <a:cxn ang="0">
                      <a:pos x="5" y="951"/>
                    </a:cxn>
                    <a:cxn ang="0">
                      <a:pos x="3" y="831"/>
                    </a:cxn>
                    <a:cxn ang="0">
                      <a:pos x="3" y="687"/>
                    </a:cxn>
                    <a:cxn ang="0">
                      <a:pos x="2" y="528"/>
                    </a:cxn>
                    <a:cxn ang="0">
                      <a:pos x="0" y="367"/>
                    </a:cxn>
                    <a:cxn ang="0">
                      <a:pos x="0" y="216"/>
                    </a:cxn>
                    <a:cxn ang="0">
                      <a:pos x="0" y="92"/>
                    </a:cxn>
                    <a:cxn ang="0">
                      <a:pos x="3" y="54"/>
                    </a:cxn>
                    <a:cxn ang="0">
                      <a:pos x="13" y="26"/>
                    </a:cxn>
                    <a:cxn ang="0">
                      <a:pos x="27" y="7"/>
                    </a:cxn>
                    <a:cxn ang="0">
                      <a:pos x="43" y="0"/>
                    </a:cxn>
                    <a:cxn ang="0">
                      <a:pos x="59" y="3"/>
                    </a:cxn>
                    <a:cxn ang="0">
                      <a:pos x="74" y="17"/>
                    </a:cxn>
                    <a:cxn ang="0">
                      <a:pos x="85" y="43"/>
                    </a:cxn>
                    <a:cxn ang="0">
                      <a:pos x="93" y="83"/>
                    </a:cxn>
                  </a:cxnLst>
                  <a:rect l="0" t="0" r="r" b="b"/>
                  <a:pathLst>
                    <a:path w="122" h="1063">
                      <a:moveTo>
                        <a:pt x="93" y="83"/>
                      </a:moveTo>
                      <a:lnTo>
                        <a:pt x="102" y="216"/>
                      </a:lnTo>
                      <a:lnTo>
                        <a:pt x="109" y="367"/>
                      </a:lnTo>
                      <a:lnTo>
                        <a:pt x="113" y="522"/>
                      </a:lnTo>
                      <a:lnTo>
                        <a:pt x="118" y="676"/>
                      </a:lnTo>
                      <a:lnTo>
                        <a:pt x="120" y="813"/>
                      </a:lnTo>
                      <a:lnTo>
                        <a:pt x="121" y="925"/>
                      </a:lnTo>
                      <a:lnTo>
                        <a:pt x="121" y="1000"/>
                      </a:lnTo>
                      <a:lnTo>
                        <a:pt x="122" y="1027"/>
                      </a:lnTo>
                      <a:lnTo>
                        <a:pt x="7" y="1063"/>
                      </a:lnTo>
                      <a:lnTo>
                        <a:pt x="6" y="1033"/>
                      </a:lnTo>
                      <a:lnTo>
                        <a:pt x="5" y="951"/>
                      </a:lnTo>
                      <a:lnTo>
                        <a:pt x="3" y="831"/>
                      </a:lnTo>
                      <a:lnTo>
                        <a:pt x="3" y="687"/>
                      </a:lnTo>
                      <a:lnTo>
                        <a:pt x="2" y="528"/>
                      </a:lnTo>
                      <a:lnTo>
                        <a:pt x="0" y="367"/>
                      </a:lnTo>
                      <a:lnTo>
                        <a:pt x="0" y="216"/>
                      </a:lnTo>
                      <a:lnTo>
                        <a:pt x="0" y="92"/>
                      </a:lnTo>
                      <a:lnTo>
                        <a:pt x="3" y="54"/>
                      </a:lnTo>
                      <a:lnTo>
                        <a:pt x="13" y="26"/>
                      </a:lnTo>
                      <a:lnTo>
                        <a:pt x="27" y="7"/>
                      </a:lnTo>
                      <a:lnTo>
                        <a:pt x="43" y="0"/>
                      </a:lnTo>
                      <a:lnTo>
                        <a:pt x="59" y="3"/>
                      </a:lnTo>
                      <a:lnTo>
                        <a:pt x="74" y="17"/>
                      </a:lnTo>
                      <a:lnTo>
                        <a:pt x="85" y="43"/>
                      </a:lnTo>
                      <a:lnTo>
                        <a:pt x="93" y="8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1" name="Freeform 222">
                  <a:extLst>
                    <a:ext uri="{FF2B5EF4-FFF2-40B4-BE49-F238E27FC236}">
                      <a16:creationId xmlns:a16="http://schemas.microsoft.com/office/drawing/2014/main" xmlns="" id="{F6E70216-97AC-4419-82A3-A988A150BE08}"/>
                    </a:ext>
                  </a:extLst>
                </p:cNvPr>
                <p:cNvSpPr>
                  <a:spLocks/>
                </p:cNvSpPr>
                <p:nvPr/>
              </p:nvSpPr>
              <p:spPr bwMode="auto">
                <a:xfrm>
                  <a:off x="4516" y="2179"/>
                  <a:ext cx="51" cy="381"/>
                </a:xfrm>
                <a:custGeom>
                  <a:avLst/>
                  <a:gdLst/>
                  <a:ahLst/>
                  <a:cxnLst>
                    <a:cxn ang="0">
                      <a:pos x="152" y="76"/>
                    </a:cxn>
                    <a:cxn ang="0">
                      <a:pos x="152" y="208"/>
                    </a:cxn>
                    <a:cxn ang="0">
                      <a:pos x="151" y="366"/>
                    </a:cxn>
                    <a:cxn ang="0">
                      <a:pos x="148" y="533"/>
                    </a:cxn>
                    <a:cxn ang="0">
                      <a:pos x="147" y="701"/>
                    </a:cxn>
                    <a:cxn ang="0">
                      <a:pos x="143" y="852"/>
                    </a:cxn>
                    <a:cxn ang="0">
                      <a:pos x="140" y="976"/>
                    </a:cxn>
                    <a:cxn ang="0">
                      <a:pos x="137" y="1061"/>
                    </a:cxn>
                    <a:cxn ang="0">
                      <a:pos x="137" y="1092"/>
                    </a:cxn>
                    <a:cxn ang="0">
                      <a:pos x="0" y="1142"/>
                    </a:cxn>
                    <a:cxn ang="0">
                      <a:pos x="0" y="1106"/>
                    </a:cxn>
                    <a:cxn ang="0">
                      <a:pos x="2" y="1014"/>
                    </a:cxn>
                    <a:cxn ang="0">
                      <a:pos x="6" y="876"/>
                    </a:cxn>
                    <a:cxn ang="0">
                      <a:pos x="11" y="713"/>
                    </a:cxn>
                    <a:cxn ang="0">
                      <a:pos x="15" y="536"/>
                    </a:cxn>
                    <a:cxn ang="0">
                      <a:pos x="24" y="364"/>
                    </a:cxn>
                    <a:cxn ang="0">
                      <a:pos x="32" y="209"/>
                    </a:cxn>
                    <a:cxn ang="0">
                      <a:pos x="44" y="91"/>
                    </a:cxn>
                    <a:cxn ang="0">
                      <a:pos x="50" y="55"/>
                    </a:cxn>
                    <a:cxn ang="0">
                      <a:pos x="62" y="28"/>
                    </a:cxn>
                    <a:cxn ang="0">
                      <a:pos x="78" y="8"/>
                    </a:cxn>
                    <a:cxn ang="0">
                      <a:pos x="97" y="0"/>
                    </a:cxn>
                    <a:cxn ang="0">
                      <a:pos x="115" y="0"/>
                    </a:cxn>
                    <a:cxn ang="0">
                      <a:pos x="132" y="13"/>
                    </a:cxn>
                    <a:cxn ang="0">
                      <a:pos x="144" y="37"/>
                    </a:cxn>
                    <a:cxn ang="0">
                      <a:pos x="152" y="76"/>
                    </a:cxn>
                  </a:cxnLst>
                  <a:rect l="0" t="0" r="r" b="b"/>
                  <a:pathLst>
                    <a:path w="152" h="1142">
                      <a:moveTo>
                        <a:pt x="152" y="76"/>
                      </a:moveTo>
                      <a:lnTo>
                        <a:pt x="152" y="208"/>
                      </a:lnTo>
                      <a:lnTo>
                        <a:pt x="151" y="366"/>
                      </a:lnTo>
                      <a:lnTo>
                        <a:pt x="148" y="533"/>
                      </a:lnTo>
                      <a:lnTo>
                        <a:pt x="147" y="701"/>
                      </a:lnTo>
                      <a:lnTo>
                        <a:pt x="143" y="852"/>
                      </a:lnTo>
                      <a:lnTo>
                        <a:pt x="140" y="976"/>
                      </a:lnTo>
                      <a:lnTo>
                        <a:pt x="137" y="1061"/>
                      </a:lnTo>
                      <a:lnTo>
                        <a:pt x="137" y="1092"/>
                      </a:lnTo>
                      <a:lnTo>
                        <a:pt x="0" y="1142"/>
                      </a:lnTo>
                      <a:lnTo>
                        <a:pt x="0" y="1106"/>
                      </a:lnTo>
                      <a:lnTo>
                        <a:pt x="2" y="1014"/>
                      </a:lnTo>
                      <a:lnTo>
                        <a:pt x="6" y="876"/>
                      </a:lnTo>
                      <a:lnTo>
                        <a:pt x="11" y="713"/>
                      </a:lnTo>
                      <a:lnTo>
                        <a:pt x="15" y="536"/>
                      </a:lnTo>
                      <a:lnTo>
                        <a:pt x="24" y="364"/>
                      </a:lnTo>
                      <a:lnTo>
                        <a:pt x="32" y="209"/>
                      </a:lnTo>
                      <a:lnTo>
                        <a:pt x="44" y="91"/>
                      </a:lnTo>
                      <a:lnTo>
                        <a:pt x="50" y="55"/>
                      </a:lnTo>
                      <a:lnTo>
                        <a:pt x="62" y="28"/>
                      </a:lnTo>
                      <a:lnTo>
                        <a:pt x="78" y="8"/>
                      </a:lnTo>
                      <a:lnTo>
                        <a:pt x="97" y="0"/>
                      </a:lnTo>
                      <a:lnTo>
                        <a:pt x="115" y="0"/>
                      </a:lnTo>
                      <a:lnTo>
                        <a:pt x="132" y="13"/>
                      </a:lnTo>
                      <a:lnTo>
                        <a:pt x="144" y="37"/>
                      </a:lnTo>
                      <a:lnTo>
                        <a:pt x="152" y="76"/>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2" name="Freeform 223">
                  <a:extLst>
                    <a:ext uri="{FF2B5EF4-FFF2-40B4-BE49-F238E27FC236}">
                      <a16:creationId xmlns:a16="http://schemas.microsoft.com/office/drawing/2014/main" xmlns="" id="{4D6A5A6C-BB4A-429F-83F3-600EEDEF5C3A}"/>
                    </a:ext>
                  </a:extLst>
                </p:cNvPr>
                <p:cNvSpPr>
                  <a:spLocks/>
                </p:cNvSpPr>
                <p:nvPr/>
              </p:nvSpPr>
              <p:spPr bwMode="auto">
                <a:xfrm>
                  <a:off x="4449" y="2180"/>
                  <a:ext cx="60" cy="399"/>
                </a:xfrm>
                <a:custGeom>
                  <a:avLst/>
                  <a:gdLst/>
                  <a:ahLst/>
                  <a:cxnLst>
                    <a:cxn ang="0">
                      <a:pos x="180" y="82"/>
                    </a:cxn>
                    <a:cxn ang="0">
                      <a:pos x="178" y="231"/>
                    </a:cxn>
                    <a:cxn ang="0">
                      <a:pos x="171" y="401"/>
                    </a:cxn>
                    <a:cxn ang="0">
                      <a:pos x="161" y="580"/>
                    </a:cxn>
                    <a:cxn ang="0">
                      <a:pos x="151" y="756"/>
                    </a:cxn>
                    <a:cxn ang="0">
                      <a:pos x="139" y="914"/>
                    </a:cxn>
                    <a:cxn ang="0">
                      <a:pos x="131" y="1042"/>
                    </a:cxn>
                    <a:cxn ang="0">
                      <a:pos x="124" y="1128"/>
                    </a:cxn>
                    <a:cxn ang="0">
                      <a:pos x="122" y="1161"/>
                    </a:cxn>
                    <a:cxn ang="0">
                      <a:pos x="0" y="1197"/>
                    </a:cxn>
                    <a:cxn ang="0">
                      <a:pos x="0" y="1164"/>
                    </a:cxn>
                    <a:cxn ang="0">
                      <a:pos x="3" y="1078"/>
                    </a:cxn>
                    <a:cxn ang="0">
                      <a:pos x="7" y="948"/>
                    </a:cxn>
                    <a:cxn ang="0">
                      <a:pos x="16" y="790"/>
                    </a:cxn>
                    <a:cxn ang="0">
                      <a:pos x="24" y="613"/>
                    </a:cxn>
                    <a:cxn ang="0">
                      <a:pos x="35" y="433"/>
                    </a:cxn>
                    <a:cxn ang="0">
                      <a:pos x="47" y="260"/>
                    </a:cxn>
                    <a:cxn ang="0">
                      <a:pos x="64" y="109"/>
                    </a:cxn>
                    <a:cxn ang="0">
                      <a:pos x="72" y="61"/>
                    </a:cxn>
                    <a:cxn ang="0">
                      <a:pos x="86" y="28"/>
                    </a:cxn>
                    <a:cxn ang="0">
                      <a:pos x="101" y="7"/>
                    </a:cxn>
                    <a:cxn ang="0">
                      <a:pos x="119" y="0"/>
                    </a:cxn>
                    <a:cxn ang="0">
                      <a:pos x="135" y="3"/>
                    </a:cxn>
                    <a:cxn ang="0">
                      <a:pos x="151" y="19"/>
                    </a:cxn>
                    <a:cxn ang="0">
                      <a:pos x="167" y="44"/>
                    </a:cxn>
                    <a:cxn ang="0">
                      <a:pos x="180" y="82"/>
                    </a:cxn>
                  </a:cxnLst>
                  <a:rect l="0" t="0" r="r" b="b"/>
                  <a:pathLst>
                    <a:path w="180" h="1197">
                      <a:moveTo>
                        <a:pt x="180" y="82"/>
                      </a:moveTo>
                      <a:lnTo>
                        <a:pt x="178" y="231"/>
                      </a:lnTo>
                      <a:lnTo>
                        <a:pt x="171" y="401"/>
                      </a:lnTo>
                      <a:lnTo>
                        <a:pt x="161" y="580"/>
                      </a:lnTo>
                      <a:lnTo>
                        <a:pt x="151" y="756"/>
                      </a:lnTo>
                      <a:lnTo>
                        <a:pt x="139" y="914"/>
                      </a:lnTo>
                      <a:lnTo>
                        <a:pt x="131" y="1042"/>
                      </a:lnTo>
                      <a:lnTo>
                        <a:pt x="124" y="1128"/>
                      </a:lnTo>
                      <a:lnTo>
                        <a:pt x="122" y="1161"/>
                      </a:lnTo>
                      <a:lnTo>
                        <a:pt x="0" y="1197"/>
                      </a:lnTo>
                      <a:lnTo>
                        <a:pt x="0" y="1164"/>
                      </a:lnTo>
                      <a:lnTo>
                        <a:pt x="3" y="1078"/>
                      </a:lnTo>
                      <a:lnTo>
                        <a:pt x="7" y="948"/>
                      </a:lnTo>
                      <a:lnTo>
                        <a:pt x="16" y="790"/>
                      </a:lnTo>
                      <a:lnTo>
                        <a:pt x="24" y="613"/>
                      </a:lnTo>
                      <a:lnTo>
                        <a:pt x="35" y="433"/>
                      </a:lnTo>
                      <a:lnTo>
                        <a:pt x="47" y="260"/>
                      </a:lnTo>
                      <a:lnTo>
                        <a:pt x="64" y="109"/>
                      </a:lnTo>
                      <a:lnTo>
                        <a:pt x="72" y="61"/>
                      </a:lnTo>
                      <a:lnTo>
                        <a:pt x="86" y="28"/>
                      </a:lnTo>
                      <a:lnTo>
                        <a:pt x="101" y="7"/>
                      </a:lnTo>
                      <a:lnTo>
                        <a:pt x="119" y="0"/>
                      </a:lnTo>
                      <a:lnTo>
                        <a:pt x="135" y="3"/>
                      </a:lnTo>
                      <a:lnTo>
                        <a:pt x="151" y="19"/>
                      </a:lnTo>
                      <a:lnTo>
                        <a:pt x="167" y="44"/>
                      </a:lnTo>
                      <a:lnTo>
                        <a:pt x="180" y="8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3" name="Freeform 224">
                  <a:extLst>
                    <a:ext uri="{FF2B5EF4-FFF2-40B4-BE49-F238E27FC236}">
                      <a16:creationId xmlns:a16="http://schemas.microsoft.com/office/drawing/2014/main" xmlns="" id="{44818639-ECDD-48C6-B113-D1D312411E57}"/>
                    </a:ext>
                  </a:extLst>
                </p:cNvPr>
                <p:cNvSpPr>
                  <a:spLocks/>
                </p:cNvSpPr>
                <p:nvPr/>
              </p:nvSpPr>
              <p:spPr bwMode="auto">
                <a:xfrm>
                  <a:off x="3976" y="2603"/>
                  <a:ext cx="276" cy="69"/>
                </a:xfrm>
                <a:custGeom>
                  <a:avLst/>
                  <a:gdLst/>
                  <a:ahLst/>
                  <a:cxnLst>
                    <a:cxn ang="0">
                      <a:pos x="828" y="0"/>
                    </a:cxn>
                    <a:cxn ang="0">
                      <a:pos x="785" y="43"/>
                    </a:cxn>
                    <a:cxn ang="0">
                      <a:pos x="799" y="108"/>
                    </a:cxn>
                    <a:cxn ang="0">
                      <a:pos x="749" y="136"/>
                    </a:cxn>
                    <a:cxn ang="0">
                      <a:pos x="749" y="208"/>
                    </a:cxn>
                    <a:cxn ang="0">
                      <a:pos x="7" y="187"/>
                    </a:cxn>
                    <a:cxn ang="0">
                      <a:pos x="0" y="86"/>
                    </a:cxn>
                    <a:cxn ang="0">
                      <a:pos x="93" y="72"/>
                    </a:cxn>
                    <a:cxn ang="0">
                      <a:pos x="115" y="0"/>
                    </a:cxn>
                    <a:cxn ang="0">
                      <a:pos x="828" y="0"/>
                    </a:cxn>
                  </a:cxnLst>
                  <a:rect l="0" t="0" r="r" b="b"/>
                  <a:pathLst>
                    <a:path w="828" h="208">
                      <a:moveTo>
                        <a:pt x="828" y="0"/>
                      </a:moveTo>
                      <a:lnTo>
                        <a:pt x="785" y="43"/>
                      </a:lnTo>
                      <a:lnTo>
                        <a:pt x="799" y="108"/>
                      </a:lnTo>
                      <a:lnTo>
                        <a:pt x="749" y="136"/>
                      </a:lnTo>
                      <a:lnTo>
                        <a:pt x="749" y="208"/>
                      </a:lnTo>
                      <a:lnTo>
                        <a:pt x="7" y="187"/>
                      </a:lnTo>
                      <a:lnTo>
                        <a:pt x="0" y="86"/>
                      </a:lnTo>
                      <a:lnTo>
                        <a:pt x="93" y="72"/>
                      </a:lnTo>
                      <a:lnTo>
                        <a:pt x="115" y="0"/>
                      </a:lnTo>
                      <a:lnTo>
                        <a:pt x="828" y="0"/>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grpSp>
          <p:grpSp>
            <p:nvGrpSpPr>
              <p:cNvPr id="265" name="Group 225">
                <a:extLst>
                  <a:ext uri="{FF2B5EF4-FFF2-40B4-BE49-F238E27FC236}">
                    <a16:creationId xmlns:a16="http://schemas.microsoft.com/office/drawing/2014/main" xmlns="" id="{A295AB0A-0D21-4A08-A06C-A879649E082D}"/>
                  </a:ext>
                </a:extLst>
              </p:cNvPr>
              <p:cNvGrpSpPr>
                <a:grpSpLocks/>
              </p:cNvGrpSpPr>
              <p:nvPr/>
            </p:nvGrpSpPr>
            <p:grpSpPr bwMode="auto">
              <a:xfrm>
                <a:off x="7034191" y="2566930"/>
                <a:ext cx="798932" cy="1313550"/>
                <a:chOff x="3794" y="2145"/>
                <a:chExt cx="419" cy="575"/>
              </a:xfrm>
            </p:grpSpPr>
            <p:sp>
              <p:nvSpPr>
                <p:cNvPr id="268" name="Freeform 226">
                  <a:extLst>
                    <a:ext uri="{FF2B5EF4-FFF2-40B4-BE49-F238E27FC236}">
                      <a16:creationId xmlns:a16="http://schemas.microsoft.com/office/drawing/2014/main" xmlns="" id="{C29E571F-8F01-4336-B1DA-72217B2CB89F}"/>
                    </a:ext>
                  </a:extLst>
                </p:cNvPr>
                <p:cNvSpPr>
                  <a:spLocks/>
                </p:cNvSpPr>
                <p:nvPr/>
              </p:nvSpPr>
              <p:spPr bwMode="auto">
                <a:xfrm flipH="1">
                  <a:off x="3794" y="2216"/>
                  <a:ext cx="316" cy="504"/>
                </a:xfrm>
                <a:custGeom>
                  <a:avLst/>
                  <a:gdLst/>
                  <a:ahLst/>
                  <a:cxnLst>
                    <a:cxn ang="0">
                      <a:pos x="631" y="225"/>
                    </a:cxn>
                    <a:cxn ang="0">
                      <a:pos x="628" y="668"/>
                    </a:cxn>
                    <a:cxn ang="0">
                      <a:pos x="637" y="1107"/>
                    </a:cxn>
                    <a:cxn ang="0">
                      <a:pos x="645" y="1395"/>
                    </a:cxn>
                    <a:cxn ang="0">
                      <a:pos x="668" y="1459"/>
                    </a:cxn>
                    <a:cxn ang="0">
                      <a:pos x="650" y="1495"/>
                    </a:cxn>
                    <a:cxn ang="0">
                      <a:pos x="590" y="1511"/>
                    </a:cxn>
                    <a:cxn ang="0">
                      <a:pos x="530" y="1498"/>
                    </a:cxn>
                    <a:cxn ang="0">
                      <a:pos x="522" y="1457"/>
                    </a:cxn>
                    <a:cxn ang="0">
                      <a:pos x="541" y="1435"/>
                    </a:cxn>
                    <a:cxn ang="0">
                      <a:pos x="566" y="1426"/>
                    </a:cxn>
                    <a:cxn ang="0">
                      <a:pos x="585" y="1424"/>
                    </a:cxn>
                    <a:cxn ang="0">
                      <a:pos x="588" y="1394"/>
                    </a:cxn>
                    <a:cxn ang="0">
                      <a:pos x="584" y="1190"/>
                    </a:cxn>
                    <a:cxn ang="0">
                      <a:pos x="578" y="881"/>
                    </a:cxn>
                    <a:cxn ang="0">
                      <a:pos x="576" y="566"/>
                    </a:cxn>
                    <a:cxn ang="0">
                      <a:pos x="572" y="420"/>
                    </a:cxn>
                    <a:cxn ang="0">
                      <a:pos x="544" y="401"/>
                    </a:cxn>
                    <a:cxn ang="0">
                      <a:pos x="498" y="396"/>
                    </a:cxn>
                    <a:cxn ang="0">
                      <a:pos x="448" y="398"/>
                    </a:cxn>
                    <a:cxn ang="0">
                      <a:pos x="358" y="409"/>
                    </a:cxn>
                    <a:cxn ang="0">
                      <a:pos x="270" y="479"/>
                    </a:cxn>
                    <a:cxn ang="0">
                      <a:pos x="207" y="574"/>
                    </a:cxn>
                    <a:cxn ang="0">
                      <a:pos x="128" y="652"/>
                    </a:cxn>
                    <a:cxn ang="0">
                      <a:pos x="63" y="614"/>
                    </a:cxn>
                    <a:cxn ang="0">
                      <a:pos x="55" y="515"/>
                    </a:cxn>
                    <a:cxn ang="0">
                      <a:pos x="44" y="420"/>
                    </a:cxn>
                    <a:cxn ang="0">
                      <a:pos x="19" y="326"/>
                    </a:cxn>
                    <a:cxn ang="0">
                      <a:pos x="55" y="265"/>
                    </a:cxn>
                    <a:cxn ang="0">
                      <a:pos x="149" y="204"/>
                    </a:cxn>
                    <a:cxn ang="0">
                      <a:pos x="238" y="131"/>
                    </a:cxn>
                    <a:cxn ang="0">
                      <a:pos x="346" y="91"/>
                    </a:cxn>
                    <a:cxn ang="0">
                      <a:pos x="433" y="105"/>
                    </a:cxn>
                    <a:cxn ang="0">
                      <a:pos x="473" y="126"/>
                    </a:cxn>
                    <a:cxn ang="0">
                      <a:pos x="515" y="139"/>
                    </a:cxn>
                    <a:cxn ang="0">
                      <a:pos x="552" y="127"/>
                    </a:cxn>
                    <a:cxn ang="0">
                      <a:pos x="567" y="102"/>
                    </a:cxn>
                    <a:cxn ang="0">
                      <a:pos x="565" y="76"/>
                    </a:cxn>
                    <a:cxn ang="0">
                      <a:pos x="567" y="38"/>
                    </a:cxn>
                    <a:cxn ang="0">
                      <a:pos x="581" y="6"/>
                    </a:cxn>
                    <a:cxn ang="0">
                      <a:pos x="605" y="1"/>
                    </a:cxn>
                    <a:cxn ang="0">
                      <a:pos x="621" y="11"/>
                    </a:cxn>
                    <a:cxn ang="0">
                      <a:pos x="632" y="24"/>
                    </a:cxn>
                    <a:cxn ang="0">
                      <a:pos x="639" y="41"/>
                    </a:cxn>
                  </a:cxnLst>
                  <a:rect l="0" t="0" r="r" b="b"/>
                  <a:pathLst>
                    <a:path w="668" h="1511">
                      <a:moveTo>
                        <a:pt x="641" y="49"/>
                      </a:moveTo>
                      <a:lnTo>
                        <a:pt x="631" y="225"/>
                      </a:lnTo>
                      <a:lnTo>
                        <a:pt x="628" y="438"/>
                      </a:lnTo>
                      <a:lnTo>
                        <a:pt x="628" y="668"/>
                      </a:lnTo>
                      <a:lnTo>
                        <a:pt x="632" y="898"/>
                      </a:lnTo>
                      <a:lnTo>
                        <a:pt x="637" y="1107"/>
                      </a:lnTo>
                      <a:lnTo>
                        <a:pt x="642" y="1279"/>
                      </a:lnTo>
                      <a:lnTo>
                        <a:pt x="645" y="1395"/>
                      </a:lnTo>
                      <a:lnTo>
                        <a:pt x="648" y="1439"/>
                      </a:lnTo>
                      <a:lnTo>
                        <a:pt x="668" y="1459"/>
                      </a:lnTo>
                      <a:lnTo>
                        <a:pt x="668" y="1480"/>
                      </a:lnTo>
                      <a:lnTo>
                        <a:pt x="650" y="1495"/>
                      </a:lnTo>
                      <a:lnTo>
                        <a:pt x="623" y="1507"/>
                      </a:lnTo>
                      <a:lnTo>
                        <a:pt x="590" y="1511"/>
                      </a:lnTo>
                      <a:lnTo>
                        <a:pt x="556" y="1510"/>
                      </a:lnTo>
                      <a:lnTo>
                        <a:pt x="530" y="1498"/>
                      </a:lnTo>
                      <a:lnTo>
                        <a:pt x="517" y="1475"/>
                      </a:lnTo>
                      <a:lnTo>
                        <a:pt x="522" y="1457"/>
                      </a:lnTo>
                      <a:lnTo>
                        <a:pt x="530" y="1445"/>
                      </a:lnTo>
                      <a:lnTo>
                        <a:pt x="541" y="1435"/>
                      </a:lnTo>
                      <a:lnTo>
                        <a:pt x="555" y="1430"/>
                      </a:lnTo>
                      <a:lnTo>
                        <a:pt x="566" y="1426"/>
                      </a:lnTo>
                      <a:lnTo>
                        <a:pt x="578" y="1424"/>
                      </a:lnTo>
                      <a:lnTo>
                        <a:pt x="585" y="1424"/>
                      </a:lnTo>
                      <a:lnTo>
                        <a:pt x="590" y="1424"/>
                      </a:lnTo>
                      <a:lnTo>
                        <a:pt x="588" y="1394"/>
                      </a:lnTo>
                      <a:lnTo>
                        <a:pt x="587" y="1312"/>
                      </a:lnTo>
                      <a:lnTo>
                        <a:pt x="584" y="1190"/>
                      </a:lnTo>
                      <a:lnTo>
                        <a:pt x="583" y="1043"/>
                      </a:lnTo>
                      <a:lnTo>
                        <a:pt x="578" y="881"/>
                      </a:lnTo>
                      <a:lnTo>
                        <a:pt x="577" y="720"/>
                      </a:lnTo>
                      <a:lnTo>
                        <a:pt x="576" y="566"/>
                      </a:lnTo>
                      <a:lnTo>
                        <a:pt x="576" y="438"/>
                      </a:lnTo>
                      <a:lnTo>
                        <a:pt x="572" y="420"/>
                      </a:lnTo>
                      <a:lnTo>
                        <a:pt x="560" y="409"/>
                      </a:lnTo>
                      <a:lnTo>
                        <a:pt x="544" y="401"/>
                      </a:lnTo>
                      <a:lnTo>
                        <a:pt x="523" y="398"/>
                      </a:lnTo>
                      <a:lnTo>
                        <a:pt x="498" y="396"/>
                      </a:lnTo>
                      <a:lnTo>
                        <a:pt x="475" y="397"/>
                      </a:lnTo>
                      <a:lnTo>
                        <a:pt x="448" y="398"/>
                      </a:lnTo>
                      <a:lnTo>
                        <a:pt x="425" y="402"/>
                      </a:lnTo>
                      <a:lnTo>
                        <a:pt x="358" y="409"/>
                      </a:lnTo>
                      <a:lnTo>
                        <a:pt x="308" y="438"/>
                      </a:lnTo>
                      <a:lnTo>
                        <a:pt x="270" y="479"/>
                      </a:lnTo>
                      <a:lnTo>
                        <a:pt x="239" y="527"/>
                      </a:lnTo>
                      <a:lnTo>
                        <a:pt x="207" y="574"/>
                      </a:lnTo>
                      <a:lnTo>
                        <a:pt x="174" y="618"/>
                      </a:lnTo>
                      <a:lnTo>
                        <a:pt x="128" y="652"/>
                      </a:lnTo>
                      <a:lnTo>
                        <a:pt x="72" y="668"/>
                      </a:lnTo>
                      <a:lnTo>
                        <a:pt x="63" y="614"/>
                      </a:lnTo>
                      <a:lnTo>
                        <a:pt x="59" y="564"/>
                      </a:lnTo>
                      <a:lnTo>
                        <a:pt x="55" y="515"/>
                      </a:lnTo>
                      <a:lnTo>
                        <a:pt x="51" y="468"/>
                      </a:lnTo>
                      <a:lnTo>
                        <a:pt x="44" y="420"/>
                      </a:lnTo>
                      <a:lnTo>
                        <a:pt x="34" y="373"/>
                      </a:lnTo>
                      <a:lnTo>
                        <a:pt x="19" y="326"/>
                      </a:lnTo>
                      <a:lnTo>
                        <a:pt x="0" y="279"/>
                      </a:lnTo>
                      <a:lnTo>
                        <a:pt x="55" y="265"/>
                      </a:lnTo>
                      <a:lnTo>
                        <a:pt x="105" y="240"/>
                      </a:lnTo>
                      <a:lnTo>
                        <a:pt x="149" y="204"/>
                      </a:lnTo>
                      <a:lnTo>
                        <a:pt x="193" y="167"/>
                      </a:lnTo>
                      <a:lnTo>
                        <a:pt x="238" y="131"/>
                      </a:lnTo>
                      <a:lnTo>
                        <a:pt x="289" y="105"/>
                      </a:lnTo>
                      <a:lnTo>
                        <a:pt x="346" y="91"/>
                      </a:lnTo>
                      <a:lnTo>
                        <a:pt x="416" y="99"/>
                      </a:lnTo>
                      <a:lnTo>
                        <a:pt x="433" y="105"/>
                      </a:lnTo>
                      <a:lnTo>
                        <a:pt x="454" y="116"/>
                      </a:lnTo>
                      <a:lnTo>
                        <a:pt x="473" y="126"/>
                      </a:lnTo>
                      <a:lnTo>
                        <a:pt x="495" y="135"/>
                      </a:lnTo>
                      <a:lnTo>
                        <a:pt x="515" y="139"/>
                      </a:lnTo>
                      <a:lnTo>
                        <a:pt x="535" y="138"/>
                      </a:lnTo>
                      <a:lnTo>
                        <a:pt x="552" y="127"/>
                      </a:lnTo>
                      <a:lnTo>
                        <a:pt x="569" y="108"/>
                      </a:lnTo>
                      <a:lnTo>
                        <a:pt x="567" y="102"/>
                      </a:lnTo>
                      <a:lnTo>
                        <a:pt x="566" y="92"/>
                      </a:lnTo>
                      <a:lnTo>
                        <a:pt x="565" y="76"/>
                      </a:lnTo>
                      <a:lnTo>
                        <a:pt x="566" y="58"/>
                      </a:lnTo>
                      <a:lnTo>
                        <a:pt x="567" y="38"/>
                      </a:lnTo>
                      <a:lnTo>
                        <a:pt x="573" y="22"/>
                      </a:lnTo>
                      <a:lnTo>
                        <a:pt x="581" y="6"/>
                      </a:lnTo>
                      <a:lnTo>
                        <a:pt x="596" y="0"/>
                      </a:lnTo>
                      <a:lnTo>
                        <a:pt x="605" y="1"/>
                      </a:lnTo>
                      <a:lnTo>
                        <a:pt x="614" y="6"/>
                      </a:lnTo>
                      <a:lnTo>
                        <a:pt x="621" y="11"/>
                      </a:lnTo>
                      <a:lnTo>
                        <a:pt x="628" y="18"/>
                      </a:lnTo>
                      <a:lnTo>
                        <a:pt x="632" y="24"/>
                      </a:lnTo>
                      <a:lnTo>
                        <a:pt x="637" y="33"/>
                      </a:lnTo>
                      <a:lnTo>
                        <a:pt x="639" y="41"/>
                      </a:lnTo>
                      <a:lnTo>
                        <a:pt x="641" y="49"/>
                      </a:lnTo>
                      <a:close/>
                    </a:path>
                  </a:pathLst>
                </a:custGeom>
                <a:solidFill>
                  <a:schemeClr val="folHlink"/>
                </a:solidFill>
                <a:ln w="9525">
                  <a:noFill/>
                  <a:round/>
                  <a:headEnd/>
                  <a:tailEnd/>
                </a:ln>
              </p:spPr>
              <p:txBody>
                <a:bodyPr/>
                <a:lstStyle/>
                <a:p>
                  <a:endParaRPr lang="id-ID" sz="1400">
                    <a:latin typeface="Tahoma" pitchFamily="34" charset="0"/>
                    <a:ea typeface="Tahoma" pitchFamily="34" charset="0"/>
                    <a:cs typeface="Tahoma" pitchFamily="34" charset="0"/>
                  </a:endParaRPr>
                </a:p>
              </p:txBody>
            </p:sp>
            <p:pic>
              <p:nvPicPr>
                <p:cNvPr id="269" name="Picture 227" descr="bendera">
                  <a:extLst>
                    <a:ext uri="{FF2B5EF4-FFF2-40B4-BE49-F238E27FC236}">
                      <a16:creationId xmlns:a16="http://schemas.microsoft.com/office/drawing/2014/main" xmlns="" id="{38889DD6-7E44-4431-B902-50E0FEAF4BD9}"/>
                    </a:ext>
                  </a:extLst>
                </p:cNvPr>
                <p:cNvPicPr>
                  <a:picLocks noChangeAspect="1" noChangeArrowheads="1" noCrop="1"/>
                </p:cNvPicPr>
                <p:nvPr/>
              </p:nvPicPr>
              <p:blipFill>
                <a:blip r:embed="rId7" cstate="print"/>
                <a:srcRect/>
                <a:stretch>
                  <a:fillRect/>
                </a:stretch>
              </p:blipFill>
              <p:spPr bwMode="auto">
                <a:xfrm>
                  <a:off x="3798" y="2145"/>
                  <a:ext cx="415" cy="357"/>
                </a:xfrm>
                <a:prstGeom prst="rect">
                  <a:avLst/>
                </a:prstGeom>
                <a:noFill/>
              </p:spPr>
            </p:pic>
          </p:grpSp>
          <p:sp>
            <p:nvSpPr>
              <p:cNvPr id="266" name="Text Box 228">
                <a:extLst>
                  <a:ext uri="{FF2B5EF4-FFF2-40B4-BE49-F238E27FC236}">
                    <a16:creationId xmlns:a16="http://schemas.microsoft.com/office/drawing/2014/main" xmlns="" id="{1D6B5FB7-49D0-4D34-B3A2-FDECBA471960}"/>
                  </a:ext>
                </a:extLst>
              </p:cNvPr>
              <p:cNvSpPr txBox="1">
                <a:spLocks noChangeArrowheads="1"/>
              </p:cNvSpPr>
              <p:nvPr/>
            </p:nvSpPr>
            <p:spPr bwMode="auto">
              <a:xfrm>
                <a:off x="6795610" y="3955644"/>
                <a:ext cx="3122106" cy="661719"/>
              </a:xfrm>
              <a:prstGeom prst="rect">
                <a:avLst/>
              </a:prstGeom>
              <a:noFill/>
              <a:ln w="9525">
                <a:noFill/>
                <a:miter lim="800000"/>
                <a:headEnd/>
                <a:tailEnd/>
              </a:ln>
              <a:effectLst/>
            </p:spPr>
            <p:txBody>
              <a:bodyPr wrap="none">
                <a:spAutoFit/>
              </a:bodyPr>
              <a:lstStyle/>
              <a:p>
                <a:pPr algn="ctr" eaLnBrk="1" hangingPunct="1"/>
                <a:r>
                  <a:rPr lang="en-US" sz="1400" b="1" dirty="0" err="1">
                    <a:solidFill>
                      <a:srgbClr val="C00000"/>
                    </a:solidFill>
                    <a:latin typeface="Tahoma" pitchFamily="34" charset="0"/>
                    <a:ea typeface="Tahoma" pitchFamily="34" charset="0"/>
                    <a:cs typeface="Tahoma" pitchFamily="34" charset="0"/>
                  </a:rPr>
                  <a:t>Pengelola</a:t>
                </a:r>
                <a:r>
                  <a:rPr lang="en-US" sz="1400" b="1" dirty="0">
                    <a:solidFill>
                      <a:srgbClr val="C00000"/>
                    </a:solidFill>
                    <a:latin typeface="Tahoma" pitchFamily="34" charset="0"/>
                    <a:ea typeface="Tahoma" pitchFamily="34" charset="0"/>
                    <a:cs typeface="Tahoma" pitchFamily="34" charset="0"/>
                  </a:rPr>
                  <a:t> </a:t>
                </a:r>
                <a:r>
                  <a:rPr lang="en-US" sz="1400" b="1" dirty="0" err="1">
                    <a:solidFill>
                      <a:srgbClr val="C00000"/>
                    </a:solidFill>
                    <a:latin typeface="Tahoma" pitchFamily="34" charset="0"/>
                    <a:ea typeface="Tahoma" pitchFamily="34" charset="0"/>
                    <a:cs typeface="Tahoma" pitchFamily="34" charset="0"/>
                  </a:rPr>
                  <a:t>arsip</a:t>
                </a:r>
                <a:endParaRPr lang="id-ID" sz="1400" b="1" dirty="0">
                  <a:solidFill>
                    <a:srgbClr val="C00000"/>
                  </a:solidFill>
                  <a:latin typeface="Tahoma" pitchFamily="34" charset="0"/>
                  <a:ea typeface="Tahoma" pitchFamily="34" charset="0"/>
                  <a:cs typeface="Tahoma" pitchFamily="34" charset="0"/>
                </a:endParaRPr>
              </a:p>
            </p:txBody>
          </p:sp>
          <p:sp>
            <p:nvSpPr>
              <p:cNvPr id="267" name="Freeform 237">
                <a:extLst>
                  <a:ext uri="{FF2B5EF4-FFF2-40B4-BE49-F238E27FC236}">
                    <a16:creationId xmlns:a16="http://schemas.microsoft.com/office/drawing/2014/main" xmlns="" id="{FEE5C6CE-36EA-4EFF-BCBE-526DEB1650DC}"/>
                  </a:ext>
                </a:extLst>
              </p:cNvPr>
              <p:cNvSpPr>
                <a:spLocks/>
              </p:cNvSpPr>
              <p:nvPr/>
            </p:nvSpPr>
            <p:spPr bwMode="auto">
              <a:xfrm flipV="1">
                <a:off x="8940949" y="1984401"/>
                <a:ext cx="722661" cy="934333"/>
              </a:xfrm>
              <a:custGeom>
                <a:avLst/>
                <a:gdLst/>
                <a:ahLst/>
                <a:cxnLst>
                  <a:cxn ang="0">
                    <a:pos x="0" y="0"/>
                  </a:cxn>
                  <a:cxn ang="0">
                    <a:pos x="528" y="276"/>
                  </a:cxn>
                  <a:cxn ang="0">
                    <a:pos x="234" y="288"/>
                  </a:cxn>
                  <a:cxn ang="0">
                    <a:pos x="738" y="552"/>
                  </a:cxn>
                </a:cxnLst>
                <a:rect l="0" t="0" r="r" b="b"/>
                <a:pathLst>
                  <a:path w="738" h="552">
                    <a:moveTo>
                      <a:pt x="0" y="0"/>
                    </a:moveTo>
                    <a:lnTo>
                      <a:pt x="528" y="276"/>
                    </a:lnTo>
                    <a:lnTo>
                      <a:pt x="234" y="288"/>
                    </a:lnTo>
                    <a:lnTo>
                      <a:pt x="738" y="552"/>
                    </a:lnTo>
                  </a:path>
                </a:pathLst>
              </a:custGeom>
              <a:noFill/>
              <a:ln w="38100" cmpd="sng">
                <a:solidFill>
                  <a:schemeClr val="tx1"/>
                </a:solidFill>
                <a:round/>
                <a:headEnd type="triangle" w="med" len="med"/>
                <a:tailEnd type="triangle" w="med" len="med"/>
              </a:ln>
              <a:effectLst/>
            </p:spPr>
            <p:txBody>
              <a:bodyPr/>
              <a:lstStyle/>
              <a:p>
                <a:endParaRPr lang="id-ID" sz="1400">
                  <a:latin typeface="Tahoma" pitchFamily="34" charset="0"/>
                  <a:ea typeface="Tahoma" pitchFamily="34" charset="0"/>
                  <a:cs typeface="Tahoma" pitchFamily="34" charset="0"/>
                </a:endParaRPr>
              </a:p>
            </p:txBody>
          </p:sp>
        </p:grpSp>
        <p:grpSp>
          <p:nvGrpSpPr>
            <p:cNvPr id="215" name="Group 214">
              <a:extLst>
                <a:ext uri="{FF2B5EF4-FFF2-40B4-BE49-F238E27FC236}">
                  <a16:creationId xmlns:a16="http://schemas.microsoft.com/office/drawing/2014/main" xmlns="" id="{0A183BD1-36DA-4943-80FF-62C7BF174891}"/>
                </a:ext>
              </a:extLst>
            </p:cNvPr>
            <p:cNvGrpSpPr/>
            <p:nvPr/>
          </p:nvGrpSpPr>
          <p:grpSpPr>
            <a:xfrm>
              <a:off x="2388799" y="2508569"/>
              <a:ext cx="3591803" cy="3697157"/>
              <a:chOff x="2684260" y="2640181"/>
              <a:chExt cx="3157253" cy="2585923"/>
            </a:xfrm>
          </p:grpSpPr>
          <p:grpSp>
            <p:nvGrpSpPr>
              <p:cNvPr id="217" name="Group 316">
                <a:extLst>
                  <a:ext uri="{FF2B5EF4-FFF2-40B4-BE49-F238E27FC236}">
                    <a16:creationId xmlns:a16="http://schemas.microsoft.com/office/drawing/2014/main" xmlns="" id="{61952081-CC96-4BFF-B9A8-6CB3E8CC22F7}"/>
                  </a:ext>
                </a:extLst>
              </p:cNvPr>
              <p:cNvGrpSpPr>
                <a:grpSpLocks/>
              </p:cNvGrpSpPr>
              <p:nvPr/>
            </p:nvGrpSpPr>
            <p:grpSpPr bwMode="auto">
              <a:xfrm>
                <a:off x="2684260" y="2640181"/>
                <a:ext cx="2457451" cy="1906588"/>
                <a:chOff x="3892" y="1257"/>
                <a:chExt cx="1028" cy="1427"/>
              </a:xfrm>
            </p:grpSpPr>
            <p:sp>
              <p:nvSpPr>
                <p:cNvPr id="220" name="Freeform 317">
                  <a:extLst>
                    <a:ext uri="{FF2B5EF4-FFF2-40B4-BE49-F238E27FC236}">
                      <a16:creationId xmlns:a16="http://schemas.microsoft.com/office/drawing/2014/main" xmlns="" id="{C6B80CDE-4B22-450B-B96D-916D11F15037}"/>
                    </a:ext>
                  </a:extLst>
                </p:cNvPr>
                <p:cNvSpPr>
                  <a:spLocks/>
                </p:cNvSpPr>
                <p:nvPr/>
              </p:nvSpPr>
              <p:spPr bwMode="auto">
                <a:xfrm>
                  <a:off x="4226" y="2550"/>
                  <a:ext cx="694" cy="134"/>
                </a:xfrm>
                <a:custGeom>
                  <a:avLst/>
                  <a:gdLst/>
                  <a:ahLst/>
                  <a:cxnLst>
                    <a:cxn ang="0">
                      <a:pos x="1354" y="0"/>
                    </a:cxn>
                    <a:cxn ang="0">
                      <a:pos x="2081" y="130"/>
                    </a:cxn>
                    <a:cxn ang="0">
                      <a:pos x="1737" y="403"/>
                    </a:cxn>
                    <a:cxn ang="0">
                      <a:pos x="0" y="367"/>
                    </a:cxn>
                    <a:cxn ang="0">
                      <a:pos x="1354" y="0"/>
                    </a:cxn>
                  </a:cxnLst>
                  <a:rect l="0" t="0" r="r" b="b"/>
                  <a:pathLst>
                    <a:path w="2081" h="403">
                      <a:moveTo>
                        <a:pt x="1354" y="0"/>
                      </a:moveTo>
                      <a:lnTo>
                        <a:pt x="2081" y="130"/>
                      </a:lnTo>
                      <a:lnTo>
                        <a:pt x="1737" y="403"/>
                      </a:lnTo>
                      <a:lnTo>
                        <a:pt x="0" y="367"/>
                      </a:lnTo>
                      <a:lnTo>
                        <a:pt x="1354"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1" name="Freeform 318">
                  <a:extLst>
                    <a:ext uri="{FF2B5EF4-FFF2-40B4-BE49-F238E27FC236}">
                      <a16:creationId xmlns:a16="http://schemas.microsoft.com/office/drawing/2014/main" xmlns="" id="{662830F4-B643-4599-8D73-E6A45DA55D7A}"/>
                    </a:ext>
                  </a:extLst>
                </p:cNvPr>
                <p:cNvSpPr>
                  <a:spLocks/>
                </p:cNvSpPr>
                <p:nvPr/>
              </p:nvSpPr>
              <p:spPr bwMode="auto">
                <a:xfrm>
                  <a:off x="3892" y="1257"/>
                  <a:ext cx="824" cy="1427"/>
                </a:xfrm>
                <a:custGeom>
                  <a:avLst/>
                  <a:gdLst/>
                  <a:ahLst/>
                  <a:cxnLst>
                    <a:cxn ang="0">
                      <a:pos x="2448" y="540"/>
                    </a:cxn>
                    <a:cxn ang="0">
                      <a:pos x="2397" y="1181"/>
                    </a:cxn>
                    <a:cxn ang="0">
                      <a:pos x="2344" y="1827"/>
                    </a:cxn>
                    <a:cxn ang="0">
                      <a:pos x="2306" y="2475"/>
                    </a:cxn>
                    <a:cxn ang="0">
                      <a:pos x="2303" y="2934"/>
                    </a:cxn>
                    <a:cxn ang="0">
                      <a:pos x="2311" y="3204"/>
                    </a:cxn>
                    <a:cxn ang="0">
                      <a:pos x="2319" y="3474"/>
                    </a:cxn>
                    <a:cxn ang="0">
                      <a:pos x="2339" y="3744"/>
                    </a:cxn>
                    <a:cxn ang="0">
                      <a:pos x="2319" y="3889"/>
                    </a:cxn>
                    <a:cxn ang="0">
                      <a:pos x="2142" y="3950"/>
                    </a:cxn>
                    <a:cxn ang="0">
                      <a:pos x="1890" y="4040"/>
                    </a:cxn>
                    <a:cxn ang="0">
                      <a:pos x="1646" y="4127"/>
                    </a:cxn>
                    <a:cxn ang="0">
                      <a:pos x="1537" y="4159"/>
                    </a:cxn>
                    <a:cxn ang="0">
                      <a:pos x="1455" y="4156"/>
                    </a:cxn>
                    <a:cxn ang="0">
                      <a:pos x="1345" y="4155"/>
                    </a:cxn>
                    <a:cxn ang="0">
                      <a:pos x="1239" y="4153"/>
                    </a:cxn>
                    <a:cxn ang="0">
                      <a:pos x="1051" y="4282"/>
                    </a:cxn>
                    <a:cxn ang="0">
                      <a:pos x="961" y="4281"/>
                    </a:cxn>
                    <a:cxn ang="0">
                      <a:pos x="742" y="4279"/>
                    </a:cxn>
                    <a:cxn ang="0">
                      <a:pos x="467" y="4272"/>
                    </a:cxn>
                    <a:cxn ang="0">
                      <a:pos x="208" y="4261"/>
                    </a:cxn>
                    <a:cxn ang="0">
                      <a:pos x="7" y="4088"/>
                    </a:cxn>
                    <a:cxn ang="0">
                      <a:pos x="4" y="4065"/>
                    </a:cxn>
                    <a:cxn ang="0">
                      <a:pos x="1" y="4011"/>
                    </a:cxn>
                    <a:cxn ang="0">
                      <a:pos x="3" y="3947"/>
                    </a:cxn>
                    <a:cxn ang="0">
                      <a:pos x="14" y="3901"/>
                    </a:cxn>
                    <a:cxn ang="0">
                      <a:pos x="62" y="3894"/>
                    </a:cxn>
                    <a:cxn ang="0">
                      <a:pos x="88" y="3874"/>
                    </a:cxn>
                    <a:cxn ang="0">
                      <a:pos x="98" y="3834"/>
                    </a:cxn>
                    <a:cxn ang="0">
                      <a:pos x="100" y="3771"/>
                    </a:cxn>
                    <a:cxn ang="0">
                      <a:pos x="95" y="3330"/>
                    </a:cxn>
                    <a:cxn ang="0">
                      <a:pos x="115" y="2888"/>
                    </a:cxn>
                    <a:cxn ang="0">
                      <a:pos x="138" y="2547"/>
                    </a:cxn>
                    <a:cxn ang="0">
                      <a:pos x="151" y="2412"/>
                    </a:cxn>
                    <a:cxn ang="0">
                      <a:pos x="163" y="2409"/>
                    </a:cxn>
                    <a:cxn ang="0">
                      <a:pos x="190" y="2403"/>
                    </a:cxn>
                    <a:cxn ang="0">
                      <a:pos x="214" y="2398"/>
                    </a:cxn>
                    <a:cxn ang="0">
                      <a:pos x="230" y="2396"/>
                    </a:cxn>
                    <a:cxn ang="0">
                      <a:pos x="302" y="1894"/>
                    </a:cxn>
                    <a:cxn ang="0">
                      <a:pos x="349" y="1384"/>
                    </a:cxn>
                    <a:cxn ang="0">
                      <a:pos x="413" y="876"/>
                    </a:cxn>
                    <a:cxn ang="0">
                      <a:pos x="540" y="389"/>
                    </a:cxn>
                    <a:cxn ang="0">
                      <a:pos x="550" y="346"/>
                    </a:cxn>
                    <a:cxn ang="0">
                      <a:pos x="559" y="303"/>
                    </a:cxn>
                    <a:cxn ang="0">
                      <a:pos x="575" y="268"/>
                    </a:cxn>
                    <a:cxn ang="0">
                      <a:pos x="612" y="252"/>
                    </a:cxn>
                    <a:cxn ang="0">
                      <a:pos x="936" y="184"/>
                    </a:cxn>
                    <a:cxn ang="0">
                      <a:pos x="1260" y="117"/>
                    </a:cxn>
                    <a:cxn ang="0">
                      <a:pos x="1587" y="54"/>
                    </a:cxn>
                    <a:cxn ang="0">
                      <a:pos x="1916" y="0"/>
                    </a:cxn>
                    <a:cxn ang="0">
                      <a:pos x="2048" y="63"/>
                    </a:cxn>
                    <a:cxn ang="0">
                      <a:pos x="2185" y="124"/>
                    </a:cxn>
                    <a:cxn ang="0">
                      <a:pos x="2325" y="178"/>
                    </a:cxn>
                    <a:cxn ang="0">
                      <a:pos x="2470" y="223"/>
                    </a:cxn>
                  </a:cxnLst>
                  <a:rect l="0" t="0" r="r" b="b"/>
                  <a:pathLst>
                    <a:path w="2470" h="4282">
                      <a:moveTo>
                        <a:pt x="2470" y="223"/>
                      </a:moveTo>
                      <a:lnTo>
                        <a:pt x="2448" y="540"/>
                      </a:lnTo>
                      <a:lnTo>
                        <a:pt x="2423" y="861"/>
                      </a:lnTo>
                      <a:lnTo>
                        <a:pt x="2397" y="1181"/>
                      </a:lnTo>
                      <a:lnTo>
                        <a:pt x="2371" y="1505"/>
                      </a:lnTo>
                      <a:lnTo>
                        <a:pt x="2344" y="1827"/>
                      </a:lnTo>
                      <a:lnTo>
                        <a:pt x="2322" y="2151"/>
                      </a:lnTo>
                      <a:lnTo>
                        <a:pt x="2306" y="2475"/>
                      </a:lnTo>
                      <a:lnTo>
                        <a:pt x="2297" y="2799"/>
                      </a:lnTo>
                      <a:lnTo>
                        <a:pt x="2303" y="2934"/>
                      </a:lnTo>
                      <a:lnTo>
                        <a:pt x="2308" y="3069"/>
                      </a:lnTo>
                      <a:lnTo>
                        <a:pt x="2311" y="3204"/>
                      </a:lnTo>
                      <a:lnTo>
                        <a:pt x="2315" y="3339"/>
                      </a:lnTo>
                      <a:lnTo>
                        <a:pt x="2319" y="3474"/>
                      </a:lnTo>
                      <a:lnTo>
                        <a:pt x="2328" y="3609"/>
                      </a:lnTo>
                      <a:lnTo>
                        <a:pt x="2339" y="3744"/>
                      </a:lnTo>
                      <a:lnTo>
                        <a:pt x="2355" y="3879"/>
                      </a:lnTo>
                      <a:lnTo>
                        <a:pt x="2319" y="3889"/>
                      </a:lnTo>
                      <a:lnTo>
                        <a:pt x="2246" y="3915"/>
                      </a:lnTo>
                      <a:lnTo>
                        <a:pt x="2142" y="3950"/>
                      </a:lnTo>
                      <a:lnTo>
                        <a:pt x="2022" y="3994"/>
                      </a:lnTo>
                      <a:lnTo>
                        <a:pt x="1890" y="4040"/>
                      </a:lnTo>
                      <a:lnTo>
                        <a:pt x="1763" y="4086"/>
                      </a:lnTo>
                      <a:lnTo>
                        <a:pt x="1646" y="4127"/>
                      </a:lnTo>
                      <a:lnTo>
                        <a:pt x="1555" y="4160"/>
                      </a:lnTo>
                      <a:lnTo>
                        <a:pt x="1537" y="4159"/>
                      </a:lnTo>
                      <a:lnTo>
                        <a:pt x="1502" y="4158"/>
                      </a:lnTo>
                      <a:lnTo>
                        <a:pt x="1455" y="4156"/>
                      </a:lnTo>
                      <a:lnTo>
                        <a:pt x="1403" y="4156"/>
                      </a:lnTo>
                      <a:lnTo>
                        <a:pt x="1345" y="4155"/>
                      </a:lnTo>
                      <a:lnTo>
                        <a:pt x="1289" y="4153"/>
                      </a:lnTo>
                      <a:lnTo>
                        <a:pt x="1239" y="4153"/>
                      </a:lnTo>
                      <a:lnTo>
                        <a:pt x="1202" y="4153"/>
                      </a:lnTo>
                      <a:lnTo>
                        <a:pt x="1051" y="4282"/>
                      </a:lnTo>
                      <a:lnTo>
                        <a:pt x="1026" y="4281"/>
                      </a:lnTo>
                      <a:lnTo>
                        <a:pt x="961" y="4281"/>
                      </a:lnTo>
                      <a:lnTo>
                        <a:pt x="863" y="4279"/>
                      </a:lnTo>
                      <a:lnTo>
                        <a:pt x="742" y="4279"/>
                      </a:lnTo>
                      <a:lnTo>
                        <a:pt x="606" y="4275"/>
                      </a:lnTo>
                      <a:lnTo>
                        <a:pt x="467" y="4272"/>
                      </a:lnTo>
                      <a:lnTo>
                        <a:pt x="329" y="4267"/>
                      </a:lnTo>
                      <a:lnTo>
                        <a:pt x="208" y="4261"/>
                      </a:lnTo>
                      <a:lnTo>
                        <a:pt x="208" y="4131"/>
                      </a:lnTo>
                      <a:lnTo>
                        <a:pt x="7" y="4088"/>
                      </a:lnTo>
                      <a:lnTo>
                        <a:pt x="5" y="4081"/>
                      </a:lnTo>
                      <a:lnTo>
                        <a:pt x="4" y="4065"/>
                      </a:lnTo>
                      <a:lnTo>
                        <a:pt x="1" y="4040"/>
                      </a:lnTo>
                      <a:lnTo>
                        <a:pt x="1" y="4011"/>
                      </a:lnTo>
                      <a:lnTo>
                        <a:pt x="0" y="3979"/>
                      </a:lnTo>
                      <a:lnTo>
                        <a:pt x="3" y="3947"/>
                      </a:lnTo>
                      <a:lnTo>
                        <a:pt x="5" y="3919"/>
                      </a:lnTo>
                      <a:lnTo>
                        <a:pt x="14" y="3901"/>
                      </a:lnTo>
                      <a:lnTo>
                        <a:pt x="41" y="3899"/>
                      </a:lnTo>
                      <a:lnTo>
                        <a:pt x="62" y="3894"/>
                      </a:lnTo>
                      <a:lnTo>
                        <a:pt x="77" y="3886"/>
                      </a:lnTo>
                      <a:lnTo>
                        <a:pt x="88" y="3874"/>
                      </a:lnTo>
                      <a:lnTo>
                        <a:pt x="94" y="3856"/>
                      </a:lnTo>
                      <a:lnTo>
                        <a:pt x="98" y="3834"/>
                      </a:lnTo>
                      <a:lnTo>
                        <a:pt x="98" y="3804"/>
                      </a:lnTo>
                      <a:lnTo>
                        <a:pt x="100" y="3771"/>
                      </a:lnTo>
                      <a:lnTo>
                        <a:pt x="93" y="3557"/>
                      </a:lnTo>
                      <a:lnTo>
                        <a:pt x="95" y="3330"/>
                      </a:lnTo>
                      <a:lnTo>
                        <a:pt x="102" y="3103"/>
                      </a:lnTo>
                      <a:lnTo>
                        <a:pt x="115" y="2888"/>
                      </a:lnTo>
                      <a:lnTo>
                        <a:pt x="126" y="2698"/>
                      </a:lnTo>
                      <a:lnTo>
                        <a:pt x="138" y="2547"/>
                      </a:lnTo>
                      <a:lnTo>
                        <a:pt x="147" y="2448"/>
                      </a:lnTo>
                      <a:lnTo>
                        <a:pt x="151" y="2412"/>
                      </a:lnTo>
                      <a:lnTo>
                        <a:pt x="155" y="2410"/>
                      </a:lnTo>
                      <a:lnTo>
                        <a:pt x="163" y="2409"/>
                      </a:lnTo>
                      <a:lnTo>
                        <a:pt x="176" y="2406"/>
                      </a:lnTo>
                      <a:lnTo>
                        <a:pt x="190" y="2403"/>
                      </a:lnTo>
                      <a:lnTo>
                        <a:pt x="202" y="2399"/>
                      </a:lnTo>
                      <a:lnTo>
                        <a:pt x="214" y="2398"/>
                      </a:lnTo>
                      <a:lnTo>
                        <a:pt x="223" y="2396"/>
                      </a:lnTo>
                      <a:lnTo>
                        <a:pt x="230" y="2396"/>
                      </a:lnTo>
                      <a:lnTo>
                        <a:pt x="271" y="2147"/>
                      </a:lnTo>
                      <a:lnTo>
                        <a:pt x="302" y="1894"/>
                      </a:lnTo>
                      <a:lnTo>
                        <a:pt x="325" y="1639"/>
                      </a:lnTo>
                      <a:lnTo>
                        <a:pt x="349" y="1384"/>
                      </a:lnTo>
                      <a:lnTo>
                        <a:pt x="375" y="1128"/>
                      </a:lnTo>
                      <a:lnTo>
                        <a:pt x="413" y="876"/>
                      </a:lnTo>
                      <a:lnTo>
                        <a:pt x="465" y="628"/>
                      </a:lnTo>
                      <a:lnTo>
                        <a:pt x="540" y="389"/>
                      </a:lnTo>
                      <a:lnTo>
                        <a:pt x="544" y="367"/>
                      </a:lnTo>
                      <a:lnTo>
                        <a:pt x="550" y="346"/>
                      </a:lnTo>
                      <a:lnTo>
                        <a:pt x="554" y="324"/>
                      </a:lnTo>
                      <a:lnTo>
                        <a:pt x="559" y="303"/>
                      </a:lnTo>
                      <a:lnTo>
                        <a:pt x="565" y="284"/>
                      </a:lnTo>
                      <a:lnTo>
                        <a:pt x="575" y="268"/>
                      </a:lnTo>
                      <a:lnTo>
                        <a:pt x="590" y="256"/>
                      </a:lnTo>
                      <a:lnTo>
                        <a:pt x="612" y="252"/>
                      </a:lnTo>
                      <a:lnTo>
                        <a:pt x="774" y="217"/>
                      </a:lnTo>
                      <a:lnTo>
                        <a:pt x="936" y="184"/>
                      </a:lnTo>
                      <a:lnTo>
                        <a:pt x="1098" y="149"/>
                      </a:lnTo>
                      <a:lnTo>
                        <a:pt x="1260" y="117"/>
                      </a:lnTo>
                      <a:lnTo>
                        <a:pt x="1422" y="84"/>
                      </a:lnTo>
                      <a:lnTo>
                        <a:pt x="1587" y="54"/>
                      </a:lnTo>
                      <a:lnTo>
                        <a:pt x="1750" y="25"/>
                      </a:lnTo>
                      <a:lnTo>
                        <a:pt x="1916" y="0"/>
                      </a:lnTo>
                      <a:lnTo>
                        <a:pt x="1980" y="32"/>
                      </a:lnTo>
                      <a:lnTo>
                        <a:pt x="2048" y="63"/>
                      </a:lnTo>
                      <a:lnTo>
                        <a:pt x="2114" y="94"/>
                      </a:lnTo>
                      <a:lnTo>
                        <a:pt x="2185" y="124"/>
                      </a:lnTo>
                      <a:lnTo>
                        <a:pt x="2254" y="152"/>
                      </a:lnTo>
                      <a:lnTo>
                        <a:pt x="2325" y="178"/>
                      </a:lnTo>
                      <a:lnTo>
                        <a:pt x="2397" y="202"/>
                      </a:lnTo>
                      <a:lnTo>
                        <a:pt x="2470" y="22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2" name="Freeform 319">
                  <a:extLst>
                    <a:ext uri="{FF2B5EF4-FFF2-40B4-BE49-F238E27FC236}">
                      <a16:creationId xmlns:a16="http://schemas.microsoft.com/office/drawing/2014/main" xmlns="" id="{2288638B-7153-46B9-BAC6-520BA64BF658}"/>
                    </a:ext>
                  </a:extLst>
                </p:cNvPr>
                <p:cNvSpPr>
                  <a:spLocks/>
                </p:cNvSpPr>
                <p:nvPr/>
              </p:nvSpPr>
              <p:spPr bwMode="auto">
                <a:xfrm>
                  <a:off x="3995" y="1283"/>
                  <a:ext cx="521" cy="776"/>
                </a:xfrm>
                <a:custGeom>
                  <a:avLst/>
                  <a:gdLst/>
                  <a:ahLst/>
                  <a:cxnLst>
                    <a:cxn ang="0">
                      <a:pos x="1563" y="0"/>
                    </a:cxn>
                    <a:cxn ang="0">
                      <a:pos x="1548" y="144"/>
                    </a:cxn>
                    <a:cxn ang="0">
                      <a:pos x="1519" y="380"/>
                    </a:cxn>
                    <a:cxn ang="0">
                      <a:pos x="1480" y="681"/>
                    </a:cxn>
                    <a:cxn ang="0">
                      <a:pos x="1439" y="1024"/>
                    </a:cxn>
                    <a:cxn ang="0">
                      <a:pos x="1394" y="1381"/>
                    </a:cxn>
                    <a:cxn ang="0">
                      <a:pos x="1357" y="1730"/>
                    </a:cxn>
                    <a:cxn ang="0">
                      <a:pos x="1329" y="2046"/>
                    </a:cxn>
                    <a:cxn ang="0">
                      <a:pos x="1318" y="2304"/>
                    </a:cxn>
                    <a:cxn ang="0">
                      <a:pos x="1150" y="2320"/>
                    </a:cxn>
                    <a:cxn ang="0">
                      <a:pos x="984" y="2327"/>
                    </a:cxn>
                    <a:cxn ang="0">
                      <a:pos x="819" y="2326"/>
                    </a:cxn>
                    <a:cxn ang="0">
                      <a:pos x="656" y="2322"/>
                    </a:cxn>
                    <a:cxn ang="0">
                      <a:pos x="491" y="2312"/>
                    </a:cxn>
                    <a:cxn ang="0">
                      <a:pos x="328" y="2305"/>
                    </a:cxn>
                    <a:cxn ang="0">
                      <a:pos x="163" y="2301"/>
                    </a:cxn>
                    <a:cxn ang="0">
                      <a:pos x="0" y="2304"/>
                    </a:cxn>
                    <a:cxn ang="0">
                      <a:pos x="27" y="2039"/>
                    </a:cxn>
                    <a:cxn ang="0">
                      <a:pos x="52" y="1775"/>
                    </a:cxn>
                    <a:cxn ang="0">
                      <a:pos x="76" y="1509"/>
                    </a:cxn>
                    <a:cxn ang="0">
                      <a:pos x="105" y="1246"/>
                    </a:cxn>
                    <a:cxn ang="0">
                      <a:pos x="141" y="983"/>
                    </a:cxn>
                    <a:cxn ang="0">
                      <a:pos x="189" y="725"/>
                    </a:cxn>
                    <a:cxn ang="0">
                      <a:pos x="256" y="470"/>
                    </a:cxn>
                    <a:cxn ang="0">
                      <a:pos x="346" y="223"/>
                    </a:cxn>
                    <a:cxn ang="0">
                      <a:pos x="495" y="191"/>
                    </a:cxn>
                    <a:cxn ang="0">
                      <a:pos x="648" y="160"/>
                    </a:cxn>
                    <a:cxn ang="0">
                      <a:pos x="800" y="128"/>
                    </a:cxn>
                    <a:cxn ang="0">
                      <a:pos x="954" y="99"/>
                    </a:cxn>
                    <a:cxn ang="0">
                      <a:pos x="1106" y="70"/>
                    </a:cxn>
                    <a:cxn ang="0">
                      <a:pos x="1258" y="44"/>
                    </a:cxn>
                    <a:cxn ang="0">
                      <a:pos x="1411" y="19"/>
                    </a:cxn>
                    <a:cxn ang="0">
                      <a:pos x="1563" y="0"/>
                    </a:cxn>
                  </a:cxnLst>
                  <a:rect l="0" t="0" r="r" b="b"/>
                  <a:pathLst>
                    <a:path w="1563" h="2327">
                      <a:moveTo>
                        <a:pt x="1563" y="0"/>
                      </a:moveTo>
                      <a:lnTo>
                        <a:pt x="1548" y="144"/>
                      </a:lnTo>
                      <a:lnTo>
                        <a:pt x="1519" y="380"/>
                      </a:lnTo>
                      <a:lnTo>
                        <a:pt x="1480" y="681"/>
                      </a:lnTo>
                      <a:lnTo>
                        <a:pt x="1439" y="1024"/>
                      </a:lnTo>
                      <a:lnTo>
                        <a:pt x="1394" y="1381"/>
                      </a:lnTo>
                      <a:lnTo>
                        <a:pt x="1357" y="1730"/>
                      </a:lnTo>
                      <a:lnTo>
                        <a:pt x="1329" y="2046"/>
                      </a:lnTo>
                      <a:lnTo>
                        <a:pt x="1318" y="2304"/>
                      </a:lnTo>
                      <a:lnTo>
                        <a:pt x="1150" y="2320"/>
                      </a:lnTo>
                      <a:lnTo>
                        <a:pt x="984" y="2327"/>
                      </a:lnTo>
                      <a:lnTo>
                        <a:pt x="819" y="2326"/>
                      </a:lnTo>
                      <a:lnTo>
                        <a:pt x="656" y="2322"/>
                      </a:lnTo>
                      <a:lnTo>
                        <a:pt x="491" y="2312"/>
                      </a:lnTo>
                      <a:lnTo>
                        <a:pt x="328" y="2305"/>
                      </a:lnTo>
                      <a:lnTo>
                        <a:pt x="163" y="2301"/>
                      </a:lnTo>
                      <a:lnTo>
                        <a:pt x="0" y="2304"/>
                      </a:lnTo>
                      <a:lnTo>
                        <a:pt x="27" y="2039"/>
                      </a:lnTo>
                      <a:lnTo>
                        <a:pt x="52" y="1775"/>
                      </a:lnTo>
                      <a:lnTo>
                        <a:pt x="76" y="1509"/>
                      </a:lnTo>
                      <a:lnTo>
                        <a:pt x="105" y="1246"/>
                      </a:lnTo>
                      <a:lnTo>
                        <a:pt x="141" y="983"/>
                      </a:lnTo>
                      <a:lnTo>
                        <a:pt x="189" y="725"/>
                      </a:lnTo>
                      <a:lnTo>
                        <a:pt x="256" y="470"/>
                      </a:lnTo>
                      <a:lnTo>
                        <a:pt x="346" y="223"/>
                      </a:lnTo>
                      <a:lnTo>
                        <a:pt x="495" y="191"/>
                      </a:lnTo>
                      <a:lnTo>
                        <a:pt x="648" y="160"/>
                      </a:lnTo>
                      <a:lnTo>
                        <a:pt x="800" y="128"/>
                      </a:lnTo>
                      <a:lnTo>
                        <a:pt x="954" y="99"/>
                      </a:lnTo>
                      <a:lnTo>
                        <a:pt x="1106" y="70"/>
                      </a:lnTo>
                      <a:lnTo>
                        <a:pt x="1258" y="44"/>
                      </a:lnTo>
                      <a:lnTo>
                        <a:pt x="1411" y="19"/>
                      </a:lnTo>
                      <a:lnTo>
                        <a:pt x="1563" y="0"/>
                      </a:lnTo>
                      <a:close/>
                    </a:path>
                  </a:pathLst>
                </a:custGeom>
                <a:solidFill>
                  <a:schemeClr val="folHlink"/>
                </a:solidFill>
                <a:ln w="9525">
                  <a:solidFill>
                    <a:schemeClr val="folHlink"/>
                  </a:solidFill>
                  <a:round/>
                  <a:headEnd/>
                  <a:tailEnd/>
                </a:ln>
              </p:spPr>
              <p:txBody>
                <a:bodyPr/>
                <a:lstStyle/>
                <a:p>
                  <a:endParaRPr lang="id-ID" sz="1400">
                    <a:latin typeface="Tahoma" pitchFamily="34" charset="0"/>
                    <a:ea typeface="Tahoma" pitchFamily="34" charset="0"/>
                    <a:cs typeface="Tahoma" pitchFamily="34" charset="0"/>
                  </a:endParaRPr>
                </a:p>
              </p:txBody>
            </p:sp>
            <p:sp>
              <p:nvSpPr>
                <p:cNvPr id="223" name="Freeform 320">
                  <a:extLst>
                    <a:ext uri="{FF2B5EF4-FFF2-40B4-BE49-F238E27FC236}">
                      <a16:creationId xmlns:a16="http://schemas.microsoft.com/office/drawing/2014/main" xmlns="" id="{D1313A1A-7ECD-4337-BDCC-774C0DA74AE1}"/>
                    </a:ext>
                  </a:extLst>
                </p:cNvPr>
                <p:cNvSpPr>
                  <a:spLocks/>
                </p:cNvSpPr>
                <p:nvPr/>
              </p:nvSpPr>
              <p:spPr bwMode="auto">
                <a:xfrm>
                  <a:off x="4461" y="1283"/>
                  <a:ext cx="248" cy="780"/>
                </a:xfrm>
                <a:custGeom>
                  <a:avLst/>
                  <a:gdLst/>
                  <a:ahLst/>
                  <a:cxnLst>
                    <a:cxn ang="0">
                      <a:pos x="743" y="180"/>
                    </a:cxn>
                    <a:cxn ang="0">
                      <a:pos x="718" y="446"/>
                    </a:cxn>
                    <a:cxn ang="0">
                      <a:pos x="691" y="715"/>
                    </a:cxn>
                    <a:cxn ang="0">
                      <a:pos x="662" y="985"/>
                    </a:cxn>
                    <a:cxn ang="0">
                      <a:pos x="633" y="1257"/>
                    </a:cxn>
                    <a:cxn ang="0">
                      <a:pos x="604" y="1527"/>
                    </a:cxn>
                    <a:cxn ang="0">
                      <a:pos x="581" y="1798"/>
                    </a:cxn>
                    <a:cxn ang="0">
                      <a:pos x="560" y="2068"/>
                    </a:cxn>
                    <a:cxn ang="0">
                      <a:pos x="547" y="2340"/>
                    </a:cxn>
                    <a:cxn ang="0">
                      <a:pos x="480" y="2340"/>
                    </a:cxn>
                    <a:cxn ang="0">
                      <a:pos x="410" y="2340"/>
                    </a:cxn>
                    <a:cxn ang="0">
                      <a:pos x="340" y="2340"/>
                    </a:cxn>
                    <a:cxn ang="0">
                      <a:pos x="270" y="2340"/>
                    </a:cxn>
                    <a:cxn ang="0">
                      <a:pos x="200" y="2337"/>
                    </a:cxn>
                    <a:cxn ang="0">
                      <a:pos x="131" y="2335"/>
                    </a:cxn>
                    <a:cxn ang="0">
                      <a:pos x="63" y="2330"/>
                    </a:cxn>
                    <a:cxn ang="0">
                      <a:pos x="0" y="2324"/>
                    </a:cxn>
                    <a:cxn ang="0">
                      <a:pos x="10" y="2117"/>
                    </a:cxn>
                    <a:cxn ang="0">
                      <a:pos x="29" y="1834"/>
                    </a:cxn>
                    <a:cxn ang="0">
                      <a:pos x="56" y="1499"/>
                    </a:cxn>
                    <a:cxn ang="0">
                      <a:pos x="89" y="1143"/>
                    </a:cxn>
                    <a:cxn ang="0">
                      <a:pos x="124" y="787"/>
                    </a:cxn>
                    <a:cxn ang="0">
                      <a:pos x="162" y="461"/>
                    </a:cxn>
                    <a:cxn ang="0">
                      <a:pos x="200" y="188"/>
                    </a:cxn>
                    <a:cxn ang="0">
                      <a:pos x="237" y="0"/>
                    </a:cxn>
                    <a:cxn ang="0">
                      <a:pos x="295" y="23"/>
                    </a:cxn>
                    <a:cxn ang="0">
                      <a:pos x="370" y="51"/>
                    </a:cxn>
                    <a:cxn ang="0">
                      <a:pos x="453" y="80"/>
                    </a:cxn>
                    <a:cxn ang="0">
                      <a:pos x="538" y="110"/>
                    </a:cxn>
                    <a:cxn ang="0">
                      <a:pos x="615" y="137"/>
                    </a:cxn>
                    <a:cxn ang="0">
                      <a:pos x="682" y="159"/>
                    </a:cxn>
                    <a:cxn ang="0">
                      <a:pos x="726" y="173"/>
                    </a:cxn>
                    <a:cxn ang="0">
                      <a:pos x="743" y="180"/>
                    </a:cxn>
                  </a:cxnLst>
                  <a:rect l="0" t="0" r="r" b="b"/>
                  <a:pathLst>
                    <a:path w="743" h="2340">
                      <a:moveTo>
                        <a:pt x="743" y="180"/>
                      </a:moveTo>
                      <a:lnTo>
                        <a:pt x="718" y="446"/>
                      </a:lnTo>
                      <a:lnTo>
                        <a:pt x="691" y="715"/>
                      </a:lnTo>
                      <a:lnTo>
                        <a:pt x="662" y="985"/>
                      </a:lnTo>
                      <a:lnTo>
                        <a:pt x="633" y="1257"/>
                      </a:lnTo>
                      <a:lnTo>
                        <a:pt x="604" y="1527"/>
                      </a:lnTo>
                      <a:lnTo>
                        <a:pt x="581" y="1798"/>
                      </a:lnTo>
                      <a:lnTo>
                        <a:pt x="560" y="2068"/>
                      </a:lnTo>
                      <a:lnTo>
                        <a:pt x="547" y="2340"/>
                      </a:lnTo>
                      <a:lnTo>
                        <a:pt x="480" y="2340"/>
                      </a:lnTo>
                      <a:lnTo>
                        <a:pt x="410" y="2340"/>
                      </a:lnTo>
                      <a:lnTo>
                        <a:pt x="340" y="2340"/>
                      </a:lnTo>
                      <a:lnTo>
                        <a:pt x="270" y="2340"/>
                      </a:lnTo>
                      <a:lnTo>
                        <a:pt x="200" y="2337"/>
                      </a:lnTo>
                      <a:lnTo>
                        <a:pt x="131" y="2335"/>
                      </a:lnTo>
                      <a:lnTo>
                        <a:pt x="63" y="2330"/>
                      </a:lnTo>
                      <a:lnTo>
                        <a:pt x="0" y="2324"/>
                      </a:lnTo>
                      <a:lnTo>
                        <a:pt x="10" y="2117"/>
                      </a:lnTo>
                      <a:lnTo>
                        <a:pt x="29" y="1834"/>
                      </a:lnTo>
                      <a:lnTo>
                        <a:pt x="56" y="1499"/>
                      </a:lnTo>
                      <a:lnTo>
                        <a:pt x="89" y="1143"/>
                      </a:lnTo>
                      <a:lnTo>
                        <a:pt x="124" y="787"/>
                      </a:lnTo>
                      <a:lnTo>
                        <a:pt x="162" y="461"/>
                      </a:lnTo>
                      <a:lnTo>
                        <a:pt x="200" y="188"/>
                      </a:lnTo>
                      <a:lnTo>
                        <a:pt x="237" y="0"/>
                      </a:lnTo>
                      <a:lnTo>
                        <a:pt x="295" y="23"/>
                      </a:lnTo>
                      <a:lnTo>
                        <a:pt x="370" y="51"/>
                      </a:lnTo>
                      <a:lnTo>
                        <a:pt x="453" y="80"/>
                      </a:lnTo>
                      <a:lnTo>
                        <a:pt x="538" y="110"/>
                      </a:lnTo>
                      <a:lnTo>
                        <a:pt x="615" y="137"/>
                      </a:lnTo>
                      <a:lnTo>
                        <a:pt x="682" y="159"/>
                      </a:lnTo>
                      <a:lnTo>
                        <a:pt x="726" y="173"/>
                      </a:lnTo>
                      <a:lnTo>
                        <a:pt x="743" y="180"/>
                      </a:lnTo>
                      <a:close/>
                    </a:path>
                  </a:pathLst>
                </a:custGeom>
                <a:solidFill>
                  <a:schemeClr val="folHlink"/>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4" name="Freeform 321">
                  <a:extLst>
                    <a:ext uri="{FF2B5EF4-FFF2-40B4-BE49-F238E27FC236}">
                      <a16:creationId xmlns:a16="http://schemas.microsoft.com/office/drawing/2014/main" xmlns="" id="{2DFDB4EC-EA15-43EB-9CFD-62D21B5599A9}"/>
                    </a:ext>
                  </a:extLst>
                </p:cNvPr>
                <p:cNvSpPr>
                  <a:spLocks/>
                </p:cNvSpPr>
                <p:nvPr/>
              </p:nvSpPr>
              <p:spPr bwMode="auto">
                <a:xfrm>
                  <a:off x="4399" y="1379"/>
                  <a:ext cx="67" cy="106"/>
                </a:xfrm>
                <a:custGeom>
                  <a:avLst/>
                  <a:gdLst/>
                  <a:ahLst/>
                  <a:cxnLst>
                    <a:cxn ang="0">
                      <a:pos x="202" y="0"/>
                    </a:cxn>
                    <a:cxn ang="0">
                      <a:pos x="180" y="12"/>
                    </a:cxn>
                    <a:cxn ang="0">
                      <a:pos x="162" y="34"/>
                    </a:cxn>
                    <a:cxn ang="0">
                      <a:pos x="145" y="63"/>
                    </a:cxn>
                    <a:cxn ang="0">
                      <a:pos x="132" y="102"/>
                    </a:cxn>
                    <a:cxn ang="0">
                      <a:pos x="118" y="146"/>
                    </a:cxn>
                    <a:cxn ang="0">
                      <a:pos x="108" y="196"/>
                    </a:cxn>
                    <a:cxn ang="0">
                      <a:pos x="100" y="250"/>
                    </a:cxn>
                    <a:cxn ang="0">
                      <a:pos x="94" y="308"/>
                    </a:cxn>
                    <a:cxn ang="0">
                      <a:pos x="0" y="317"/>
                    </a:cxn>
                    <a:cxn ang="0">
                      <a:pos x="36" y="29"/>
                    </a:cxn>
                    <a:cxn ang="0">
                      <a:pos x="40" y="26"/>
                    </a:cxn>
                    <a:cxn ang="0">
                      <a:pos x="54" y="23"/>
                    </a:cxn>
                    <a:cxn ang="0">
                      <a:pos x="75" y="18"/>
                    </a:cxn>
                    <a:cxn ang="0">
                      <a:pos x="100" y="14"/>
                    </a:cxn>
                    <a:cxn ang="0">
                      <a:pos x="127" y="8"/>
                    </a:cxn>
                    <a:cxn ang="0">
                      <a:pos x="155" y="4"/>
                    </a:cxn>
                    <a:cxn ang="0">
                      <a:pos x="180" y="0"/>
                    </a:cxn>
                    <a:cxn ang="0">
                      <a:pos x="202" y="0"/>
                    </a:cxn>
                  </a:cxnLst>
                  <a:rect l="0" t="0" r="r" b="b"/>
                  <a:pathLst>
                    <a:path w="202" h="317">
                      <a:moveTo>
                        <a:pt x="202" y="0"/>
                      </a:moveTo>
                      <a:lnTo>
                        <a:pt x="180" y="12"/>
                      </a:lnTo>
                      <a:lnTo>
                        <a:pt x="162" y="34"/>
                      </a:lnTo>
                      <a:lnTo>
                        <a:pt x="145" y="63"/>
                      </a:lnTo>
                      <a:lnTo>
                        <a:pt x="132" y="102"/>
                      </a:lnTo>
                      <a:lnTo>
                        <a:pt x="118" y="146"/>
                      </a:lnTo>
                      <a:lnTo>
                        <a:pt x="108" y="196"/>
                      </a:lnTo>
                      <a:lnTo>
                        <a:pt x="100" y="250"/>
                      </a:lnTo>
                      <a:lnTo>
                        <a:pt x="94" y="308"/>
                      </a:lnTo>
                      <a:lnTo>
                        <a:pt x="0" y="317"/>
                      </a:lnTo>
                      <a:lnTo>
                        <a:pt x="36" y="29"/>
                      </a:lnTo>
                      <a:lnTo>
                        <a:pt x="40" y="26"/>
                      </a:lnTo>
                      <a:lnTo>
                        <a:pt x="54" y="23"/>
                      </a:lnTo>
                      <a:lnTo>
                        <a:pt x="75" y="18"/>
                      </a:lnTo>
                      <a:lnTo>
                        <a:pt x="100" y="14"/>
                      </a:lnTo>
                      <a:lnTo>
                        <a:pt x="127" y="8"/>
                      </a:lnTo>
                      <a:lnTo>
                        <a:pt x="155" y="4"/>
                      </a:lnTo>
                      <a:lnTo>
                        <a:pt x="180" y="0"/>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5" name="Freeform 322">
                  <a:extLst>
                    <a:ext uri="{FF2B5EF4-FFF2-40B4-BE49-F238E27FC236}">
                      <a16:creationId xmlns:a16="http://schemas.microsoft.com/office/drawing/2014/main" xmlns="" id="{7D54A7BF-58DE-4AD0-8CA7-CAEFE8343CA4}"/>
                    </a:ext>
                  </a:extLst>
                </p:cNvPr>
                <p:cNvSpPr>
                  <a:spLocks/>
                </p:cNvSpPr>
                <p:nvPr/>
              </p:nvSpPr>
              <p:spPr bwMode="auto">
                <a:xfrm>
                  <a:off x="4317" y="1389"/>
                  <a:ext cx="67" cy="103"/>
                </a:xfrm>
                <a:custGeom>
                  <a:avLst/>
                  <a:gdLst/>
                  <a:ahLst/>
                  <a:cxnLst>
                    <a:cxn ang="0">
                      <a:pos x="202" y="0"/>
                    </a:cxn>
                    <a:cxn ang="0">
                      <a:pos x="167" y="27"/>
                    </a:cxn>
                    <a:cxn ang="0">
                      <a:pos x="143" y="63"/>
                    </a:cxn>
                    <a:cxn ang="0">
                      <a:pos x="125" y="102"/>
                    </a:cxn>
                    <a:cxn ang="0">
                      <a:pos x="112" y="147"/>
                    </a:cxn>
                    <a:cxn ang="0">
                      <a:pos x="102" y="188"/>
                    </a:cxn>
                    <a:cxn ang="0">
                      <a:pos x="98" y="230"/>
                    </a:cxn>
                    <a:cxn ang="0">
                      <a:pos x="95" y="264"/>
                    </a:cxn>
                    <a:cxn ang="0">
                      <a:pos x="94" y="295"/>
                    </a:cxn>
                    <a:cxn ang="0">
                      <a:pos x="0" y="308"/>
                    </a:cxn>
                    <a:cxn ang="0">
                      <a:pos x="22" y="29"/>
                    </a:cxn>
                    <a:cxn ang="0">
                      <a:pos x="202" y="0"/>
                    </a:cxn>
                  </a:cxnLst>
                  <a:rect l="0" t="0" r="r" b="b"/>
                  <a:pathLst>
                    <a:path w="202" h="308">
                      <a:moveTo>
                        <a:pt x="202" y="0"/>
                      </a:moveTo>
                      <a:lnTo>
                        <a:pt x="167" y="27"/>
                      </a:lnTo>
                      <a:lnTo>
                        <a:pt x="143" y="63"/>
                      </a:lnTo>
                      <a:lnTo>
                        <a:pt x="125" y="102"/>
                      </a:lnTo>
                      <a:lnTo>
                        <a:pt x="112" y="147"/>
                      </a:lnTo>
                      <a:lnTo>
                        <a:pt x="102" y="188"/>
                      </a:lnTo>
                      <a:lnTo>
                        <a:pt x="98" y="230"/>
                      </a:lnTo>
                      <a:lnTo>
                        <a:pt x="95" y="264"/>
                      </a:lnTo>
                      <a:lnTo>
                        <a:pt x="94" y="295"/>
                      </a:lnTo>
                      <a:lnTo>
                        <a:pt x="0" y="308"/>
                      </a:lnTo>
                      <a:lnTo>
                        <a:pt x="22" y="29"/>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6" name="Freeform 323">
                  <a:extLst>
                    <a:ext uri="{FF2B5EF4-FFF2-40B4-BE49-F238E27FC236}">
                      <a16:creationId xmlns:a16="http://schemas.microsoft.com/office/drawing/2014/main" xmlns="" id="{79A5BAEC-F26A-4C8B-B714-68E64CD78DC4}"/>
                    </a:ext>
                  </a:extLst>
                </p:cNvPr>
                <p:cNvSpPr>
                  <a:spLocks/>
                </p:cNvSpPr>
                <p:nvPr/>
              </p:nvSpPr>
              <p:spPr bwMode="auto">
                <a:xfrm>
                  <a:off x="4214" y="1401"/>
                  <a:ext cx="79" cy="96"/>
                </a:xfrm>
                <a:custGeom>
                  <a:avLst/>
                  <a:gdLst/>
                  <a:ahLst/>
                  <a:cxnLst>
                    <a:cxn ang="0">
                      <a:pos x="237" y="0"/>
                    </a:cxn>
                    <a:cxn ang="0">
                      <a:pos x="193" y="21"/>
                    </a:cxn>
                    <a:cxn ang="0">
                      <a:pos x="161" y="47"/>
                    </a:cxn>
                    <a:cxn ang="0">
                      <a:pos x="137" y="75"/>
                    </a:cxn>
                    <a:cxn ang="0">
                      <a:pos x="122" y="108"/>
                    </a:cxn>
                    <a:cxn ang="0">
                      <a:pos x="109" y="144"/>
                    </a:cxn>
                    <a:cxn ang="0">
                      <a:pos x="103" y="185"/>
                    </a:cxn>
                    <a:cxn ang="0">
                      <a:pos x="97" y="232"/>
                    </a:cxn>
                    <a:cxn ang="0">
                      <a:pos x="93" y="288"/>
                    </a:cxn>
                    <a:cxn ang="0">
                      <a:pos x="75" y="281"/>
                    </a:cxn>
                    <a:cxn ang="0">
                      <a:pos x="58" y="278"/>
                    </a:cxn>
                    <a:cxn ang="0">
                      <a:pos x="43" y="277"/>
                    </a:cxn>
                    <a:cxn ang="0">
                      <a:pos x="29" y="279"/>
                    </a:cxn>
                    <a:cxn ang="0">
                      <a:pos x="17" y="281"/>
                    </a:cxn>
                    <a:cxn ang="0">
                      <a:pos x="8" y="284"/>
                    </a:cxn>
                    <a:cxn ang="0">
                      <a:pos x="1" y="286"/>
                    </a:cxn>
                    <a:cxn ang="0">
                      <a:pos x="0" y="288"/>
                    </a:cxn>
                    <a:cxn ang="0">
                      <a:pos x="36" y="36"/>
                    </a:cxn>
                    <a:cxn ang="0">
                      <a:pos x="237" y="0"/>
                    </a:cxn>
                  </a:cxnLst>
                  <a:rect l="0" t="0" r="r" b="b"/>
                  <a:pathLst>
                    <a:path w="237" h="288">
                      <a:moveTo>
                        <a:pt x="237" y="0"/>
                      </a:moveTo>
                      <a:lnTo>
                        <a:pt x="193" y="21"/>
                      </a:lnTo>
                      <a:lnTo>
                        <a:pt x="161" y="47"/>
                      </a:lnTo>
                      <a:lnTo>
                        <a:pt x="137" y="75"/>
                      </a:lnTo>
                      <a:lnTo>
                        <a:pt x="122" y="108"/>
                      </a:lnTo>
                      <a:lnTo>
                        <a:pt x="109" y="144"/>
                      </a:lnTo>
                      <a:lnTo>
                        <a:pt x="103" y="185"/>
                      </a:lnTo>
                      <a:lnTo>
                        <a:pt x="97" y="232"/>
                      </a:lnTo>
                      <a:lnTo>
                        <a:pt x="93" y="288"/>
                      </a:lnTo>
                      <a:lnTo>
                        <a:pt x="75" y="281"/>
                      </a:lnTo>
                      <a:lnTo>
                        <a:pt x="58" y="278"/>
                      </a:lnTo>
                      <a:lnTo>
                        <a:pt x="43" y="277"/>
                      </a:lnTo>
                      <a:lnTo>
                        <a:pt x="29" y="279"/>
                      </a:lnTo>
                      <a:lnTo>
                        <a:pt x="17" y="281"/>
                      </a:lnTo>
                      <a:lnTo>
                        <a:pt x="8" y="284"/>
                      </a:lnTo>
                      <a:lnTo>
                        <a:pt x="1" y="286"/>
                      </a:lnTo>
                      <a:lnTo>
                        <a:pt x="0" y="288"/>
                      </a:lnTo>
                      <a:lnTo>
                        <a:pt x="36" y="36"/>
                      </a:lnTo>
                      <a:lnTo>
                        <a:pt x="237"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7" name="Freeform 324">
                  <a:extLst>
                    <a:ext uri="{FF2B5EF4-FFF2-40B4-BE49-F238E27FC236}">
                      <a16:creationId xmlns:a16="http://schemas.microsoft.com/office/drawing/2014/main" xmlns="" id="{9FEE9D96-39AB-4941-B042-D4116AC4F83E}"/>
                    </a:ext>
                  </a:extLst>
                </p:cNvPr>
                <p:cNvSpPr>
                  <a:spLocks/>
                </p:cNvSpPr>
                <p:nvPr/>
              </p:nvSpPr>
              <p:spPr bwMode="auto">
                <a:xfrm>
                  <a:off x="4115" y="1413"/>
                  <a:ext cx="82" cy="91"/>
                </a:xfrm>
                <a:custGeom>
                  <a:avLst/>
                  <a:gdLst/>
                  <a:ahLst/>
                  <a:cxnLst>
                    <a:cxn ang="0">
                      <a:pos x="245" y="0"/>
                    </a:cxn>
                    <a:cxn ang="0">
                      <a:pos x="192" y="26"/>
                    </a:cxn>
                    <a:cxn ang="0">
                      <a:pos x="153" y="55"/>
                    </a:cxn>
                    <a:cxn ang="0">
                      <a:pos x="126" y="86"/>
                    </a:cxn>
                    <a:cxn ang="0">
                      <a:pos x="108" y="119"/>
                    </a:cxn>
                    <a:cxn ang="0">
                      <a:pos x="95" y="152"/>
                    </a:cxn>
                    <a:cxn ang="0">
                      <a:pos x="88" y="188"/>
                    </a:cxn>
                    <a:cxn ang="0">
                      <a:pos x="84" y="225"/>
                    </a:cxn>
                    <a:cxn ang="0">
                      <a:pos x="80" y="266"/>
                    </a:cxn>
                    <a:cxn ang="0">
                      <a:pos x="69" y="267"/>
                    </a:cxn>
                    <a:cxn ang="0">
                      <a:pos x="58" y="268"/>
                    </a:cxn>
                    <a:cxn ang="0">
                      <a:pos x="44" y="270"/>
                    </a:cxn>
                    <a:cxn ang="0">
                      <a:pos x="32" y="271"/>
                    </a:cxn>
                    <a:cxn ang="0">
                      <a:pos x="18" y="271"/>
                    </a:cxn>
                    <a:cxn ang="0">
                      <a:pos x="8" y="271"/>
                    </a:cxn>
                    <a:cxn ang="0">
                      <a:pos x="1" y="271"/>
                    </a:cxn>
                    <a:cxn ang="0">
                      <a:pos x="0" y="272"/>
                    </a:cxn>
                    <a:cxn ang="0">
                      <a:pos x="36" y="7"/>
                    </a:cxn>
                    <a:cxn ang="0">
                      <a:pos x="245" y="0"/>
                    </a:cxn>
                  </a:cxnLst>
                  <a:rect l="0" t="0" r="r" b="b"/>
                  <a:pathLst>
                    <a:path w="245" h="272">
                      <a:moveTo>
                        <a:pt x="245" y="0"/>
                      </a:moveTo>
                      <a:lnTo>
                        <a:pt x="192" y="26"/>
                      </a:lnTo>
                      <a:lnTo>
                        <a:pt x="153" y="55"/>
                      </a:lnTo>
                      <a:lnTo>
                        <a:pt x="126" y="86"/>
                      </a:lnTo>
                      <a:lnTo>
                        <a:pt x="108" y="119"/>
                      </a:lnTo>
                      <a:lnTo>
                        <a:pt x="95" y="152"/>
                      </a:lnTo>
                      <a:lnTo>
                        <a:pt x="88" y="188"/>
                      </a:lnTo>
                      <a:lnTo>
                        <a:pt x="84" y="225"/>
                      </a:lnTo>
                      <a:lnTo>
                        <a:pt x="80" y="266"/>
                      </a:lnTo>
                      <a:lnTo>
                        <a:pt x="69" y="267"/>
                      </a:lnTo>
                      <a:lnTo>
                        <a:pt x="58" y="268"/>
                      </a:lnTo>
                      <a:lnTo>
                        <a:pt x="44" y="270"/>
                      </a:lnTo>
                      <a:lnTo>
                        <a:pt x="32" y="271"/>
                      </a:lnTo>
                      <a:lnTo>
                        <a:pt x="18" y="271"/>
                      </a:lnTo>
                      <a:lnTo>
                        <a:pt x="8" y="271"/>
                      </a:lnTo>
                      <a:lnTo>
                        <a:pt x="1" y="271"/>
                      </a:lnTo>
                      <a:lnTo>
                        <a:pt x="0" y="272"/>
                      </a:lnTo>
                      <a:lnTo>
                        <a:pt x="36" y="7"/>
                      </a:lnTo>
                      <a:lnTo>
                        <a:pt x="245"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8" name="Freeform 325">
                  <a:extLst>
                    <a:ext uri="{FF2B5EF4-FFF2-40B4-BE49-F238E27FC236}">
                      <a16:creationId xmlns:a16="http://schemas.microsoft.com/office/drawing/2014/main" xmlns="" id="{2AECC8ED-CFB7-4414-B60E-55FFD2A21B73}"/>
                    </a:ext>
                  </a:extLst>
                </p:cNvPr>
                <p:cNvSpPr>
                  <a:spLocks/>
                </p:cNvSpPr>
                <p:nvPr/>
              </p:nvSpPr>
              <p:spPr bwMode="auto">
                <a:xfrm>
                  <a:off x="4536" y="1414"/>
                  <a:ext cx="38" cy="73"/>
                </a:xfrm>
                <a:custGeom>
                  <a:avLst/>
                  <a:gdLst/>
                  <a:ahLst/>
                  <a:cxnLst>
                    <a:cxn ang="0">
                      <a:pos x="115" y="26"/>
                    </a:cxn>
                    <a:cxn ang="0">
                      <a:pos x="108" y="48"/>
                    </a:cxn>
                    <a:cxn ang="0">
                      <a:pos x="106" y="74"/>
                    </a:cxn>
                    <a:cxn ang="0">
                      <a:pos x="103" y="102"/>
                    </a:cxn>
                    <a:cxn ang="0">
                      <a:pos x="100" y="130"/>
                    </a:cxn>
                    <a:cxn ang="0">
                      <a:pos x="93" y="156"/>
                    </a:cxn>
                    <a:cxn ang="0">
                      <a:pos x="83" y="181"/>
                    </a:cxn>
                    <a:cxn ang="0">
                      <a:pos x="67" y="202"/>
                    </a:cxn>
                    <a:cxn ang="0">
                      <a:pos x="43" y="220"/>
                    </a:cxn>
                    <a:cxn ang="0">
                      <a:pos x="35" y="220"/>
                    </a:cxn>
                    <a:cxn ang="0">
                      <a:pos x="28" y="218"/>
                    </a:cxn>
                    <a:cxn ang="0">
                      <a:pos x="21" y="214"/>
                    </a:cxn>
                    <a:cxn ang="0">
                      <a:pos x="16" y="211"/>
                    </a:cxn>
                    <a:cxn ang="0">
                      <a:pos x="10" y="204"/>
                    </a:cxn>
                    <a:cxn ang="0">
                      <a:pos x="6" y="197"/>
                    </a:cxn>
                    <a:cxn ang="0">
                      <a:pos x="2" y="191"/>
                    </a:cxn>
                    <a:cxn ang="0">
                      <a:pos x="0" y="184"/>
                    </a:cxn>
                    <a:cxn ang="0">
                      <a:pos x="43" y="4"/>
                    </a:cxn>
                    <a:cxn ang="0">
                      <a:pos x="52" y="4"/>
                    </a:cxn>
                    <a:cxn ang="0">
                      <a:pos x="63" y="2"/>
                    </a:cxn>
                    <a:cxn ang="0">
                      <a:pos x="75" y="0"/>
                    </a:cxn>
                    <a:cxn ang="0">
                      <a:pos x="88" y="0"/>
                    </a:cxn>
                    <a:cxn ang="0">
                      <a:pos x="97" y="0"/>
                    </a:cxn>
                    <a:cxn ang="0">
                      <a:pos x="107" y="4"/>
                    </a:cxn>
                    <a:cxn ang="0">
                      <a:pos x="112" y="12"/>
                    </a:cxn>
                    <a:cxn ang="0">
                      <a:pos x="115" y="26"/>
                    </a:cxn>
                  </a:cxnLst>
                  <a:rect l="0" t="0" r="r" b="b"/>
                  <a:pathLst>
                    <a:path w="115" h="220">
                      <a:moveTo>
                        <a:pt x="115" y="26"/>
                      </a:moveTo>
                      <a:lnTo>
                        <a:pt x="108" y="48"/>
                      </a:lnTo>
                      <a:lnTo>
                        <a:pt x="106" y="74"/>
                      </a:lnTo>
                      <a:lnTo>
                        <a:pt x="103" y="102"/>
                      </a:lnTo>
                      <a:lnTo>
                        <a:pt x="100" y="130"/>
                      </a:lnTo>
                      <a:lnTo>
                        <a:pt x="93" y="156"/>
                      </a:lnTo>
                      <a:lnTo>
                        <a:pt x="83" y="181"/>
                      </a:lnTo>
                      <a:lnTo>
                        <a:pt x="67" y="202"/>
                      </a:lnTo>
                      <a:lnTo>
                        <a:pt x="43" y="220"/>
                      </a:lnTo>
                      <a:lnTo>
                        <a:pt x="35" y="220"/>
                      </a:lnTo>
                      <a:lnTo>
                        <a:pt x="28" y="218"/>
                      </a:lnTo>
                      <a:lnTo>
                        <a:pt x="21" y="214"/>
                      </a:lnTo>
                      <a:lnTo>
                        <a:pt x="16" y="211"/>
                      </a:lnTo>
                      <a:lnTo>
                        <a:pt x="10" y="204"/>
                      </a:lnTo>
                      <a:lnTo>
                        <a:pt x="6" y="197"/>
                      </a:lnTo>
                      <a:lnTo>
                        <a:pt x="2" y="191"/>
                      </a:lnTo>
                      <a:lnTo>
                        <a:pt x="0" y="184"/>
                      </a:lnTo>
                      <a:lnTo>
                        <a:pt x="43" y="4"/>
                      </a:lnTo>
                      <a:lnTo>
                        <a:pt x="52" y="4"/>
                      </a:lnTo>
                      <a:lnTo>
                        <a:pt x="63" y="2"/>
                      </a:lnTo>
                      <a:lnTo>
                        <a:pt x="75" y="0"/>
                      </a:lnTo>
                      <a:lnTo>
                        <a:pt x="88" y="0"/>
                      </a:lnTo>
                      <a:lnTo>
                        <a:pt x="97" y="0"/>
                      </a:lnTo>
                      <a:lnTo>
                        <a:pt x="107" y="4"/>
                      </a:lnTo>
                      <a:lnTo>
                        <a:pt x="112" y="12"/>
                      </a:lnTo>
                      <a:lnTo>
                        <a:pt x="115" y="26"/>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9" name="Freeform 326">
                  <a:extLst>
                    <a:ext uri="{FF2B5EF4-FFF2-40B4-BE49-F238E27FC236}">
                      <a16:creationId xmlns:a16="http://schemas.microsoft.com/office/drawing/2014/main" xmlns="" id="{E42C451C-3960-4C70-B6AC-12A7D3D2169C}"/>
                    </a:ext>
                  </a:extLst>
                </p:cNvPr>
                <p:cNvSpPr>
                  <a:spLocks/>
                </p:cNvSpPr>
                <p:nvPr/>
              </p:nvSpPr>
              <p:spPr bwMode="auto">
                <a:xfrm>
                  <a:off x="4591" y="1424"/>
                  <a:ext cx="38" cy="70"/>
                </a:xfrm>
                <a:custGeom>
                  <a:avLst/>
                  <a:gdLst/>
                  <a:ahLst/>
                  <a:cxnLst>
                    <a:cxn ang="0">
                      <a:pos x="115" y="33"/>
                    </a:cxn>
                    <a:cxn ang="0">
                      <a:pos x="104" y="54"/>
                    </a:cxn>
                    <a:cxn ang="0">
                      <a:pos x="97" y="76"/>
                    </a:cxn>
                    <a:cxn ang="0">
                      <a:pos x="92" y="99"/>
                    </a:cxn>
                    <a:cxn ang="0">
                      <a:pos x="88" y="124"/>
                    </a:cxn>
                    <a:cxn ang="0">
                      <a:pos x="82" y="146"/>
                    </a:cxn>
                    <a:cxn ang="0">
                      <a:pos x="77" y="170"/>
                    </a:cxn>
                    <a:cxn ang="0">
                      <a:pos x="68" y="191"/>
                    </a:cxn>
                    <a:cxn ang="0">
                      <a:pos x="57" y="211"/>
                    </a:cxn>
                    <a:cxn ang="0">
                      <a:pos x="45" y="211"/>
                    </a:cxn>
                    <a:cxn ang="0">
                      <a:pos x="36" y="210"/>
                    </a:cxn>
                    <a:cxn ang="0">
                      <a:pos x="27" y="204"/>
                    </a:cxn>
                    <a:cxn ang="0">
                      <a:pos x="20" y="198"/>
                    </a:cxn>
                    <a:cxn ang="0">
                      <a:pos x="12" y="188"/>
                    </a:cxn>
                    <a:cxn ang="0">
                      <a:pos x="7" y="180"/>
                    </a:cxn>
                    <a:cxn ang="0">
                      <a:pos x="2" y="170"/>
                    </a:cxn>
                    <a:cxn ang="0">
                      <a:pos x="0" y="162"/>
                    </a:cxn>
                    <a:cxn ang="0">
                      <a:pos x="2" y="137"/>
                    </a:cxn>
                    <a:cxn ang="0">
                      <a:pos x="7" y="105"/>
                    </a:cxn>
                    <a:cxn ang="0">
                      <a:pos x="13" y="69"/>
                    </a:cxn>
                    <a:cxn ang="0">
                      <a:pos x="24" y="37"/>
                    </a:cxn>
                    <a:cxn ang="0">
                      <a:pos x="38" y="12"/>
                    </a:cxn>
                    <a:cxn ang="0">
                      <a:pos x="57" y="0"/>
                    </a:cxn>
                    <a:cxn ang="0">
                      <a:pos x="82" y="4"/>
                    </a:cxn>
                    <a:cxn ang="0">
                      <a:pos x="115" y="33"/>
                    </a:cxn>
                  </a:cxnLst>
                  <a:rect l="0" t="0" r="r" b="b"/>
                  <a:pathLst>
                    <a:path w="115" h="211">
                      <a:moveTo>
                        <a:pt x="115" y="33"/>
                      </a:moveTo>
                      <a:lnTo>
                        <a:pt x="104" y="54"/>
                      </a:lnTo>
                      <a:lnTo>
                        <a:pt x="97" y="76"/>
                      </a:lnTo>
                      <a:lnTo>
                        <a:pt x="92" y="99"/>
                      </a:lnTo>
                      <a:lnTo>
                        <a:pt x="88" y="124"/>
                      </a:lnTo>
                      <a:lnTo>
                        <a:pt x="82" y="146"/>
                      </a:lnTo>
                      <a:lnTo>
                        <a:pt x="77" y="170"/>
                      </a:lnTo>
                      <a:lnTo>
                        <a:pt x="68" y="191"/>
                      </a:lnTo>
                      <a:lnTo>
                        <a:pt x="57" y="211"/>
                      </a:lnTo>
                      <a:lnTo>
                        <a:pt x="45" y="211"/>
                      </a:lnTo>
                      <a:lnTo>
                        <a:pt x="36" y="210"/>
                      </a:lnTo>
                      <a:lnTo>
                        <a:pt x="27" y="204"/>
                      </a:lnTo>
                      <a:lnTo>
                        <a:pt x="20" y="198"/>
                      </a:lnTo>
                      <a:lnTo>
                        <a:pt x="12" y="188"/>
                      </a:lnTo>
                      <a:lnTo>
                        <a:pt x="7" y="180"/>
                      </a:lnTo>
                      <a:lnTo>
                        <a:pt x="2" y="170"/>
                      </a:lnTo>
                      <a:lnTo>
                        <a:pt x="0" y="162"/>
                      </a:lnTo>
                      <a:lnTo>
                        <a:pt x="2" y="137"/>
                      </a:lnTo>
                      <a:lnTo>
                        <a:pt x="7" y="105"/>
                      </a:lnTo>
                      <a:lnTo>
                        <a:pt x="13" y="69"/>
                      </a:lnTo>
                      <a:lnTo>
                        <a:pt x="24" y="37"/>
                      </a:lnTo>
                      <a:lnTo>
                        <a:pt x="38" y="12"/>
                      </a:lnTo>
                      <a:lnTo>
                        <a:pt x="57" y="0"/>
                      </a:lnTo>
                      <a:lnTo>
                        <a:pt x="82" y="4"/>
                      </a:lnTo>
                      <a:lnTo>
                        <a:pt x="115" y="3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0" name="Freeform 327">
                  <a:extLst>
                    <a:ext uri="{FF2B5EF4-FFF2-40B4-BE49-F238E27FC236}">
                      <a16:creationId xmlns:a16="http://schemas.microsoft.com/office/drawing/2014/main" xmlns="" id="{1211723F-518F-4819-8545-B625AA773540}"/>
                    </a:ext>
                  </a:extLst>
                </p:cNvPr>
                <p:cNvSpPr>
                  <a:spLocks/>
                </p:cNvSpPr>
                <p:nvPr/>
              </p:nvSpPr>
              <p:spPr bwMode="auto">
                <a:xfrm>
                  <a:off x="4637" y="1437"/>
                  <a:ext cx="36" cy="67"/>
                </a:xfrm>
                <a:custGeom>
                  <a:avLst/>
                  <a:gdLst/>
                  <a:ahLst/>
                  <a:cxnLst>
                    <a:cxn ang="0">
                      <a:pos x="108" y="6"/>
                    </a:cxn>
                    <a:cxn ang="0">
                      <a:pos x="105" y="26"/>
                    </a:cxn>
                    <a:cxn ang="0">
                      <a:pos x="102" y="49"/>
                    </a:cxn>
                    <a:cxn ang="0">
                      <a:pos x="97" y="71"/>
                    </a:cxn>
                    <a:cxn ang="0">
                      <a:pos x="91" y="94"/>
                    </a:cxn>
                    <a:cxn ang="0">
                      <a:pos x="84" y="116"/>
                    </a:cxn>
                    <a:cxn ang="0">
                      <a:pos x="79" y="140"/>
                    </a:cxn>
                    <a:cxn ang="0">
                      <a:pos x="74" y="162"/>
                    </a:cxn>
                    <a:cxn ang="0">
                      <a:pos x="72" y="186"/>
                    </a:cxn>
                    <a:cxn ang="0">
                      <a:pos x="62" y="193"/>
                    </a:cxn>
                    <a:cxn ang="0">
                      <a:pos x="51" y="197"/>
                    </a:cxn>
                    <a:cxn ang="0">
                      <a:pos x="38" y="198"/>
                    </a:cxn>
                    <a:cxn ang="0">
                      <a:pos x="27" y="199"/>
                    </a:cxn>
                    <a:cxn ang="0">
                      <a:pos x="9" y="176"/>
                    </a:cxn>
                    <a:cxn ang="0">
                      <a:pos x="1" y="154"/>
                    </a:cxn>
                    <a:cxn ang="0">
                      <a:pos x="0" y="130"/>
                    </a:cxn>
                    <a:cxn ang="0">
                      <a:pos x="2" y="108"/>
                    </a:cxn>
                    <a:cxn ang="0">
                      <a:pos x="8" y="83"/>
                    </a:cxn>
                    <a:cxn ang="0">
                      <a:pos x="15" y="60"/>
                    </a:cxn>
                    <a:cxn ang="0">
                      <a:pos x="22" y="36"/>
                    </a:cxn>
                    <a:cxn ang="0">
                      <a:pos x="27" y="13"/>
                    </a:cxn>
                    <a:cxn ang="0">
                      <a:pos x="33" y="4"/>
                    </a:cxn>
                    <a:cxn ang="0">
                      <a:pos x="41" y="2"/>
                    </a:cxn>
                    <a:cxn ang="0">
                      <a:pos x="49" y="0"/>
                    </a:cxn>
                    <a:cxn ang="0">
                      <a:pos x="62" y="0"/>
                    </a:cxn>
                    <a:cxn ang="0">
                      <a:pos x="72" y="0"/>
                    </a:cxn>
                    <a:cxn ang="0">
                      <a:pos x="84" y="3"/>
                    </a:cxn>
                    <a:cxn ang="0">
                      <a:pos x="95" y="4"/>
                    </a:cxn>
                    <a:cxn ang="0">
                      <a:pos x="108" y="6"/>
                    </a:cxn>
                  </a:cxnLst>
                  <a:rect l="0" t="0" r="r" b="b"/>
                  <a:pathLst>
                    <a:path w="108" h="199">
                      <a:moveTo>
                        <a:pt x="108" y="6"/>
                      </a:moveTo>
                      <a:lnTo>
                        <a:pt x="105" y="26"/>
                      </a:lnTo>
                      <a:lnTo>
                        <a:pt x="102" y="49"/>
                      </a:lnTo>
                      <a:lnTo>
                        <a:pt x="97" y="71"/>
                      </a:lnTo>
                      <a:lnTo>
                        <a:pt x="91" y="94"/>
                      </a:lnTo>
                      <a:lnTo>
                        <a:pt x="84" y="116"/>
                      </a:lnTo>
                      <a:lnTo>
                        <a:pt x="79" y="140"/>
                      </a:lnTo>
                      <a:lnTo>
                        <a:pt x="74" y="162"/>
                      </a:lnTo>
                      <a:lnTo>
                        <a:pt x="72" y="186"/>
                      </a:lnTo>
                      <a:lnTo>
                        <a:pt x="62" y="193"/>
                      </a:lnTo>
                      <a:lnTo>
                        <a:pt x="51" y="197"/>
                      </a:lnTo>
                      <a:lnTo>
                        <a:pt x="38" y="198"/>
                      </a:lnTo>
                      <a:lnTo>
                        <a:pt x="27" y="199"/>
                      </a:lnTo>
                      <a:lnTo>
                        <a:pt x="9" y="176"/>
                      </a:lnTo>
                      <a:lnTo>
                        <a:pt x="1" y="154"/>
                      </a:lnTo>
                      <a:lnTo>
                        <a:pt x="0" y="130"/>
                      </a:lnTo>
                      <a:lnTo>
                        <a:pt x="2" y="108"/>
                      </a:lnTo>
                      <a:lnTo>
                        <a:pt x="8" y="83"/>
                      </a:lnTo>
                      <a:lnTo>
                        <a:pt x="15" y="60"/>
                      </a:lnTo>
                      <a:lnTo>
                        <a:pt x="22" y="36"/>
                      </a:lnTo>
                      <a:lnTo>
                        <a:pt x="27" y="13"/>
                      </a:lnTo>
                      <a:lnTo>
                        <a:pt x="33" y="4"/>
                      </a:lnTo>
                      <a:lnTo>
                        <a:pt x="41" y="2"/>
                      </a:lnTo>
                      <a:lnTo>
                        <a:pt x="49" y="0"/>
                      </a:lnTo>
                      <a:lnTo>
                        <a:pt x="62" y="0"/>
                      </a:lnTo>
                      <a:lnTo>
                        <a:pt x="72" y="0"/>
                      </a:lnTo>
                      <a:lnTo>
                        <a:pt x="84" y="3"/>
                      </a:lnTo>
                      <a:lnTo>
                        <a:pt x="95" y="4"/>
                      </a:lnTo>
                      <a:lnTo>
                        <a:pt x="108" y="6"/>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1" name="Freeform 328">
                  <a:extLst>
                    <a:ext uri="{FF2B5EF4-FFF2-40B4-BE49-F238E27FC236}">
                      <a16:creationId xmlns:a16="http://schemas.microsoft.com/office/drawing/2014/main" xmlns="" id="{49D9394E-9B5E-4794-AC4B-EDFC4677763E}"/>
                    </a:ext>
                  </a:extLst>
                </p:cNvPr>
                <p:cNvSpPr>
                  <a:spLocks/>
                </p:cNvSpPr>
                <p:nvPr/>
              </p:nvSpPr>
              <p:spPr bwMode="auto">
                <a:xfrm>
                  <a:off x="4372" y="1552"/>
                  <a:ext cx="65" cy="89"/>
                </a:xfrm>
                <a:custGeom>
                  <a:avLst/>
                  <a:gdLst/>
                  <a:ahLst/>
                  <a:cxnLst>
                    <a:cxn ang="0">
                      <a:pos x="195" y="7"/>
                    </a:cxn>
                    <a:cxn ang="0">
                      <a:pos x="191" y="12"/>
                    </a:cxn>
                    <a:cxn ang="0">
                      <a:pos x="180" y="25"/>
                    </a:cxn>
                    <a:cxn ang="0">
                      <a:pos x="162" y="45"/>
                    </a:cxn>
                    <a:cxn ang="0">
                      <a:pos x="143" y="72"/>
                    </a:cxn>
                    <a:cxn ang="0">
                      <a:pos x="119" y="107"/>
                    </a:cxn>
                    <a:cxn ang="0">
                      <a:pos x="101" y="151"/>
                    </a:cxn>
                    <a:cxn ang="0">
                      <a:pos x="86" y="204"/>
                    </a:cxn>
                    <a:cxn ang="0">
                      <a:pos x="79" y="268"/>
                    </a:cxn>
                    <a:cxn ang="0">
                      <a:pos x="0" y="259"/>
                    </a:cxn>
                    <a:cxn ang="0">
                      <a:pos x="22" y="0"/>
                    </a:cxn>
                    <a:cxn ang="0">
                      <a:pos x="195" y="7"/>
                    </a:cxn>
                  </a:cxnLst>
                  <a:rect l="0" t="0" r="r" b="b"/>
                  <a:pathLst>
                    <a:path w="195" h="268">
                      <a:moveTo>
                        <a:pt x="195" y="7"/>
                      </a:moveTo>
                      <a:lnTo>
                        <a:pt x="191" y="12"/>
                      </a:lnTo>
                      <a:lnTo>
                        <a:pt x="180" y="25"/>
                      </a:lnTo>
                      <a:lnTo>
                        <a:pt x="162" y="45"/>
                      </a:lnTo>
                      <a:lnTo>
                        <a:pt x="143" y="72"/>
                      </a:lnTo>
                      <a:lnTo>
                        <a:pt x="119" y="107"/>
                      </a:lnTo>
                      <a:lnTo>
                        <a:pt x="101" y="151"/>
                      </a:lnTo>
                      <a:lnTo>
                        <a:pt x="86" y="204"/>
                      </a:lnTo>
                      <a:lnTo>
                        <a:pt x="79" y="268"/>
                      </a:lnTo>
                      <a:lnTo>
                        <a:pt x="0" y="259"/>
                      </a:lnTo>
                      <a:lnTo>
                        <a:pt x="22" y="0"/>
                      </a:lnTo>
                      <a:lnTo>
                        <a:pt x="195" y="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2" name="Freeform 329">
                  <a:extLst>
                    <a:ext uri="{FF2B5EF4-FFF2-40B4-BE49-F238E27FC236}">
                      <a16:creationId xmlns:a16="http://schemas.microsoft.com/office/drawing/2014/main" xmlns="" id="{176A0E6A-FFA7-424B-9C13-C8C9202FDBC5}"/>
                    </a:ext>
                  </a:extLst>
                </p:cNvPr>
                <p:cNvSpPr>
                  <a:spLocks/>
                </p:cNvSpPr>
                <p:nvPr/>
              </p:nvSpPr>
              <p:spPr bwMode="auto">
                <a:xfrm>
                  <a:off x="4185" y="1550"/>
                  <a:ext cx="77" cy="93"/>
                </a:xfrm>
                <a:custGeom>
                  <a:avLst/>
                  <a:gdLst/>
                  <a:ahLst/>
                  <a:cxnLst>
                    <a:cxn ang="0">
                      <a:pos x="231" y="0"/>
                    </a:cxn>
                    <a:cxn ang="0">
                      <a:pos x="202" y="23"/>
                    </a:cxn>
                    <a:cxn ang="0">
                      <a:pos x="177" y="51"/>
                    </a:cxn>
                    <a:cxn ang="0">
                      <a:pos x="155" y="78"/>
                    </a:cxn>
                    <a:cxn ang="0">
                      <a:pos x="137" y="112"/>
                    </a:cxn>
                    <a:cxn ang="0">
                      <a:pos x="120" y="145"/>
                    </a:cxn>
                    <a:cxn ang="0">
                      <a:pos x="109" y="184"/>
                    </a:cxn>
                    <a:cxn ang="0">
                      <a:pos x="100" y="227"/>
                    </a:cxn>
                    <a:cxn ang="0">
                      <a:pos x="94" y="274"/>
                    </a:cxn>
                    <a:cxn ang="0">
                      <a:pos x="0" y="281"/>
                    </a:cxn>
                    <a:cxn ang="0">
                      <a:pos x="29" y="29"/>
                    </a:cxn>
                    <a:cxn ang="0">
                      <a:pos x="231" y="0"/>
                    </a:cxn>
                  </a:cxnLst>
                  <a:rect l="0" t="0" r="r" b="b"/>
                  <a:pathLst>
                    <a:path w="231" h="281">
                      <a:moveTo>
                        <a:pt x="231" y="0"/>
                      </a:moveTo>
                      <a:lnTo>
                        <a:pt x="202" y="23"/>
                      </a:lnTo>
                      <a:lnTo>
                        <a:pt x="177" y="51"/>
                      </a:lnTo>
                      <a:lnTo>
                        <a:pt x="155" y="78"/>
                      </a:lnTo>
                      <a:lnTo>
                        <a:pt x="137" y="112"/>
                      </a:lnTo>
                      <a:lnTo>
                        <a:pt x="120" y="145"/>
                      </a:lnTo>
                      <a:lnTo>
                        <a:pt x="109" y="184"/>
                      </a:lnTo>
                      <a:lnTo>
                        <a:pt x="100" y="227"/>
                      </a:lnTo>
                      <a:lnTo>
                        <a:pt x="94" y="274"/>
                      </a:lnTo>
                      <a:lnTo>
                        <a:pt x="0" y="281"/>
                      </a:lnTo>
                      <a:lnTo>
                        <a:pt x="29" y="29"/>
                      </a:lnTo>
                      <a:lnTo>
                        <a:pt x="231"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3" name="Freeform 330">
                  <a:extLst>
                    <a:ext uri="{FF2B5EF4-FFF2-40B4-BE49-F238E27FC236}">
                      <a16:creationId xmlns:a16="http://schemas.microsoft.com/office/drawing/2014/main" xmlns="" id="{A95B0F3A-1125-42C0-AA35-9017BE0A4385}"/>
                    </a:ext>
                  </a:extLst>
                </p:cNvPr>
                <p:cNvSpPr>
                  <a:spLocks/>
                </p:cNvSpPr>
                <p:nvPr/>
              </p:nvSpPr>
              <p:spPr bwMode="auto">
                <a:xfrm>
                  <a:off x="4286" y="1547"/>
                  <a:ext cx="67" cy="94"/>
                </a:xfrm>
                <a:custGeom>
                  <a:avLst/>
                  <a:gdLst/>
                  <a:ahLst/>
                  <a:cxnLst>
                    <a:cxn ang="0">
                      <a:pos x="202" y="0"/>
                    </a:cxn>
                    <a:cxn ang="0">
                      <a:pos x="164" y="31"/>
                    </a:cxn>
                    <a:cxn ang="0">
                      <a:pos x="134" y="65"/>
                    </a:cxn>
                    <a:cxn ang="0">
                      <a:pos x="114" y="98"/>
                    </a:cxn>
                    <a:cxn ang="0">
                      <a:pos x="101" y="133"/>
                    </a:cxn>
                    <a:cxn ang="0">
                      <a:pos x="92" y="166"/>
                    </a:cxn>
                    <a:cxn ang="0">
                      <a:pos x="87" y="202"/>
                    </a:cxn>
                    <a:cxn ang="0">
                      <a:pos x="83" y="236"/>
                    </a:cxn>
                    <a:cxn ang="0">
                      <a:pos x="79" y="272"/>
                    </a:cxn>
                    <a:cxn ang="0">
                      <a:pos x="0" y="281"/>
                    </a:cxn>
                    <a:cxn ang="0">
                      <a:pos x="21" y="13"/>
                    </a:cxn>
                    <a:cxn ang="0">
                      <a:pos x="202" y="0"/>
                    </a:cxn>
                  </a:cxnLst>
                  <a:rect l="0" t="0" r="r" b="b"/>
                  <a:pathLst>
                    <a:path w="202" h="281">
                      <a:moveTo>
                        <a:pt x="202" y="0"/>
                      </a:moveTo>
                      <a:lnTo>
                        <a:pt x="164" y="31"/>
                      </a:lnTo>
                      <a:lnTo>
                        <a:pt x="134" y="65"/>
                      </a:lnTo>
                      <a:lnTo>
                        <a:pt x="114" y="98"/>
                      </a:lnTo>
                      <a:lnTo>
                        <a:pt x="101" y="133"/>
                      </a:lnTo>
                      <a:lnTo>
                        <a:pt x="92" y="166"/>
                      </a:lnTo>
                      <a:lnTo>
                        <a:pt x="87" y="202"/>
                      </a:lnTo>
                      <a:lnTo>
                        <a:pt x="83" y="236"/>
                      </a:lnTo>
                      <a:lnTo>
                        <a:pt x="79" y="272"/>
                      </a:lnTo>
                      <a:lnTo>
                        <a:pt x="0" y="281"/>
                      </a:lnTo>
                      <a:lnTo>
                        <a:pt x="21" y="13"/>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4" name="Freeform 331">
                  <a:extLst>
                    <a:ext uri="{FF2B5EF4-FFF2-40B4-BE49-F238E27FC236}">
                      <a16:creationId xmlns:a16="http://schemas.microsoft.com/office/drawing/2014/main" xmlns="" id="{B8A97B22-3B7D-4E2F-A50D-8C5225192562}"/>
                    </a:ext>
                  </a:extLst>
                </p:cNvPr>
                <p:cNvSpPr>
                  <a:spLocks/>
                </p:cNvSpPr>
                <p:nvPr/>
              </p:nvSpPr>
              <p:spPr bwMode="auto">
                <a:xfrm>
                  <a:off x="4094" y="1557"/>
                  <a:ext cx="57" cy="86"/>
                </a:xfrm>
                <a:custGeom>
                  <a:avLst/>
                  <a:gdLst/>
                  <a:ahLst/>
                  <a:cxnLst>
                    <a:cxn ang="0">
                      <a:pos x="172" y="0"/>
                    </a:cxn>
                    <a:cxn ang="0">
                      <a:pos x="138" y="22"/>
                    </a:cxn>
                    <a:cxn ang="0">
                      <a:pos x="116" y="50"/>
                    </a:cxn>
                    <a:cxn ang="0">
                      <a:pos x="101" y="80"/>
                    </a:cxn>
                    <a:cxn ang="0">
                      <a:pos x="93" y="115"/>
                    </a:cxn>
                    <a:cxn ang="0">
                      <a:pos x="86" y="149"/>
                    </a:cxn>
                    <a:cxn ang="0">
                      <a:pos x="84" y="185"/>
                    </a:cxn>
                    <a:cxn ang="0">
                      <a:pos x="82" y="221"/>
                    </a:cxn>
                    <a:cxn ang="0">
                      <a:pos x="79" y="259"/>
                    </a:cxn>
                    <a:cxn ang="0">
                      <a:pos x="0" y="259"/>
                    </a:cxn>
                    <a:cxn ang="0">
                      <a:pos x="14" y="0"/>
                    </a:cxn>
                    <a:cxn ang="0">
                      <a:pos x="172" y="0"/>
                    </a:cxn>
                  </a:cxnLst>
                  <a:rect l="0" t="0" r="r" b="b"/>
                  <a:pathLst>
                    <a:path w="172" h="259">
                      <a:moveTo>
                        <a:pt x="172" y="0"/>
                      </a:moveTo>
                      <a:lnTo>
                        <a:pt x="138" y="22"/>
                      </a:lnTo>
                      <a:lnTo>
                        <a:pt x="116" y="50"/>
                      </a:lnTo>
                      <a:lnTo>
                        <a:pt x="101" y="80"/>
                      </a:lnTo>
                      <a:lnTo>
                        <a:pt x="93" y="115"/>
                      </a:lnTo>
                      <a:lnTo>
                        <a:pt x="86" y="149"/>
                      </a:lnTo>
                      <a:lnTo>
                        <a:pt x="84" y="185"/>
                      </a:lnTo>
                      <a:lnTo>
                        <a:pt x="82" y="221"/>
                      </a:lnTo>
                      <a:lnTo>
                        <a:pt x="79" y="259"/>
                      </a:lnTo>
                      <a:lnTo>
                        <a:pt x="0" y="259"/>
                      </a:lnTo>
                      <a:lnTo>
                        <a:pt x="14" y="0"/>
                      </a:lnTo>
                      <a:lnTo>
                        <a:pt x="17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5" name="Freeform 332">
                  <a:extLst>
                    <a:ext uri="{FF2B5EF4-FFF2-40B4-BE49-F238E27FC236}">
                      <a16:creationId xmlns:a16="http://schemas.microsoft.com/office/drawing/2014/main" xmlns="" id="{D6D54159-1A5E-4D49-A819-74CDB19C0787}"/>
                    </a:ext>
                  </a:extLst>
                </p:cNvPr>
                <p:cNvSpPr>
                  <a:spLocks/>
                </p:cNvSpPr>
                <p:nvPr/>
              </p:nvSpPr>
              <p:spPr bwMode="auto">
                <a:xfrm>
                  <a:off x="4509" y="1574"/>
                  <a:ext cx="41" cy="76"/>
                </a:xfrm>
                <a:custGeom>
                  <a:avLst/>
                  <a:gdLst/>
                  <a:ahLst/>
                  <a:cxnLst>
                    <a:cxn ang="0">
                      <a:pos x="122" y="12"/>
                    </a:cxn>
                    <a:cxn ang="0">
                      <a:pos x="115" y="39"/>
                    </a:cxn>
                    <a:cxn ang="0">
                      <a:pos x="111" y="68"/>
                    </a:cxn>
                    <a:cxn ang="0">
                      <a:pos x="110" y="97"/>
                    </a:cxn>
                    <a:cxn ang="0">
                      <a:pos x="110" y="126"/>
                    </a:cxn>
                    <a:cxn ang="0">
                      <a:pos x="107" y="152"/>
                    </a:cxn>
                    <a:cxn ang="0">
                      <a:pos x="103" y="180"/>
                    </a:cxn>
                    <a:cxn ang="0">
                      <a:pos x="96" y="203"/>
                    </a:cxn>
                    <a:cxn ang="0">
                      <a:pos x="86" y="228"/>
                    </a:cxn>
                    <a:cxn ang="0">
                      <a:pos x="0" y="228"/>
                    </a:cxn>
                    <a:cxn ang="0">
                      <a:pos x="0" y="202"/>
                    </a:cxn>
                    <a:cxn ang="0">
                      <a:pos x="0" y="177"/>
                    </a:cxn>
                    <a:cxn ang="0">
                      <a:pos x="2" y="151"/>
                    </a:cxn>
                    <a:cxn ang="0">
                      <a:pos x="6" y="125"/>
                    </a:cxn>
                    <a:cxn ang="0">
                      <a:pos x="9" y="97"/>
                    </a:cxn>
                    <a:cxn ang="0">
                      <a:pos x="14" y="71"/>
                    </a:cxn>
                    <a:cxn ang="0">
                      <a:pos x="21" y="44"/>
                    </a:cxn>
                    <a:cxn ang="0">
                      <a:pos x="29" y="21"/>
                    </a:cxn>
                    <a:cxn ang="0">
                      <a:pos x="36" y="10"/>
                    </a:cxn>
                    <a:cxn ang="0">
                      <a:pos x="47" y="4"/>
                    </a:cxn>
                    <a:cxn ang="0">
                      <a:pos x="60" y="0"/>
                    </a:cxn>
                    <a:cxn ang="0">
                      <a:pos x="75" y="0"/>
                    </a:cxn>
                    <a:cxn ang="0">
                      <a:pos x="89" y="0"/>
                    </a:cxn>
                    <a:cxn ang="0">
                      <a:pos x="103" y="3"/>
                    </a:cxn>
                    <a:cxn ang="0">
                      <a:pos x="114" y="7"/>
                    </a:cxn>
                    <a:cxn ang="0">
                      <a:pos x="122" y="12"/>
                    </a:cxn>
                  </a:cxnLst>
                  <a:rect l="0" t="0" r="r" b="b"/>
                  <a:pathLst>
                    <a:path w="122" h="228">
                      <a:moveTo>
                        <a:pt x="122" y="12"/>
                      </a:moveTo>
                      <a:lnTo>
                        <a:pt x="115" y="39"/>
                      </a:lnTo>
                      <a:lnTo>
                        <a:pt x="111" y="68"/>
                      </a:lnTo>
                      <a:lnTo>
                        <a:pt x="110" y="97"/>
                      </a:lnTo>
                      <a:lnTo>
                        <a:pt x="110" y="126"/>
                      </a:lnTo>
                      <a:lnTo>
                        <a:pt x="107" y="152"/>
                      </a:lnTo>
                      <a:lnTo>
                        <a:pt x="103" y="180"/>
                      </a:lnTo>
                      <a:lnTo>
                        <a:pt x="96" y="203"/>
                      </a:lnTo>
                      <a:lnTo>
                        <a:pt x="86" y="228"/>
                      </a:lnTo>
                      <a:lnTo>
                        <a:pt x="0" y="228"/>
                      </a:lnTo>
                      <a:lnTo>
                        <a:pt x="0" y="202"/>
                      </a:lnTo>
                      <a:lnTo>
                        <a:pt x="0" y="177"/>
                      </a:lnTo>
                      <a:lnTo>
                        <a:pt x="2" y="151"/>
                      </a:lnTo>
                      <a:lnTo>
                        <a:pt x="6" y="125"/>
                      </a:lnTo>
                      <a:lnTo>
                        <a:pt x="9" y="97"/>
                      </a:lnTo>
                      <a:lnTo>
                        <a:pt x="14" y="71"/>
                      </a:lnTo>
                      <a:lnTo>
                        <a:pt x="21" y="44"/>
                      </a:lnTo>
                      <a:lnTo>
                        <a:pt x="29" y="21"/>
                      </a:lnTo>
                      <a:lnTo>
                        <a:pt x="36" y="10"/>
                      </a:lnTo>
                      <a:lnTo>
                        <a:pt x="47" y="4"/>
                      </a:lnTo>
                      <a:lnTo>
                        <a:pt x="60" y="0"/>
                      </a:lnTo>
                      <a:lnTo>
                        <a:pt x="75" y="0"/>
                      </a:lnTo>
                      <a:lnTo>
                        <a:pt x="89" y="0"/>
                      </a:lnTo>
                      <a:lnTo>
                        <a:pt x="103" y="3"/>
                      </a:lnTo>
                      <a:lnTo>
                        <a:pt x="114" y="7"/>
                      </a:lnTo>
                      <a:lnTo>
                        <a:pt x="122" y="1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6" name="Freeform 333">
                  <a:extLst>
                    <a:ext uri="{FF2B5EF4-FFF2-40B4-BE49-F238E27FC236}">
                      <a16:creationId xmlns:a16="http://schemas.microsoft.com/office/drawing/2014/main" xmlns="" id="{DEA68927-BAFC-41FE-A575-3BD275ED3B57}"/>
                    </a:ext>
                  </a:extLst>
                </p:cNvPr>
                <p:cNvSpPr>
                  <a:spLocks/>
                </p:cNvSpPr>
                <p:nvPr/>
              </p:nvSpPr>
              <p:spPr bwMode="auto">
                <a:xfrm>
                  <a:off x="4569" y="1580"/>
                  <a:ext cx="39" cy="75"/>
                </a:xfrm>
                <a:custGeom>
                  <a:avLst/>
                  <a:gdLst/>
                  <a:ahLst/>
                  <a:cxnLst>
                    <a:cxn ang="0">
                      <a:pos x="116" y="30"/>
                    </a:cxn>
                    <a:cxn ang="0">
                      <a:pos x="80" y="203"/>
                    </a:cxn>
                    <a:cxn ang="0">
                      <a:pos x="73" y="210"/>
                    </a:cxn>
                    <a:cxn ang="0">
                      <a:pos x="66" y="216"/>
                    </a:cxn>
                    <a:cxn ang="0">
                      <a:pos x="58" y="220"/>
                    </a:cxn>
                    <a:cxn ang="0">
                      <a:pos x="50" y="224"/>
                    </a:cxn>
                    <a:cxn ang="0">
                      <a:pos x="40" y="224"/>
                    </a:cxn>
                    <a:cxn ang="0">
                      <a:pos x="32" y="224"/>
                    </a:cxn>
                    <a:cxn ang="0">
                      <a:pos x="24" y="221"/>
                    </a:cxn>
                    <a:cxn ang="0">
                      <a:pos x="15" y="219"/>
                    </a:cxn>
                    <a:cxn ang="0">
                      <a:pos x="4" y="191"/>
                    </a:cxn>
                    <a:cxn ang="0">
                      <a:pos x="0" y="165"/>
                    </a:cxn>
                    <a:cxn ang="0">
                      <a:pos x="1" y="137"/>
                    </a:cxn>
                    <a:cxn ang="0">
                      <a:pos x="7" y="111"/>
                    </a:cxn>
                    <a:cxn ang="0">
                      <a:pos x="14" y="83"/>
                    </a:cxn>
                    <a:cxn ang="0">
                      <a:pos x="22" y="57"/>
                    </a:cxn>
                    <a:cxn ang="0">
                      <a:pos x="29" y="29"/>
                    </a:cxn>
                    <a:cxn ang="0">
                      <a:pos x="37" y="3"/>
                    </a:cxn>
                    <a:cxn ang="0">
                      <a:pos x="47" y="0"/>
                    </a:cxn>
                    <a:cxn ang="0">
                      <a:pos x="60" y="0"/>
                    </a:cxn>
                    <a:cxn ang="0">
                      <a:pos x="71" y="1"/>
                    </a:cxn>
                    <a:cxn ang="0">
                      <a:pos x="82" y="5"/>
                    </a:cxn>
                    <a:cxn ang="0">
                      <a:pos x="91" y="10"/>
                    </a:cxn>
                    <a:cxn ang="0">
                      <a:pos x="101" y="15"/>
                    </a:cxn>
                    <a:cxn ang="0">
                      <a:pos x="109" y="22"/>
                    </a:cxn>
                    <a:cxn ang="0">
                      <a:pos x="116" y="30"/>
                    </a:cxn>
                  </a:cxnLst>
                  <a:rect l="0" t="0" r="r" b="b"/>
                  <a:pathLst>
                    <a:path w="116" h="224">
                      <a:moveTo>
                        <a:pt x="116" y="30"/>
                      </a:moveTo>
                      <a:lnTo>
                        <a:pt x="80" y="203"/>
                      </a:lnTo>
                      <a:lnTo>
                        <a:pt x="73" y="210"/>
                      </a:lnTo>
                      <a:lnTo>
                        <a:pt x="66" y="216"/>
                      </a:lnTo>
                      <a:lnTo>
                        <a:pt x="58" y="220"/>
                      </a:lnTo>
                      <a:lnTo>
                        <a:pt x="50" y="224"/>
                      </a:lnTo>
                      <a:lnTo>
                        <a:pt x="40" y="224"/>
                      </a:lnTo>
                      <a:lnTo>
                        <a:pt x="32" y="224"/>
                      </a:lnTo>
                      <a:lnTo>
                        <a:pt x="24" y="221"/>
                      </a:lnTo>
                      <a:lnTo>
                        <a:pt x="15" y="219"/>
                      </a:lnTo>
                      <a:lnTo>
                        <a:pt x="4" y="191"/>
                      </a:lnTo>
                      <a:lnTo>
                        <a:pt x="0" y="165"/>
                      </a:lnTo>
                      <a:lnTo>
                        <a:pt x="1" y="137"/>
                      </a:lnTo>
                      <a:lnTo>
                        <a:pt x="7" y="111"/>
                      </a:lnTo>
                      <a:lnTo>
                        <a:pt x="14" y="83"/>
                      </a:lnTo>
                      <a:lnTo>
                        <a:pt x="22" y="57"/>
                      </a:lnTo>
                      <a:lnTo>
                        <a:pt x="29" y="29"/>
                      </a:lnTo>
                      <a:lnTo>
                        <a:pt x="37" y="3"/>
                      </a:lnTo>
                      <a:lnTo>
                        <a:pt x="47" y="0"/>
                      </a:lnTo>
                      <a:lnTo>
                        <a:pt x="60" y="0"/>
                      </a:lnTo>
                      <a:lnTo>
                        <a:pt x="71" y="1"/>
                      </a:lnTo>
                      <a:lnTo>
                        <a:pt x="82" y="5"/>
                      </a:lnTo>
                      <a:lnTo>
                        <a:pt x="91" y="10"/>
                      </a:lnTo>
                      <a:lnTo>
                        <a:pt x="101" y="15"/>
                      </a:lnTo>
                      <a:lnTo>
                        <a:pt x="109" y="22"/>
                      </a:lnTo>
                      <a:lnTo>
                        <a:pt x="116" y="3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7" name="Freeform 334">
                  <a:extLst>
                    <a:ext uri="{FF2B5EF4-FFF2-40B4-BE49-F238E27FC236}">
                      <a16:creationId xmlns:a16="http://schemas.microsoft.com/office/drawing/2014/main" xmlns="" id="{9DF01A24-B069-4BC6-83DE-621CCCD47312}"/>
                    </a:ext>
                  </a:extLst>
                </p:cNvPr>
                <p:cNvSpPr>
                  <a:spLocks/>
                </p:cNvSpPr>
                <p:nvPr/>
              </p:nvSpPr>
              <p:spPr bwMode="auto">
                <a:xfrm>
                  <a:off x="4618" y="1593"/>
                  <a:ext cx="35" cy="71"/>
                </a:xfrm>
                <a:custGeom>
                  <a:avLst/>
                  <a:gdLst/>
                  <a:ahLst/>
                  <a:cxnLst>
                    <a:cxn ang="0">
                      <a:pos x="76" y="207"/>
                    </a:cxn>
                    <a:cxn ang="0">
                      <a:pos x="64" y="210"/>
                    </a:cxn>
                    <a:cxn ang="0">
                      <a:pos x="54" y="212"/>
                    </a:cxn>
                    <a:cxn ang="0">
                      <a:pos x="46" y="210"/>
                    </a:cxn>
                    <a:cxn ang="0">
                      <a:pos x="38" y="209"/>
                    </a:cxn>
                    <a:cxn ang="0">
                      <a:pos x="28" y="203"/>
                    </a:cxn>
                    <a:cxn ang="0">
                      <a:pos x="20" y="199"/>
                    </a:cxn>
                    <a:cxn ang="0">
                      <a:pos x="11" y="195"/>
                    </a:cxn>
                    <a:cxn ang="0">
                      <a:pos x="4" y="194"/>
                    </a:cxn>
                    <a:cxn ang="0">
                      <a:pos x="0" y="166"/>
                    </a:cxn>
                    <a:cxn ang="0">
                      <a:pos x="0" y="140"/>
                    </a:cxn>
                    <a:cxn ang="0">
                      <a:pos x="0" y="115"/>
                    </a:cxn>
                    <a:cxn ang="0">
                      <a:pos x="4" y="90"/>
                    </a:cxn>
                    <a:cxn ang="0">
                      <a:pos x="7" y="65"/>
                    </a:cxn>
                    <a:cxn ang="0">
                      <a:pos x="11" y="43"/>
                    </a:cxn>
                    <a:cxn ang="0">
                      <a:pos x="18" y="20"/>
                    </a:cxn>
                    <a:cxn ang="0">
                      <a:pos x="27" y="0"/>
                    </a:cxn>
                    <a:cxn ang="0">
                      <a:pos x="105" y="0"/>
                    </a:cxn>
                    <a:cxn ang="0">
                      <a:pos x="76" y="207"/>
                    </a:cxn>
                  </a:cxnLst>
                  <a:rect l="0" t="0" r="r" b="b"/>
                  <a:pathLst>
                    <a:path w="105" h="212">
                      <a:moveTo>
                        <a:pt x="76" y="207"/>
                      </a:moveTo>
                      <a:lnTo>
                        <a:pt x="64" y="210"/>
                      </a:lnTo>
                      <a:lnTo>
                        <a:pt x="54" y="212"/>
                      </a:lnTo>
                      <a:lnTo>
                        <a:pt x="46" y="210"/>
                      </a:lnTo>
                      <a:lnTo>
                        <a:pt x="38" y="209"/>
                      </a:lnTo>
                      <a:lnTo>
                        <a:pt x="28" y="203"/>
                      </a:lnTo>
                      <a:lnTo>
                        <a:pt x="20" y="199"/>
                      </a:lnTo>
                      <a:lnTo>
                        <a:pt x="11" y="195"/>
                      </a:lnTo>
                      <a:lnTo>
                        <a:pt x="4" y="194"/>
                      </a:lnTo>
                      <a:lnTo>
                        <a:pt x="0" y="166"/>
                      </a:lnTo>
                      <a:lnTo>
                        <a:pt x="0" y="140"/>
                      </a:lnTo>
                      <a:lnTo>
                        <a:pt x="0" y="115"/>
                      </a:lnTo>
                      <a:lnTo>
                        <a:pt x="4" y="90"/>
                      </a:lnTo>
                      <a:lnTo>
                        <a:pt x="7" y="65"/>
                      </a:lnTo>
                      <a:lnTo>
                        <a:pt x="11" y="43"/>
                      </a:lnTo>
                      <a:lnTo>
                        <a:pt x="18" y="20"/>
                      </a:lnTo>
                      <a:lnTo>
                        <a:pt x="27" y="0"/>
                      </a:lnTo>
                      <a:lnTo>
                        <a:pt x="105" y="0"/>
                      </a:lnTo>
                      <a:lnTo>
                        <a:pt x="76" y="20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8" name="Freeform 335">
                  <a:extLst>
                    <a:ext uri="{FF2B5EF4-FFF2-40B4-BE49-F238E27FC236}">
                      <a16:creationId xmlns:a16="http://schemas.microsoft.com/office/drawing/2014/main" xmlns="" id="{562EEF41-8897-44DA-A47E-1C8B06F16559}"/>
                    </a:ext>
                  </a:extLst>
                </p:cNvPr>
                <p:cNvSpPr>
                  <a:spLocks/>
                </p:cNvSpPr>
                <p:nvPr/>
              </p:nvSpPr>
              <p:spPr bwMode="auto">
                <a:xfrm>
                  <a:off x="4351" y="1698"/>
                  <a:ext cx="67" cy="84"/>
                </a:xfrm>
                <a:custGeom>
                  <a:avLst/>
                  <a:gdLst/>
                  <a:ahLst/>
                  <a:cxnLst>
                    <a:cxn ang="0">
                      <a:pos x="202" y="0"/>
                    </a:cxn>
                    <a:cxn ang="0">
                      <a:pos x="162" y="29"/>
                    </a:cxn>
                    <a:cxn ang="0">
                      <a:pos x="134" y="63"/>
                    </a:cxn>
                    <a:cxn ang="0">
                      <a:pos x="115" y="96"/>
                    </a:cxn>
                    <a:cxn ang="0">
                      <a:pos x="105" y="129"/>
                    </a:cxn>
                    <a:cxn ang="0">
                      <a:pos x="100" y="161"/>
                    </a:cxn>
                    <a:cxn ang="0">
                      <a:pos x="98" y="193"/>
                    </a:cxn>
                    <a:cxn ang="0">
                      <a:pos x="100" y="223"/>
                    </a:cxn>
                    <a:cxn ang="0">
                      <a:pos x="101" y="252"/>
                    </a:cxn>
                    <a:cxn ang="0">
                      <a:pos x="0" y="245"/>
                    </a:cxn>
                    <a:cxn ang="0">
                      <a:pos x="8" y="9"/>
                    </a:cxn>
                    <a:cxn ang="0">
                      <a:pos x="202" y="0"/>
                    </a:cxn>
                  </a:cxnLst>
                  <a:rect l="0" t="0" r="r" b="b"/>
                  <a:pathLst>
                    <a:path w="202" h="252">
                      <a:moveTo>
                        <a:pt x="202" y="0"/>
                      </a:moveTo>
                      <a:lnTo>
                        <a:pt x="162" y="29"/>
                      </a:lnTo>
                      <a:lnTo>
                        <a:pt x="134" y="63"/>
                      </a:lnTo>
                      <a:lnTo>
                        <a:pt x="115" y="96"/>
                      </a:lnTo>
                      <a:lnTo>
                        <a:pt x="105" y="129"/>
                      </a:lnTo>
                      <a:lnTo>
                        <a:pt x="100" y="161"/>
                      </a:lnTo>
                      <a:lnTo>
                        <a:pt x="98" y="193"/>
                      </a:lnTo>
                      <a:lnTo>
                        <a:pt x="100" y="223"/>
                      </a:lnTo>
                      <a:lnTo>
                        <a:pt x="101" y="252"/>
                      </a:lnTo>
                      <a:lnTo>
                        <a:pt x="0" y="245"/>
                      </a:lnTo>
                      <a:lnTo>
                        <a:pt x="8" y="9"/>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9" name="Freeform 336">
                  <a:extLst>
                    <a:ext uri="{FF2B5EF4-FFF2-40B4-BE49-F238E27FC236}">
                      <a16:creationId xmlns:a16="http://schemas.microsoft.com/office/drawing/2014/main" xmlns="" id="{665C41E9-AF74-408B-9B33-6AA18D076E33}"/>
                    </a:ext>
                  </a:extLst>
                </p:cNvPr>
                <p:cNvSpPr>
                  <a:spLocks/>
                </p:cNvSpPr>
                <p:nvPr/>
              </p:nvSpPr>
              <p:spPr bwMode="auto">
                <a:xfrm>
                  <a:off x="4063" y="1694"/>
                  <a:ext cx="67" cy="93"/>
                </a:xfrm>
                <a:custGeom>
                  <a:avLst/>
                  <a:gdLst/>
                  <a:ahLst/>
                  <a:cxnLst>
                    <a:cxn ang="0">
                      <a:pos x="202" y="0"/>
                    </a:cxn>
                    <a:cxn ang="0">
                      <a:pos x="165" y="30"/>
                    </a:cxn>
                    <a:cxn ang="0">
                      <a:pos x="140" y="58"/>
                    </a:cxn>
                    <a:cxn ang="0">
                      <a:pos x="123" y="81"/>
                    </a:cxn>
                    <a:cxn ang="0">
                      <a:pos x="115" y="108"/>
                    </a:cxn>
                    <a:cxn ang="0">
                      <a:pos x="108" y="137"/>
                    </a:cxn>
                    <a:cxn ang="0">
                      <a:pos x="105" y="173"/>
                    </a:cxn>
                    <a:cxn ang="0">
                      <a:pos x="101" y="220"/>
                    </a:cxn>
                    <a:cxn ang="0">
                      <a:pos x="94" y="281"/>
                    </a:cxn>
                    <a:cxn ang="0">
                      <a:pos x="0" y="281"/>
                    </a:cxn>
                    <a:cxn ang="0">
                      <a:pos x="36" y="0"/>
                    </a:cxn>
                    <a:cxn ang="0">
                      <a:pos x="202" y="0"/>
                    </a:cxn>
                  </a:cxnLst>
                  <a:rect l="0" t="0" r="r" b="b"/>
                  <a:pathLst>
                    <a:path w="202" h="281">
                      <a:moveTo>
                        <a:pt x="202" y="0"/>
                      </a:moveTo>
                      <a:lnTo>
                        <a:pt x="165" y="30"/>
                      </a:lnTo>
                      <a:lnTo>
                        <a:pt x="140" y="58"/>
                      </a:lnTo>
                      <a:lnTo>
                        <a:pt x="123" y="81"/>
                      </a:lnTo>
                      <a:lnTo>
                        <a:pt x="115" y="108"/>
                      </a:lnTo>
                      <a:lnTo>
                        <a:pt x="108" y="137"/>
                      </a:lnTo>
                      <a:lnTo>
                        <a:pt x="105" y="173"/>
                      </a:lnTo>
                      <a:lnTo>
                        <a:pt x="101" y="220"/>
                      </a:lnTo>
                      <a:lnTo>
                        <a:pt x="94" y="281"/>
                      </a:lnTo>
                      <a:lnTo>
                        <a:pt x="0" y="281"/>
                      </a:lnTo>
                      <a:lnTo>
                        <a:pt x="36" y="0"/>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0" name="Freeform 337">
                  <a:extLst>
                    <a:ext uri="{FF2B5EF4-FFF2-40B4-BE49-F238E27FC236}">
                      <a16:creationId xmlns:a16="http://schemas.microsoft.com/office/drawing/2014/main" xmlns="" id="{5D58CB82-4EFB-4DE7-B0C9-3D061B8E2AFE}"/>
                    </a:ext>
                  </a:extLst>
                </p:cNvPr>
                <p:cNvSpPr>
                  <a:spLocks/>
                </p:cNvSpPr>
                <p:nvPr/>
              </p:nvSpPr>
              <p:spPr bwMode="auto">
                <a:xfrm>
                  <a:off x="4267" y="1696"/>
                  <a:ext cx="60" cy="84"/>
                </a:xfrm>
                <a:custGeom>
                  <a:avLst/>
                  <a:gdLst/>
                  <a:ahLst/>
                  <a:cxnLst>
                    <a:cxn ang="0">
                      <a:pos x="180" y="0"/>
                    </a:cxn>
                    <a:cxn ang="0">
                      <a:pos x="156" y="20"/>
                    </a:cxn>
                    <a:cxn ang="0">
                      <a:pos x="137" y="43"/>
                    </a:cxn>
                    <a:cxn ang="0">
                      <a:pos x="119" y="68"/>
                    </a:cxn>
                    <a:cxn ang="0">
                      <a:pos x="107" y="99"/>
                    </a:cxn>
                    <a:cxn ang="0">
                      <a:pos x="94" y="131"/>
                    </a:cxn>
                    <a:cxn ang="0">
                      <a:pos x="84" y="168"/>
                    </a:cxn>
                    <a:cxn ang="0">
                      <a:pos x="76" y="208"/>
                    </a:cxn>
                    <a:cxn ang="0">
                      <a:pos x="72" y="252"/>
                    </a:cxn>
                    <a:cxn ang="0">
                      <a:pos x="0" y="252"/>
                    </a:cxn>
                    <a:cxn ang="0">
                      <a:pos x="15" y="0"/>
                    </a:cxn>
                    <a:cxn ang="0">
                      <a:pos x="180" y="0"/>
                    </a:cxn>
                  </a:cxnLst>
                  <a:rect l="0" t="0" r="r" b="b"/>
                  <a:pathLst>
                    <a:path w="180" h="252">
                      <a:moveTo>
                        <a:pt x="180" y="0"/>
                      </a:moveTo>
                      <a:lnTo>
                        <a:pt x="156" y="20"/>
                      </a:lnTo>
                      <a:lnTo>
                        <a:pt x="137" y="43"/>
                      </a:lnTo>
                      <a:lnTo>
                        <a:pt x="119" y="68"/>
                      </a:lnTo>
                      <a:lnTo>
                        <a:pt x="107" y="99"/>
                      </a:lnTo>
                      <a:lnTo>
                        <a:pt x="94" y="131"/>
                      </a:lnTo>
                      <a:lnTo>
                        <a:pt x="84" y="168"/>
                      </a:lnTo>
                      <a:lnTo>
                        <a:pt x="76" y="208"/>
                      </a:lnTo>
                      <a:lnTo>
                        <a:pt x="72" y="252"/>
                      </a:lnTo>
                      <a:lnTo>
                        <a:pt x="0" y="252"/>
                      </a:lnTo>
                      <a:lnTo>
                        <a:pt x="15" y="0"/>
                      </a:lnTo>
                      <a:lnTo>
                        <a:pt x="180"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1" name="Freeform 338">
                  <a:extLst>
                    <a:ext uri="{FF2B5EF4-FFF2-40B4-BE49-F238E27FC236}">
                      <a16:creationId xmlns:a16="http://schemas.microsoft.com/office/drawing/2014/main" xmlns="" id="{D080BAFC-A655-4610-A9C5-98F8D06BB669}"/>
                    </a:ext>
                  </a:extLst>
                </p:cNvPr>
                <p:cNvSpPr>
                  <a:spLocks/>
                </p:cNvSpPr>
                <p:nvPr/>
              </p:nvSpPr>
              <p:spPr bwMode="auto">
                <a:xfrm>
                  <a:off x="4161" y="1694"/>
                  <a:ext cx="75" cy="88"/>
                </a:xfrm>
                <a:custGeom>
                  <a:avLst/>
                  <a:gdLst/>
                  <a:ahLst/>
                  <a:cxnLst>
                    <a:cxn ang="0">
                      <a:pos x="224" y="0"/>
                    </a:cxn>
                    <a:cxn ang="0">
                      <a:pos x="192" y="18"/>
                    </a:cxn>
                    <a:cxn ang="0">
                      <a:pos x="167" y="40"/>
                    </a:cxn>
                    <a:cxn ang="0">
                      <a:pos x="145" y="65"/>
                    </a:cxn>
                    <a:cxn ang="0">
                      <a:pos x="129" y="94"/>
                    </a:cxn>
                    <a:cxn ang="0">
                      <a:pos x="113" y="127"/>
                    </a:cxn>
                    <a:cxn ang="0">
                      <a:pos x="104" y="166"/>
                    </a:cxn>
                    <a:cxn ang="0">
                      <a:pos x="97" y="211"/>
                    </a:cxn>
                    <a:cxn ang="0">
                      <a:pos x="94" y="265"/>
                    </a:cxn>
                    <a:cxn ang="0">
                      <a:pos x="0" y="265"/>
                    </a:cxn>
                    <a:cxn ang="0">
                      <a:pos x="22" y="6"/>
                    </a:cxn>
                    <a:cxn ang="0">
                      <a:pos x="26" y="5"/>
                    </a:cxn>
                    <a:cxn ang="0">
                      <a:pos x="43" y="5"/>
                    </a:cxn>
                    <a:cxn ang="0">
                      <a:pos x="65" y="5"/>
                    </a:cxn>
                    <a:cxn ang="0">
                      <a:pos x="95" y="5"/>
                    </a:cxn>
                    <a:cxn ang="0">
                      <a:pos x="127" y="4"/>
                    </a:cxn>
                    <a:cxn ang="0">
                      <a:pos x="162" y="2"/>
                    </a:cxn>
                    <a:cxn ang="0">
                      <a:pos x="194" y="1"/>
                    </a:cxn>
                    <a:cxn ang="0">
                      <a:pos x="224" y="0"/>
                    </a:cxn>
                  </a:cxnLst>
                  <a:rect l="0" t="0" r="r" b="b"/>
                  <a:pathLst>
                    <a:path w="224" h="265">
                      <a:moveTo>
                        <a:pt x="224" y="0"/>
                      </a:moveTo>
                      <a:lnTo>
                        <a:pt x="192" y="18"/>
                      </a:lnTo>
                      <a:lnTo>
                        <a:pt x="167" y="40"/>
                      </a:lnTo>
                      <a:lnTo>
                        <a:pt x="145" y="65"/>
                      </a:lnTo>
                      <a:lnTo>
                        <a:pt x="129" y="94"/>
                      </a:lnTo>
                      <a:lnTo>
                        <a:pt x="113" y="127"/>
                      </a:lnTo>
                      <a:lnTo>
                        <a:pt x="104" y="166"/>
                      </a:lnTo>
                      <a:lnTo>
                        <a:pt x="97" y="211"/>
                      </a:lnTo>
                      <a:lnTo>
                        <a:pt x="94" y="265"/>
                      </a:lnTo>
                      <a:lnTo>
                        <a:pt x="0" y="265"/>
                      </a:lnTo>
                      <a:lnTo>
                        <a:pt x="22" y="6"/>
                      </a:lnTo>
                      <a:lnTo>
                        <a:pt x="26" y="5"/>
                      </a:lnTo>
                      <a:lnTo>
                        <a:pt x="43" y="5"/>
                      </a:lnTo>
                      <a:lnTo>
                        <a:pt x="65" y="5"/>
                      </a:lnTo>
                      <a:lnTo>
                        <a:pt x="95" y="5"/>
                      </a:lnTo>
                      <a:lnTo>
                        <a:pt x="127" y="4"/>
                      </a:lnTo>
                      <a:lnTo>
                        <a:pt x="162" y="2"/>
                      </a:lnTo>
                      <a:lnTo>
                        <a:pt x="194" y="1"/>
                      </a:lnTo>
                      <a:lnTo>
                        <a:pt x="224"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2" name="Freeform 339">
                  <a:extLst>
                    <a:ext uri="{FF2B5EF4-FFF2-40B4-BE49-F238E27FC236}">
                      <a16:creationId xmlns:a16="http://schemas.microsoft.com/office/drawing/2014/main" xmlns="" id="{8FEDCB95-4D6D-4474-AE23-A5614D066C04}"/>
                    </a:ext>
                  </a:extLst>
                </p:cNvPr>
                <p:cNvSpPr>
                  <a:spLocks/>
                </p:cNvSpPr>
                <p:nvPr/>
              </p:nvSpPr>
              <p:spPr bwMode="auto">
                <a:xfrm>
                  <a:off x="4509" y="1713"/>
                  <a:ext cx="34" cy="89"/>
                </a:xfrm>
                <a:custGeom>
                  <a:avLst/>
                  <a:gdLst/>
                  <a:ahLst/>
                  <a:cxnLst>
                    <a:cxn ang="0">
                      <a:pos x="101" y="13"/>
                    </a:cxn>
                    <a:cxn ang="0">
                      <a:pos x="79" y="258"/>
                    </a:cxn>
                    <a:cxn ang="0">
                      <a:pos x="0" y="265"/>
                    </a:cxn>
                    <a:cxn ang="0">
                      <a:pos x="7" y="19"/>
                    </a:cxn>
                    <a:cxn ang="0">
                      <a:pos x="14" y="7"/>
                    </a:cxn>
                    <a:cxn ang="0">
                      <a:pos x="27" y="1"/>
                    </a:cxn>
                    <a:cxn ang="0">
                      <a:pos x="42" y="0"/>
                    </a:cxn>
                    <a:cxn ang="0">
                      <a:pos x="59" y="1"/>
                    </a:cxn>
                    <a:cxn ang="0">
                      <a:pos x="74" y="4"/>
                    </a:cxn>
                    <a:cxn ang="0">
                      <a:pos x="88" y="7"/>
                    </a:cxn>
                    <a:cxn ang="0">
                      <a:pos x="97" y="10"/>
                    </a:cxn>
                    <a:cxn ang="0">
                      <a:pos x="101" y="13"/>
                    </a:cxn>
                  </a:cxnLst>
                  <a:rect l="0" t="0" r="r" b="b"/>
                  <a:pathLst>
                    <a:path w="101" h="265">
                      <a:moveTo>
                        <a:pt x="101" y="13"/>
                      </a:moveTo>
                      <a:lnTo>
                        <a:pt x="79" y="258"/>
                      </a:lnTo>
                      <a:lnTo>
                        <a:pt x="0" y="265"/>
                      </a:lnTo>
                      <a:lnTo>
                        <a:pt x="7" y="19"/>
                      </a:lnTo>
                      <a:lnTo>
                        <a:pt x="14" y="7"/>
                      </a:lnTo>
                      <a:lnTo>
                        <a:pt x="27" y="1"/>
                      </a:lnTo>
                      <a:lnTo>
                        <a:pt x="42" y="0"/>
                      </a:lnTo>
                      <a:lnTo>
                        <a:pt x="59" y="1"/>
                      </a:lnTo>
                      <a:lnTo>
                        <a:pt x="74" y="4"/>
                      </a:lnTo>
                      <a:lnTo>
                        <a:pt x="88" y="7"/>
                      </a:lnTo>
                      <a:lnTo>
                        <a:pt x="97" y="10"/>
                      </a:lnTo>
                      <a:lnTo>
                        <a:pt x="101" y="1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3" name="Freeform 340">
                  <a:extLst>
                    <a:ext uri="{FF2B5EF4-FFF2-40B4-BE49-F238E27FC236}">
                      <a16:creationId xmlns:a16="http://schemas.microsoft.com/office/drawing/2014/main" xmlns="" id="{1847E0D8-C6AE-4133-B713-14D363CC385C}"/>
                    </a:ext>
                  </a:extLst>
                </p:cNvPr>
                <p:cNvSpPr>
                  <a:spLocks/>
                </p:cNvSpPr>
                <p:nvPr/>
              </p:nvSpPr>
              <p:spPr bwMode="auto">
                <a:xfrm>
                  <a:off x="4562" y="1713"/>
                  <a:ext cx="29" cy="91"/>
                </a:xfrm>
                <a:custGeom>
                  <a:avLst/>
                  <a:gdLst/>
                  <a:ahLst/>
                  <a:cxnLst>
                    <a:cxn ang="0">
                      <a:pos x="87" y="14"/>
                    </a:cxn>
                    <a:cxn ang="0">
                      <a:pos x="87" y="44"/>
                    </a:cxn>
                    <a:cxn ang="0">
                      <a:pos x="86" y="76"/>
                    </a:cxn>
                    <a:cxn ang="0">
                      <a:pos x="83" y="108"/>
                    </a:cxn>
                    <a:cxn ang="0">
                      <a:pos x="82" y="140"/>
                    </a:cxn>
                    <a:cxn ang="0">
                      <a:pos x="78" y="171"/>
                    </a:cxn>
                    <a:cxn ang="0">
                      <a:pos x="75" y="203"/>
                    </a:cxn>
                    <a:cxn ang="0">
                      <a:pos x="72" y="236"/>
                    </a:cxn>
                    <a:cxn ang="0">
                      <a:pos x="72" y="272"/>
                    </a:cxn>
                    <a:cxn ang="0">
                      <a:pos x="69" y="271"/>
                    </a:cxn>
                    <a:cxn ang="0">
                      <a:pos x="64" y="270"/>
                    </a:cxn>
                    <a:cxn ang="0">
                      <a:pos x="56" y="268"/>
                    </a:cxn>
                    <a:cxn ang="0">
                      <a:pos x="46" y="268"/>
                    </a:cxn>
                    <a:cxn ang="0">
                      <a:pos x="33" y="267"/>
                    </a:cxn>
                    <a:cxn ang="0">
                      <a:pos x="22" y="266"/>
                    </a:cxn>
                    <a:cxn ang="0">
                      <a:pos x="10" y="266"/>
                    </a:cxn>
                    <a:cxn ang="0">
                      <a:pos x="0" y="266"/>
                    </a:cxn>
                    <a:cxn ang="0">
                      <a:pos x="0" y="256"/>
                    </a:cxn>
                    <a:cxn ang="0">
                      <a:pos x="0" y="234"/>
                    </a:cxn>
                    <a:cxn ang="0">
                      <a:pos x="0" y="200"/>
                    </a:cxn>
                    <a:cxn ang="0">
                      <a:pos x="3" y="162"/>
                    </a:cxn>
                    <a:cxn ang="0">
                      <a:pos x="6" y="117"/>
                    </a:cxn>
                    <a:cxn ang="0">
                      <a:pos x="11" y="73"/>
                    </a:cxn>
                    <a:cxn ang="0">
                      <a:pos x="18" y="33"/>
                    </a:cxn>
                    <a:cxn ang="0">
                      <a:pos x="29" y="0"/>
                    </a:cxn>
                    <a:cxn ang="0">
                      <a:pos x="33" y="0"/>
                    </a:cxn>
                    <a:cxn ang="0">
                      <a:pos x="40" y="1"/>
                    </a:cxn>
                    <a:cxn ang="0">
                      <a:pos x="49" y="0"/>
                    </a:cxn>
                    <a:cxn ang="0">
                      <a:pos x="57" y="0"/>
                    </a:cxn>
                    <a:cxn ang="0">
                      <a:pos x="64" y="0"/>
                    </a:cxn>
                    <a:cxn ang="0">
                      <a:pos x="72" y="2"/>
                    </a:cxn>
                    <a:cxn ang="0">
                      <a:pos x="79" y="5"/>
                    </a:cxn>
                    <a:cxn ang="0">
                      <a:pos x="87" y="14"/>
                    </a:cxn>
                  </a:cxnLst>
                  <a:rect l="0" t="0" r="r" b="b"/>
                  <a:pathLst>
                    <a:path w="87" h="272">
                      <a:moveTo>
                        <a:pt x="87" y="14"/>
                      </a:moveTo>
                      <a:lnTo>
                        <a:pt x="87" y="44"/>
                      </a:lnTo>
                      <a:lnTo>
                        <a:pt x="86" y="76"/>
                      </a:lnTo>
                      <a:lnTo>
                        <a:pt x="83" y="108"/>
                      </a:lnTo>
                      <a:lnTo>
                        <a:pt x="82" y="140"/>
                      </a:lnTo>
                      <a:lnTo>
                        <a:pt x="78" y="171"/>
                      </a:lnTo>
                      <a:lnTo>
                        <a:pt x="75" y="203"/>
                      </a:lnTo>
                      <a:lnTo>
                        <a:pt x="72" y="236"/>
                      </a:lnTo>
                      <a:lnTo>
                        <a:pt x="72" y="272"/>
                      </a:lnTo>
                      <a:lnTo>
                        <a:pt x="69" y="271"/>
                      </a:lnTo>
                      <a:lnTo>
                        <a:pt x="64" y="270"/>
                      </a:lnTo>
                      <a:lnTo>
                        <a:pt x="56" y="268"/>
                      </a:lnTo>
                      <a:lnTo>
                        <a:pt x="46" y="268"/>
                      </a:lnTo>
                      <a:lnTo>
                        <a:pt x="33" y="267"/>
                      </a:lnTo>
                      <a:lnTo>
                        <a:pt x="22" y="266"/>
                      </a:lnTo>
                      <a:lnTo>
                        <a:pt x="10" y="266"/>
                      </a:lnTo>
                      <a:lnTo>
                        <a:pt x="0" y="266"/>
                      </a:lnTo>
                      <a:lnTo>
                        <a:pt x="0" y="256"/>
                      </a:lnTo>
                      <a:lnTo>
                        <a:pt x="0" y="234"/>
                      </a:lnTo>
                      <a:lnTo>
                        <a:pt x="0" y="200"/>
                      </a:lnTo>
                      <a:lnTo>
                        <a:pt x="3" y="162"/>
                      </a:lnTo>
                      <a:lnTo>
                        <a:pt x="6" y="117"/>
                      </a:lnTo>
                      <a:lnTo>
                        <a:pt x="11" y="73"/>
                      </a:lnTo>
                      <a:lnTo>
                        <a:pt x="18" y="33"/>
                      </a:lnTo>
                      <a:lnTo>
                        <a:pt x="29" y="0"/>
                      </a:lnTo>
                      <a:lnTo>
                        <a:pt x="33" y="0"/>
                      </a:lnTo>
                      <a:lnTo>
                        <a:pt x="40" y="1"/>
                      </a:lnTo>
                      <a:lnTo>
                        <a:pt x="49" y="0"/>
                      </a:lnTo>
                      <a:lnTo>
                        <a:pt x="57" y="0"/>
                      </a:lnTo>
                      <a:lnTo>
                        <a:pt x="64" y="0"/>
                      </a:lnTo>
                      <a:lnTo>
                        <a:pt x="72" y="2"/>
                      </a:lnTo>
                      <a:lnTo>
                        <a:pt x="79" y="5"/>
                      </a:lnTo>
                      <a:lnTo>
                        <a:pt x="87" y="14"/>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4" name="Freeform 341">
                  <a:extLst>
                    <a:ext uri="{FF2B5EF4-FFF2-40B4-BE49-F238E27FC236}">
                      <a16:creationId xmlns:a16="http://schemas.microsoft.com/office/drawing/2014/main" xmlns="" id="{5BBBF779-020C-49EC-B347-9A161D6574B0}"/>
                    </a:ext>
                  </a:extLst>
                </p:cNvPr>
                <p:cNvSpPr>
                  <a:spLocks/>
                </p:cNvSpPr>
                <p:nvPr/>
              </p:nvSpPr>
              <p:spPr bwMode="auto">
                <a:xfrm>
                  <a:off x="4610" y="1720"/>
                  <a:ext cx="34" cy="86"/>
                </a:xfrm>
                <a:custGeom>
                  <a:avLst/>
                  <a:gdLst/>
                  <a:ahLst/>
                  <a:cxnLst>
                    <a:cxn ang="0">
                      <a:pos x="65" y="259"/>
                    </a:cxn>
                    <a:cxn ang="0">
                      <a:pos x="0" y="252"/>
                    </a:cxn>
                    <a:cxn ang="0">
                      <a:pos x="2" y="225"/>
                    </a:cxn>
                    <a:cxn ang="0">
                      <a:pos x="3" y="193"/>
                    </a:cxn>
                    <a:cxn ang="0">
                      <a:pos x="4" y="158"/>
                    </a:cxn>
                    <a:cxn ang="0">
                      <a:pos x="9" y="124"/>
                    </a:cxn>
                    <a:cxn ang="0">
                      <a:pos x="11" y="86"/>
                    </a:cxn>
                    <a:cxn ang="0">
                      <a:pos x="16" y="54"/>
                    </a:cxn>
                    <a:cxn ang="0">
                      <a:pos x="21" y="24"/>
                    </a:cxn>
                    <a:cxn ang="0">
                      <a:pos x="29" y="0"/>
                    </a:cxn>
                    <a:cxn ang="0">
                      <a:pos x="101" y="0"/>
                    </a:cxn>
                    <a:cxn ang="0">
                      <a:pos x="65" y="259"/>
                    </a:cxn>
                  </a:cxnLst>
                  <a:rect l="0" t="0" r="r" b="b"/>
                  <a:pathLst>
                    <a:path w="101" h="259">
                      <a:moveTo>
                        <a:pt x="65" y="259"/>
                      </a:moveTo>
                      <a:lnTo>
                        <a:pt x="0" y="252"/>
                      </a:lnTo>
                      <a:lnTo>
                        <a:pt x="2" y="225"/>
                      </a:lnTo>
                      <a:lnTo>
                        <a:pt x="3" y="193"/>
                      </a:lnTo>
                      <a:lnTo>
                        <a:pt x="4" y="158"/>
                      </a:lnTo>
                      <a:lnTo>
                        <a:pt x="9" y="124"/>
                      </a:lnTo>
                      <a:lnTo>
                        <a:pt x="11" y="86"/>
                      </a:lnTo>
                      <a:lnTo>
                        <a:pt x="16" y="54"/>
                      </a:lnTo>
                      <a:lnTo>
                        <a:pt x="21" y="24"/>
                      </a:lnTo>
                      <a:lnTo>
                        <a:pt x="29" y="0"/>
                      </a:lnTo>
                      <a:lnTo>
                        <a:pt x="101" y="0"/>
                      </a:lnTo>
                      <a:lnTo>
                        <a:pt x="65" y="259"/>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5" name="Freeform 342">
                  <a:extLst>
                    <a:ext uri="{FF2B5EF4-FFF2-40B4-BE49-F238E27FC236}">
                      <a16:creationId xmlns:a16="http://schemas.microsoft.com/office/drawing/2014/main" xmlns="" id="{44C562DF-02D3-448A-BF3A-1B0EE77F5605}"/>
                    </a:ext>
                  </a:extLst>
                </p:cNvPr>
                <p:cNvSpPr>
                  <a:spLocks/>
                </p:cNvSpPr>
                <p:nvPr/>
              </p:nvSpPr>
              <p:spPr bwMode="auto">
                <a:xfrm>
                  <a:off x="4142" y="1854"/>
                  <a:ext cx="82" cy="151"/>
                </a:xfrm>
                <a:custGeom>
                  <a:avLst/>
                  <a:gdLst/>
                  <a:ahLst/>
                  <a:cxnLst>
                    <a:cxn ang="0">
                      <a:pos x="245" y="0"/>
                    </a:cxn>
                    <a:cxn ang="0">
                      <a:pos x="208" y="38"/>
                    </a:cxn>
                    <a:cxn ang="0">
                      <a:pos x="179" y="89"/>
                    </a:cxn>
                    <a:cxn ang="0">
                      <a:pos x="157" y="146"/>
                    </a:cxn>
                    <a:cxn ang="0">
                      <a:pos x="143" y="209"/>
                    </a:cxn>
                    <a:cxn ang="0">
                      <a:pos x="132" y="273"/>
                    </a:cxn>
                    <a:cxn ang="0">
                      <a:pos x="127" y="337"/>
                    </a:cxn>
                    <a:cxn ang="0">
                      <a:pos x="126" y="395"/>
                    </a:cxn>
                    <a:cxn ang="0">
                      <a:pos x="129" y="448"/>
                    </a:cxn>
                    <a:cxn ang="0">
                      <a:pos x="0" y="454"/>
                    </a:cxn>
                    <a:cxn ang="0">
                      <a:pos x="28" y="0"/>
                    </a:cxn>
                    <a:cxn ang="0">
                      <a:pos x="245" y="0"/>
                    </a:cxn>
                  </a:cxnLst>
                  <a:rect l="0" t="0" r="r" b="b"/>
                  <a:pathLst>
                    <a:path w="245" h="454">
                      <a:moveTo>
                        <a:pt x="245" y="0"/>
                      </a:moveTo>
                      <a:lnTo>
                        <a:pt x="208" y="38"/>
                      </a:lnTo>
                      <a:lnTo>
                        <a:pt x="179" y="89"/>
                      </a:lnTo>
                      <a:lnTo>
                        <a:pt x="157" y="146"/>
                      </a:lnTo>
                      <a:lnTo>
                        <a:pt x="143" y="209"/>
                      </a:lnTo>
                      <a:lnTo>
                        <a:pt x="132" y="273"/>
                      </a:lnTo>
                      <a:lnTo>
                        <a:pt x="127" y="337"/>
                      </a:lnTo>
                      <a:lnTo>
                        <a:pt x="126" y="395"/>
                      </a:lnTo>
                      <a:lnTo>
                        <a:pt x="129" y="448"/>
                      </a:lnTo>
                      <a:lnTo>
                        <a:pt x="0" y="454"/>
                      </a:lnTo>
                      <a:lnTo>
                        <a:pt x="28" y="0"/>
                      </a:lnTo>
                      <a:lnTo>
                        <a:pt x="245"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6" name="Freeform 343">
                  <a:extLst>
                    <a:ext uri="{FF2B5EF4-FFF2-40B4-BE49-F238E27FC236}">
                      <a16:creationId xmlns:a16="http://schemas.microsoft.com/office/drawing/2014/main" xmlns="" id="{0BA6DD75-0861-4891-8C20-B79B1EBFDD47}"/>
                    </a:ext>
                  </a:extLst>
                </p:cNvPr>
                <p:cNvSpPr>
                  <a:spLocks/>
                </p:cNvSpPr>
                <p:nvPr/>
              </p:nvSpPr>
              <p:spPr bwMode="auto">
                <a:xfrm>
                  <a:off x="4039" y="1847"/>
                  <a:ext cx="74" cy="158"/>
                </a:xfrm>
                <a:custGeom>
                  <a:avLst/>
                  <a:gdLst/>
                  <a:ahLst/>
                  <a:cxnLst>
                    <a:cxn ang="0">
                      <a:pos x="223" y="0"/>
                    </a:cxn>
                    <a:cxn ang="0">
                      <a:pos x="206" y="22"/>
                    </a:cxn>
                    <a:cxn ang="0">
                      <a:pos x="187" y="55"/>
                    </a:cxn>
                    <a:cxn ang="0">
                      <a:pos x="165" y="97"/>
                    </a:cxn>
                    <a:cxn ang="0">
                      <a:pos x="145" y="151"/>
                    </a:cxn>
                    <a:cxn ang="0">
                      <a:pos x="126" y="211"/>
                    </a:cxn>
                    <a:cxn ang="0">
                      <a:pos x="111" y="285"/>
                    </a:cxn>
                    <a:cxn ang="0">
                      <a:pos x="101" y="366"/>
                    </a:cxn>
                    <a:cxn ang="0">
                      <a:pos x="101" y="461"/>
                    </a:cxn>
                    <a:cxn ang="0">
                      <a:pos x="0" y="474"/>
                    </a:cxn>
                    <a:cxn ang="0">
                      <a:pos x="50" y="0"/>
                    </a:cxn>
                    <a:cxn ang="0">
                      <a:pos x="223" y="0"/>
                    </a:cxn>
                  </a:cxnLst>
                  <a:rect l="0" t="0" r="r" b="b"/>
                  <a:pathLst>
                    <a:path w="223" h="474">
                      <a:moveTo>
                        <a:pt x="223" y="0"/>
                      </a:moveTo>
                      <a:lnTo>
                        <a:pt x="206" y="22"/>
                      </a:lnTo>
                      <a:lnTo>
                        <a:pt x="187" y="55"/>
                      </a:lnTo>
                      <a:lnTo>
                        <a:pt x="165" y="97"/>
                      </a:lnTo>
                      <a:lnTo>
                        <a:pt x="145" y="151"/>
                      </a:lnTo>
                      <a:lnTo>
                        <a:pt x="126" y="211"/>
                      </a:lnTo>
                      <a:lnTo>
                        <a:pt x="111" y="285"/>
                      </a:lnTo>
                      <a:lnTo>
                        <a:pt x="101" y="366"/>
                      </a:lnTo>
                      <a:lnTo>
                        <a:pt x="101" y="461"/>
                      </a:lnTo>
                      <a:lnTo>
                        <a:pt x="0" y="474"/>
                      </a:lnTo>
                      <a:lnTo>
                        <a:pt x="50" y="0"/>
                      </a:lnTo>
                      <a:lnTo>
                        <a:pt x="223"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7" name="Freeform 344">
                  <a:extLst>
                    <a:ext uri="{FF2B5EF4-FFF2-40B4-BE49-F238E27FC236}">
                      <a16:creationId xmlns:a16="http://schemas.microsoft.com/office/drawing/2014/main" xmlns="" id="{B44DB88C-041A-464B-95D6-AEEAE85660E3}"/>
                    </a:ext>
                  </a:extLst>
                </p:cNvPr>
                <p:cNvSpPr>
                  <a:spLocks/>
                </p:cNvSpPr>
                <p:nvPr/>
              </p:nvSpPr>
              <p:spPr bwMode="auto">
                <a:xfrm>
                  <a:off x="4243" y="1852"/>
                  <a:ext cx="74" cy="151"/>
                </a:xfrm>
                <a:custGeom>
                  <a:avLst/>
                  <a:gdLst/>
                  <a:ahLst/>
                  <a:cxnLst>
                    <a:cxn ang="0">
                      <a:pos x="223" y="7"/>
                    </a:cxn>
                    <a:cxn ang="0">
                      <a:pos x="186" y="60"/>
                    </a:cxn>
                    <a:cxn ang="0">
                      <a:pos x="158" y="117"/>
                    </a:cxn>
                    <a:cxn ang="0">
                      <a:pos x="136" y="175"/>
                    </a:cxn>
                    <a:cxn ang="0">
                      <a:pos x="120" y="236"/>
                    </a:cxn>
                    <a:cxn ang="0">
                      <a:pos x="109" y="293"/>
                    </a:cxn>
                    <a:cxn ang="0">
                      <a:pos x="104" y="351"/>
                    </a:cxn>
                    <a:cxn ang="0">
                      <a:pos x="101" y="405"/>
                    </a:cxn>
                    <a:cxn ang="0">
                      <a:pos x="101" y="455"/>
                    </a:cxn>
                    <a:cxn ang="0">
                      <a:pos x="0" y="455"/>
                    </a:cxn>
                    <a:cxn ang="0">
                      <a:pos x="43" y="0"/>
                    </a:cxn>
                    <a:cxn ang="0">
                      <a:pos x="223" y="7"/>
                    </a:cxn>
                  </a:cxnLst>
                  <a:rect l="0" t="0" r="r" b="b"/>
                  <a:pathLst>
                    <a:path w="223" h="455">
                      <a:moveTo>
                        <a:pt x="223" y="7"/>
                      </a:moveTo>
                      <a:lnTo>
                        <a:pt x="186" y="60"/>
                      </a:lnTo>
                      <a:lnTo>
                        <a:pt x="158" y="117"/>
                      </a:lnTo>
                      <a:lnTo>
                        <a:pt x="136" y="175"/>
                      </a:lnTo>
                      <a:lnTo>
                        <a:pt x="120" y="236"/>
                      </a:lnTo>
                      <a:lnTo>
                        <a:pt x="109" y="293"/>
                      </a:lnTo>
                      <a:lnTo>
                        <a:pt x="104" y="351"/>
                      </a:lnTo>
                      <a:lnTo>
                        <a:pt x="101" y="405"/>
                      </a:lnTo>
                      <a:lnTo>
                        <a:pt x="101" y="455"/>
                      </a:lnTo>
                      <a:lnTo>
                        <a:pt x="0" y="455"/>
                      </a:lnTo>
                      <a:lnTo>
                        <a:pt x="43" y="0"/>
                      </a:lnTo>
                      <a:lnTo>
                        <a:pt x="223" y="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8" name="Freeform 345">
                  <a:extLst>
                    <a:ext uri="{FF2B5EF4-FFF2-40B4-BE49-F238E27FC236}">
                      <a16:creationId xmlns:a16="http://schemas.microsoft.com/office/drawing/2014/main" xmlns="" id="{505D9487-4DA9-4F5F-AFCE-8B50A1D68C56}"/>
                    </a:ext>
                  </a:extLst>
                </p:cNvPr>
                <p:cNvSpPr>
                  <a:spLocks/>
                </p:cNvSpPr>
                <p:nvPr/>
              </p:nvSpPr>
              <p:spPr bwMode="auto">
                <a:xfrm>
                  <a:off x="4341" y="1857"/>
                  <a:ext cx="75" cy="144"/>
                </a:xfrm>
                <a:custGeom>
                  <a:avLst/>
                  <a:gdLst/>
                  <a:ahLst/>
                  <a:cxnLst>
                    <a:cxn ang="0">
                      <a:pos x="224" y="7"/>
                    </a:cxn>
                    <a:cxn ang="0">
                      <a:pos x="183" y="47"/>
                    </a:cxn>
                    <a:cxn ang="0">
                      <a:pos x="155" y="97"/>
                    </a:cxn>
                    <a:cxn ang="0">
                      <a:pos x="140" y="149"/>
                    </a:cxn>
                    <a:cxn ang="0">
                      <a:pos x="133" y="207"/>
                    </a:cxn>
                    <a:cxn ang="0">
                      <a:pos x="129" y="266"/>
                    </a:cxn>
                    <a:cxn ang="0">
                      <a:pos x="129" y="324"/>
                    </a:cxn>
                    <a:cxn ang="0">
                      <a:pos x="127" y="379"/>
                    </a:cxn>
                    <a:cxn ang="0">
                      <a:pos x="123" y="432"/>
                    </a:cxn>
                    <a:cxn ang="0">
                      <a:pos x="0" y="432"/>
                    </a:cxn>
                    <a:cxn ang="0">
                      <a:pos x="22" y="0"/>
                    </a:cxn>
                    <a:cxn ang="0">
                      <a:pos x="224" y="7"/>
                    </a:cxn>
                  </a:cxnLst>
                  <a:rect l="0" t="0" r="r" b="b"/>
                  <a:pathLst>
                    <a:path w="224" h="432">
                      <a:moveTo>
                        <a:pt x="224" y="7"/>
                      </a:moveTo>
                      <a:lnTo>
                        <a:pt x="183" y="47"/>
                      </a:lnTo>
                      <a:lnTo>
                        <a:pt x="155" y="97"/>
                      </a:lnTo>
                      <a:lnTo>
                        <a:pt x="140" y="149"/>
                      </a:lnTo>
                      <a:lnTo>
                        <a:pt x="133" y="207"/>
                      </a:lnTo>
                      <a:lnTo>
                        <a:pt x="129" y="266"/>
                      </a:lnTo>
                      <a:lnTo>
                        <a:pt x="129" y="324"/>
                      </a:lnTo>
                      <a:lnTo>
                        <a:pt x="127" y="379"/>
                      </a:lnTo>
                      <a:lnTo>
                        <a:pt x="123" y="432"/>
                      </a:lnTo>
                      <a:lnTo>
                        <a:pt x="0" y="432"/>
                      </a:lnTo>
                      <a:lnTo>
                        <a:pt x="22" y="0"/>
                      </a:lnTo>
                      <a:lnTo>
                        <a:pt x="224" y="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9" name="Freeform 346">
                  <a:extLst>
                    <a:ext uri="{FF2B5EF4-FFF2-40B4-BE49-F238E27FC236}">
                      <a16:creationId xmlns:a16="http://schemas.microsoft.com/office/drawing/2014/main" xmlns="" id="{A5FD2581-7E95-47F2-8C05-61D792C11146}"/>
                    </a:ext>
                  </a:extLst>
                </p:cNvPr>
                <p:cNvSpPr>
                  <a:spLocks/>
                </p:cNvSpPr>
                <p:nvPr/>
              </p:nvSpPr>
              <p:spPr bwMode="auto">
                <a:xfrm>
                  <a:off x="4488" y="1869"/>
                  <a:ext cx="38" cy="139"/>
                </a:xfrm>
                <a:custGeom>
                  <a:avLst/>
                  <a:gdLst/>
                  <a:ahLst/>
                  <a:cxnLst>
                    <a:cxn ang="0">
                      <a:pos x="113" y="72"/>
                    </a:cxn>
                    <a:cxn ang="0">
                      <a:pos x="99" y="416"/>
                    </a:cxn>
                    <a:cxn ang="0">
                      <a:pos x="5" y="416"/>
                    </a:cxn>
                    <a:cxn ang="0">
                      <a:pos x="4" y="404"/>
                    </a:cxn>
                    <a:cxn ang="0">
                      <a:pos x="2" y="372"/>
                    </a:cxn>
                    <a:cxn ang="0">
                      <a:pos x="0" y="325"/>
                    </a:cxn>
                    <a:cxn ang="0">
                      <a:pos x="0" y="267"/>
                    </a:cxn>
                    <a:cxn ang="0">
                      <a:pos x="0" y="202"/>
                    </a:cxn>
                    <a:cxn ang="0">
                      <a:pos x="5" y="138"/>
                    </a:cxn>
                    <a:cxn ang="0">
                      <a:pos x="14" y="79"/>
                    </a:cxn>
                    <a:cxn ang="0">
                      <a:pos x="27" y="27"/>
                    </a:cxn>
                    <a:cxn ang="0">
                      <a:pos x="40" y="12"/>
                    </a:cxn>
                    <a:cxn ang="0">
                      <a:pos x="55" y="4"/>
                    </a:cxn>
                    <a:cxn ang="0">
                      <a:pos x="69" y="0"/>
                    </a:cxn>
                    <a:cxn ang="0">
                      <a:pos x="83" y="2"/>
                    </a:cxn>
                    <a:cxn ang="0">
                      <a:pos x="94" y="9"/>
                    </a:cxn>
                    <a:cxn ang="0">
                      <a:pos x="104" y="25"/>
                    </a:cxn>
                    <a:cxn ang="0">
                      <a:pos x="110" y="44"/>
                    </a:cxn>
                    <a:cxn ang="0">
                      <a:pos x="113" y="72"/>
                    </a:cxn>
                  </a:cxnLst>
                  <a:rect l="0" t="0" r="r" b="b"/>
                  <a:pathLst>
                    <a:path w="113" h="416">
                      <a:moveTo>
                        <a:pt x="113" y="72"/>
                      </a:moveTo>
                      <a:lnTo>
                        <a:pt x="99" y="416"/>
                      </a:lnTo>
                      <a:lnTo>
                        <a:pt x="5" y="416"/>
                      </a:lnTo>
                      <a:lnTo>
                        <a:pt x="4" y="404"/>
                      </a:lnTo>
                      <a:lnTo>
                        <a:pt x="2" y="372"/>
                      </a:lnTo>
                      <a:lnTo>
                        <a:pt x="0" y="325"/>
                      </a:lnTo>
                      <a:lnTo>
                        <a:pt x="0" y="267"/>
                      </a:lnTo>
                      <a:lnTo>
                        <a:pt x="0" y="202"/>
                      </a:lnTo>
                      <a:lnTo>
                        <a:pt x="5" y="138"/>
                      </a:lnTo>
                      <a:lnTo>
                        <a:pt x="14" y="79"/>
                      </a:lnTo>
                      <a:lnTo>
                        <a:pt x="27" y="27"/>
                      </a:lnTo>
                      <a:lnTo>
                        <a:pt x="40" y="12"/>
                      </a:lnTo>
                      <a:lnTo>
                        <a:pt x="55" y="4"/>
                      </a:lnTo>
                      <a:lnTo>
                        <a:pt x="69" y="0"/>
                      </a:lnTo>
                      <a:lnTo>
                        <a:pt x="83" y="2"/>
                      </a:lnTo>
                      <a:lnTo>
                        <a:pt x="94" y="9"/>
                      </a:lnTo>
                      <a:lnTo>
                        <a:pt x="104" y="25"/>
                      </a:lnTo>
                      <a:lnTo>
                        <a:pt x="110" y="44"/>
                      </a:lnTo>
                      <a:lnTo>
                        <a:pt x="113" y="7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0" name="Freeform 347">
                  <a:extLst>
                    <a:ext uri="{FF2B5EF4-FFF2-40B4-BE49-F238E27FC236}">
                      <a16:creationId xmlns:a16="http://schemas.microsoft.com/office/drawing/2014/main" xmlns="" id="{E2C55D27-01C2-46A4-ACC9-F20A85C4CC14}"/>
                    </a:ext>
                  </a:extLst>
                </p:cNvPr>
                <p:cNvSpPr>
                  <a:spLocks/>
                </p:cNvSpPr>
                <p:nvPr/>
              </p:nvSpPr>
              <p:spPr bwMode="auto">
                <a:xfrm>
                  <a:off x="4549" y="1872"/>
                  <a:ext cx="30" cy="136"/>
                </a:xfrm>
                <a:custGeom>
                  <a:avLst/>
                  <a:gdLst/>
                  <a:ahLst/>
                  <a:cxnLst>
                    <a:cxn ang="0">
                      <a:pos x="76" y="408"/>
                    </a:cxn>
                    <a:cxn ang="0">
                      <a:pos x="4" y="408"/>
                    </a:cxn>
                    <a:cxn ang="0">
                      <a:pos x="3" y="395"/>
                    </a:cxn>
                    <a:cxn ang="0">
                      <a:pos x="3" y="360"/>
                    </a:cxn>
                    <a:cxn ang="0">
                      <a:pos x="1" y="309"/>
                    </a:cxn>
                    <a:cxn ang="0">
                      <a:pos x="1" y="251"/>
                    </a:cxn>
                    <a:cxn ang="0">
                      <a:pos x="0" y="188"/>
                    </a:cxn>
                    <a:cxn ang="0">
                      <a:pos x="0" y="132"/>
                    </a:cxn>
                    <a:cxn ang="0">
                      <a:pos x="0" y="84"/>
                    </a:cxn>
                    <a:cxn ang="0">
                      <a:pos x="4" y="55"/>
                    </a:cxn>
                    <a:cxn ang="0">
                      <a:pos x="13" y="33"/>
                    </a:cxn>
                    <a:cxn ang="0">
                      <a:pos x="25" y="18"/>
                    </a:cxn>
                    <a:cxn ang="0">
                      <a:pos x="36" y="6"/>
                    </a:cxn>
                    <a:cxn ang="0">
                      <a:pos x="50" y="1"/>
                    </a:cxn>
                    <a:cxn ang="0">
                      <a:pos x="61" y="0"/>
                    </a:cxn>
                    <a:cxn ang="0">
                      <a:pos x="73" y="6"/>
                    </a:cxn>
                    <a:cxn ang="0">
                      <a:pos x="83" y="17"/>
                    </a:cxn>
                    <a:cxn ang="0">
                      <a:pos x="91" y="35"/>
                    </a:cxn>
                    <a:cxn ang="0">
                      <a:pos x="90" y="60"/>
                    </a:cxn>
                    <a:cxn ang="0">
                      <a:pos x="89" y="107"/>
                    </a:cxn>
                    <a:cxn ang="0">
                      <a:pos x="86" y="168"/>
                    </a:cxn>
                    <a:cxn ang="0">
                      <a:pos x="83" y="234"/>
                    </a:cxn>
                    <a:cxn ang="0">
                      <a:pos x="79" y="298"/>
                    </a:cxn>
                    <a:cxn ang="0">
                      <a:pos x="78" y="354"/>
                    </a:cxn>
                    <a:cxn ang="0">
                      <a:pos x="76" y="393"/>
                    </a:cxn>
                    <a:cxn ang="0">
                      <a:pos x="76" y="408"/>
                    </a:cxn>
                  </a:cxnLst>
                  <a:rect l="0" t="0" r="r" b="b"/>
                  <a:pathLst>
                    <a:path w="91" h="408">
                      <a:moveTo>
                        <a:pt x="76" y="408"/>
                      </a:moveTo>
                      <a:lnTo>
                        <a:pt x="4" y="408"/>
                      </a:lnTo>
                      <a:lnTo>
                        <a:pt x="3" y="395"/>
                      </a:lnTo>
                      <a:lnTo>
                        <a:pt x="3" y="360"/>
                      </a:lnTo>
                      <a:lnTo>
                        <a:pt x="1" y="309"/>
                      </a:lnTo>
                      <a:lnTo>
                        <a:pt x="1" y="251"/>
                      </a:lnTo>
                      <a:lnTo>
                        <a:pt x="0" y="188"/>
                      </a:lnTo>
                      <a:lnTo>
                        <a:pt x="0" y="132"/>
                      </a:lnTo>
                      <a:lnTo>
                        <a:pt x="0" y="84"/>
                      </a:lnTo>
                      <a:lnTo>
                        <a:pt x="4" y="55"/>
                      </a:lnTo>
                      <a:lnTo>
                        <a:pt x="13" y="33"/>
                      </a:lnTo>
                      <a:lnTo>
                        <a:pt x="25" y="18"/>
                      </a:lnTo>
                      <a:lnTo>
                        <a:pt x="36" y="6"/>
                      </a:lnTo>
                      <a:lnTo>
                        <a:pt x="50" y="1"/>
                      </a:lnTo>
                      <a:lnTo>
                        <a:pt x="61" y="0"/>
                      </a:lnTo>
                      <a:lnTo>
                        <a:pt x="73" y="6"/>
                      </a:lnTo>
                      <a:lnTo>
                        <a:pt x="83" y="17"/>
                      </a:lnTo>
                      <a:lnTo>
                        <a:pt x="91" y="35"/>
                      </a:lnTo>
                      <a:lnTo>
                        <a:pt x="90" y="60"/>
                      </a:lnTo>
                      <a:lnTo>
                        <a:pt x="89" y="107"/>
                      </a:lnTo>
                      <a:lnTo>
                        <a:pt x="86" y="168"/>
                      </a:lnTo>
                      <a:lnTo>
                        <a:pt x="83" y="234"/>
                      </a:lnTo>
                      <a:lnTo>
                        <a:pt x="79" y="298"/>
                      </a:lnTo>
                      <a:lnTo>
                        <a:pt x="78" y="354"/>
                      </a:lnTo>
                      <a:lnTo>
                        <a:pt x="76" y="393"/>
                      </a:lnTo>
                      <a:lnTo>
                        <a:pt x="76" y="408"/>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1" name="Freeform 348">
                  <a:extLst>
                    <a:ext uri="{FF2B5EF4-FFF2-40B4-BE49-F238E27FC236}">
                      <a16:creationId xmlns:a16="http://schemas.microsoft.com/office/drawing/2014/main" xmlns="" id="{566FF71C-B276-4C01-A0CC-EF7BE61FAFA9}"/>
                    </a:ext>
                  </a:extLst>
                </p:cNvPr>
                <p:cNvSpPr>
                  <a:spLocks/>
                </p:cNvSpPr>
                <p:nvPr/>
              </p:nvSpPr>
              <p:spPr bwMode="auto">
                <a:xfrm>
                  <a:off x="4592" y="1871"/>
                  <a:ext cx="35" cy="139"/>
                </a:xfrm>
                <a:custGeom>
                  <a:avLst/>
                  <a:gdLst/>
                  <a:ahLst/>
                  <a:cxnLst>
                    <a:cxn ang="0">
                      <a:pos x="106" y="58"/>
                    </a:cxn>
                    <a:cxn ang="0">
                      <a:pos x="76" y="418"/>
                    </a:cxn>
                    <a:cxn ang="0">
                      <a:pos x="4" y="418"/>
                    </a:cxn>
                    <a:cxn ang="0">
                      <a:pos x="3" y="373"/>
                    </a:cxn>
                    <a:cxn ang="0">
                      <a:pos x="2" y="328"/>
                    </a:cxn>
                    <a:cxn ang="0">
                      <a:pos x="0" y="284"/>
                    </a:cxn>
                    <a:cxn ang="0">
                      <a:pos x="0" y="240"/>
                    </a:cxn>
                    <a:cxn ang="0">
                      <a:pos x="0" y="194"/>
                    </a:cxn>
                    <a:cxn ang="0">
                      <a:pos x="3" y="150"/>
                    </a:cxn>
                    <a:cxn ang="0">
                      <a:pos x="9" y="107"/>
                    </a:cxn>
                    <a:cxn ang="0">
                      <a:pos x="18" y="67"/>
                    </a:cxn>
                    <a:cxn ang="0">
                      <a:pos x="27" y="33"/>
                    </a:cxn>
                    <a:cxn ang="0">
                      <a:pos x="40" y="13"/>
                    </a:cxn>
                    <a:cxn ang="0">
                      <a:pos x="54" y="2"/>
                    </a:cxn>
                    <a:cxn ang="0">
                      <a:pos x="70" y="0"/>
                    </a:cxn>
                    <a:cxn ang="0">
                      <a:pos x="82" y="4"/>
                    </a:cxn>
                    <a:cxn ang="0">
                      <a:pos x="94" y="18"/>
                    </a:cxn>
                    <a:cxn ang="0">
                      <a:pos x="101" y="35"/>
                    </a:cxn>
                    <a:cxn ang="0">
                      <a:pos x="106" y="58"/>
                    </a:cxn>
                  </a:cxnLst>
                  <a:rect l="0" t="0" r="r" b="b"/>
                  <a:pathLst>
                    <a:path w="106" h="418">
                      <a:moveTo>
                        <a:pt x="106" y="58"/>
                      </a:moveTo>
                      <a:lnTo>
                        <a:pt x="76" y="418"/>
                      </a:lnTo>
                      <a:lnTo>
                        <a:pt x="4" y="418"/>
                      </a:lnTo>
                      <a:lnTo>
                        <a:pt x="3" y="373"/>
                      </a:lnTo>
                      <a:lnTo>
                        <a:pt x="2" y="328"/>
                      </a:lnTo>
                      <a:lnTo>
                        <a:pt x="0" y="284"/>
                      </a:lnTo>
                      <a:lnTo>
                        <a:pt x="0" y="240"/>
                      </a:lnTo>
                      <a:lnTo>
                        <a:pt x="0" y="194"/>
                      </a:lnTo>
                      <a:lnTo>
                        <a:pt x="3" y="150"/>
                      </a:lnTo>
                      <a:lnTo>
                        <a:pt x="9" y="107"/>
                      </a:lnTo>
                      <a:lnTo>
                        <a:pt x="18" y="67"/>
                      </a:lnTo>
                      <a:lnTo>
                        <a:pt x="27" y="33"/>
                      </a:lnTo>
                      <a:lnTo>
                        <a:pt x="40" y="13"/>
                      </a:lnTo>
                      <a:lnTo>
                        <a:pt x="54" y="2"/>
                      </a:lnTo>
                      <a:lnTo>
                        <a:pt x="70" y="0"/>
                      </a:lnTo>
                      <a:lnTo>
                        <a:pt x="82" y="4"/>
                      </a:lnTo>
                      <a:lnTo>
                        <a:pt x="94" y="18"/>
                      </a:lnTo>
                      <a:lnTo>
                        <a:pt x="101" y="35"/>
                      </a:lnTo>
                      <a:lnTo>
                        <a:pt x="106" y="58"/>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2" name="Freeform 349">
                  <a:extLst>
                    <a:ext uri="{FF2B5EF4-FFF2-40B4-BE49-F238E27FC236}">
                      <a16:creationId xmlns:a16="http://schemas.microsoft.com/office/drawing/2014/main" xmlns="" id="{3ED961CF-0E2B-491A-9BF1-49A98399DA2C}"/>
                    </a:ext>
                  </a:extLst>
                </p:cNvPr>
                <p:cNvSpPr>
                  <a:spLocks/>
                </p:cNvSpPr>
                <p:nvPr/>
              </p:nvSpPr>
              <p:spPr bwMode="auto">
                <a:xfrm>
                  <a:off x="3967" y="2070"/>
                  <a:ext cx="463" cy="17"/>
                </a:xfrm>
                <a:custGeom>
                  <a:avLst/>
                  <a:gdLst/>
                  <a:ahLst/>
                  <a:cxnLst>
                    <a:cxn ang="0">
                      <a:pos x="29" y="0"/>
                    </a:cxn>
                    <a:cxn ang="0">
                      <a:pos x="76" y="0"/>
                    </a:cxn>
                    <a:cxn ang="0">
                      <a:pos x="205" y="0"/>
                    </a:cxn>
                    <a:cxn ang="0">
                      <a:pos x="390" y="2"/>
                    </a:cxn>
                    <a:cxn ang="0">
                      <a:pos x="612" y="4"/>
                    </a:cxn>
                    <a:cxn ang="0">
                      <a:pos x="845" y="6"/>
                    </a:cxn>
                    <a:cxn ang="0">
                      <a:pos x="1068" y="9"/>
                    </a:cxn>
                    <a:cxn ang="0">
                      <a:pos x="1256" y="11"/>
                    </a:cxn>
                    <a:cxn ang="0">
                      <a:pos x="1390" y="16"/>
                    </a:cxn>
                    <a:cxn ang="0">
                      <a:pos x="1383" y="43"/>
                    </a:cxn>
                    <a:cxn ang="0">
                      <a:pos x="1231" y="49"/>
                    </a:cxn>
                    <a:cxn ang="0">
                      <a:pos x="1059" y="52"/>
                    </a:cxn>
                    <a:cxn ang="0">
                      <a:pos x="872" y="52"/>
                    </a:cxn>
                    <a:cxn ang="0">
                      <a:pos x="683" y="52"/>
                    </a:cxn>
                    <a:cxn ang="0">
                      <a:pos x="491" y="49"/>
                    </a:cxn>
                    <a:cxn ang="0">
                      <a:pos x="310" y="46"/>
                    </a:cxn>
                    <a:cxn ang="0">
                      <a:pos x="142" y="43"/>
                    </a:cxn>
                    <a:cxn ang="0">
                      <a:pos x="0" y="43"/>
                    </a:cxn>
                    <a:cxn ang="0">
                      <a:pos x="29" y="0"/>
                    </a:cxn>
                  </a:cxnLst>
                  <a:rect l="0" t="0" r="r" b="b"/>
                  <a:pathLst>
                    <a:path w="1390" h="52">
                      <a:moveTo>
                        <a:pt x="29" y="0"/>
                      </a:moveTo>
                      <a:lnTo>
                        <a:pt x="76" y="0"/>
                      </a:lnTo>
                      <a:lnTo>
                        <a:pt x="205" y="0"/>
                      </a:lnTo>
                      <a:lnTo>
                        <a:pt x="390" y="2"/>
                      </a:lnTo>
                      <a:lnTo>
                        <a:pt x="612" y="4"/>
                      </a:lnTo>
                      <a:lnTo>
                        <a:pt x="845" y="6"/>
                      </a:lnTo>
                      <a:lnTo>
                        <a:pt x="1068" y="9"/>
                      </a:lnTo>
                      <a:lnTo>
                        <a:pt x="1256" y="11"/>
                      </a:lnTo>
                      <a:lnTo>
                        <a:pt x="1390" y="16"/>
                      </a:lnTo>
                      <a:lnTo>
                        <a:pt x="1383" y="43"/>
                      </a:lnTo>
                      <a:lnTo>
                        <a:pt x="1231" y="49"/>
                      </a:lnTo>
                      <a:lnTo>
                        <a:pt x="1059" y="52"/>
                      </a:lnTo>
                      <a:lnTo>
                        <a:pt x="872" y="52"/>
                      </a:lnTo>
                      <a:lnTo>
                        <a:pt x="683" y="52"/>
                      </a:lnTo>
                      <a:lnTo>
                        <a:pt x="491" y="49"/>
                      </a:lnTo>
                      <a:lnTo>
                        <a:pt x="310" y="46"/>
                      </a:lnTo>
                      <a:lnTo>
                        <a:pt x="142" y="43"/>
                      </a:lnTo>
                      <a:lnTo>
                        <a:pt x="0" y="43"/>
                      </a:lnTo>
                      <a:lnTo>
                        <a:pt x="29" y="0"/>
                      </a:lnTo>
                      <a:close/>
                    </a:path>
                  </a:pathLst>
                </a:custGeom>
                <a:solidFill>
                  <a:srgbClr val="6600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3" name="Freeform 350">
                  <a:extLst>
                    <a:ext uri="{FF2B5EF4-FFF2-40B4-BE49-F238E27FC236}">
                      <a16:creationId xmlns:a16="http://schemas.microsoft.com/office/drawing/2014/main" xmlns="" id="{F3B2FDA2-6B72-4243-9875-549BB9CED999}"/>
                    </a:ext>
                  </a:extLst>
                </p:cNvPr>
                <p:cNvSpPr>
                  <a:spLocks/>
                </p:cNvSpPr>
                <p:nvPr/>
              </p:nvSpPr>
              <p:spPr bwMode="auto">
                <a:xfrm>
                  <a:off x="3914" y="2096"/>
                  <a:ext cx="518" cy="526"/>
                </a:xfrm>
                <a:custGeom>
                  <a:avLst/>
                  <a:gdLst/>
                  <a:ahLst/>
                  <a:cxnLst>
                    <a:cxn ang="0">
                      <a:pos x="1556" y="0"/>
                    </a:cxn>
                    <a:cxn ang="0">
                      <a:pos x="1542" y="220"/>
                    </a:cxn>
                    <a:cxn ang="0">
                      <a:pos x="1530" y="471"/>
                    </a:cxn>
                    <a:cxn ang="0">
                      <a:pos x="1515" y="731"/>
                    </a:cxn>
                    <a:cxn ang="0">
                      <a:pos x="1502" y="987"/>
                    </a:cxn>
                    <a:cxn ang="0">
                      <a:pos x="1488" y="1217"/>
                    </a:cxn>
                    <a:cxn ang="0">
                      <a:pos x="1479" y="1404"/>
                    </a:cxn>
                    <a:cxn ang="0">
                      <a:pos x="1472" y="1530"/>
                    </a:cxn>
                    <a:cxn ang="0">
                      <a:pos x="1470" y="1577"/>
                    </a:cxn>
                    <a:cxn ang="0">
                      <a:pos x="1081" y="1570"/>
                    </a:cxn>
                    <a:cxn ang="0">
                      <a:pos x="1059" y="1491"/>
                    </a:cxn>
                    <a:cxn ang="0">
                      <a:pos x="267" y="1469"/>
                    </a:cxn>
                    <a:cxn ang="0">
                      <a:pos x="238" y="1541"/>
                    </a:cxn>
                    <a:cxn ang="0">
                      <a:pos x="8" y="1527"/>
                    </a:cxn>
                    <a:cxn ang="0">
                      <a:pos x="0" y="1412"/>
                    </a:cxn>
                    <a:cxn ang="0">
                      <a:pos x="87" y="1404"/>
                    </a:cxn>
                    <a:cxn ang="0">
                      <a:pos x="137" y="9"/>
                    </a:cxn>
                    <a:cxn ang="0">
                      <a:pos x="242" y="10"/>
                    </a:cxn>
                    <a:cxn ang="0">
                      <a:pos x="403" y="11"/>
                    </a:cxn>
                    <a:cxn ang="0">
                      <a:pos x="599" y="11"/>
                    </a:cxn>
                    <a:cxn ang="0">
                      <a:pos x="819" y="13"/>
                    </a:cxn>
                    <a:cxn ang="0">
                      <a:pos x="1040" y="10"/>
                    </a:cxn>
                    <a:cxn ang="0">
                      <a:pos x="1249" y="9"/>
                    </a:cxn>
                    <a:cxn ang="0">
                      <a:pos x="1426" y="4"/>
                    </a:cxn>
                    <a:cxn ang="0">
                      <a:pos x="1556" y="0"/>
                    </a:cxn>
                  </a:cxnLst>
                  <a:rect l="0" t="0" r="r" b="b"/>
                  <a:pathLst>
                    <a:path w="1556" h="1577">
                      <a:moveTo>
                        <a:pt x="1556" y="0"/>
                      </a:moveTo>
                      <a:lnTo>
                        <a:pt x="1542" y="220"/>
                      </a:lnTo>
                      <a:lnTo>
                        <a:pt x="1530" y="471"/>
                      </a:lnTo>
                      <a:lnTo>
                        <a:pt x="1515" y="731"/>
                      </a:lnTo>
                      <a:lnTo>
                        <a:pt x="1502" y="987"/>
                      </a:lnTo>
                      <a:lnTo>
                        <a:pt x="1488" y="1217"/>
                      </a:lnTo>
                      <a:lnTo>
                        <a:pt x="1479" y="1404"/>
                      </a:lnTo>
                      <a:lnTo>
                        <a:pt x="1472" y="1530"/>
                      </a:lnTo>
                      <a:lnTo>
                        <a:pt x="1470" y="1577"/>
                      </a:lnTo>
                      <a:lnTo>
                        <a:pt x="1081" y="1570"/>
                      </a:lnTo>
                      <a:lnTo>
                        <a:pt x="1059" y="1491"/>
                      </a:lnTo>
                      <a:lnTo>
                        <a:pt x="267" y="1469"/>
                      </a:lnTo>
                      <a:lnTo>
                        <a:pt x="238" y="1541"/>
                      </a:lnTo>
                      <a:lnTo>
                        <a:pt x="8" y="1527"/>
                      </a:lnTo>
                      <a:lnTo>
                        <a:pt x="0" y="1412"/>
                      </a:lnTo>
                      <a:lnTo>
                        <a:pt x="87" y="1404"/>
                      </a:lnTo>
                      <a:lnTo>
                        <a:pt x="137" y="9"/>
                      </a:lnTo>
                      <a:lnTo>
                        <a:pt x="242" y="10"/>
                      </a:lnTo>
                      <a:lnTo>
                        <a:pt x="403" y="11"/>
                      </a:lnTo>
                      <a:lnTo>
                        <a:pt x="599" y="11"/>
                      </a:lnTo>
                      <a:lnTo>
                        <a:pt x="819" y="13"/>
                      </a:lnTo>
                      <a:lnTo>
                        <a:pt x="1040" y="10"/>
                      </a:lnTo>
                      <a:lnTo>
                        <a:pt x="1249" y="9"/>
                      </a:lnTo>
                      <a:lnTo>
                        <a:pt x="1426" y="4"/>
                      </a:lnTo>
                      <a:lnTo>
                        <a:pt x="1556" y="0"/>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4" name="Freeform 351">
                  <a:extLst>
                    <a:ext uri="{FF2B5EF4-FFF2-40B4-BE49-F238E27FC236}">
                      <a16:creationId xmlns:a16="http://schemas.microsoft.com/office/drawing/2014/main" xmlns="" id="{21DFD8FE-1977-4BB2-9150-09FB11F51F9B}"/>
                    </a:ext>
                  </a:extLst>
                </p:cNvPr>
                <p:cNvSpPr>
                  <a:spLocks/>
                </p:cNvSpPr>
                <p:nvPr/>
              </p:nvSpPr>
              <p:spPr bwMode="auto">
                <a:xfrm>
                  <a:off x="4427" y="2092"/>
                  <a:ext cx="231" cy="530"/>
                </a:xfrm>
                <a:custGeom>
                  <a:avLst/>
                  <a:gdLst/>
                  <a:ahLst/>
                  <a:cxnLst>
                    <a:cxn ang="0">
                      <a:pos x="651" y="0"/>
                    </a:cxn>
                    <a:cxn ang="0">
                      <a:pos x="665" y="162"/>
                    </a:cxn>
                    <a:cxn ang="0">
                      <a:pos x="672" y="329"/>
                    </a:cxn>
                    <a:cxn ang="0">
                      <a:pos x="674" y="495"/>
                    </a:cxn>
                    <a:cxn ang="0">
                      <a:pos x="675" y="664"/>
                    </a:cxn>
                    <a:cxn ang="0">
                      <a:pos x="674" y="831"/>
                    </a:cxn>
                    <a:cxn ang="0">
                      <a:pos x="676" y="999"/>
                    </a:cxn>
                    <a:cxn ang="0">
                      <a:pos x="680" y="1165"/>
                    </a:cxn>
                    <a:cxn ang="0">
                      <a:pos x="694" y="1332"/>
                    </a:cxn>
                    <a:cxn ang="0">
                      <a:pos x="607" y="1364"/>
                    </a:cxn>
                    <a:cxn ang="0">
                      <a:pos x="521" y="1397"/>
                    </a:cxn>
                    <a:cxn ang="0">
                      <a:pos x="434" y="1432"/>
                    </a:cxn>
                    <a:cxn ang="0">
                      <a:pos x="348" y="1467"/>
                    </a:cxn>
                    <a:cxn ang="0">
                      <a:pos x="261" y="1498"/>
                    </a:cxn>
                    <a:cxn ang="0">
                      <a:pos x="175" y="1532"/>
                    </a:cxn>
                    <a:cxn ang="0">
                      <a:pos x="89" y="1562"/>
                    </a:cxn>
                    <a:cxn ang="0">
                      <a:pos x="3" y="1591"/>
                    </a:cxn>
                    <a:cxn ang="0">
                      <a:pos x="0" y="1396"/>
                    </a:cxn>
                    <a:cxn ang="0">
                      <a:pos x="3" y="1199"/>
                    </a:cxn>
                    <a:cxn ang="0">
                      <a:pos x="10" y="999"/>
                    </a:cxn>
                    <a:cxn ang="0">
                      <a:pos x="21" y="799"/>
                    </a:cxn>
                    <a:cxn ang="0">
                      <a:pos x="35" y="599"/>
                    </a:cxn>
                    <a:cxn ang="0">
                      <a:pos x="56" y="401"/>
                    </a:cxn>
                    <a:cxn ang="0">
                      <a:pos x="79" y="205"/>
                    </a:cxn>
                    <a:cxn ang="0">
                      <a:pos x="111" y="14"/>
                    </a:cxn>
                    <a:cxn ang="0">
                      <a:pos x="133" y="13"/>
                    </a:cxn>
                    <a:cxn ang="0">
                      <a:pos x="193" y="11"/>
                    </a:cxn>
                    <a:cxn ang="0">
                      <a:pos x="277" y="9"/>
                    </a:cxn>
                    <a:cxn ang="0">
                      <a:pos x="376" y="7"/>
                    </a:cxn>
                    <a:cxn ang="0">
                      <a:pos x="473" y="3"/>
                    </a:cxn>
                    <a:cxn ang="0">
                      <a:pos x="560" y="2"/>
                    </a:cxn>
                    <a:cxn ang="0">
                      <a:pos x="622" y="0"/>
                    </a:cxn>
                    <a:cxn ang="0">
                      <a:pos x="651" y="0"/>
                    </a:cxn>
                  </a:cxnLst>
                  <a:rect l="0" t="0" r="r" b="b"/>
                  <a:pathLst>
                    <a:path w="694" h="1591">
                      <a:moveTo>
                        <a:pt x="651" y="0"/>
                      </a:moveTo>
                      <a:lnTo>
                        <a:pt x="665" y="162"/>
                      </a:lnTo>
                      <a:lnTo>
                        <a:pt x="672" y="329"/>
                      </a:lnTo>
                      <a:lnTo>
                        <a:pt x="674" y="495"/>
                      </a:lnTo>
                      <a:lnTo>
                        <a:pt x="675" y="664"/>
                      </a:lnTo>
                      <a:lnTo>
                        <a:pt x="674" y="831"/>
                      </a:lnTo>
                      <a:lnTo>
                        <a:pt x="676" y="999"/>
                      </a:lnTo>
                      <a:lnTo>
                        <a:pt x="680" y="1165"/>
                      </a:lnTo>
                      <a:lnTo>
                        <a:pt x="694" y="1332"/>
                      </a:lnTo>
                      <a:lnTo>
                        <a:pt x="607" y="1364"/>
                      </a:lnTo>
                      <a:lnTo>
                        <a:pt x="521" y="1397"/>
                      </a:lnTo>
                      <a:lnTo>
                        <a:pt x="434" y="1432"/>
                      </a:lnTo>
                      <a:lnTo>
                        <a:pt x="348" y="1467"/>
                      </a:lnTo>
                      <a:lnTo>
                        <a:pt x="261" y="1498"/>
                      </a:lnTo>
                      <a:lnTo>
                        <a:pt x="175" y="1532"/>
                      </a:lnTo>
                      <a:lnTo>
                        <a:pt x="89" y="1562"/>
                      </a:lnTo>
                      <a:lnTo>
                        <a:pt x="3" y="1591"/>
                      </a:lnTo>
                      <a:lnTo>
                        <a:pt x="0" y="1396"/>
                      </a:lnTo>
                      <a:lnTo>
                        <a:pt x="3" y="1199"/>
                      </a:lnTo>
                      <a:lnTo>
                        <a:pt x="10" y="999"/>
                      </a:lnTo>
                      <a:lnTo>
                        <a:pt x="21" y="799"/>
                      </a:lnTo>
                      <a:lnTo>
                        <a:pt x="35" y="599"/>
                      </a:lnTo>
                      <a:lnTo>
                        <a:pt x="56" y="401"/>
                      </a:lnTo>
                      <a:lnTo>
                        <a:pt x="79" y="205"/>
                      </a:lnTo>
                      <a:lnTo>
                        <a:pt x="111" y="14"/>
                      </a:lnTo>
                      <a:lnTo>
                        <a:pt x="133" y="13"/>
                      </a:lnTo>
                      <a:lnTo>
                        <a:pt x="193" y="11"/>
                      </a:lnTo>
                      <a:lnTo>
                        <a:pt x="277" y="9"/>
                      </a:lnTo>
                      <a:lnTo>
                        <a:pt x="376" y="7"/>
                      </a:lnTo>
                      <a:lnTo>
                        <a:pt x="473" y="3"/>
                      </a:lnTo>
                      <a:lnTo>
                        <a:pt x="560" y="2"/>
                      </a:lnTo>
                      <a:lnTo>
                        <a:pt x="622" y="0"/>
                      </a:lnTo>
                      <a:lnTo>
                        <a:pt x="651" y="0"/>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5" name="Freeform 352">
                  <a:extLst>
                    <a:ext uri="{FF2B5EF4-FFF2-40B4-BE49-F238E27FC236}">
                      <a16:creationId xmlns:a16="http://schemas.microsoft.com/office/drawing/2014/main" xmlns="" id="{C0F245D5-64DC-4033-8FAD-A81E48874482}"/>
                    </a:ext>
                  </a:extLst>
                </p:cNvPr>
                <p:cNvSpPr>
                  <a:spLocks/>
                </p:cNvSpPr>
                <p:nvPr/>
              </p:nvSpPr>
              <p:spPr bwMode="auto">
                <a:xfrm>
                  <a:off x="3983" y="2116"/>
                  <a:ext cx="421" cy="44"/>
                </a:xfrm>
                <a:custGeom>
                  <a:avLst/>
                  <a:gdLst/>
                  <a:ahLst/>
                  <a:cxnLst>
                    <a:cxn ang="0">
                      <a:pos x="1261" y="7"/>
                    </a:cxn>
                    <a:cxn ang="0">
                      <a:pos x="1254" y="122"/>
                    </a:cxn>
                    <a:cxn ang="0">
                      <a:pos x="1098" y="129"/>
                    </a:cxn>
                    <a:cxn ang="0">
                      <a:pos x="943" y="132"/>
                    </a:cxn>
                    <a:cxn ang="0">
                      <a:pos x="785" y="131"/>
                    </a:cxn>
                    <a:cxn ang="0">
                      <a:pos x="628" y="128"/>
                    </a:cxn>
                    <a:cxn ang="0">
                      <a:pos x="470" y="124"/>
                    </a:cxn>
                    <a:cxn ang="0">
                      <a:pos x="314" y="122"/>
                    </a:cxn>
                    <a:cxn ang="0">
                      <a:pos x="156" y="124"/>
                    </a:cxn>
                    <a:cxn ang="0">
                      <a:pos x="0" y="131"/>
                    </a:cxn>
                    <a:cxn ang="0">
                      <a:pos x="0" y="7"/>
                    </a:cxn>
                    <a:cxn ang="0">
                      <a:pos x="95" y="6"/>
                    </a:cxn>
                    <a:cxn ang="0">
                      <a:pos x="228" y="5"/>
                    </a:cxn>
                    <a:cxn ang="0">
                      <a:pos x="387" y="2"/>
                    </a:cxn>
                    <a:cxn ang="0">
                      <a:pos x="565" y="2"/>
                    </a:cxn>
                    <a:cxn ang="0">
                      <a:pos x="749" y="0"/>
                    </a:cxn>
                    <a:cxn ang="0">
                      <a:pos x="933" y="0"/>
                    </a:cxn>
                    <a:cxn ang="0">
                      <a:pos x="1106" y="2"/>
                    </a:cxn>
                    <a:cxn ang="0">
                      <a:pos x="1261" y="7"/>
                    </a:cxn>
                  </a:cxnLst>
                  <a:rect l="0" t="0" r="r" b="b"/>
                  <a:pathLst>
                    <a:path w="1261" h="132">
                      <a:moveTo>
                        <a:pt x="1261" y="7"/>
                      </a:moveTo>
                      <a:lnTo>
                        <a:pt x="1254" y="122"/>
                      </a:lnTo>
                      <a:lnTo>
                        <a:pt x="1098" y="129"/>
                      </a:lnTo>
                      <a:lnTo>
                        <a:pt x="943" y="132"/>
                      </a:lnTo>
                      <a:lnTo>
                        <a:pt x="785" y="131"/>
                      </a:lnTo>
                      <a:lnTo>
                        <a:pt x="628" y="128"/>
                      </a:lnTo>
                      <a:lnTo>
                        <a:pt x="470" y="124"/>
                      </a:lnTo>
                      <a:lnTo>
                        <a:pt x="314" y="122"/>
                      </a:lnTo>
                      <a:lnTo>
                        <a:pt x="156" y="124"/>
                      </a:lnTo>
                      <a:lnTo>
                        <a:pt x="0" y="131"/>
                      </a:lnTo>
                      <a:lnTo>
                        <a:pt x="0" y="7"/>
                      </a:lnTo>
                      <a:lnTo>
                        <a:pt x="95" y="6"/>
                      </a:lnTo>
                      <a:lnTo>
                        <a:pt x="228" y="5"/>
                      </a:lnTo>
                      <a:lnTo>
                        <a:pt x="387" y="2"/>
                      </a:lnTo>
                      <a:lnTo>
                        <a:pt x="565" y="2"/>
                      </a:lnTo>
                      <a:lnTo>
                        <a:pt x="749" y="0"/>
                      </a:lnTo>
                      <a:lnTo>
                        <a:pt x="933" y="0"/>
                      </a:lnTo>
                      <a:lnTo>
                        <a:pt x="1106" y="2"/>
                      </a:lnTo>
                      <a:lnTo>
                        <a:pt x="1261" y="7"/>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6" name="Freeform 353">
                  <a:extLst>
                    <a:ext uri="{FF2B5EF4-FFF2-40B4-BE49-F238E27FC236}">
                      <a16:creationId xmlns:a16="http://schemas.microsoft.com/office/drawing/2014/main" xmlns="" id="{0DBBB55E-65E1-445B-9FFC-FDF78E597532}"/>
                    </a:ext>
                  </a:extLst>
                </p:cNvPr>
                <p:cNvSpPr>
                  <a:spLocks/>
                </p:cNvSpPr>
                <p:nvPr/>
              </p:nvSpPr>
              <p:spPr bwMode="auto">
                <a:xfrm>
                  <a:off x="4322" y="2176"/>
                  <a:ext cx="62" cy="398"/>
                </a:xfrm>
                <a:custGeom>
                  <a:avLst/>
                  <a:gdLst/>
                  <a:ahLst/>
                  <a:cxnLst>
                    <a:cxn ang="0">
                      <a:pos x="187" y="0"/>
                    </a:cxn>
                    <a:cxn ang="0">
                      <a:pos x="177" y="53"/>
                    </a:cxn>
                    <a:cxn ang="0">
                      <a:pos x="168" y="189"/>
                    </a:cxn>
                    <a:cxn ang="0">
                      <a:pos x="158" y="380"/>
                    </a:cxn>
                    <a:cxn ang="0">
                      <a:pos x="150" y="600"/>
                    </a:cxn>
                    <a:cxn ang="0">
                      <a:pos x="141" y="817"/>
                    </a:cxn>
                    <a:cxn ang="0">
                      <a:pos x="136" y="1008"/>
                    </a:cxn>
                    <a:cxn ang="0">
                      <a:pos x="130" y="1143"/>
                    </a:cxn>
                    <a:cxn ang="0">
                      <a:pos x="130" y="1195"/>
                    </a:cxn>
                    <a:cxn ang="0">
                      <a:pos x="0" y="1188"/>
                    </a:cxn>
                    <a:cxn ang="0">
                      <a:pos x="29" y="173"/>
                    </a:cxn>
                    <a:cxn ang="0">
                      <a:pos x="32" y="172"/>
                    </a:cxn>
                    <a:cxn ang="0">
                      <a:pos x="43" y="168"/>
                    </a:cxn>
                    <a:cxn ang="0">
                      <a:pos x="57" y="162"/>
                    </a:cxn>
                    <a:cxn ang="0">
                      <a:pos x="75" y="154"/>
                    </a:cxn>
                    <a:cxn ang="0">
                      <a:pos x="92" y="142"/>
                    </a:cxn>
                    <a:cxn ang="0">
                      <a:pos x="107" y="126"/>
                    </a:cxn>
                    <a:cxn ang="0">
                      <a:pos x="116" y="107"/>
                    </a:cxn>
                    <a:cxn ang="0">
                      <a:pos x="122" y="86"/>
                    </a:cxn>
                    <a:cxn ang="0">
                      <a:pos x="118" y="70"/>
                    </a:cxn>
                    <a:cxn ang="0">
                      <a:pos x="108" y="54"/>
                    </a:cxn>
                    <a:cxn ang="0">
                      <a:pos x="93" y="41"/>
                    </a:cxn>
                    <a:cxn ang="0">
                      <a:pos x="78" y="29"/>
                    </a:cxn>
                    <a:cxn ang="0">
                      <a:pos x="60" y="17"/>
                    </a:cxn>
                    <a:cxn ang="0">
                      <a:pos x="42" y="10"/>
                    </a:cxn>
                    <a:cxn ang="0">
                      <a:pos x="25" y="3"/>
                    </a:cxn>
                    <a:cxn ang="0">
                      <a:pos x="14" y="0"/>
                    </a:cxn>
                    <a:cxn ang="0">
                      <a:pos x="187" y="0"/>
                    </a:cxn>
                  </a:cxnLst>
                  <a:rect l="0" t="0" r="r" b="b"/>
                  <a:pathLst>
                    <a:path w="187" h="1195">
                      <a:moveTo>
                        <a:pt x="187" y="0"/>
                      </a:moveTo>
                      <a:lnTo>
                        <a:pt x="177" y="53"/>
                      </a:lnTo>
                      <a:lnTo>
                        <a:pt x="168" y="189"/>
                      </a:lnTo>
                      <a:lnTo>
                        <a:pt x="158" y="380"/>
                      </a:lnTo>
                      <a:lnTo>
                        <a:pt x="150" y="600"/>
                      </a:lnTo>
                      <a:lnTo>
                        <a:pt x="141" y="817"/>
                      </a:lnTo>
                      <a:lnTo>
                        <a:pt x="136" y="1008"/>
                      </a:lnTo>
                      <a:lnTo>
                        <a:pt x="130" y="1143"/>
                      </a:lnTo>
                      <a:lnTo>
                        <a:pt x="130" y="1195"/>
                      </a:lnTo>
                      <a:lnTo>
                        <a:pt x="0" y="1188"/>
                      </a:lnTo>
                      <a:lnTo>
                        <a:pt x="29" y="173"/>
                      </a:lnTo>
                      <a:lnTo>
                        <a:pt x="32" y="172"/>
                      </a:lnTo>
                      <a:lnTo>
                        <a:pt x="43" y="168"/>
                      </a:lnTo>
                      <a:lnTo>
                        <a:pt x="57" y="162"/>
                      </a:lnTo>
                      <a:lnTo>
                        <a:pt x="75" y="154"/>
                      </a:lnTo>
                      <a:lnTo>
                        <a:pt x="92" y="142"/>
                      </a:lnTo>
                      <a:lnTo>
                        <a:pt x="107" y="126"/>
                      </a:lnTo>
                      <a:lnTo>
                        <a:pt x="116" y="107"/>
                      </a:lnTo>
                      <a:lnTo>
                        <a:pt x="122" y="86"/>
                      </a:lnTo>
                      <a:lnTo>
                        <a:pt x="118" y="70"/>
                      </a:lnTo>
                      <a:lnTo>
                        <a:pt x="108" y="54"/>
                      </a:lnTo>
                      <a:lnTo>
                        <a:pt x="93" y="41"/>
                      </a:lnTo>
                      <a:lnTo>
                        <a:pt x="78" y="29"/>
                      </a:lnTo>
                      <a:lnTo>
                        <a:pt x="60" y="17"/>
                      </a:lnTo>
                      <a:lnTo>
                        <a:pt x="42" y="10"/>
                      </a:lnTo>
                      <a:lnTo>
                        <a:pt x="25" y="3"/>
                      </a:lnTo>
                      <a:lnTo>
                        <a:pt x="14" y="0"/>
                      </a:lnTo>
                      <a:lnTo>
                        <a:pt x="187"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7" name="Freeform 354">
                  <a:extLst>
                    <a:ext uri="{FF2B5EF4-FFF2-40B4-BE49-F238E27FC236}">
                      <a16:creationId xmlns:a16="http://schemas.microsoft.com/office/drawing/2014/main" xmlns="" id="{3335416D-16CC-40BE-A93E-824CE0EE1DE5}"/>
                    </a:ext>
                  </a:extLst>
                </p:cNvPr>
                <p:cNvSpPr>
                  <a:spLocks/>
                </p:cNvSpPr>
                <p:nvPr/>
              </p:nvSpPr>
              <p:spPr bwMode="auto">
                <a:xfrm>
                  <a:off x="4094" y="2175"/>
                  <a:ext cx="74" cy="389"/>
                </a:xfrm>
                <a:custGeom>
                  <a:avLst/>
                  <a:gdLst/>
                  <a:ahLst/>
                  <a:cxnLst>
                    <a:cxn ang="0">
                      <a:pos x="208" y="2"/>
                    </a:cxn>
                    <a:cxn ang="0">
                      <a:pos x="198" y="0"/>
                    </a:cxn>
                    <a:cxn ang="0">
                      <a:pos x="188" y="2"/>
                    </a:cxn>
                    <a:cxn ang="0">
                      <a:pos x="179" y="11"/>
                    </a:cxn>
                    <a:cxn ang="0">
                      <a:pos x="170" y="25"/>
                    </a:cxn>
                    <a:cxn ang="0">
                      <a:pos x="162" y="40"/>
                    </a:cxn>
                    <a:cxn ang="0">
                      <a:pos x="157" y="58"/>
                    </a:cxn>
                    <a:cxn ang="0">
                      <a:pos x="151" y="76"/>
                    </a:cxn>
                    <a:cxn ang="0">
                      <a:pos x="151" y="97"/>
                    </a:cxn>
                    <a:cxn ang="0">
                      <a:pos x="154" y="110"/>
                    </a:cxn>
                    <a:cxn ang="0">
                      <a:pos x="162" y="124"/>
                    </a:cxn>
                    <a:cxn ang="0">
                      <a:pos x="173" y="134"/>
                    </a:cxn>
                    <a:cxn ang="0">
                      <a:pos x="187" y="144"/>
                    </a:cxn>
                    <a:cxn ang="0">
                      <a:pos x="199" y="151"/>
                    </a:cxn>
                    <a:cxn ang="0">
                      <a:pos x="211" y="156"/>
                    </a:cxn>
                    <a:cxn ang="0">
                      <a:pos x="219" y="159"/>
                    </a:cxn>
                    <a:cxn ang="0">
                      <a:pos x="223" y="160"/>
                    </a:cxn>
                    <a:cxn ang="0">
                      <a:pos x="187" y="1168"/>
                    </a:cxn>
                    <a:cxn ang="0">
                      <a:pos x="0" y="1147"/>
                    </a:cxn>
                    <a:cxn ang="0">
                      <a:pos x="0" y="1118"/>
                    </a:cxn>
                    <a:cxn ang="0">
                      <a:pos x="1" y="1044"/>
                    </a:cxn>
                    <a:cxn ang="0">
                      <a:pos x="4" y="930"/>
                    </a:cxn>
                    <a:cxn ang="0">
                      <a:pos x="10" y="792"/>
                    </a:cxn>
                    <a:cxn ang="0">
                      <a:pos x="14" y="637"/>
                    </a:cxn>
                    <a:cxn ang="0">
                      <a:pos x="21" y="477"/>
                    </a:cxn>
                    <a:cxn ang="0">
                      <a:pos x="28" y="324"/>
                    </a:cxn>
                    <a:cxn ang="0">
                      <a:pos x="36" y="189"/>
                    </a:cxn>
                    <a:cxn ang="0">
                      <a:pos x="39" y="187"/>
                    </a:cxn>
                    <a:cxn ang="0">
                      <a:pos x="47" y="182"/>
                    </a:cxn>
                    <a:cxn ang="0">
                      <a:pos x="58" y="175"/>
                    </a:cxn>
                    <a:cxn ang="0">
                      <a:pos x="72" y="169"/>
                    </a:cxn>
                    <a:cxn ang="0">
                      <a:pos x="86" y="156"/>
                    </a:cxn>
                    <a:cxn ang="0">
                      <a:pos x="98" y="144"/>
                    </a:cxn>
                    <a:cxn ang="0">
                      <a:pos x="108" y="127"/>
                    </a:cxn>
                    <a:cxn ang="0">
                      <a:pos x="115" y="110"/>
                    </a:cxn>
                    <a:cxn ang="0">
                      <a:pos x="115" y="92"/>
                    </a:cxn>
                    <a:cxn ang="0">
                      <a:pos x="116" y="77"/>
                    </a:cxn>
                    <a:cxn ang="0">
                      <a:pos x="114" y="63"/>
                    </a:cxn>
                    <a:cxn ang="0">
                      <a:pos x="109" y="51"/>
                    </a:cxn>
                    <a:cxn ang="0">
                      <a:pos x="100" y="38"/>
                    </a:cxn>
                    <a:cxn ang="0">
                      <a:pos x="87" y="26"/>
                    </a:cxn>
                    <a:cxn ang="0">
                      <a:pos x="71" y="13"/>
                    </a:cxn>
                    <a:cxn ang="0">
                      <a:pos x="50" y="2"/>
                    </a:cxn>
                    <a:cxn ang="0">
                      <a:pos x="55" y="2"/>
                    </a:cxn>
                    <a:cxn ang="0">
                      <a:pos x="73" y="2"/>
                    </a:cxn>
                    <a:cxn ang="0">
                      <a:pos x="97" y="2"/>
                    </a:cxn>
                    <a:cxn ang="0">
                      <a:pos x="126" y="2"/>
                    </a:cxn>
                    <a:cxn ang="0">
                      <a:pos x="154" y="2"/>
                    </a:cxn>
                    <a:cxn ang="0">
                      <a:pos x="179" y="2"/>
                    </a:cxn>
                    <a:cxn ang="0">
                      <a:pos x="197" y="2"/>
                    </a:cxn>
                    <a:cxn ang="0">
                      <a:pos x="208" y="2"/>
                    </a:cxn>
                  </a:cxnLst>
                  <a:rect l="0" t="0" r="r" b="b"/>
                  <a:pathLst>
                    <a:path w="223" h="1168">
                      <a:moveTo>
                        <a:pt x="208" y="2"/>
                      </a:moveTo>
                      <a:lnTo>
                        <a:pt x="198" y="0"/>
                      </a:lnTo>
                      <a:lnTo>
                        <a:pt x="188" y="2"/>
                      </a:lnTo>
                      <a:lnTo>
                        <a:pt x="179" y="11"/>
                      </a:lnTo>
                      <a:lnTo>
                        <a:pt x="170" y="25"/>
                      </a:lnTo>
                      <a:lnTo>
                        <a:pt x="162" y="40"/>
                      </a:lnTo>
                      <a:lnTo>
                        <a:pt x="157" y="58"/>
                      </a:lnTo>
                      <a:lnTo>
                        <a:pt x="151" y="76"/>
                      </a:lnTo>
                      <a:lnTo>
                        <a:pt x="151" y="97"/>
                      </a:lnTo>
                      <a:lnTo>
                        <a:pt x="154" y="110"/>
                      </a:lnTo>
                      <a:lnTo>
                        <a:pt x="162" y="124"/>
                      </a:lnTo>
                      <a:lnTo>
                        <a:pt x="173" y="134"/>
                      </a:lnTo>
                      <a:lnTo>
                        <a:pt x="187" y="144"/>
                      </a:lnTo>
                      <a:lnTo>
                        <a:pt x="199" y="151"/>
                      </a:lnTo>
                      <a:lnTo>
                        <a:pt x="211" y="156"/>
                      </a:lnTo>
                      <a:lnTo>
                        <a:pt x="219" y="159"/>
                      </a:lnTo>
                      <a:lnTo>
                        <a:pt x="223" y="160"/>
                      </a:lnTo>
                      <a:lnTo>
                        <a:pt x="187" y="1168"/>
                      </a:lnTo>
                      <a:lnTo>
                        <a:pt x="0" y="1147"/>
                      </a:lnTo>
                      <a:lnTo>
                        <a:pt x="0" y="1118"/>
                      </a:lnTo>
                      <a:lnTo>
                        <a:pt x="1" y="1044"/>
                      </a:lnTo>
                      <a:lnTo>
                        <a:pt x="4" y="930"/>
                      </a:lnTo>
                      <a:lnTo>
                        <a:pt x="10" y="792"/>
                      </a:lnTo>
                      <a:lnTo>
                        <a:pt x="14" y="637"/>
                      </a:lnTo>
                      <a:lnTo>
                        <a:pt x="21" y="477"/>
                      </a:lnTo>
                      <a:lnTo>
                        <a:pt x="28" y="324"/>
                      </a:lnTo>
                      <a:lnTo>
                        <a:pt x="36" y="189"/>
                      </a:lnTo>
                      <a:lnTo>
                        <a:pt x="39" y="187"/>
                      </a:lnTo>
                      <a:lnTo>
                        <a:pt x="47" y="182"/>
                      </a:lnTo>
                      <a:lnTo>
                        <a:pt x="58" y="175"/>
                      </a:lnTo>
                      <a:lnTo>
                        <a:pt x="72" y="169"/>
                      </a:lnTo>
                      <a:lnTo>
                        <a:pt x="86" y="156"/>
                      </a:lnTo>
                      <a:lnTo>
                        <a:pt x="98" y="144"/>
                      </a:lnTo>
                      <a:lnTo>
                        <a:pt x="108" y="127"/>
                      </a:lnTo>
                      <a:lnTo>
                        <a:pt x="115" y="110"/>
                      </a:lnTo>
                      <a:lnTo>
                        <a:pt x="115" y="92"/>
                      </a:lnTo>
                      <a:lnTo>
                        <a:pt x="116" y="77"/>
                      </a:lnTo>
                      <a:lnTo>
                        <a:pt x="114" y="63"/>
                      </a:lnTo>
                      <a:lnTo>
                        <a:pt x="109" y="51"/>
                      </a:lnTo>
                      <a:lnTo>
                        <a:pt x="100" y="38"/>
                      </a:lnTo>
                      <a:lnTo>
                        <a:pt x="87" y="26"/>
                      </a:lnTo>
                      <a:lnTo>
                        <a:pt x="71" y="13"/>
                      </a:lnTo>
                      <a:lnTo>
                        <a:pt x="50" y="2"/>
                      </a:lnTo>
                      <a:lnTo>
                        <a:pt x="55" y="2"/>
                      </a:lnTo>
                      <a:lnTo>
                        <a:pt x="73" y="2"/>
                      </a:lnTo>
                      <a:lnTo>
                        <a:pt x="97" y="2"/>
                      </a:lnTo>
                      <a:lnTo>
                        <a:pt x="126" y="2"/>
                      </a:lnTo>
                      <a:lnTo>
                        <a:pt x="154" y="2"/>
                      </a:lnTo>
                      <a:lnTo>
                        <a:pt x="179" y="2"/>
                      </a:lnTo>
                      <a:lnTo>
                        <a:pt x="197" y="2"/>
                      </a:lnTo>
                      <a:lnTo>
                        <a:pt x="208" y="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8" name="Freeform 355">
                  <a:extLst>
                    <a:ext uri="{FF2B5EF4-FFF2-40B4-BE49-F238E27FC236}">
                      <a16:creationId xmlns:a16="http://schemas.microsoft.com/office/drawing/2014/main" xmlns="" id="{3193A7D9-D90A-4BB0-9F60-F0A9C9095EDE}"/>
                    </a:ext>
                  </a:extLst>
                </p:cNvPr>
                <p:cNvSpPr>
                  <a:spLocks/>
                </p:cNvSpPr>
                <p:nvPr/>
              </p:nvSpPr>
              <p:spPr bwMode="auto">
                <a:xfrm>
                  <a:off x="4204" y="2176"/>
                  <a:ext cx="70" cy="396"/>
                </a:xfrm>
                <a:custGeom>
                  <a:avLst/>
                  <a:gdLst/>
                  <a:ahLst/>
                  <a:cxnLst>
                    <a:cxn ang="0">
                      <a:pos x="209" y="0"/>
                    </a:cxn>
                    <a:cxn ang="0">
                      <a:pos x="198" y="0"/>
                    </a:cxn>
                    <a:cxn ang="0">
                      <a:pos x="188" y="3"/>
                    </a:cxn>
                    <a:cxn ang="0">
                      <a:pos x="176" y="6"/>
                    </a:cxn>
                    <a:cxn ang="0">
                      <a:pos x="165" y="14"/>
                    </a:cxn>
                    <a:cxn ang="0">
                      <a:pos x="152" y="24"/>
                    </a:cxn>
                    <a:cxn ang="0">
                      <a:pos x="144" y="38"/>
                    </a:cxn>
                    <a:cxn ang="0">
                      <a:pos x="138" y="56"/>
                    </a:cxn>
                    <a:cxn ang="0">
                      <a:pos x="137" y="79"/>
                    </a:cxn>
                    <a:cxn ang="0">
                      <a:pos x="140" y="96"/>
                    </a:cxn>
                    <a:cxn ang="0">
                      <a:pos x="147" y="114"/>
                    </a:cxn>
                    <a:cxn ang="0">
                      <a:pos x="155" y="129"/>
                    </a:cxn>
                    <a:cxn ang="0">
                      <a:pos x="166" y="143"/>
                    </a:cxn>
                    <a:cxn ang="0">
                      <a:pos x="177" y="153"/>
                    </a:cxn>
                    <a:cxn ang="0">
                      <a:pos x="188" y="162"/>
                    </a:cxn>
                    <a:cxn ang="0">
                      <a:pos x="199" y="168"/>
                    </a:cxn>
                    <a:cxn ang="0">
                      <a:pos x="209" y="173"/>
                    </a:cxn>
                    <a:cxn ang="0">
                      <a:pos x="187" y="1181"/>
                    </a:cxn>
                    <a:cxn ang="0">
                      <a:pos x="0" y="1188"/>
                    </a:cxn>
                    <a:cxn ang="0">
                      <a:pos x="36" y="158"/>
                    </a:cxn>
                    <a:cxn ang="0">
                      <a:pos x="46" y="158"/>
                    </a:cxn>
                    <a:cxn ang="0">
                      <a:pos x="57" y="154"/>
                    </a:cxn>
                    <a:cxn ang="0">
                      <a:pos x="68" y="147"/>
                    </a:cxn>
                    <a:cxn ang="0">
                      <a:pos x="78" y="139"/>
                    </a:cxn>
                    <a:cxn ang="0">
                      <a:pos x="84" y="125"/>
                    </a:cxn>
                    <a:cxn ang="0">
                      <a:pos x="91" y="113"/>
                    </a:cxn>
                    <a:cxn ang="0">
                      <a:pos x="94" y="99"/>
                    </a:cxn>
                    <a:cxn ang="0">
                      <a:pos x="94" y="86"/>
                    </a:cxn>
                    <a:cxn ang="0">
                      <a:pos x="94" y="70"/>
                    </a:cxn>
                    <a:cxn ang="0">
                      <a:pos x="91" y="56"/>
                    </a:cxn>
                    <a:cxn ang="0">
                      <a:pos x="87" y="42"/>
                    </a:cxn>
                    <a:cxn ang="0">
                      <a:pos x="82" y="32"/>
                    </a:cxn>
                    <a:cxn ang="0">
                      <a:pos x="72" y="21"/>
                    </a:cxn>
                    <a:cxn ang="0">
                      <a:pos x="64" y="13"/>
                    </a:cxn>
                    <a:cxn ang="0">
                      <a:pos x="53" y="5"/>
                    </a:cxn>
                    <a:cxn ang="0">
                      <a:pos x="43" y="0"/>
                    </a:cxn>
                    <a:cxn ang="0">
                      <a:pos x="47" y="0"/>
                    </a:cxn>
                    <a:cxn ang="0">
                      <a:pos x="61" y="0"/>
                    </a:cxn>
                    <a:cxn ang="0">
                      <a:pos x="80" y="0"/>
                    </a:cxn>
                    <a:cxn ang="0">
                      <a:pos x="107" y="2"/>
                    </a:cxn>
                    <a:cxn ang="0">
                      <a:pos x="133" y="2"/>
                    </a:cxn>
                    <a:cxn ang="0">
                      <a:pos x="161" y="2"/>
                    </a:cxn>
                    <a:cxn ang="0">
                      <a:pos x="186" y="0"/>
                    </a:cxn>
                    <a:cxn ang="0">
                      <a:pos x="209" y="0"/>
                    </a:cxn>
                  </a:cxnLst>
                  <a:rect l="0" t="0" r="r" b="b"/>
                  <a:pathLst>
                    <a:path w="209" h="1188">
                      <a:moveTo>
                        <a:pt x="209" y="0"/>
                      </a:moveTo>
                      <a:lnTo>
                        <a:pt x="198" y="0"/>
                      </a:lnTo>
                      <a:lnTo>
                        <a:pt x="188" y="3"/>
                      </a:lnTo>
                      <a:lnTo>
                        <a:pt x="176" y="6"/>
                      </a:lnTo>
                      <a:lnTo>
                        <a:pt x="165" y="14"/>
                      </a:lnTo>
                      <a:lnTo>
                        <a:pt x="152" y="24"/>
                      </a:lnTo>
                      <a:lnTo>
                        <a:pt x="144" y="38"/>
                      </a:lnTo>
                      <a:lnTo>
                        <a:pt x="138" y="56"/>
                      </a:lnTo>
                      <a:lnTo>
                        <a:pt x="137" y="79"/>
                      </a:lnTo>
                      <a:lnTo>
                        <a:pt x="140" y="96"/>
                      </a:lnTo>
                      <a:lnTo>
                        <a:pt x="147" y="114"/>
                      </a:lnTo>
                      <a:lnTo>
                        <a:pt x="155" y="129"/>
                      </a:lnTo>
                      <a:lnTo>
                        <a:pt x="166" y="143"/>
                      </a:lnTo>
                      <a:lnTo>
                        <a:pt x="177" y="153"/>
                      </a:lnTo>
                      <a:lnTo>
                        <a:pt x="188" y="162"/>
                      </a:lnTo>
                      <a:lnTo>
                        <a:pt x="199" y="168"/>
                      </a:lnTo>
                      <a:lnTo>
                        <a:pt x="209" y="173"/>
                      </a:lnTo>
                      <a:lnTo>
                        <a:pt x="187" y="1181"/>
                      </a:lnTo>
                      <a:lnTo>
                        <a:pt x="0" y="1188"/>
                      </a:lnTo>
                      <a:lnTo>
                        <a:pt x="36" y="158"/>
                      </a:lnTo>
                      <a:lnTo>
                        <a:pt x="46" y="158"/>
                      </a:lnTo>
                      <a:lnTo>
                        <a:pt x="57" y="154"/>
                      </a:lnTo>
                      <a:lnTo>
                        <a:pt x="68" y="147"/>
                      </a:lnTo>
                      <a:lnTo>
                        <a:pt x="78" y="139"/>
                      </a:lnTo>
                      <a:lnTo>
                        <a:pt x="84" y="125"/>
                      </a:lnTo>
                      <a:lnTo>
                        <a:pt x="91" y="113"/>
                      </a:lnTo>
                      <a:lnTo>
                        <a:pt x="94" y="99"/>
                      </a:lnTo>
                      <a:lnTo>
                        <a:pt x="94" y="86"/>
                      </a:lnTo>
                      <a:lnTo>
                        <a:pt x="94" y="70"/>
                      </a:lnTo>
                      <a:lnTo>
                        <a:pt x="91" y="56"/>
                      </a:lnTo>
                      <a:lnTo>
                        <a:pt x="87" y="42"/>
                      </a:lnTo>
                      <a:lnTo>
                        <a:pt x="82" y="32"/>
                      </a:lnTo>
                      <a:lnTo>
                        <a:pt x="72" y="21"/>
                      </a:lnTo>
                      <a:lnTo>
                        <a:pt x="64" y="13"/>
                      </a:lnTo>
                      <a:lnTo>
                        <a:pt x="53" y="5"/>
                      </a:lnTo>
                      <a:lnTo>
                        <a:pt x="43" y="0"/>
                      </a:lnTo>
                      <a:lnTo>
                        <a:pt x="47" y="0"/>
                      </a:lnTo>
                      <a:lnTo>
                        <a:pt x="61" y="0"/>
                      </a:lnTo>
                      <a:lnTo>
                        <a:pt x="80" y="0"/>
                      </a:lnTo>
                      <a:lnTo>
                        <a:pt x="107" y="2"/>
                      </a:lnTo>
                      <a:lnTo>
                        <a:pt x="133" y="2"/>
                      </a:lnTo>
                      <a:lnTo>
                        <a:pt x="161" y="2"/>
                      </a:lnTo>
                      <a:lnTo>
                        <a:pt x="186" y="0"/>
                      </a:lnTo>
                      <a:lnTo>
                        <a:pt x="209"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9" name="Freeform 356">
                  <a:extLst>
                    <a:ext uri="{FF2B5EF4-FFF2-40B4-BE49-F238E27FC236}">
                      <a16:creationId xmlns:a16="http://schemas.microsoft.com/office/drawing/2014/main" xmlns="" id="{E5C00BD9-0653-4817-868E-91363F9CD923}"/>
                    </a:ext>
                  </a:extLst>
                </p:cNvPr>
                <p:cNvSpPr>
                  <a:spLocks/>
                </p:cNvSpPr>
                <p:nvPr/>
              </p:nvSpPr>
              <p:spPr bwMode="auto">
                <a:xfrm>
                  <a:off x="3986" y="2173"/>
                  <a:ext cx="81" cy="387"/>
                </a:xfrm>
                <a:custGeom>
                  <a:avLst/>
                  <a:gdLst/>
                  <a:ahLst/>
                  <a:cxnLst>
                    <a:cxn ang="0">
                      <a:pos x="245" y="0"/>
                    </a:cxn>
                    <a:cxn ang="0">
                      <a:pos x="228" y="5"/>
                    </a:cxn>
                    <a:cxn ang="0">
                      <a:pos x="213" y="13"/>
                    </a:cxn>
                    <a:cxn ang="0">
                      <a:pos x="199" y="21"/>
                    </a:cxn>
                    <a:cxn ang="0">
                      <a:pos x="188" y="34"/>
                    </a:cxn>
                    <a:cxn ang="0">
                      <a:pos x="178" y="46"/>
                    </a:cxn>
                    <a:cxn ang="0">
                      <a:pos x="171" y="63"/>
                    </a:cxn>
                    <a:cxn ang="0">
                      <a:pos x="166" y="79"/>
                    </a:cxn>
                    <a:cxn ang="0">
                      <a:pos x="166" y="102"/>
                    </a:cxn>
                    <a:cxn ang="0">
                      <a:pos x="166" y="117"/>
                    </a:cxn>
                    <a:cxn ang="0">
                      <a:pos x="167" y="132"/>
                    </a:cxn>
                    <a:cxn ang="0">
                      <a:pos x="171" y="147"/>
                    </a:cxn>
                    <a:cxn ang="0">
                      <a:pos x="178" y="161"/>
                    </a:cxn>
                    <a:cxn ang="0">
                      <a:pos x="185" y="172"/>
                    </a:cxn>
                    <a:cxn ang="0">
                      <a:pos x="196" y="182"/>
                    </a:cxn>
                    <a:cxn ang="0">
                      <a:pos x="207" y="189"/>
                    </a:cxn>
                    <a:cxn ang="0">
                      <a:pos x="224" y="194"/>
                    </a:cxn>
                    <a:cxn ang="0">
                      <a:pos x="217" y="326"/>
                    </a:cxn>
                    <a:cxn ang="0">
                      <a:pos x="211" y="478"/>
                    </a:cxn>
                    <a:cxn ang="0">
                      <a:pos x="205" y="637"/>
                    </a:cxn>
                    <a:cxn ang="0">
                      <a:pos x="199" y="795"/>
                    </a:cxn>
                    <a:cxn ang="0">
                      <a:pos x="193" y="936"/>
                    </a:cxn>
                    <a:cxn ang="0">
                      <a:pos x="191" y="1053"/>
                    </a:cxn>
                    <a:cxn ang="0">
                      <a:pos x="188" y="1130"/>
                    </a:cxn>
                    <a:cxn ang="0">
                      <a:pos x="188" y="1159"/>
                    </a:cxn>
                    <a:cxn ang="0">
                      <a:pos x="0" y="1152"/>
                    </a:cxn>
                    <a:cxn ang="0">
                      <a:pos x="0" y="1123"/>
                    </a:cxn>
                    <a:cxn ang="0">
                      <a:pos x="1" y="1044"/>
                    </a:cxn>
                    <a:cxn ang="0">
                      <a:pos x="4" y="925"/>
                    </a:cxn>
                    <a:cxn ang="0">
                      <a:pos x="9" y="783"/>
                    </a:cxn>
                    <a:cxn ang="0">
                      <a:pos x="13" y="622"/>
                    </a:cxn>
                    <a:cxn ang="0">
                      <a:pos x="20" y="459"/>
                    </a:cxn>
                    <a:cxn ang="0">
                      <a:pos x="27" y="302"/>
                    </a:cxn>
                    <a:cxn ang="0">
                      <a:pos x="36" y="165"/>
                    </a:cxn>
                    <a:cxn ang="0">
                      <a:pos x="48" y="168"/>
                    </a:cxn>
                    <a:cxn ang="0">
                      <a:pos x="63" y="168"/>
                    </a:cxn>
                    <a:cxn ang="0">
                      <a:pos x="77" y="164"/>
                    </a:cxn>
                    <a:cxn ang="0">
                      <a:pos x="92" y="157"/>
                    </a:cxn>
                    <a:cxn ang="0">
                      <a:pos x="103" y="146"/>
                    </a:cxn>
                    <a:cxn ang="0">
                      <a:pos x="113" y="133"/>
                    </a:cxn>
                    <a:cxn ang="0">
                      <a:pos x="120" y="118"/>
                    </a:cxn>
                    <a:cxn ang="0">
                      <a:pos x="123" y="102"/>
                    </a:cxn>
                    <a:cxn ang="0">
                      <a:pos x="121" y="78"/>
                    </a:cxn>
                    <a:cxn ang="0">
                      <a:pos x="116" y="59"/>
                    </a:cxn>
                    <a:cxn ang="0">
                      <a:pos x="105" y="42"/>
                    </a:cxn>
                    <a:cxn ang="0">
                      <a:pos x="92" y="30"/>
                    </a:cxn>
                    <a:cxn ang="0">
                      <a:pos x="77" y="18"/>
                    </a:cxn>
                    <a:cxn ang="0">
                      <a:pos x="62" y="12"/>
                    </a:cxn>
                    <a:cxn ang="0">
                      <a:pos x="47" y="7"/>
                    </a:cxn>
                    <a:cxn ang="0">
                      <a:pos x="36" y="7"/>
                    </a:cxn>
                    <a:cxn ang="0">
                      <a:pos x="245" y="0"/>
                    </a:cxn>
                  </a:cxnLst>
                  <a:rect l="0" t="0" r="r" b="b"/>
                  <a:pathLst>
                    <a:path w="245" h="1159">
                      <a:moveTo>
                        <a:pt x="245" y="0"/>
                      </a:moveTo>
                      <a:lnTo>
                        <a:pt x="228" y="5"/>
                      </a:lnTo>
                      <a:lnTo>
                        <a:pt x="213" y="13"/>
                      </a:lnTo>
                      <a:lnTo>
                        <a:pt x="199" y="21"/>
                      </a:lnTo>
                      <a:lnTo>
                        <a:pt x="188" y="34"/>
                      </a:lnTo>
                      <a:lnTo>
                        <a:pt x="178" y="46"/>
                      </a:lnTo>
                      <a:lnTo>
                        <a:pt x="171" y="63"/>
                      </a:lnTo>
                      <a:lnTo>
                        <a:pt x="166" y="79"/>
                      </a:lnTo>
                      <a:lnTo>
                        <a:pt x="166" y="102"/>
                      </a:lnTo>
                      <a:lnTo>
                        <a:pt x="166" y="117"/>
                      </a:lnTo>
                      <a:lnTo>
                        <a:pt x="167" y="132"/>
                      </a:lnTo>
                      <a:lnTo>
                        <a:pt x="171" y="147"/>
                      </a:lnTo>
                      <a:lnTo>
                        <a:pt x="178" y="161"/>
                      </a:lnTo>
                      <a:lnTo>
                        <a:pt x="185" y="172"/>
                      </a:lnTo>
                      <a:lnTo>
                        <a:pt x="196" y="182"/>
                      </a:lnTo>
                      <a:lnTo>
                        <a:pt x="207" y="189"/>
                      </a:lnTo>
                      <a:lnTo>
                        <a:pt x="224" y="194"/>
                      </a:lnTo>
                      <a:lnTo>
                        <a:pt x="217" y="326"/>
                      </a:lnTo>
                      <a:lnTo>
                        <a:pt x="211" y="478"/>
                      </a:lnTo>
                      <a:lnTo>
                        <a:pt x="205" y="637"/>
                      </a:lnTo>
                      <a:lnTo>
                        <a:pt x="199" y="795"/>
                      </a:lnTo>
                      <a:lnTo>
                        <a:pt x="193" y="936"/>
                      </a:lnTo>
                      <a:lnTo>
                        <a:pt x="191" y="1053"/>
                      </a:lnTo>
                      <a:lnTo>
                        <a:pt x="188" y="1130"/>
                      </a:lnTo>
                      <a:lnTo>
                        <a:pt x="188" y="1159"/>
                      </a:lnTo>
                      <a:lnTo>
                        <a:pt x="0" y="1152"/>
                      </a:lnTo>
                      <a:lnTo>
                        <a:pt x="0" y="1123"/>
                      </a:lnTo>
                      <a:lnTo>
                        <a:pt x="1" y="1044"/>
                      </a:lnTo>
                      <a:lnTo>
                        <a:pt x="4" y="925"/>
                      </a:lnTo>
                      <a:lnTo>
                        <a:pt x="9" y="783"/>
                      </a:lnTo>
                      <a:lnTo>
                        <a:pt x="13" y="622"/>
                      </a:lnTo>
                      <a:lnTo>
                        <a:pt x="20" y="459"/>
                      </a:lnTo>
                      <a:lnTo>
                        <a:pt x="27" y="302"/>
                      </a:lnTo>
                      <a:lnTo>
                        <a:pt x="36" y="165"/>
                      </a:lnTo>
                      <a:lnTo>
                        <a:pt x="48" y="168"/>
                      </a:lnTo>
                      <a:lnTo>
                        <a:pt x="63" y="168"/>
                      </a:lnTo>
                      <a:lnTo>
                        <a:pt x="77" y="164"/>
                      </a:lnTo>
                      <a:lnTo>
                        <a:pt x="92" y="157"/>
                      </a:lnTo>
                      <a:lnTo>
                        <a:pt x="103" y="146"/>
                      </a:lnTo>
                      <a:lnTo>
                        <a:pt x="113" y="133"/>
                      </a:lnTo>
                      <a:lnTo>
                        <a:pt x="120" y="118"/>
                      </a:lnTo>
                      <a:lnTo>
                        <a:pt x="123" y="102"/>
                      </a:lnTo>
                      <a:lnTo>
                        <a:pt x="121" y="78"/>
                      </a:lnTo>
                      <a:lnTo>
                        <a:pt x="116" y="59"/>
                      </a:lnTo>
                      <a:lnTo>
                        <a:pt x="105" y="42"/>
                      </a:lnTo>
                      <a:lnTo>
                        <a:pt x="92" y="30"/>
                      </a:lnTo>
                      <a:lnTo>
                        <a:pt x="77" y="18"/>
                      </a:lnTo>
                      <a:lnTo>
                        <a:pt x="62" y="12"/>
                      </a:lnTo>
                      <a:lnTo>
                        <a:pt x="47" y="7"/>
                      </a:lnTo>
                      <a:lnTo>
                        <a:pt x="36" y="7"/>
                      </a:lnTo>
                      <a:lnTo>
                        <a:pt x="245"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60" name="Freeform 357">
                  <a:extLst>
                    <a:ext uri="{FF2B5EF4-FFF2-40B4-BE49-F238E27FC236}">
                      <a16:creationId xmlns:a16="http://schemas.microsoft.com/office/drawing/2014/main" xmlns="" id="{E04565EE-D855-45EE-A959-0D9406A1EB56}"/>
                    </a:ext>
                  </a:extLst>
                </p:cNvPr>
                <p:cNvSpPr>
                  <a:spLocks/>
                </p:cNvSpPr>
                <p:nvPr/>
              </p:nvSpPr>
              <p:spPr bwMode="auto">
                <a:xfrm>
                  <a:off x="4591" y="2177"/>
                  <a:ext cx="41" cy="354"/>
                </a:xfrm>
                <a:custGeom>
                  <a:avLst/>
                  <a:gdLst/>
                  <a:ahLst/>
                  <a:cxnLst>
                    <a:cxn ang="0">
                      <a:pos x="93" y="83"/>
                    </a:cxn>
                    <a:cxn ang="0">
                      <a:pos x="102" y="216"/>
                    </a:cxn>
                    <a:cxn ang="0">
                      <a:pos x="109" y="367"/>
                    </a:cxn>
                    <a:cxn ang="0">
                      <a:pos x="113" y="522"/>
                    </a:cxn>
                    <a:cxn ang="0">
                      <a:pos x="118" y="676"/>
                    </a:cxn>
                    <a:cxn ang="0">
                      <a:pos x="120" y="813"/>
                    </a:cxn>
                    <a:cxn ang="0">
                      <a:pos x="121" y="925"/>
                    </a:cxn>
                    <a:cxn ang="0">
                      <a:pos x="121" y="1000"/>
                    </a:cxn>
                    <a:cxn ang="0">
                      <a:pos x="122" y="1027"/>
                    </a:cxn>
                    <a:cxn ang="0">
                      <a:pos x="7" y="1063"/>
                    </a:cxn>
                    <a:cxn ang="0">
                      <a:pos x="6" y="1033"/>
                    </a:cxn>
                    <a:cxn ang="0">
                      <a:pos x="5" y="951"/>
                    </a:cxn>
                    <a:cxn ang="0">
                      <a:pos x="3" y="831"/>
                    </a:cxn>
                    <a:cxn ang="0">
                      <a:pos x="3" y="687"/>
                    </a:cxn>
                    <a:cxn ang="0">
                      <a:pos x="2" y="528"/>
                    </a:cxn>
                    <a:cxn ang="0">
                      <a:pos x="0" y="367"/>
                    </a:cxn>
                    <a:cxn ang="0">
                      <a:pos x="0" y="216"/>
                    </a:cxn>
                    <a:cxn ang="0">
                      <a:pos x="0" y="92"/>
                    </a:cxn>
                    <a:cxn ang="0">
                      <a:pos x="3" y="54"/>
                    </a:cxn>
                    <a:cxn ang="0">
                      <a:pos x="13" y="26"/>
                    </a:cxn>
                    <a:cxn ang="0">
                      <a:pos x="27" y="7"/>
                    </a:cxn>
                    <a:cxn ang="0">
                      <a:pos x="43" y="0"/>
                    </a:cxn>
                    <a:cxn ang="0">
                      <a:pos x="59" y="3"/>
                    </a:cxn>
                    <a:cxn ang="0">
                      <a:pos x="74" y="17"/>
                    </a:cxn>
                    <a:cxn ang="0">
                      <a:pos x="85" y="43"/>
                    </a:cxn>
                    <a:cxn ang="0">
                      <a:pos x="93" y="83"/>
                    </a:cxn>
                  </a:cxnLst>
                  <a:rect l="0" t="0" r="r" b="b"/>
                  <a:pathLst>
                    <a:path w="122" h="1063">
                      <a:moveTo>
                        <a:pt x="93" y="83"/>
                      </a:moveTo>
                      <a:lnTo>
                        <a:pt x="102" y="216"/>
                      </a:lnTo>
                      <a:lnTo>
                        <a:pt x="109" y="367"/>
                      </a:lnTo>
                      <a:lnTo>
                        <a:pt x="113" y="522"/>
                      </a:lnTo>
                      <a:lnTo>
                        <a:pt x="118" y="676"/>
                      </a:lnTo>
                      <a:lnTo>
                        <a:pt x="120" y="813"/>
                      </a:lnTo>
                      <a:lnTo>
                        <a:pt x="121" y="925"/>
                      </a:lnTo>
                      <a:lnTo>
                        <a:pt x="121" y="1000"/>
                      </a:lnTo>
                      <a:lnTo>
                        <a:pt x="122" y="1027"/>
                      </a:lnTo>
                      <a:lnTo>
                        <a:pt x="7" y="1063"/>
                      </a:lnTo>
                      <a:lnTo>
                        <a:pt x="6" y="1033"/>
                      </a:lnTo>
                      <a:lnTo>
                        <a:pt x="5" y="951"/>
                      </a:lnTo>
                      <a:lnTo>
                        <a:pt x="3" y="831"/>
                      </a:lnTo>
                      <a:lnTo>
                        <a:pt x="3" y="687"/>
                      </a:lnTo>
                      <a:lnTo>
                        <a:pt x="2" y="528"/>
                      </a:lnTo>
                      <a:lnTo>
                        <a:pt x="0" y="367"/>
                      </a:lnTo>
                      <a:lnTo>
                        <a:pt x="0" y="216"/>
                      </a:lnTo>
                      <a:lnTo>
                        <a:pt x="0" y="92"/>
                      </a:lnTo>
                      <a:lnTo>
                        <a:pt x="3" y="54"/>
                      </a:lnTo>
                      <a:lnTo>
                        <a:pt x="13" y="26"/>
                      </a:lnTo>
                      <a:lnTo>
                        <a:pt x="27" y="7"/>
                      </a:lnTo>
                      <a:lnTo>
                        <a:pt x="43" y="0"/>
                      </a:lnTo>
                      <a:lnTo>
                        <a:pt x="59" y="3"/>
                      </a:lnTo>
                      <a:lnTo>
                        <a:pt x="74" y="17"/>
                      </a:lnTo>
                      <a:lnTo>
                        <a:pt x="85" y="43"/>
                      </a:lnTo>
                      <a:lnTo>
                        <a:pt x="93" y="8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61" name="Freeform 358">
                  <a:extLst>
                    <a:ext uri="{FF2B5EF4-FFF2-40B4-BE49-F238E27FC236}">
                      <a16:creationId xmlns:a16="http://schemas.microsoft.com/office/drawing/2014/main" xmlns="" id="{8E667C30-B8C9-4977-BDE9-CAE7E21BC27B}"/>
                    </a:ext>
                  </a:extLst>
                </p:cNvPr>
                <p:cNvSpPr>
                  <a:spLocks/>
                </p:cNvSpPr>
                <p:nvPr/>
              </p:nvSpPr>
              <p:spPr bwMode="auto">
                <a:xfrm>
                  <a:off x="4516" y="2179"/>
                  <a:ext cx="51" cy="381"/>
                </a:xfrm>
                <a:custGeom>
                  <a:avLst/>
                  <a:gdLst/>
                  <a:ahLst/>
                  <a:cxnLst>
                    <a:cxn ang="0">
                      <a:pos x="152" y="76"/>
                    </a:cxn>
                    <a:cxn ang="0">
                      <a:pos x="152" y="208"/>
                    </a:cxn>
                    <a:cxn ang="0">
                      <a:pos x="151" y="366"/>
                    </a:cxn>
                    <a:cxn ang="0">
                      <a:pos x="148" y="533"/>
                    </a:cxn>
                    <a:cxn ang="0">
                      <a:pos x="147" y="701"/>
                    </a:cxn>
                    <a:cxn ang="0">
                      <a:pos x="143" y="852"/>
                    </a:cxn>
                    <a:cxn ang="0">
                      <a:pos x="140" y="976"/>
                    </a:cxn>
                    <a:cxn ang="0">
                      <a:pos x="137" y="1061"/>
                    </a:cxn>
                    <a:cxn ang="0">
                      <a:pos x="137" y="1092"/>
                    </a:cxn>
                    <a:cxn ang="0">
                      <a:pos x="0" y="1142"/>
                    </a:cxn>
                    <a:cxn ang="0">
                      <a:pos x="0" y="1106"/>
                    </a:cxn>
                    <a:cxn ang="0">
                      <a:pos x="2" y="1014"/>
                    </a:cxn>
                    <a:cxn ang="0">
                      <a:pos x="6" y="876"/>
                    </a:cxn>
                    <a:cxn ang="0">
                      <a:pos x="11" y="713"/>
                    </a:cxn>
                    <a:cxn ang="0">
                      <a:pos x="15" y="536"/>
                    </a:cxn>
                    <a:cxn ang="0">
                      <a:pos x="24" y="364"/>
                    </a:cxn>
                    <a:cxn ang="0">
                      <a:pos x="32" y="209"/>
                    </a:cxn>
                    <a:cxn ang="0">
                      <a:pos x="44" y="91"/>
                    </a:cxn>
                    <a:cxn ang="0">
                      <a:pos x="50" y="55"/>
                    </a:cxn>
                    <a:cxn ang="0">
                      <a:pos x="62" y="28"/>
                    </a:cxn>
                    <a:cxn ang="0">
                      <a:pos x="78" y="8"/>
                    </a:cxn>
                    <a:cxn ang="0">
                      <a:pos x="97" y="0"/>
                    </a:cxn>
                    <a:cxn ang="0">
                      <a:pos x="115" y="0"/>
                    </a:cxn>
                    <a:cxn ang="0">
                      <a:pos x="132" y="13"/>
                    </a:cxn>
                    <a:cxn ang="0">
                      <a:pos x="144" y="37"/>
                    </a:cxn>
                    <a:cxn ang="0">
                      <a:pos x="152" y="76"/>
                    </a:cxn>
                  </a:cxnLst>
                  <a:rect l="0" t="0" r="r" b="b"/>
                  <a:pathLst>
                    <a:path w="152" h="1142">
                      <a:moveTo>
                        <a:pt x="152" y="76"/>
                      </a:moveTo>
                      <a:lnTo>
                        <a:pt x="152" y="208"/>
                      </a:lnTo>
                      <a:lnTo>
                        <a:pt x="151" y="366"/>
                      </a:lnTo>
                      <a:lnTo>
                        <a:pt x="148" y="533"/>
                      </a:lnTo>
                      <a:lnTo>
                        <a:pt x="147" y="701"/>
                      </a:lnTo>
                      <a:lnTo>
                        <a:pt x="143" y="852"/>
                      </a:lnTo>
                      <a:lnTo>
                        <a:pt x="140" y="976"/>
                      </a:lnTo>
                      <a:lnTo>
                        <a:pt x="137" y="1061"/>
                      </a:lnTo>
                      <a:lnTo>
                        <a:pt x="137" y="1092"/>
                      </a:lnTo>
                      <a:lnTo>
                        <a:pt x="0" y="1142"/>
                      </a:lnTo>
                      <a:lnTo>
                        <a:pt x="0" y="1106"/>
                      </a:lnTo>
                      <a:lnTo>
                        <a:pt x="2" y="1014"/>
                      </a:lnTo>
                      <a:lnTo>
                        <a:pt x="6" y="876"/>
                      </a:lnTo>
                      <a:lnTo>
                        <a:pt x="11" y="713"/>
                      </a:lnTo>
                      <a:lnTo>
                        <a:pt x="15" y="536"/>
                      </a:lnTo>
                      <a:lnTo>
                        <a:pt x="24" y="364"/>
                      </a:lnTo>
                      <a:lnTo>
                        <a:pt x="32" y="209"/>
                      </a:lnTo>
                      <a:lnTo>
                        <a:pt x="44" y="91"/>
                      </a:lnTo>
                      <a:lnTo>
                        <a:pt x="50" y="55"/>
                      </a:lnTo>
                      <a:lnTo>
                        <a:pt x="62" y="28"/>
                      </a:lnTo>
                      <a:lnTo>
                        <a:pt x="78" y="8"/>
                      </a:lnTo>
                      <a:lnTo>
                        <a:pt x="97" y="0"/>
                      </a:lnTo>
                      <a:lnTo>
                        <a:pt x="115" y="0"/>
                      </a:lnTo>
                      <a:lnTo>
                        <a:pt x="132" y="13"/>
                      </a:lnTo>
                      <a:lnTo>
                        <a:pt x="144" y="37"/>
                      </a:lnTo>
                      <a:lnTo>
                        <a:pt x="152" y="76"/>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62" name="Freeform 359">
                  <a:extLst>
                    <a:ext uri="{FF2B5EF4-FFF2-40B4-BE49-F238E27FC236}">
                      <a16:creationId xmlns:a16="http://schemas.microsoft.com/office/drawing/2014/main" xmlns="" id="{242C59E1-8C63-4040-9E08-FC135642616C}"/>
                    </a:ext>
                  </a:extLst>
                </p:cNvPr>
                <p:cNvSpPr>
                  <a:spLocks/>
                </p:cNvSpPr>
                <p:nvPr/>
              </p:nvSpPr>
              <p:spPr bwMode="auto">
                <a:xfrm>
                  <a:off x="4449" y="2180"/>
                  <a:ext cx="60" cy="399"/>
                </a:xfrm>
                <a:custGeom>
                  <a:avLst/>
                  <a:gdLst/>
                  <a:ahLst/>
                  <a:cxnLst>
                    <a:cxn ang="0">
                      <a:pos x="180" y="82"/>
                    </a:cxn>
                    <a:cxn ang="0">
                      <a:pos x="178" y="231"/>
                    </a:cxn>
                    <a:cxn ang="0">
                      <a:pos x="171" y="401"/>
                    </a:cxn>
                    <a:cxn ang="0">
                      <a:pos x="161" y="580"/>
                    </a:cxn>
                    <a:cxn ang="0">
                      <a:pos x="151" y="756"/>
                    </a:cxn>
                    <a:cxn ang="0">
                      <a:pos x="139" y="914"/>
                    </a:cxn>
                    <a:cxn ang="0">
                      <a:pos x="131" y="1042"/>
                    </a:cxn>
                    <a:cxn ang="0">
                      <a:pos x="124" y="1128"/>
                    </a:cxn>
                    <a:cxn ang="0">
                      <a:pos x="122" y="1161"/>
                    </a:cxn>
                    <a:cxn ang="0">
                      <a:pos x="0" y="1197"/>
                    </a:cxn>
                    <a:cxn ang="0">
                      <a:pos x="0" y="1164"/>
                    </a:cxn>
                    <a:cxn ang="0">
                      <a:pos x="3" y="1078"/>
                    </a:cxn>
                    <a:cxn ang="0">
                      <a:pos x="7" y="948"/>
                    </a:cxn>
                    <a:cxn ang="0">
                      <a:pos x="16" y="790"/>
                    </a:cxn>
                    <a:cxn ang="0">
                      <a:pos x="24" y="613"/>
                    </a:cxn>
                    <a:cxn ang="0">
                      <a:pos x="35" y="433"/>
                    </a:cxn>
                    <a:cxn ang="0">
                      <a:pos x="47" y="260"/>
                    </a:cxn>
                    <a:cxn ang="0">
                      <a:pos x="64" y="109"/>
                    </a:cxn>
                    <a:cxn ang="0">
                      <a:pos x="72" y="61"/>
                    </a:cxn>
                    <a:cxn ang="0">
                      <a:pos x="86" y="28"/>
                    </a:cxn>
                    <a:cxn ang="0">
                      <a:pos x="101" y="7"/>
                    </a:cxn>
                    <a:cxn ang="0">
                      <a:pos x="119" y="0"/>
                    </a:cxn>
                    <a:cxn ang="0">
                      <a:pos x="135" y="3"/>
                    </a:cxn>
                    <a:cxn ang="0">
                      <a:pos x="151" y="19"/>
                    </a:cxn>
                    <a:cxn ang="0">
                      <a:pos x="167" y="44"/>
                    </a:cxn>
                    <a:cxn ang="0">
                      <a:pos x="180" y="82"/>
                    </a:cxn>
                  </a:cxnLst>
                  <a:rect l="0" t="0" r="r" b="b"/>
                  <a:pathLst>
                    <a:path w="180" h="1197">
                      <a:moveTo>
                        <a:pt x="180" y="82"/>
                      </a:moveTo>
                      <a:lnTo>
                        <a:pt x="178" y="231"/>
                      </a:lnTo>
                      <a:lnTo>
                        <a:pt x="171" y="401"/>
                      </a:lnTo>
                      <a:lnTo>
                        <a:pt x="161" y="580"/>
                      </a:lnTo>
                      <a:lnTo>
                        <a:pt x="151" y="756"/>
                      </a:lnTo>
                      <a:lnTo>
                        <a:pt x="139" y="914"/>
                      </a:lnTo>
                      <a:lnTo>
                        <a:pt x="131" y="1042"/>
                      </a:lnTo>
                      <a:lnTo>
                        <a:pt x="124" y="1128"/>
                      </a:lnTo>
                      <a:lnTo>
                        <a:pt x="122" y="1161"/>
                      </a:lnTo>
                      <a:lnTo>
                        <a:pt x="0" y="1197"/>
                      </a:lnTo>
                      <a:lnTo>
                        <a:pt x="0" y="1164"/>
                      </a:lnTo>
                      <a:lnTo>
                        <a:pt x="3" y="1078"/>
                      </a:lnTo>
                      <a:lnTo>
                        <a:pt x="7" y="948"/>
                      </a:lnTo>
                      <a:lnTo>
                        <a:pt x="16" y="790"/>
                      </a:lnTo>
                      <a:lnTo>
                        <a:pt x="24" y="613"/>
                      </a:lnTo>
                      <a:lnTo>
                        <a:pt x="35" y="433"/>
                      </a:lnTo>
                      <a:lnTo>
                        <a:pt x="47" y="260"/>
                      </a:lnTo>
                      <a:lnTo>
                        <a:pt x="64" y="109"/>
                      </a:lnTo>
                      <a:lnTo>
                        <a:pt x="72" y="61"/>
                      </a:lnTo>
                      <a:lnTo>
                        <a:pt x="86" y="28"/>
                      </a:lnTo>
                      <a:lnTo>
                        <a:pt x="101" y="7"/>
                      </a:lnTo>
                      <a:lnTo>
                        <a:pt x="119" y="0"/>
                      </a:lnTo>
                      <a:lnTo>
                        <a:pt x="135" y="3"/>
                      </a:lnTo>
                      <a:lnTo>
                        <a:pt x="151" y="19"/>
                      </a:lnTo>
                      <a:lnTo>
                        <a:pt x="167" y="44"/>
                      </a:lnTo>
                      <a:lnTo>
                        <a:pt x="180" y="8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63" name="Freeform 360">
                  <a:extLst>
                    <a:ext uri="{FF2B5EF4-FFF2-40B4-BE49-F238E27FC236}">
                      <a16:creationId xmlns:a16="http://schemas.microsoft.com/office/drawing/2014/main" xmlns="" id="{5A9C0805-4105-46F3-BB82-936483E267E8}"/>
                    </a:ext>
                  </a:extLst>
                </p:cNvPr>
                <p:cNvSpPr>
                  <a:spLocks/>
                </p:cNvSpPr>
                <p:nvPr/>
              </p:nvSpPr>
              <p:spPr bwMode="auto">
                <a:xfrm>
                  <a:off x="3976" y="2603"/>
                  <a:ext cx="276" cy="69"/>
                </a:xfrm>
                <a:custGeom>
                  <a:avLst/>
                  <a:gdLst/>
                  <a:ahLst/>
                  <a:cxnLst>
                    <a:cxn ang="0">
                      <a:pos x="828" y="0"/>
                    </a:cxn>
                    <a:cxn ang="0">
                      <a:pos x="785" y="43"/>
                    </a:cxn>
                    <a:cxn ang="0">
                      <a:pos x="799" y="108"/>
                    </a:cxn>
                    <a:cxn ang="0">
                      <a:pos x="749" y="136"/>
                    </a:cxn>
                    <a:cxn ang="0">
                      <a:pos x="749" y="208"/>
                    </a:cxn>
                    <a:cxn ang="0">
                      <a:pos x="7" y="187"/>
                    </a:cxn>
                    <a:cxn ang="0">
                      <a:pos x="0" y="86"/>
                    </a:cxn>
                    <a:cxn ang="0">
                      <a:pos x="93" y="72"/>
                    </a:cxn>
                    <a:cxn ang="0">
                      <a:pos x="115" y="0"/>
                    </a:cxn>
                    <a:cxn ang="0">
                      <a:pos x="828" y="0"/>
                    </a:cxn>
                  </a:cxnLst>
                  <a:rect l="0" t="0" r="r" b="b"/>
                  <a:pathLst>
                    <a:path w="828" h="208">
                      <a:moveTo>
                        <a:pt x="828" y="0"/>
                      </a:moveTo>
                      <a:lnTo>
                        <a:pt x="785" y="43"/>
                      </a:lnTo>
                      <a:lnTo>
                        <a:pt x="799" y="108"/>
                      </a:lnTo>
                      <a:lnTo>
                        <a:pt x="749" y="136"/>
                      </a:lnTo>
                      <a:lnTo>
                        <a:pt x="749" y="208"/>
                      </a:lnTo>
                      <a:lnTo>
                        <a:pt x="7" y="187"/>
                      </a:lnTo>
                      <a:lnTo>
                        <a:pt x="0" y="86"/>
                      </a:lnTo>
                      <a:lnTo>
                        <a:pt x="93" y="72"/>
                      </a:lnTo>
                      <a:lnTo>
                        <a:pt x="115" y="0"/>
                      </a:lnTo>
                      <a:lnTo>
                        <a:pt x="828" y="0"/>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grpSp>
          <p:pic>
            <p:nvPicPr>
              <p:cNvPr id="218" name="Picture 240" descr="UACCOUNT">
                <a:extLst>
                  <a:ext uri="{FF2B5EF4-FFF2-40B4-BE49-F238E27FC236}">
                    <a16:creationId xmlns:a16="http://schemas.microsoft.com/office/drawing/2014/main" xmlns="" id="{F633D854-08C7-41A7-A316-D9A2AEB63BA3}"/>
                  </a:ext>
                </a:extLst>
              </p:cNvPr>
              <p:cNvPicPr>
                <a:picLocks noChangeAspect="1" noChangeArrowheads="1"/>
              </p:cNvPicPr>
              <p:nvPr/>
            </p:nvPicPr>
            <p:blipFill>
              <a:blip r:embed="rId8" cstate="print"/>
              <a:srcRect/>
              <a:stretch>
                <a:fillRect/>
              </a:stretch>
            </p:blipFill>
            <p:spPr bwMode="auto">
              <a:xfrm>
                <a:off x="4251124" y="3372020"/>
                <a:ext cx="1516063" cy="1493837"/>
              </a:xfrm>
              <a:prstGeom prst="rect">
                <a:avLst/>
              </a:prstGeom>
              <a:noFill/>
            </p:spPr>
          </p:pic>
          <p:sp>
            <p:nvSpPr>
              <p:cNvPr id="219" name="Text Box 315">
                <a:extLst>
                  <a:ext uri="{FF2B5EF4-FFF2-40B4-BE49-F238E27FC236}">
                    <a16:creationId xmlns:a16="http://schemas.microsoft.com/office/drawing/2014/main" xmlns="" id="{241F15F1-E9E6-4CEC-B43D-8C5CED5FCAE7}"/>
                  </a:ext>
                </a:extLst>
              </p:cNvPr>
              <p:cNvSpPr txBox="1">
                <a:spLocks noChangeArrowheads="1"/>
              </p:cNvSpPr>
              <p:nvPr/>
            </p:nvSpPr>
            <p:spPr bwMode="auto">
              <a:xfrm>
                <a:off x="4235248" y="4803944"/>
                <a:ext cx="1606265" cy="422160"/>
              </a:xfrm>
              <a:prstGeom prst="rect">
                <a:avLst/>
              </a:prstGeom>
              <a:noFill/>
              <a:ln w="9525">
                <a:noFill/>
                <a:miter lim="800000"/>
                <a:headEnd/>
                <a:tailEnd/>
              </a:ln>
              <a:effectLst/>
            </p:spPr>
            <p:txBody>
              <a:bodyPr wrap="none">
                <a:spAutoFit/>
              </a:bodyPr>
              <a:lstStyle/>
              <a:p>
                <a:pPr eaLnBrk="1" hangingPunct="1"/>
                <a:r>
                  <a:rPr lang="id-ID" sz="1400" b="1" dirty="0">
                    <a:solidFill>
                      <a:srgbClr val="C00000"/>
                    </a:solidFill>
                    <a:latin typeface="Tahoma" pitchFamily="34" charset="0"/>
                    <a:ea typeface="Tahoma" pitchFamily="34" charset="0"/>
                    <a:cs typeface="Tahoma" pitchFamily="34" charset="0"/>
                  </a:rPr>
                  <a:t>Pengguna</a:t>
                </a:r>
              </a:p>
            </p:txBody>
          </p:sp>
        </p:grpSp>
        <p:sp>
          <p:nvSpPr>
            <p:cNvPr id="216" name="AutoShape 238">
              <a:extLst>
                <a:ext uri="{FF2B5EF4-FFF2-40B4-BE49-F238E27FC236}">
                  <a16:creationId xmlns:a16="http://schemas.microsoft.com/office/drawing/2014/main" xmlns="" id="{E423A55B-F5AD-4F7B-9D07-D705EB4292D8}"/>
                </a:ext>
              </a:extLst>
            </p:cNvPr>
            <p:cNvSpPr>
              <a:spLocks noChangeArrowheads="1"/>
            </p:cNvSpPr>
            <p:nvPr/>
          </p:nvSpPr>
          <p:spPr bwMode="auto">
            <a:xfrm>
              <a:off x="5958745" y="2783642"/>
              <a:ext cx="881397" cy="2560147"/>
            </a:xfrm>
            <a:prstGeom prst="rightArrow">
              <a:avLst>
                <a:gd name="adj1" fmla="val 50000"/>
                <a:gd name="adj2" fmla="val 42544"/>
              </a:avLst>
            </a:prstGeom>
            <a:solidFill>
              <a:srgbClr val="FF200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id-ID" sz="1400">
                <a:latin typeface="Tahoma" pitchFamily="34" charset="0"/>
                <a:ea typeface="Tahoma" pitchFamily="34" charset="0"/>
                <a:cs typeface="Tahoma" pitchFamily="34" charset="0"/>
              </a:endParaRPr>
            </a:p>
          </p:txBody>
        </p:sp>
      </p:grpSp>
      <p:pic>
        <p:nvPicPr>
          <p:cNvPr id="483" name="Picture 482">
            <a:extLst>
              <a:ext uri="{FF2B5EF4-FFF2-40B4-BE49-F238E27FC236}">
                <a16:creationId xmlns:a16="http://schemas.microsoft.com/office/drawing/2014/main" xmlns="" id="{796C4BC2-D535-4AF0-9484-554F8D431AD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44288" y="2438259"/>
            <a:ext cx="728734" cy="640872"/>
          </a:xfrm>
          <a:prstGeom prst="rect">
            <a:avLst/>
          </a:prstGeom>
        </p:spPr>
      </p:pic>
      <p:pic>
        <p:nvPicPr>
          <p:cNvPr id="484" name="Picture 483">
            <a:extLst>
              <a:ext uri="{FF2B5EF4-FFF2-40B4-BE49-F238E27FC236}">
                <a16:creationId xmlns:a16="http://schemas.microsoft.com/office/drawing/2014/main" xmlns="" id="{6142B557-7B41-47D8-B89D-950B7D635E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48397" y="2853896"/>
            <a:ext cx="728734" cy="640872"/>
          </a:xfrm>
          <a:prstGeom prst="rect">
            <a:avLst/>
          </a:prstGeom>
        </p:spPr>
      </p:pic>
      <p:pic>
        <p:nvPicPr>
          <p:cNvPr id="1026" name="Picture 2" descr="Image result for arrow">
            <a:extLst>
              <a:ext uri="{FF2B5EF4-FFF2-40B4-BE49-F238E27FC236}">
                <a16:creationId xmlns:a16="http://schemas.microsoft.com/office/drawing/2014/main" xmlns="" id="{6DDE7D8F-13B1-4560-BD53-65910D8E4A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728828">
            <a:off x="7326744" y="1055464"/>
            <a:ext cx="749321" cy="660652"/>
          </a:xfrm>
          <a:prstGeom prst="rect">
            <a:avLst/>
          </a:prstGeom>
          <a:noFill/>
          <a:extLst>
            <a:ext uri="{909E8E84-426E-40dd-AFC4-6F175D3DCCD1}">
              <a14:hiddenFill xmlns:a14="http://schemas.microsoft.com/office/drawing/2010/main">
                <a:solidFill>
                  <a:srgbClr val="FFFFFF"/>
                </a:solidFill>
              </a14:hiddenFill>
            </a:ext>
          </a:extLst>
        </p:spPr>
      </p:pic>
      <p:pic>
        <p:nvPicPr>
          <p:cNvPr id="485" name="Picture 2" descr="Image result for arrow">
            <a:extLst>
              <a:ext uri="{FF2B5EF4-FFF2-40B4-BE49-F238E27FC236}">
                <a16:creationId xmlns:a16="http://schemas.microsoft.com/office/drawing/2014/main" xmlns="" id="{54A3DAE0-7A2F-430F-9AF3-8DD29B250F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728828">
            <a:off x="9113981" y="1471100"/>
            <a:ext cx="749321" cy="660652"/>
          </a:xfrm>
          <a:prstGeom prst="rect">
            <a:avLst/>
          </a:prstGeom>
          <a:noFill/>
          <a:extLst>
            <a:ext uri="{909E8E84-426E-40dd-AFC4-6F175D3DCCD1}">
              <a14:hiddenFill xmlns:a14="http://schemas.microsoft.com/office/drawing/2010/main">
                <a:solidFill>
                  <a:srgbClr val="FFFFFF"/>
                </a:solidFill>
              </a14:hiddenFill>
            </a:ext>
          </a:extLst>
        </p:spPr>
      </p:pic>
      <p:grpSp>
        <p:nvGrpSpPr>
          <p:cNvPr id="486" name="Group 485">
            <a:extLst>
              <a:ext uri="{FF2B5EF4-FFF2-40B4-BE49-F238E27FC236}">
                <a16:creationId xmlns:a16="http://schemas.microsoft.com/office/drawing/2014/main" xmlns="" id="{A47F6296-CF23-458D-9456-A182176438E7}"/>
              </a:ext>
            </a:extLst>
          </p:cNvPr>
          <p:cNvGrpSpPr/>
          <p:nvPr/>
        </p:nvGrpSpPr>
        <p:grpSpPr>
          <a:xfrm>
            <a:off x="11031306" y="1636845"/>
            <a:ext cx="1160694" cy="3584311"/>
            <a:chOff x="11031305" y="1296256"/>
            <a:chExt cx="1160694" cy="3584311"/>
          </a:xfrm>
        </p:grpSpPr>
        <p:sp>
          <p:nvSpPr>
            <p:cNvPr id="487" name="Freeform: Shape 486">
              <a:extLst>
                <a:ext uri="{FF2B5EF4-FFF2-40B4-BE49-F238E27FC236}">
                  <a16:creationId xmlns:a16="http://schemas.microsoft.com/office/drawing/2014/main" xmlns="" id="{4D3A5979-2F5A-4367-8DA3-5F2CF167C794}"/>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TextBox 487">
              <a:extLst>
                <a:ext uri="{FF2B5EF4-FFF2-40B4-BE49-F238E27FC236}">
                  <a16:creationId xmlns:a16="http://schemas.microsoft.com/office/drawing/2014/main" xmlns="" id="{D5426E08-1FC4-40B2-96C0-84D95DF6B76B}"/>
                </a:ext>
              </a:extLst>
            </p:cNvPr>
            <p:cNvSpPr txBox="1"/>
            <p:nvPr/>
          </p:nvSpPr>
          <p:spPr>
            <a:xfrm rot="16200000">
              <a:off x="10834661" y="3086178"/>
              <a:ext cx="218172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Tren</a:t>
              </a:r>
              <a:r>
                <a:rPr lang="en-US" sz="2400" b="1" dirty="0">
                  <a:solidFill>
                    <a:schemeClr val="bg1">
                      <a:lumMod val="95000"/>
                    </a:schemeClr>
                  </a:solidFill>
                  <a:latin typeface="Tw Cen MT" panose="020B0602020104020603" pitchFamily="34" charset="0"/>
                </a:rPr>
                <a:t> </a:t>
              </a:r>
              <a:r>
                <a:rPr lang="en-US" sz="2400" b="1" dirty="0" err="1">
                  <a:solidFill>
                    <a:schemeClr val="bg1">
                      <a:lumMod val="95000"/>
                    </a:schemeClr>
                  </a:solidFill>
                  <a:latin typeface="Tw Cen MT" panose="020B0602020104020603" pitchFamily="34" charset="0"/>
                </a:rPr>
                <a:t>kearsipan</a:t>
              </a:r>
              <a:endParaRPr lang="en-US" sz="2400" b="1" dirty="0">
                <a:solidFill>
                  <a:schemeClr val="bg1">
                    <a:lumMod val="95000"/>
                  </a:schemeClr>
                </a:solidFill>
                <a:latin typeface="Tw Cen MT" panose="020B0602020104020603" pitchFamily="34" charset="0"/>
              </a:endParaRPr>
            </a:p>
          </p:txBody>
        </p:sp>
        <p:pic>
          <p:nvPicPr>
            <p:cNvPr id="489" name="Picture 488">
              <a:extLst>
                <a:ext uri="{FF2B5EF4-FFF2-40B4-BE49-F238E27FC236}">
                  <a16:creationId xmlns:a16="http://schemas.microsoft.com/office/drawing/2014/main" xmlns="" id="{6E3F2CDC-4065-404B-A815-890DCB661C9A}"/>
                </a:ext>
              </a:extLst>
            </p:cNvPr>
            <p:cNvPicPr>
              <a:picLocks noChangeAspect="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90" name="Picture 489">
              <a:extLst>
                <a:ext uri="{FF2B5EF4-FFF2-40B4-BE49-F238E27FC236}">
                  <a16:creationId xmlns:a16="http://schemas.microsoft.com/office/drawing/2014/main" xmlns="" id="{88BA55A3-DE2F-4ADA-98EC-D30BDF3C90D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91" name="Picture 490">
              <a:extLst>
                <a:ext uri="{FF2B5EF4-FFF2-40B4-BE49-F238E27FC236}">
                  <a16:creationId xmlns:a16="http://schemas.microsoft.com/office/drawing/2014/main" xmlns="" id="{62140155-712F-4B64-8EA8-A6282929E4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Tree>
    <p:extLst>
      <p:ext uri="{BB962C8B-B14F-4D97-AF65-F5344CB8AC3E}">
        <p14:creationId xmlns:p14="http://schemas.microsoft.com/office/powerpoint/2010/main" val="28452261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DF067F-FC37-4D9A-9307-5459C360AEA4}"/>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30378E94-6AA7-4CA8-BFD2-57D1C8712C74}"/>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Tren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pengelolaan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dan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layanan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arsip</a:t>
            </a:r>
            <a:endPar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316" name="Slide Number Placeholder 1">
            <a:extLst>
              <a:ext uri="{FF2B5EF4-FFF2-40B4-BE49-F238E27FC236}">
                <a16:creationId xmlns:a16="http://schemas.microsoft.com/office/drawing/2014/main" xmlns="" id="{7C9EEBA8-8336-4C99-B024-D78E09157C00}"/>
              </a:ext>
            </a:extLst>
          </p:cNvPr>
          <p:cNvSpPr>
            <a:spLocks noGrp="1"/>
          </p:cNvSpPr>
          <p:nvPr>
            <p:ph type="sldNum" sz="quarter" idx="12"/>
          </p:nvPr>
        </p:nvSpPr>
        <p:spPr>
          <a:xfrm>
            <a:off x="7074869" y="5833900"/>
            <a:ext cx="2405063" cy="4762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Char char="•"/>
              <a:defRPr sz="3200">
                <a:solidFill>
                  <a:schemeClr val="tx1"/>
                </a:solidFill>
                <a:latin typeface="Arial" panose="020B0604020202020204" pitchFamily="34" charset="0"/>
                <a:ea typeface="ＭＳ Ｐゴシック" panose="020B0600070205080204" pitchFamily="34" charset="-128"/>
              </a:defRPr>
            </a:lvl1pPr>
            <a:lvl2pPr marL="742932" indent="-285744" eaLnBrk="0" hangingPunct="0">
              <a:spcBef>
                <a:spcPct val="20000"/>
              </a:spcBef>
              <a:buClr>
                <a:schemeClr val="tx1"/>
              </a:buClr>
              <a:buChar char="–"/>
              <a:defRPr sz="2800">
                <a:solidFill>
                  <a:schemeClr val="tx1"/>
                </a:solidFill>
                <a:latin typeface="Arial" panose="020B0604020202020204" pitchFamily="34" charset="0"/>
                <a:ea typeface="ＭＳ Ｐゴシック" panose="020B0600070205080204" pitchFamily="34" charset="-128"/>
              </a:defRPr>
            </a:lvl2pPr>
            <a:lvl3pPr marL="1142971" indent="-228594" eaLnBrk="0" hangingPunct="0">
              <a:spcBef>
                <a:spcPct val="20000"/>
              </a:spcBef>
              <a:buClr>
                <a:schemeClr val="tx1"/>
              </a:buClr>
              <a:buChar char="•"/>
              <a:defRPr sz="2400">
                <a:solidFill>
                  <a:schemeClr val="tx1"/>
                </a:solidFill>
                <a:latin typeface="Arial" panose="020B0604020202020204" pitchFamily="34" charset="0"/>
                <a:ea typeface="ＭＳ Ｐゴシック" panose="020B0600070205080204" pitchFamily="34" charset="-128"/>
              </a:defRPr>
            </a:lvl3pPr>
            <a:lvl4pPr marL="1600160" indent="-228594" eaLnBrk="0" hangingPunct="0">
              <a:spcBef>
                <a:spcPct val="20000"/>
              </a:spcBef>
              <a:buClr>
                <a:schemeClr val="tx1"/>
              </a:buClr>
              <a:buChar char="–"/>
              <a:defRPr sz="2000">
                <a:solidFill>
                  <a:schemeClr val="tx1"/>
                </a:solidFill>
                <a:latin typeface="Arial" panose="020B0604020202020204" pitchFamily="34" charset="0"/>
                <a:ea typeface="ＭＳ Ｐゴシック" panose="020B0600070205080204" pitchFamily="34" charset="-128"/>
              </a:defRPr>
            </a:lvl4pPr>
            <a:lvl5pPr marL="2057349" indent="-228594" eaLnBrk="0" hangingPunct="0">
              <a:spcBef>
                <a:spcPct val="20000"/>
              </a:spcBef>
              <a:buClr>
                <a:schemeClr val="tx1"/>
              </a:buClr>
              <a:buChar char="»"/>
              <a:defRPr sz="2000">
                <a:solidFill>
                  <a:schemeClr val="tx1"/>
                </a:solidFill>
                <a:latin typeface="Arial" panose="020B0604020202020204" pitchFamily="34" charset="0"/>
                <a:ea typeface="ＭＳ Ｐゴシック" panose="020B0600070205080204" pitchFamily="34" charset="-128"/>
              </a:defRPr>
            </a:lvl5pPr>
            <a:lvl6pPr marL="2514537" indent="-228594" eaLnBrk="0" fontAlgn="base" hangingPunct="0">
              <a:spcBef>
                <a:spcPct val="20000"/>
              </a:spcBef>
              <a:spcAft>
                <a:spcPct val="0"/>
              </a:spcAft>
              <a:buClr>
                <a:schemeClr val="tx1"/>
              </a:buClr>
              <a:buChar char="»"/>
              <a:defRPr sz="2000">
                <a:solidFill>
                  <a:schemeClr val="tx1"/>
                </a:solidFill>
                <a:latin typeface="Arial" panose="020B0604020202020204" pitchFamily="34" charset="0"/>
                <a:ea typeface="ＭＳ Ｐゴシック" panose="020B0600070205080204" pitchFamily="34" charset="-128"/>
              </a:defRPr>
            </a:lvl6pPr>
            <a:lvl7pPr marL="2971726" indent="-228594" eaLnBrk="0" fontAlgn="base" hangingPunct="0">
              <a:spcBef>
                <a:spcPct val="20000"/>
              </a:spcBef>
              <a:spcAft>
                <a:spcPct val="0"/>
              </a:spcAft>
              <a:buClr>
                <a:schemeClr val="tx1"/>
              </a:buClr>
              <a:buChar char="»"/>
              <a:defRPr sz="2000">
                <a:solidFill>
                  <a:schemeClr val="tx1"/>
                </a:solidFill>
                <a:latin typeface="Arial" panose="020B0604020202020204" pitchFamily="34" charset="0"/>
                <a:ea typeface="ＭＳ Ｐゴシック" panose="020B0600070205080204" pitchFamily="34" charset="-128"/>
              </a:defRPr>
            </a:lvl7pPr>
            <a:lvl8pPr marL="3428914" indent="-228594" eaLnBrk="0" fontAlgn="base" hangingPunct="0">
              <a:spcBef>
                <a:spcPct val="20000"/>
              </a:spcBef>
              <a:spcAft>
                <a:spcPct val="0"/>
              </a:spcAft>
              <a:buClr>
                <a:schemeClr val="tx1"/>
              </a:buClr>
              <a:buChar char="»"/>
              <a:defRPr sz="2000">
                <a:solidFill>
                  <a:schemeClr val="tx1"/>
                </a:solidFill>
                <a:latin typeface="Arial" panose="020B0604020202020204" pitchFamily="34" charset="0"/>
                <a:ea typeface="ＭＳ Ｐゴシック" panose="020B0600070205080204" pitchFamily="34" charset="-128"/>
              </a:defRPr>
            </a:lvl8pPr>
            <a:lvl9pPr marL="3886103" indent="-228594" eaLnBrk="0" fontAlgn="base" hangingPunct="0">
              <a:spcBef>
                <a:spcPct val="20000"/>
              </a:spcBef>
              <a:spcAft>
                <a:spcPct val="0"/>
              </a:spcAft>
              <a:buClr>
                <a:schemeClr val="tx1"/>
              </a:buClr>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fld id="{8A1C4FF4-0D1A-45A6-BA97-6115653B5DEA}" type="slidenum">
              <a:rPr lang="en-US" altLang="en-US" sz="1000"/>
              <a:pPr eaLnBrk="1" hangingPunct="1">
                <a:spcBef>
                  <a:spcPct val="0"/>
                </a:spcBef>
                <a:buClrTx/>
                <a:buFontTx/>
                <a:buNone/>
              </a:pPr>
              <a:t>16</a:t>
            </a:fld>
            <a:endParaRPr lang="en-US" altLang="en-US" sz="1000"/>
          </a:p>
        </p:txBody>
      </p:sp>
      <p:pic>
        <p:nvPicPr>
          <p:cNvPr id="317" name="Picture 1" descr="UDA_June 2012_web_jpeg.jpg">
            <a:extLst>
              <a:ext uri="{FF2B5EF4-FFF2-40B4-BE49-F238E27FC236}">
                <a16:creationId xmlns:a16="http://schemas.microsoft.com/office/drawing/2014/main" xmlns="" id="{4F513857-1D93-49D6-9ABD-23B342BB61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6917" y="1102178"/>
            <a:ext cx="3637776" cy="5146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18" name="Rectangle 3">
            <a:extLst>
              <a:ext uri="{FF2B5EF4-FFF2-40B4-BE49-F238E27FC236}">
                <a16:creationId xmlns:a16="http://schemas.microsoft.com/office/drawing/2014/main" xmlns="" id="{B9FE2FE4-9A1F-48E2-9217-CD346C85DA49}"/>
              </a:ext>
            </a:extLst>
          </p:cNvPr>
          <p:cNvSpPr txBox="1">
            <a:spLocks noChangeArrowheads="1"/>
          </p:cNvSpPr>
          <p:nvPr/>
        </p:nvSpPr>
        <p:spPr>
          <a:xfrm>
            <a:off x="593545" y="1139123"/>
            <a:ext cx="3722639" cy="12058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spcBef>
                <a:spcPts val="0"/>
              </a:spcBef>
            </a:pPr>
            <a:r>
              <a:rPr lang="fr-CH" altLang="zh-TW" sz="1600" b="1" i="1" cap="none" dirty="0" err="1">
                <a:solidFill>
                  <a:srgbClr val="C00000"/>
                </a:solidFill>
                <a:latin typeface="Tahoma" panose="020B0604030504040204" pitchFamily="34" charset="0"/>
                <a:ea typeface="Tahoma" panose="020B0604030504040204" pitchFamily="34" charset="0"/>
                <a:cs typeface="Tahoma" panose="020B0604030504040204" pitchFamily="34" charset="0"/>
              </a:rPr>
              <a:t>Ketebukaan</a:t>
            </a:r>
            <a:r>
              <a:rPr lang="fr-CH" altLang="zh-TW" sz="1600" b="1" i="1" cap="none"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rgbClr val="C00000"/>
                </a:solidFill>
                <a:latin typeface="Tahoma" panose="020B0604030504040204" pitchFamily="34" charset="0"/>
                <a:ea typeface="Tahoma" panose="020B0604030504040204" pitchFamily="34" charset="0"/>
                <a:cs typeface="Tahoma" panose="020B0604030504040204" pitchFamily="34" charset="0"/>
              </a:rPr>
              <a:t>akses</a:t>
            </a:r>
            <a:r>
              <a:rPr lang="fr-CH" altLang="zh-TW" sz="1600" b="1" i="1" cap="none"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terhadap</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arsip</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memperkaya</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pengetahuan</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kita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mengenai</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kemasyarakatan</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memajukan</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demokrasi</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melindungi</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hak</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warga</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negara</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dan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meningkatkan</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kualitas</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CH" altLang="zh-TW"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hidup</a:t>
            </a:r>
            <a:r>
              <a:rPr lang="fr-CH" altLang="zh-TW"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44" indent="-285744">
              <a:lnSpc>
                <a:spcPct val="120000"/>
              </a:lnSpc>
              <a:spcBef>
                <a:spcPts val="0"/>
              </a:spcBef>
              <a:buFont typeface="Arial" panose="020B0604020202020204" pitchFamily="34" charset="0"/>
              <a:buChar char="•"/>
            </a:pPr>
            <a:endParaRPr lang="en-US" altLang="en-US" sz="1600" b="1" cap="non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44" indent="-285744">
              <a:lnSpc>
                <a:spcPct val="120000"/>
              </a:lnSpc>
              <a:spcBef>
                <a:spcPts val="0"/>
              </a:spcBef>
              <a:buFont typeface="Arial" panose="020B0604020202020204" pitchFamily="34" charset="0"/>
              <a:buChar char="•"/>
            </a:pPr>
            <a:endParaRPr lang="en-US" altLang="en-US" sz="1600" b="1" cap="non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44" indent="-285744">
              <a:lnSpc>
                <a:spcPct val="120000"/>
              </a:lnSpc>
              <a:spcBef>
                <a:spcPts val="0"/>
              </a:spcBef>
              <a:buFont typeface="Arial" panose="020B0604020202020204" pitchFamily="34" charset="0"/>
              <a:buChar char="•"/>
            </a:pPr>
            <a:endParaRPr lang="en-US" altLang="en-US" sz="1600" b="1" cap="non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19" name="Rectangle 3">
            <a:extLst>
              <a:ext uri="{FF2B5EF4-FFF2-40B4-BE49-F238E27FC236}">
                <a16:creationId xmlns:a16="http://schemas.microsoft.com/office/drawing/2014/main" xmlns="" id="{BB1DB1B5-BC26-45C7-88FD-00A34330745C}"/>
              </a:ext>
            </a:extLst>
          </p:cNvPr>
          <p:cNvSpPr txBox="1">
            <a:spLocks noChangeArrowheads="1"/>
          </p:cNvSpPr>
          <p:nvPr/>
        </p:nvSpPr>
        <p:spPr>
          <a:xfrm>
            <a:off x="621023" y="4437739"/>
            <a:ext cx="3549103" cy="9825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00000"/>
              </a:lnSpc>
              <a:spcBef>
                <a:spcPts val="0"/>
              </a:spcBef>
            </a:pP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Arsip</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dapat</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diakses</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oleh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semua</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orang,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namun</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tetap</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menghormati</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ketentuan</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hukum</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yang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berlaku</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dan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hak-hak</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individu</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pencipta</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pemilik</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 dan </a:t>
            </a:r>
            <a:r>
              <a:rPr lang="en-US" altLang="en-US" sz="1600" b="1" i="1" cap="none" dirty="0" err="1">
                <a:solidFill>
                  <a:schemeClr val="tx1"/>
                </a:solidFill>
                <a:latin typeface="Tahoma" panose="020B0604030504040204" pitchFamily="34" charset="0"/>
                <a:ea typeface="Tahoma" panose="020B0604030504040204" pitchFamily="34" charset="0"/>
                <a:cs typeface="Tahoma" panose="020B0604030504040204" pitchFamily="34" charset="0"/>
              </a:rPr>
              <a:t>pengguna</a:t>
            </a:r>
            <a:r>
              <a:rPr lang="en-US" altLang="en-US" sz="1600" b="1" i="1" cap="none"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altLang="en-US" sz="1600" b="1" cap="non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320" name="Straight Arrow Connector 319">
            <a:extLst>
              <a:ext uri="{FF2B5EF4-FFF2-40B4-BE49-F238E27FC236}">
                <a16:creationId xmlns:a16="http://schemas.microsoft.com/office/drawing/2014/main" xmlns="" id="{8D5B26B0-8FD3-443D-9460-D78FAFED684F}"/>
              </a:ext>
            </a:extLst>
          </p:cNvPr>
          <p:cNvCxnSpPr>
            <a:cxnSpLocks/>
          </p:cNvCxnSpPr>
          <p:nvPr/>
        </p:nvCxnSpPr>
        <p:spPr>
          <a:xfrm flipH="1" flipV="1">
            <a:off x="3889612" y="2647666"/>
            <a:ext cx="3318535" cy="128149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21" name="Rectangle 3">
            <a:extLst>
              <a:ext uri="{FF2B5EF4-FFF2-40B4-BE49-F238E27FC236}">
                <a16:creationId xmlns:a16="http://schemas.microsoft.com/office/drawing/2014/main" xmlns="" id="{01D15CB9-8FF3-45EC-9D62-B1542C938D98}"/>
              </a:ext>
            </a:extLst>
          </p:cNvPr>
          <p:cNvSpPr txBox="1">
            <a:spLocks noChangeArrowheads="1"/>
          </p:cNvSpPr>
          <p:nvPr/>
        </p:nvSpPr>
        <p:spPr>
          <a:xfrm>
            <a:off x="618375" y="3762390"/>
            <a:ext cx="3873624" cy="5592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00000"/>
              </a:lnSpc>
              <a:spcBef>
                <a:spcPts val="0"/>
              </a:spcBef>
            </a:pPr>
            <a:r>
              <a:rPr lang="en-US" altLang="en-US" sz="1600" i="1" cap="none" dirty="0">
                <a:solidFill>
                  <a:srgbClr val="C00000"/>
                </a:solidFill>
                <a:latin typeface="Tahoma" panose="020B0604030504040204" pitchFamily="34" charset="0"/>
                <a:ea typeface="Tahoma" panose="020B0604030504040204" pitchFamily="34" charset="0"/>
                <a:cs typeface="Tahoma" panose="020B0604030504040204" pitchFamily="34" charset="0"/>
              </a:rPr>
              <a:t>Oleh </a:t>
            </a:r>
            <a:r>
              <a:rPr lang="en-US" altLang="en-US" sz="1600" i="1" cap="none" dirty="0" err="1">
                <a:solidFill>
                  <a:srgbClr val="C00000"/>
                </a:solidFill>
                <a:latin typeface="Tahoma" panose="020B0604030504040204" pitchFamily="34" charset="0"/>
                <a:ea typeface="Tahoma" panose="020B0604030504040204" pitchFamily="34" charset="0"/>
                <a:cs typeface="Tahoma" panose="020B0604030504040204" pitchFamily="34" charset="0"/>
              </a:rPr>
              <a:t>karena</a:t>
            </a:r>
            <a:r>
              <a:rPr lang="en-US" altLang="en-US" sz="1600" i="1" cap="none"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1600" i="1" cap="none" dirty="0" err="1">
                <a:solidFill>
                  <a:srgbClr val="C00000"/>
                </a:solidFill>
                <a:latin typeface="Tahoma" panose="020B0604030504040204" pitchFamily="34" charset="0"/>
                <a:ea typeface="Tahoma" panose="020B0604030504040204" pitchFamily="34" charset="0"/>
                <a:cs typeface="Tahoma" panose="020B0604030504040204" pitchFamily="34" charset="0"/>
              </a:rPr>
              <a:t>itu</a:t>
            </a:r>
            <a:r>
              <a:rPr lang="en-US" altLang="en-US" sz="1600" i="1" cap="none"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1600" i="1" cap="none" dirty="0" err="1">
                <a:solidFill>
                  <a:srgbClr val="C00000"/>
                </a:solidFill>
                <a:latin typeface="Tahoma" panose="020B0604030504040204" pitchFamily="34" charset="0"/>
                <a:ea typeface="Tahoma" panose="020B0604030504040204" pitchFamily="34" charset="0"/>
                <a:cs typeface="Tahoma" panose="020B0604030504040204" pitchFamily="34" charset="0"/>
              </a:rPr>
              <a:t>kita</a:t>
            </a:r>
            <a:r>
              <a:rPr lang="en-US" altLang="en-US" sz="1600" i="1" cap="none"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1600" i="1" cap="none" dirty="0" err="1">
                <a:solidFill>
                  <a:srgbClr val="C00000"/>
                </a:solidFill>
                <a:latin typeface="Tahoma" panose="020B0604030504040204" pitchFamily="34" charset="0"/>
                <a:ea typeface="Tahoma" panose="020B0604030504040204" pitchFamily="34" charset="0"/>
                <a:cs typeface="Tahoma" panose="020B0604030504040204" pitchFamily="34" charset="0"/>
              </a:rPr>
              <a:t>perlu</a:t>
            </a:r>
            <a:r>
              <a:rPr lang="en-US" altLang="en-US" sz="1600" i="1" cap="none"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1600" i="1" cap="none" dirty="0" err="1">
                <a:solidFill>
                  <a:srgbClr val="C00000"/>
                </a:solidFill>
                <a:latin typeface="Tahoma" panose="020B0604030504040204" pitchFamily="34" charset="0"/>
                <a:ea typeface="Tahoma" panose="020B0604030504040204" pitchFamily="34" charset="0"/>
                <a:cs typeface="Tahoma" panose="020B0604030504040204" pitchFamily="34" charset="0"/>
              </a:rPr>
              <a:t>bekerja</a:t>
            </a:r>
            <a:r>
              <a:rPr lang="en-US" altLang="en-US" sz="1600" i="1" cap="none"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1600" i="1" cap="none" dirty="0" err="1">
                <a:solidFill>
                  <a:srgbClr val="C00000"/>
                </a:solidFill>
                <a:latin typeface="Tahoma" panose="020B0604030504040204" pitchFamily="34" charset="0"/>
                <a:ea typeface="Tahoma" panose="020B0604030504040204" pitchFamily="34" charset="0"/>
                <a:cs typeface="Tahoma" panose="020B0604030504040204" pitchFamily="34" charset="0"/>
              </a:rPr>
              <a:t>sama</a:t>
            </a:r>
            <a:r>
              <a:rPr lang="en-US" altLang="en-US" sz="1600" i="1" cap="none" dirty="0">
                <a:solidFill>
                  <a:srgbClr val="C00000"/>
                </a:solidFill>
                <a:latin typeface="Tahoma" panose="020B0604030504040204" pitchFamily="34" charset="0"/>
                <a:ea typeface="Tahoma" panose="020B0604030504040204" pitchFamily="34" charset="0"/>
                <a:cs typeface="Tahoma" panose="020B0604030504040204" pitchFamily="34" charset="0"/>
              </a:rPr>
              <a:t> agar …</a:t>
            </a:r>
          </a:p>
          <a:p>
            <a:pPr>
              <a:lnSpc>
                <a:spcPct val="100000"/>
              </a:lnSpc>
              <a:spcBef>
                <a:spcPts val="0"/>
              </a:spcBef>
            </a:pPr>
            <a:endParaRPr lang="en-US" altLang="en-US" sz="1600" cap="none"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322" name="Straight Arrow Connector 321">
            <a:extLst>
              <a:ext uri="{FF2B5EF4-FFF2-40B4-BE49-F238E27FC236}">
                <a16:creationId xmlns:a16="http://schemas.microsoft.com/office/drawing/2014/main" xmlns="" id="{D7047390-3BEB-4137-AE76-D1E7AD48BB58}"/>
              </a:ext>
            </a:extLst>
          </p:cNvPr>
          <p:cNvCxnSpPr>
            <a:cxnSpLocks/>
          </p:cNvCxnSpPr>
          <p:nvPr/>
        </p:nvCxnSpPr>
        <p:spPr>
          <a:xfrm flipH="1" flipV="1">
            <a:off x="3725839" y="4967785"/>
            <a:ext cx="3564241" cy="44827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pic>
        <p:nvPicPr>
          <p:cNvPr id="323" name="Picture 322" descr="lm-publicrecords.jpg">
            <a:extLst>
              <a:ext uri="{FF2B5EF4-FFF2-40B4-BE49-F238E27FC236}">
                <a16:creationId xmlns:a16="http://schemas.microsoft.com/office/drawing/2014/main" xmlns="" id="{095F5894-F53C-4A26-897C-BE6E73F6C94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63439" y="4264423"/>
            <a:ext cx="3658540" cy="2100097"/>
          </a:xfrm>
          <a:prstGeom prst="rect">
            <a:avLst/>
          </a:prstGeom>
        </p:spPr>
      </p:pic>
      <p:grpSp>
        <p:nvGrpSpPr>
          <p:cNvPr id="25" name="Group 24">
            <a:extLst>
              <a:ext uri="{FF2B5EF4-FFF2-40B4-BE49-F238E27FC236}">
                <a16:creationId xmlns:a16="http://schemas.microsoft.com/office/drawing/2014/main" xmlns="" id="{5234850D-D08A-4AF8-9087-E0B429C78CF4}"/>
              </a:ext>
            </a:extLst>
          </p:cNvPr>
          <p:cNvGrpSpPr/>
          <p:nvPr/>
        </p:nvGrpSpPr>
        <p:grpSpPr>
          <a:xfrm>
            <a:off x="11031306" y="1636845"/>
            <a:ext cx="1160694" cy="3584311"/>
            <a:chOff x="11031305" y="1296256"/>
            <a:chExt cx="1160694" cy="3584311"/>
          </a:xfrm>
        </p:grpSpPr>
        <p:sp>
          <p:nvSpPr>
            <p:cNvPr id="26" name="Freeform: Shape 25">
              <a:extLst>
                <a:ext uri="{FF2B5EF4-FFF2-40B4-BE49-F238E27FC236}">
                  <a16:creationId xmlns:a16="http://schemas.microsoft.com/office/drawing/2014/main" xmlns="" id="{55D5CCB0-1041-4D9C-A208-8814AAF71220}"/>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1848AD93-21B0-406F-BD68-9F7F616795A6}"/>
                </a:ext>
              </a:extLst>
            </p:cNvPr>
            <p:cNvSpPr txBox="1"/>
            <p:nvPr/>
          </p:nvSpPr>
          <p:spPr>
            <a:xfrm rot="16200000">
              <a:off x="10834661" y="3086178"/>
              <a:ext cx="218172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Tren</a:t>
              </a:r>
              <a:r>
                <a:rPr lang="en-US" sz="2400" b="1" dirty="0">
                  <a:solidFill>
                    <a:schemeClr val="bg1">
                      <a:lumMod val="95000"/>
                    </a:schemeClr>
                  </a:solidFill>
                  <a:latin typeface="Tw Cen MT" panose="020B0602020104020603" pitchFamily="34" charset="0"/>
                </a:rPr>
                <a:t> </a:t>
              </a:r>
              <a:r>
                <a:rPr lang="en-US" sz="2400" b="1" dirty="0" err="1">
                  <a:solidFill>
                    <a:schemeClr val="bg1">
                      <a:lumMod val="95000"/>
                    </a:schemeClr>
                  </a:solidFill>
                  <a:latin typeface="Tw Cen MT" panose="020B0602020104020603" pitchFamily="34" charset="0"/>
                </a:rPr>
                <a:t>kearsipan</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20F8DE1A-7D67-4721-8609-C2E9C7DB1388}"/>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29" name="Picture 28">
              <a:extLst>
                <a:ext uri="{FF2B5EF4-FFF2-40B4-BE49-F238E27FC236}">
                  <a16:creationId xmlns:a16="http://schemas.microsoft.com/office/drawing/2014/main" xmlns="" id="{3DFA9DAE-2BF9-4734-9653-3596E5A7B24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30" name="Picture 29">
              <a:extLst>
                <a:ext uri="{FF2B5EF4-FFF2-40B4-BE49-F238E27FC236}">
                  <a16:creationId xmlns:a16="http://schemas.microsoft.com/office/drawing/2014/main" xmlns="" id="{CD96F531-EC27-44AA-A4A2-356161D943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Tree>
    <p:extLst>
      <p:ext uri="{BB962C8B-B14F-4D97-AF65-F5344CB8AC3E}">
        <p14:creationId xmlns:p14="http://schemas.microsoft.com/office/powerpoint/2010/main" val="14925080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DF067F-FC37-4D9A-9307-5459C360AEA4}"/>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30378E94-6AA7-4CA8-BFD2-57D1C8712C74}"/>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Tren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pengelolaan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dan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layanan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arsip</a:t>
            </a:r>
            <a:endPar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316" name="Slide Number Placeholder 1">
            <a:extLst>
              <a:ext uri="{FF2B5EF4-FFF2-40B4-BE49-F238E27FC236}">
                <a16:creationId xmlns:a16="http://schemas.microsoft.com/office/drawing/2014/main" xmlns="" id="{7C9EEBA8-8336-4C99-B024-D78E09157C00}"/>
              </a:ext>
            </a:extLst>
          </p:cNvPr>
          <p:cNvSpPr>
            <a:spLocks noGrp="1"/>
          </p:cNvSpPr>
          <p:nvPr>
            <p:ph type="sldNum" sz="quarter" idx="12"/>
          </p:nvPr>
        </p:nvSpPr>
        <p:spPr>
          <a:xfrm>
            <a:off x="5907250" y="6275225"/>
            <a:ext cx="2405063" cy="4762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Char char="•"/>
              <a:defRPr sz="3200">
                <a:solidFill>
                  <a:schemeClr val="tx1"/>
                </a:solidFill>
                <a:latin typeface="Arial" panose="020B0604020202020204" pitchFamily="34" charset="0"/>
                <a:ea typeface="ＭＳ Ｐゴシック" panose="020B0600070205080204" pitchFamily="34" charset="-128"/>
              </a:defRPr>
            </a:lvl1pPr>
            <a:lvl2pPr marL="742932" indent="-285744" eaLnBrk="0" hangingPunct="0">
              <a:spcBef>
                <a:spcPct val="20000"/>
              </a:spcBef>
              <a:buClr>
                <a:schemeClr val="tx1"/>
              </a:buClr>
              <a:buChar char="–"/>
              <a:defRPr sz="2800">
                <a:solidFill>
                  <a:schemeClr val="tx1"/>
                </a:solidFill>
                <a:latin typeface="Arial" panose="020B0604020202020204" pitchFamily="34" charset="0"/>
                <a:ea typeface="ＭＳ Ｐゴシック" panose="020B0600070205080204" pitchFamily="34" charset="-128"/>
              </a:defRPr>
            </a:lvl2pPr>
            <a:lvl3pPr marL="1142971" indent="-228594" eaLnBrk="0" hangingPunct="0">
              <a:spcBef>
                <a:spcPct val="20000"/>
              </a:spcBef>
              <a:buClr>
                <a:schemeClr val="tx1"/>
              </a:buClr>
              <a:buChar char="•"/>
              <a:defRPr sz="2400">
                <a:solidFill>
                  <a:schemeClr val="tx1"/>
                </a:solidFill>
                <a:latin typeface="Arial" panose="020B0604020202020204" pitchFamily="34" charset="0"/>
                <a:ea typeface="ＭＳ Ｐゴシック" panose="020B0600070205080204" pitchFamily="34" charset="-128"/>
              </a:defRPr>
            </a:lvl3pPr>
            <a:lvl4pPr marL="1600160" indent="-228594" eaLnBrk="0" hangingPunct="0">
              <a:spcBef>
                <a:spcPct val="20000"/>
              </a:spcBef>
              <a:buClr>
                <a:schemeClr val="tx1"/>
              </a:buClr>
              <a:buChar char="–"/>
              <a:defRPr sz="2000">
                <a:solidFill>
                  <a:schemeClr val="tx1"/>
                </a:solidFill>
                <a:latin typeface="Arial" panose="020B0604020202020204" pitchFamily="34" charset="0"/>
                <a:ea typeface="ＭＳ Ｐゴシック" panose="020B0600070205080204" pitchFamily="34" charset="-128"/>
              </a:defRPr>
            </a:lvl4pPr>
            <a:lvl5pPr marL="2057349" indent="-228594" eaLnBrk="0" hangingPunct="0">
              <a:spcBef>
                <a:spcPct val="20000"/>
              </a:spcBef>
              <a:buClr>
                <a:schemeClr val="tx1"/>
              </a:buClr>
              <a:buChar char="»"/>
              <a:defRPr sz="2000">
                <a:solidFill>
                  <a:schemeClr val="tx1"/>
                </a:solidFill>
                <a:latin typeface="Arial" panose="020B0604020202020204" pitchFamily="34" charset="0"/>
                <a:ea typeface="ＭＳ Ｐゴシック" panose="020B0600070205080204" pitchFamily="34" charset="-128"/>
              </a:defRPr>
            </a:lvl5pPr>
            <a:lvl6pPr marL="2514537" indent="-228594" eaLnBrk="0" fontAlgn="base" hangingPunct="0">
              <a:spcBef>
                <a:spcPct val="20000"/>
              </a:spcBef>
              <a:spcAft>
                <a:spcPct val="0"/>
              </a:spcAft>
              <a:buClr>
                <a:schemeClr val="tx1"/>
              </a:buClr>
              <a:buChar char="»"/>
              <a:defRPr sz="2000">
                <a:solidFill>
                  <a:schemeClr val="tx1"/>
                </a:solidFill>
                <a:latin typeface="Arial" panose="020B0604020202020204" pitchFamily="34" charset="0"/>
                <a:ea typeface="ＭＳ Ｐゴシック" panose="020B0600070205080204" pitchFamily="34" charset="-128"/>
              </a:defRPr>
            </a:lvl6pPr>
            <a:lvl7pPr marL="2971726" indent="-228594" eaLnBrk="0" fontAlgn="base" hangingPunct="0">
              <a:spcBef>
                <a:spcPct val="20000"/>
              </a:spcBef>
              <a:spcAft>
                <a:spcPct val="0"/>
              </a:spcAft>
              <a:buClr>
                <a:schemeClr val="tx1"/>
              </a:buClr>
              <a:buChar char="»"/>
              <a:defRPr sz="2000">
                <a:solidFill>
                  <a:schemeClr val="tx1"/>
                </a:solidFill>
                <a:latin typeface="Arial" panose="020B0604020202020204" pitchFamily="34" charset="0"/>
                <a:ea typeface="ＭＳ Ｐゴシック" panose="020B0600070205080204" pitchFamily="34" charset="-128"/>
              </a:defRPr>
            </a:lvl7pPr>
            <a:lvl8pPr marL="3428914" indent="-228594" eaLnBrk="0" fontAlgn="base" hangingPunct="0">
              <a:spcBef>
                <a:spcPct val="20000"/>
              </a:spcBef>
              <a:spcAft>
                <a:spcPct val="0"/>
              </a:spcAft>
              <a:buClr>
                <a:schemeClr val="tx1"/>
              </a:buClr>
              <a:buChar char="»"/>
              <a:defRPr sz="2000">
                <a:solidFill>
                  <a:schemeClr val="tx1"/>
                </a:solidFill>
                <a:latin typeface="Arial" panose="020B0604020202020204" pitchFamily="34" charset="0"/>
                <a:ea typeface="ＭＳ Ｐゴシック" panose="020B0600070205080204" pitchFamily="34" charset="-128"/>
              </a:defRPr>
            </a:lvl8pPr>
            <a:lvl9pPr marL="3886103" indent="-228594" eaLnBrk="0" fontAlgn="base" hangingPunct="0">
              <a:spcBef>
                <a:spcPct val="20000"/>
              </a:spcBef>
              <a:spcAft>
                <a:spcPct val="0"/>
              </a:spcAft>
              <a:buClr>
                <a:schemeClr val="tx1"/>
              </a:buClr>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fld id="{8A1C4FF4-0D1A-45A6-BA97-6115653B5DEA}" type="slidenum">
              <a:rPr lang="en-US" altLang="en-US" sz="1000"/>
              <a:pPr eaLnBrk="1" hangingPunct="1">
                <a:spcBef>
                  <a:spcPct val="0"/>
                </a:spcBef>
                <a:buClrTx/>
                <a:buFontTx/>
                <a:buNone/>
              </a:pPr>
              <a:t>17</a:t>
            </a:fld>
            <a:endParaRPr lang="en-US" altLang="en-US" sz="1000"/>
          </a:p>
        </p:txBody>
      </p:sp>
      <p:pic>
        <p:nvPicPr>
          <p:cNvPr id="317" name="Picture 1" descr="UDA_June 2012_web_jpeg.jpg">
            <a:extLst>
              <a:ext uri="{FF2B5EF4-FFF2-40B4-BE49-F238E27FC236}">
                <a16:creationId xmlns:a16="http://schemas.microsoft.com/office/drawing/2014/main" xmlns="" id="{4F513857-1D93-49D6-9ABD-23B342BB61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089" y="820893"/>
            <a:ext cx="2542300" cy="3596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nvGrpSpPr>
          <p:cNvPr id="18" name="Group 55">
            <a:extLst>
              <a:ext uri="{FF2B5EF4-FFF2-40B4-BE49-F238E27FC236}">
                <a16:creationId xmlns:a16="http://schemas.microsoft.com/office/drawing/2014/main" xmlns="" id="{DB51F414-9ADC-4A81-B73F-3FDBC6DA2EFA}"/>
              </a:ext>
            </a:extLst>
          </p:cNvPr>
          <p:cNvGrpSpPr>
            <a:grpSpLocks/>
          </p:cNvGrpSpPr>
          <p:nvPr/>
        </p:nvGrpSpPr>
        <p:grpSpPr bwMode="auto">
          <a:xfrm>
            <a:off x="2987136" y="806450"/>
            <a:ext cx="7830929" cy="6051550"/>
            <a:chOff x="42900" y="761627"/>
            <a:chExt cx="5874674" cy="6051749"/>
          </a:xfrm>
        </p:grpSpPr>
        <p:sp>
          <p:nvSpPr>
            <p:cNvPr id="19" name="Rounded Rectangle 56">
              <a:extLst>
                <a:ext uri="{FF2B5EF4-FFF2-40B4-BE49-F238E27FC236}">
                  <a16:creationId xmlns:a16="http://schemas.microsoft.com/office/drawing/2014/main" xmlns="" id="{C10BE191-D103-4CCC-9FAA-0FC9E2238F8B}"/>
                </a:ext>
              </a:extLst>
            </p:cNvPr>
            <p:cNvSpPr/>
            <p:nvPr/>
          </p:nvSpPr>
          <p:spPr>
            <a:xfrm>
              <a:off x="85395" y="761627"/>
              <a:ext cx="5832179" cy="5808854"/>
            </a:xfrm>
            <a:prstGeom prst="roundRect">
              <a:avLst>
                <a:gd name="adj" fmla="val 3451"/>
              </a:avLst>
            </a:prstGeom>
            <a:solidFill>
              <a:srgbClr val="117C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0" name="TextBox 19">
              <a:extLst>
                <a:ext uri="{FF2B5EF4-FFF2-40B4-BE49-F238E27FC236}">
                  <a16:creationId xmlns:a16="http://schemas.microsoft.com/office/drawing/2014/main" xmlns="" id="{4C555690-11AE-464D-BE5B-95D3D9272382}"/>
                </a:ext>
              </a:extLst>
            </p:cNvPr>
            <p:cNvSpPr txBox="1"/>
            <p:nvPr/>
          </p:nvSpPr>
          <p:spPr>
            <a:xfrm>
              <a:off x="1980121" y="836242"/>
              <a:ext cx="2016351" cy="457215"/>
            </a:xfrm>
            <a:prstGeom prst="rect">
              <a:avLst/>
            </a:prstGeom>
          </p:spPr>
          <p:txBody>
            <a:bodyPr wrap="none">
              <a:normAutofit/>
            </a:bodyPr>
            <a:lstStyle/>
            <a:p>
              <a:pPr algn="ctr">
                <a:defRPr/>
              </a:pPr>
              <a:r>
                <a:rPr lang="en-US" b="1" dirty="0">
                  <a:solidFill>
                    <a:schemeClr val="bg1"/>
                  </a:solidFill>
                  <a:latin typeface="Arial" panose="020B0604020202020204" pitchFamily="34" charset="0"/>
                  <a:cs typeface="Arial" panose="020B0604020202020204" pitchFamily="34" charset="0"/>
                </a:rPr>
                <a:t>Archives/Records</a:t>
              </a:r>
            </a:p>
          </p:txBody>
        </p:sp>
        <p:sp>
          <p:nvSpPr>
            <p:cNvPr id="21" name="TextBox 58">
              <a:extLst>
                <a:ext uri="{FF2B5EF4-FFF2-40B4-BE49-F238E27FC236}">
                  <a16:creationId xmlns:a16="http://schemas.microsoft.com/office/drawing/2014/main" xmlns="" id="{B0C34766-9FC9-40A8-A3F5-AEF02CC3760A}"/>
                </a:ext>
              </a:extLst>
            </p:cNvPr>
            <p:cNvSpPr txBox="1">
              <a:spLocks noChangeArrowheads="1"/>
            </p:cNvSpPr>
            <p:nvPr/>
          </p:nvSpPr>
          <p:spPr bwMode="auto">
            <a:xfrm>
              <a:off x="42900" y="2780928"/>
              <a:ext cx="338437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Tahoma" charset="0"/>
                  <a:ea typeface="ＭＳ Ｐゴシック" charset="0"/>
                  <a:cs typeface="ＭＳ Ｐゴシック" charset="0"/>
                </a:defRPr>
              </a:lvl1pPr>
              <a:lvl2pPr marL="742950" indent="-285750" eaLnBrk="0" hangingPunct="0">
                <a:defRPr sz="2200" b="1">
                  <a:solidFill>
                    <a:schemeClr val="tx1"/>
                  </a:solidFill>
                  <a:latin typeface="Tahoma" charset="0"/>
                  <a:ea typeface="ＭＳ Ｐゴシック" charset="0"/>
                </a:defRPr>
              </a:lvl2pPr>
              <a:lvl3pPr marL="1143000" indent="-228600" eaLnBrk="0" hangingPunct="0">
                <a:defRPr sz="2200" b="1">
                  <a:solidFill>
                    <a:schemeClr val="tx1"/>
                  </a:solidFill>
                  <a:latin typeface="Tahoma" charset="0"/>
                  <a:ea typeface="ＭＳ Ｐゴシック" charset="0"/>
                </a:defRPr>
              </a:lvl3pPr>
              <a:lvl4pPr marL="1600200" indent="-228600" eaLnBrk="0" hangingPunct="0">
                <a:defRPr sz="2200" b="1">
                  <a:solidFill>
                    <a:schemeClr val="tx1"/>
                  </a:solidFill>
                  <a:latin typeface="Tahoma" charset="0"/>
                  <a:ea typeface="ＭＳ Ｐゴシック" charset="0"/>
                </a:defRPr>
              </a:lvl4pPr>
              <a:lvl5pPr marL="2057400" indent="-228600" eaLnBrk="0" hangingPunct="0">
                <a:defRPr sz="2200" b="1">
                  <a:solidFill>
                    <a:schemeClr val="tx1"/>
                  </a:solidFill>
                  <a:latin typeface="Tahoma" charset="0"/>
                  <a:ea typeface="ＭＳ Ｐゴシック" charset="0"/>
                </a:defRPr>
              </a:lvl5pPr>
              <a:lvl6pPr marL="2514600" indent="-228600" algn="ctr" eaLnBrk="0" fontAlgn="base" hangingPunct="0">
                <a:spcBef>
                  <a:spcPct val="0"/>
                </a:spcBef>
                <a:spcAft>
                  <a:spcPct val="0"/>
                </a:spcAft>
                <a:defRPr sz="2200" b="1">
                  <a:solidFill>
                    <a:schemeClr val="tx1"/>
                  </a:solidFill>
                  <a:latin typeface="Tahoma" charset="0"/>
                  <a:ea typeface="ＭＳ Ｐゴシック" charset="0"/>
                </a:defRPr>
              </a:lvl6pPr>
              <a:lvl7pPr marL="2971800" indent="-228600" algn="ctr" eaLnBrk="0" fontAlgn="base" hangingPunct="0">
                <a:spcBef>
                  <a:spcPct val="0"/>
                </a:spcBef>
                <a:spcAft>
                  <a:spcPct val="0"/>
                </a:spcAft>
                <a:defRPr sz="2200" b="1">
                  <a:solidFill>
                    <a:schemeClr val="tx1"/>
                  </a:solidFill>
                  <a:latin typeface="Tahoma" charset="0"/>
                  <a:ea typeface="ＭＳ Ｐゴシック" charset="0"/>
                </a:defRPr>
              </a:lvl7pPr>
              <a:lvl8pPr marL="3429000" indent="-228600" algn="ctr" eaLnBrk="0" fontAlgn="base" hangingPunct="0">
                <a:spcBef>
                  <a:spcPct val="0"/>
                </a:spcBef>
                <a:spcAft>
                  <a:spcPct val="0"/>
                </a:spcAft>
                <a:defRPr sz="2200" b="1">
                  <a:solidFill>
                    <a:schemeClr val="tx1"/>
                  </a:solidFill>
                  <a:latin typeface="Tahoma" charset="0"/>
                  <a:ea typeface="ＭＳ Ｐゴシック" charset="0"/>
                </a:defRPr>
              </a:lvl8pPr>
              <a:lvl9pPr marL="3886200" indent="-228600" algn="ctr" eaLnBrk="0" fontAlgn="base" hangingPunct="0">
                <a:spcBef>
                  <a:spcPct val="0"/>
                </a:spcBef>
                <a:spcAft>
                  <a:spcPct val="0"/>
                </a:spcAft>
                <a:defRPr sz="2200" b="1">
                  <a:solidFill>
                    <a:schemeClr val="tx1"/>
                  </a:solidFill>
                  <a:latin typeface="Tahoma" charset="0"/>
                  <a:ea typeface="ＭＳ Ｐゴシック" charset="0"/>
                </a:defRPr>
              </a:lvl9pPr>
            </a:lstStyle>
            <a:p>
              <a:pPr eaLnBrk="1" hangingPunct="1"/>
              <a:endParaRPr lang="en-GB"/>
            </a:p>
          </p:txBody>
        </p:sp>
        <p:sp>
          <p:nvSpPr>
            <p:cNvPr id="22" name="TextBox 21">
              <a:extLst>
                <a:ext uri="{FF2B5EF4-FFF2-40B4-BE49-F238E27FC236}">
                  <a16:creationId xmlns:a16="http://schemas.microsoft.com/office/drawing/2014/main" xmlns="" id="{F6A37FFF-D049-4C50-9416-533930F2DC2D}"/>
                </a:ext>
              </a:extLst>
            </p:cNvPr>
            <p:cNvSpPr txBox="1"/>
            <p:nvPr/>
          </p:nvSpPr>
          <p:spPr>
            <a:xfrm>
              <a:off x="287524" y="1907604"/>
              <a:ext cx="2484276" cy="1005840"/>
            </a:xfrm>
            <a:prstGeom prst="rect">
              <a:avLst/>
            </a:prstGeom>
            <a:solidFill>
              <a:schemeClr val="accent6">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300" dirty="0">
                  <a:latin typeface="Arial" panose="020B0604020202020204" pitchFamily="34" charset="0"/>
                  <a:cs typeface="Arial" panose="020B0604020202020204" pitchFamily="34" charset="0"/>
                </a:rPr>
                <a:t>Authoritative sources of information underpinning accountable and transparent administrative actions</a:t>
              </a:r>
            </a:p>
          </p:txBody>
        </p:sp>
        <p:sp>
          <p:nvSpPr>
            <p:cNvPr id="23" name="TextBox 22">
              <a:extLst>
                <a:ext uri="{FF2B5EF4-FFF2-40B4-BE49-F238E27FC236}">
                  <a16:creationId xmlns:a16="http://schemas.microsoft.com/office/drawing/2014/main" xmlns="" id="{EC82FA2D-FF55-4DE5-B2E4-0F0C6BF8C1DD}"/>
                </a:ext>
              </a:extLst>
            </p:cNvPr>
            <p:cNvSpPr txBox="1"/>
            <p:nvPr/>
          </p:nvSpPr>
          <p:spPr>
            <a:xfrm>
              <a:off x="2987824" y="1919104"/>
              <a:ext cx="2700300" cy="1005840"/>
            </a:xfrm>
            <a:prstGeom prst="rect">
              <a:avLst/>
            </a:prstGeom>
            <a:solidFill>
              <a:schemeClr val="accent6">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300" dirty="0">
                  <a:latin typeface="Arial" panose="020B0604020202020204" pitchFamily="34" charset="0"/>
                  <a:cs typeface="Arial" panose="020B0604020202020204" pitchFamily="34" charset="0"/>
                </a:rPr>
                <a:t>Essential role in the development of societies by safeguarding and contributing to individual and community memory</a:t>
              </a:r>
            </a:p>
          </p:txBody>
        </p:sp>
        <p:sp>
          <p:nvSpPr>
            <p:cNvPr id="24" name="TextBox 23">
              <a:extLst>
                <a:ext uri="{FF2B5EF4-FFF2-40B4-BE49-F238E27FC236}">
                  <a16:creationId xmlns:a16="http://schemas.microsoft.com/office/drawing/2014/main" xmlns="" id="{CA7E1569-B84D-485B-BBA1-3B36793903CB}"/>
                </a:ext>
              </a:extLst>
            </p:cNvPr>
            <p:cNvSpPr txBox="1"/>
            <p:nvPr/>
          </p:nvSpPr>
          <p:spPr>
            <a:xfrm>
              <a:off x="1223989" y="1150578"/>
              <a:ext cx="3528615" cy="287346"/>
            </a:xfrm>
            <a:prstGeom prst="rect">
              <a:avLst/>
            </a:prstGeom>
          </p:spPr>
          <p:txBody>
            <a:bodyPr>
              <a:normAutofit fontScale="85000" lnSpcReduction="20000"/>
            </a:bodyPr>
            <a:lstStyle/>
            <a:p>
              <a:pPr algn="ctr">
                <a:defRPr/>
              </a:pPr>
              <a:r>
                <a:rPr lang="en-US" b="1" dirty="0">
                  <a:solidFill>
                    <a:schemeClr val="bg1"/>
                  </a:solidFill>
                  <a:latin typeface="Arial" panose="020B0604020202020204" pitchFamily="34" charset="0"/>
                  <a:cs typeface="Arial" panose="020B0604020202020204" pitchFamily="34" charset="0"/>
                </a:rPr>
                <a:t>unique and irreplaceable heritage </a:t>
              </a:r>
            </a:p>
          </p:txBody>
        </p:sp>
        <p:sp>
          <p:nvSpPr>
            <p:cNvPr id="25" name="TextBox 24">
              <a:extLst>
                <a:ext uri="{FF2B5EF4-FFF2-40B4-BE49-F238E27FC236}">
                  <a16:creationId xmlns:a16="http://schemas.microsoft.com/office/drawing/2014/main" xmlns="" id="{B3CB0306-6334-4E27-9B6C-1AD02FCFA2BE}"/>
                </a:ext>
              </a:extLst>
            </p:cNvPr>
            <p:cNvSpPr txBox="1"/>
            <p:nvPr/>
          </p:nvSpPr>
          <p:spPr>
            <a:xfrm>
              <a:off x="287524" y="3443607"/>
              <a:ext cx="5400600" cy="1371600"/>
            </a:xfrm>
            <a:prstGeom prst="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500" dirty="0">
                  <a:latin typeface="Arial" panose="020B0604020202020204" pitchFamily="34" charset="0"/>
                  <a:cs typeface="Arial" panose="020B0604020202020204" pitchFamily="34" charset="0"/>
                </a:rPr>
                <a:t>“the vital necessity of archives for supporting business efficiency, accountability and transparency, for protecting citizens’ rights, for establishing individual and collective memory, for understanding the past, and for documenting the present to guide future actions”</a:t>
              </a:r>
            </a:p>
          </p:txBody>
        </p:sp>
        <p:sp>
          <p:nvSpPr>
            <p:cNvPr id="26" name="TextBox 25">
              <a:extLst>
                <a:ext uri="{FF2B5EF4-FFF2-40B4-BE49-F238E27FC236}">
                  <a16:creationId xmlns:a16="http://schemas.microsoft.com/office/drawing/2014/main" xmlns="" id="{69D3B729-0A6C-400D-88DC-84E91E4489E9}"/>
                </a:ext>
              </a:extLst>
            </p:cNvPr>
            <p:cNvSpPr txBox="1"/>
            <p:nvPr/>
          </p:nvSpPr>
          <p:spPr>
            <a:xfrm>
              <a:off x="287524" y="5445224"/>
              <a:ext cx="5400600" cy="995642"/>
            </a:xfrm>
            <a:prstGeom prst="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800" dirty="0">
                  <a:latin typeface="Arial" panose="020B0604020202020204" pitchFamily="34" charset="0"/>
                  <a:cs typeface="Arial" panose="020B0604020202020204" pitchFamily="34" charset="0"/>
                </a:rPr>
                <a:t>“archives are made accessible to everyone, while respecting the pertinent laws and the rights of individuals, creators, owners and users”</a:t>
              </a:r>
            </a:p>
          </p:txBody>
        </p:sp>
        <p:sp>
          <p:nvSpPr>
            <p:cNvPr id="27" name="TextBox 64">
              <a:extLst>
                <a:ext uri="{FF2B5EF4-FFF2-40B4-BE49-F238E27FC236}">
                  <a16:creationId xmlns:a16="http://schemas.microsoft.com/office/drawing/2014/main" xmlns="" id="{E5F99AFA-4CC2-4897-9641-42FD826219F9}"/>
                </a:ext>
              </a:extLst>
            </p:cNvPr>
            <p:cNvSpPr txBox="1">
              <a:spLocks noChangeArrowheads="1"/>
            </p:cNvSpPr>
            <p:nvPr/>
          </p:nvSpPr>
          <p:spPr bwMode="auto">
            <a:xfrm>
              <a:off x="85395" y="6569968"/>
              <a:ext cx="5602729" cy="24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Tahoma" charset="0"/>
                  <a:ea typeface="ＭＳ Ｐゴシック" charset="0"/>
                  <a:cs typeface="ＭＳ Ｐゴシック" charset="0"/>
                </a:defRPr>
              </a:lvl1pPr>
              <a:lvl2pPr marL="742950" indent="-285750" eaLnBrk="0" hangingPunct="0">
                <a:defRPr sz="2200" b="1">
                  <a:solidFill>
                    <a:schemeClr val="tx1"/>
                  </a:solidFill>
                  <a:latin typeface="Tahoma" charset="0"/>
                  <a:ea typeface="ＭＳ Ｐゴシック" charset="0"/>
                </a:defRPr>
              </a:lvl2pPr>
              <a:lvl3pPr marL="1143000" indent="-228600" eaLnBrk="0" hangingPunct="0">
                <a:defRPr sz="2200" b="1">
                  <a:solidFill>
                    <a:schemeClr val="tx1"/>
                  </a:solidFill>
                  <a:latin typeface="Tahoma" charset="0"/>
                  <a:ea typeface="ＭＳ Ｐゴシック" charset="0"/>
                </a:defRPr>
              </a:lvl3pPr>
              <a:lvl4pPr marL="1600200" indent="-228600" eaLnBrk="0" hangingPunct="0">
                <a:defRPr sz="2200" b="1">
                  <a:solidFill>
                    <a:schemeClr val="tx1"/>
                  </a:solidFill>
                  <a:latin typeface="Tahoma" charset="0"/>
                  <a:ea typeface="ＭＳ Ｐゴシック" charset="0"/>
                </a:defRPr>
              </a:lvl4pPr>
              <a:lvl5pPr marL="2057400" indent="-228600" eaLnBrk="0" hangingPunct="0">
                <a:defRPr sz="2200" b="1">
                  <a:solidFill>
                    <a:schemeClr val="tx1"/>
                  </a:solidFill>
                  <a:latin typeface="Tahoma" charset="0"/>
                  <a:ea typeface="ＭＳ Ｐゴシック" charset="0"/>
                </a:defRPr>
              </a:lvl5pPr>
              <a:lvl6pPr marL="2514600" indent="-228600" algn="ctr" eaLnBrk="0" fontAlgn="base" hangingPunct="0">
                <a:spcBef>
                  <a:spcPct val="0"/>
                </a:spcBef>
                <a:spcAft>
                  <a:spcPct val="0"/>
                </a:spcAft>
                <a:defRPr sz="2200" b="1">
                  <a:solidFill>
                    <a:schemeClr val="tx1"/>
                  </a:solidFill>
                  <a:latin typeface="Tahoma" charset="0"/>
                  <a:ea typeface="ＭＳ Ｐゴシック" charset="0"/>
                </a:defRPr>
              </a:lvl6pPr>
              <a:lvl7pPr marL="2971800" indent="-228600" algn="ctr" eaLnBrk="0" fontAlgn="base" hangingPunct="0">
                <a:spcBef>
                  <a:spcPct val="0"/>
                </a:spcBef>
                <a:spcAft>
                  <a:spcPct val="0"/>
                </a:spcAft>
                <a:defRPr sz="2200" b="1">
                  <a:solidFill>
                    <a:schemeClr val="tx1"/>
                  </a:solidFill>
                  <a:latin typeface="Tahoma" charset="0"/>
                  <a:ea typeface="ＭＳ Ｐゴシック" charset="0"/>
                </a:defRPr>
              </a:lvl7pPr>
              <a:lvl8pPr marL="3429000" indent="-228600" algn="ctr" eaLnBrk="0" fontAlgn="base" hangingPunct="0">
                <a:spcBef>
                  <a:spcPct val="0"/>
                </a:spcBef>
                <a:spcAft>
                  <a:spcPct val="0"/>
                </a:spcAft>
                <a:defRPr sz="2200" b="1">
                  <a:solidFill>
                    <a:schemeClr val="tx1"/>
                  </a:solidFill>
                  <a:latin typeface="Tahoma" charset="0"/>
                  <a:ea typeface="ＭＳ Ｐゴシック" charset="0"/>
                </a:defRPr>
              </a:lvl8pPr>
              <a:lvl9pPr marL="3886200" indent="-228600" algn="ctr" eaLnBrk="0" fontAlgn="base" hangingPunct="0">
                <a:spcBef>
                  <a:spcPct val="0"/>
                </a:spcBef>
                <a:spcAft>
                  <a:spcPct val="0"/>
                </a:spcAft>
                <a:defRPr sz="2200" b="1">
                  <a:solidFill>
                    <a:schemeClr val="tx1"/>
                  </a:solidFill>
                  <a:latin typeface="Tahoma" charset="0"/>
                  <a:ea typeface="ＭＳ Ｐゴシック" charset="0"/>
                </a:defRPr>
              </a:lvl9pPr>
            </a:lstStyle>
            <a:p>
              <a:pPr algn="ctr" eaLnBrk="1" hangingPunct="1"/>
              <a:r>
                <a:rPr lang="en-US" sz="1200" dirty="0">
                  <a:latin typeface="Calibri" charset="0"/>
                  <a:cs typeface="Calibri" charset="0"/>
                </a:rPr>
                <a:t>Universal Declaration of Archives, International Council on Archives, September 2010 </a:t>
              </a:r>
            </a:p>
          </p:txBody>
        </p:sp>
        <p:sp>
          <p:nvSpPr>
            <p:cNvPr id="28" name="Down Arrow 65">
              <a:extLst>
                <a:ext uri="{FF2B5EF4-FFF2-40B4-BE49-F238E27FC236}">
                  <a16:creationId xmlns:a16="http://schemas.microsoft.com/office/drawing/2014/main" xmlns="" id="{49B88774-9C08-4A79-846B-400EBF2FC1FF}"/>
                </a:ext>
              </a:extLst>
            </p:cNvPr>
            <p:cNvSpPr/>
            <p:nvPr/>
          </p:nvSpPr>
          <p:spPr>
            <a:xfrm>
              <a:off x="2232165" y="3079453"/>
              <a:ext cx="1512263" cy="261947"/>
            </a:xfrm>
            <a:prstGeom prst="downArrow">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9" name="Down Arrow 66">
              <a:extLst>
                <a:ext uri="{FF2B5EF4-FFF2-40B4-BE49-F238E27FC236}">
                  <a16:creationId xmlns:a16="http://schemas.microsoft.com/office/drawing/2014/main" xmlns="" id="{C6B4EF1F-7955-472A-9BB7-83A915435B19}"/>
                </a:ext>
              </a:extLst>
            </p:cNvPr>
            <p:cNvSpPr/>
            <p:nvPr/>
          </p:nvSpPr>
          <p:spPr>
            <a:xfrm>
              <a:off x="1043748" y="1485551"/>
              <a:ext cx="971542" cy="261947"/>
            </a:xfrm>
            <a:prstGeom prst="downArrow">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0" name="Down Arrow 67">
              <a:extLst>
                <a:ext uri="{FF2B5EF4-FFF2-40B4-BE49-F238E27FC236}">
                  <a16:creationId xmlns:a16="http://schemas.microsoft.com/office/drawing/2014/main" xmlns="" id="{5468C367-D09B-4BFB-9AF7-D1F692E16E99}"/>
                </a:ext>
              </a:extLst>
            </p:cNvPr>
            <p:cNvSpPr/>
            <p:nvPr/>
          </p:nvSpPr>
          <p:spPr>
            <a:xfrm>
              <a:off x="3852866" y="1525240"/>
              <a:ext cx="970076" cy="261946"/>
            </a:xfrm>
            <a:prstGeom prst="downArrow">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1" name="Down Arrow 68">
              <a:extLst>
                <a:ext uri="{FF2B5EF4-FFF2-40B4-BE49-F238E27FC236}">
                  <a16:creationId xmlns:a16="http://schemas.microsoft.com/office/drawing/2014/main" xmlns="" id="{E2BDD6AF-7BAC-40C5-A081-634D306B72D0}"/>
                </a:ext>
              </a:extLst>
            </p:cNvPr>
            <p:cNvSpPr/>
            <p:nvPr/>
          </p:nvSpPr>
          <p:spPr>
            <a:xfrm>
              <a:off x="1854099" y="4944828"/>
              <a:ext cx="2268395" cy="355612"/>
            </a:xfrm>
            <a:prstGeom prst="downArrow">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38" name="Group 37">
            <a:extLst>
              <a:ext uri="{FF2B5EF4-FFF2-40B4-BE49-F238E27FC236}">
                <a16:creationId xmlns:a16="http://schemas.microsoft.com/office/drawing/2014/main" xmlns="" id="{CCE9CDF0-24F7-4753-B5DF-0D7ECB8D6380}"/>
              </a:ext>
            </a:extLst>
          </p:cNvPr>
          <p:cNvGrpSpPr/>
          <p:nvPr/>
        </p:nvGrpSpPr>
        <p:grpSpPr>
          <a:xfrm>
            <a:off x="11031306" y="1636845"/>
            <a:ext cx="1160694" cy="3584311"/>
            <a:chOff x="11031305" y="1296256"/>
            <a:chExt cx="1160694" cy="3584311"/>
          </a:xfrm>
        </p:grpSpPr>
        <p:sp>
          <p:nvSpPr>
            <p:cNvPr id="39" name="Freeform: Shape 38">
              <a:extLst>
                <a:ext uri="{FF2B5EF4-FFF2-40B4-BE49-F238E27FC236}">
                  <a16:creationId xmlns:a16="http://schemas.microsoft.com/office/drawing/2014/main" xmlns="" id="{0941A240-0818-4329-92C7-A8507FE1273C}"/>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D3323E72-8902-4CE0-97D4-9E5D2ED31066}"/>
                </a:ext>
              </a:extLst>
            </p:cNvPr>
            <p:cNvSpPr txBox="1"/>
            <p:nvPr/>
          </p:nvSpPr>
          <p:spPr>
            <a:xfrm rot="16200000">
              <a:off x="10834661" y="3086178"/>
              <a:ext cx="218172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Tren</a:t>
              </a:r>
              <a:r>
                <a:rPr lang="en-US" sz="2400" b="1" dirty="0">
                  <a:solidFill>
                    <a:schemeClr val="bg1">
                      <a:lumMod val="95000"/>
                    </a:schemeClr>
                  </a:solidFill>
                  <a:latin typeface="Tw Cen MT" panose="020B0602020104020603" pitchFamily="34" charset="0"/>
                </a:rPr>
                <a:t> </a:t>
              </a:r>
              <a:r>
                <a:rPr lang="en-US" sz="2400" b="1" dirty="0" err="1">
                  <a:solidFill>
                    <a:schemeClr val="bg1">
                      <a:lumMod val="95000"/>
                    </a:schemeClr>
                  </a:solidFill>
                  <a:latin typeface="Tw Cen MT" panose="020B0602020104020603" pitchFamily="34" charset="0"/>
                </a:rPr>
                <a:t>kearsipan</a:t>
              </a:r>
              <a:endParaRPr lang="en-US" sz="2400" b="1" dirty="0">
                <a:solidFill>
                  <a:schemeClr val="bg1">
                    <a:lumMod val="95000"/>
                  </a:schemeClr>
                </a:solidFill>
                <a:latin typeface="Tw Cen MT" panose="020B0602020104020603" pitchFamily="34" charset="0"/>
              </a:endParaRPr>
            </a:p>
          </p:txBody>
        </p:sp>
        <p:pic>
          <p:nvPicPr>
            <p:cNvPr id="41" name="Picture 40">
              <a:extLst>
                <a:ext uri="{FF2B5EF4-FFF2-40B4-BE49-F238E27FC236}">
                  <a16:creationId xmlns:a16="http://schemas.microsoft.com/office/drawing/2014/main" xmlns="" id="{FCBB243E-600E-40ED-B94E-FBC559FC85F4}"/>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2" name="Picture 41">
              <a:extLst>
                <a:ext uri="{FF2B5EF4-FFF2-40B4-BE49-F238E27FC236}">
                  <a16:creationId xmlns:a16="http://schemas.microsoft.com/office/drawing/2014/main" xmlns="" id="{8FF933B4-E55E-4636-B763-1671962B1D6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3" name="Picture 42">
              <a:extLst>
                <a:ext uri="{FF2B5EF4-FFF2-40B4-BE49-F238E27FC236}">
                  <a16:creationId xmlns:a16="http://schemas.microsoft.com/office/drawing/2014/main" xmlns="" id="{20153508-6C00-4EF3-87E9-B3E9886F2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Tree>
    <p:extLst>
      <p:ext uri="{BB962C8B-B14F-4D97-AF65-F5344CB8AC3E}">
        <p14:creationId xmlns:p14="http://schemas.microsoft.com/office/powerpoint/2010/main" val="363636626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DF067F-FC37-4D9A-9307-5459C360AEA4}"/>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30378E94-6AA7-4CA8-BFD2-57D1C8712C74}"/>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Tren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pengelolaan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dan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layanan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arsip</a:t>
            </a:r>
            <a:endPar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pic>
        <p:nvPicPr>
          <p:cNvPr id="26" name="Picture 3">
            <a:extLst>
              <a:ext uri="{FF2B5EF4-FFF2-40B4-BE49-F238E27FC236}">
                <a16:creationId xmlns:a16="http://schemas.microsoft.com/office/drawing/2014/main" xmlns="" id="{260BEE6E-91F3-4C8B-A90A-CF14B94AA101}"/>
              </a:ext>
            </a:extLst>
          </p:cNvPr>
          <p:cNvPicPr>
            <a:picLocks noChangeAspect="1" noChangeArrowheads="1"/>
          </p:cNvPicPr>
          <p:nvPr/>
        </p:nvPicPr>
        <p:blipFill>
          <a:blip r:embed="rId2" cstate="print"/>
          <a:srcRect/>
          <a:stretch>
            <a:fillRect/>
          </a:stretch>
        </p:blipFill>
        <p:spPr bwMode="auto">
          <a:xfrm>
            <a:off x="7649164" y="697705"/>
            <a:ext cx="3455567" cy="2207942"/>
          </a:xfrm>
          <a:prstGeom prst="rect">
            <a:avLst/>
          </a:prstGeom>
          <a:ln>
            <a:noFill/>
          </a:ln>
          <a:effectLst>
            <a:softEdge rad="112500"/>
          </a:effectLst>
        </p:spPr>
      </p:pic>
      <p:pic>
        <p:nvPicPr>
          <p:cNvPr id="27" name="Picture 4">
            <a:extLst>
              <a:ext uri="{FF2B5EF4-FFF2-40B4-BE49-F238E27FC236}">
                <a16:creationId xmlns:a16="http://schemas.microsoft.com/office/drawing/2014/main" xmlns="" id="{BB5AAFAF-3143-4088-A4ED-F94D66FC236C}"/>
              </a:ext>
            </a:extLst>
          </p:cNvPr>
          <p:cNvPicPr>
            <a:picLocks noChangeAspect="1" noChangeArrowheads="1"/>
          </p:cNvPicPr>
          <p:nvPr/>
        </p:nvPicPr>
        <p:blipFill>
          <a:blip r:embed="rId3" cstate="print"/>
          <a:srcRect/>
          <a:stretch>
            <a:fillRect/>
          </a:stretch>
        </p:blipFill>
        <p:spPr bwMode="auto">
          <a:xfrm>
            <a:off x="7494011" y="3760512"/>
            <a:ext cx="3960052" cy="2284646"/>
          </a:xfrm>
          <a:prstGeom prst="rect">
            <a:avLst/>
          </a:prstGeom>
          <a:ln>
            <a:noFill/>
          </a:ln>
          <a:effectLst>
            <a:softEdge rad="112500"/>
          </a:effectLst>
        </p:spPr>
      </p:pic>
      <p:pic>
        <p:nvPicPr>
          <p:cNvPr id="28" name="Picture 5">
            <a:extLst>
              <a:ext uri="{FF2B5EF4-FFF2-40B4-BE49-F238E27FC236}">
                <a16:creationId xmlns:a16="http://schemas.microsoft.com/office/drawing/2014/main" xmlns="" id="{7184866D-2B95-4FF6-8D9A-D8B92AA7D2B3}"/>
              </a:ext>
            </a:extLst>
          </p:cNvPr>
          <p:cNvPicPr>
            <a:picLocks noChangeAspect="1" noChangeArrowheads="1"/>
          </p:cNvPicPr>
          <p:nvPr/>
        </p:nvPicPr>
        <p:blipFill>
          <a:blip r:embed="rId4" cstate="print"/>
          <a:srcRect/>
          <a:stretch>
            <a:fillRect/>
          </a:stretch>
        </p:blipFill>
        <p:spPr bwMode="auto">
          <a:xfrm>
            <a:off x="380372" y="3554462"/>
            <a:ext cx="3980611" cy="2296506"/>
          </a:xfrm>
          <a:prstGeom prst="rect">
            <a:avLst/>
          </a:prstGeom>
          <a:ln>
            <a:noFill/>
          </a:ln>
          <a:effectLst>
            <a:softEdge rad="112500"/>
          </a:effectLst>
        </p:spPr>
      </p:pic>
      <p:sp>
        <p:nvSpPr>
          <p:cNvPr id="29" name="Rectangle 8">
            <a:extLst>
              <a:ext uri="{FF2B5EF4-FFF2-40B4-BE49-F238E27FC236}">
                <a16:creationId xmlns:a16="http://schemas.microsoft.com/office/drawing/2014/main" xmlns="" id="{16395627-1AF9-4B00-B774-2CA4AF194960}"/>
              </a:ext>
            </a:extLst>
          </p:cNvPr>
          <p:cNvSpPr>
            <a:spLocks noChangeArrowheads="1"/>
          </p:cNvSpPr>
          <p:nvPr/>
        </p:nvSpPr>
        <p:spPr bwMode="auto">
          <a:xfrm>
            <a:off x="8322531" y="5880955"/>
            <a:ext cx="2654400" cy="729430"/>
          </a:xfrm>
          <a:prstGeom prst="rect">
            <a:avLst/>
          </a:prstGeom>
          <a:noFill/>
          <a:ln w="9525">
            <a:noFill/>
            <a:miter lim="800000"/>
            <a:headEnd/>
            <a:tailEnd/>
          </a:ln>
        </p:spPr>
        <p:txBody>
          <a:bodyPr wrap="square">
            <a:spAutoFit/>
          </a:bodyPr>
          <a:lstStyle/>
          <a:p>
            <a:pPr>
              <a:lnSpc>
                <a:spcPct val="90000"/>
              </a:lnSpc>
              <a:buClr>
                <a:schemeClr val="tx2"/>
              </a:buClr>
              <a:defRPr/>
            </a:pPr>
            <a:r>
              <a:rPr lang="en-US" sz="1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A2A </a:t>
            </a:r>
          </a:p>
          <a:p>
            <a:pPr>
              <a:lnSpc>
                <a:spcPct val="90000"/>
              </a:lnSpc>
              <a:buClr>
                <a:schemeClr val="tx2"/>
              </a:buClr>
              <a:defRPr/>
            </a:pPr>
            <a:r>
              <a:rPr lang="en-US" sz="16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Access to Archives</a:t>
            </a:r>
            <a:r>
              <a:rPr lang="id-ID" sz="16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a:p>
            <a:pPr>
              <a:lnSpc>
                <a:spcPct val="90000"/>
              </a:lnSpc>
              <a:buClr>
                <a:schemeClr val="tx2"/>
              </a:buClr>
              <a:defRPr/>
            </a:pP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www.a2a.org.uk</a:t>
            </a:r>
            <a:r>
              <a:rPr lang="id-ID"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9">
            <a:extLst>
              <a:ext uri="{FF2B5EF4-FFF2-40B4-BE49-F238E27FC236}">
                <a16:creationId xmlns:a16="http://schemas.microsoft.com/office/drawing/2014/main" xmlns="" id="{7BB0904C-389F-4341-9739-9BDA7C02D2E2}"/>
              </a:ext>
            </a:extLst>
          </p:cNvPr>
          <p:cNvSpPr>
            <a:spLocks noChangeArrowheads="1"/>
          </p:cNvSpPr>
          <p:nvPr/>
        </p:nvSpPr>
        <p:spPr bwMode="auto">
          <a:xfrm>
            <a:off x="8295955" y="2909007"/>
            <a:ext cx="2676845" cy="701731"/>
          </a:xfrm>
          <a:prstGeom prst="rect">
            <a:avLst/>
          </a:prstGeom>
          <a:noFill/>
          <a:ln w="9525">
            <a:noFill/>
            <a:miter lim="800000"/>
            <a:headEnd/>
            <a:tailEnd/>
          </a:ln>
        </p:spPr>
        <p:txBody>
          <a:bodyPr wrap="square">
            <a:spAutoFit/>
          </a:bodyPr>
          <a:lstStyle/>
          <a:p>
            <a:pPr>
              <a:lnSpc>
                <a:spcPct val="90000"/>
              </a:lnSpc>
              <a:spcBef>
                <a:spcPts val="0"/>
              </a:spcBef>
              <a:buClr>
                <a:schemeClr val="tx2"/>
              </a:buClr>
              <a:defRPr/>
            </a:pPr>
            <a:r>
              <a:rPr lang="en-US" sz="1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SCAN</a:t>
            </a:r>
          </a:p>
          <a:p>
            <a:pPr>
              <a:lnSpc>
                <a:spcPct val="90000"/>
              </a:lnSpc>
              <a:spcBef>
                <a:spcPts val="0"/>
              </a:spcBef>
              <a:buClr>
                <a:schemeClr val="tx2"/>
              </a:buClr>
              <a:defRPr/>
            </a:pPr>
            <a:r>
              <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Scottish Archives Network</a:t>
            </a: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www.scan.org.u</a:t>
            </a: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a:t>
            </a:r>
            <a:endPar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1" name="Picture 7">
            <a:extLst>
              <a:ext uri="{FF2B5EF4-FFF2-40B4-BE49-F238E27FC236}">
                <a16:creationId xmlns:a16="http://schemas.microsoft.com/office/drawing/2014/main" xmlns="" id="{37C7191A-AFA4-4B97-864B-4FB9302413B6}"/>
              </a:ext>
            </a:extLst>
          </p:cNvPr>
          <p:cNvPicPr>
            <a:picLocks noChangeAspect="1" noChangeArrowheads="1"/>
          </p:cNvPicPr>
          <p:nvPr/>
        </p:nvPicPr>
        <p:blipFill>
          <a:blip r:embed="rId5" cstate="print"/>
          <a:srcRect/>
          <a:stretch>
            <a:fillRect/>
          </a:stretch>
        </p:blipFill>
        <p:spPr bwMode="auto">
          <a:xfrm>
            <a:off x="174734" y="877027"/>
            <a:ext cx="3738493" cy="2156824"/>
          </a:xfrm>
          <a:prstGeom prst="rect">
            <a:avLst/>
          </a:prstGeom>
          <a:ln>
            <a:noFill/>
          </a:ln>
          <a:effectLst>
            <a:softEdge rad="112500"/>
          </a:effectLst>
        </p:spPr>
      </p:pic>
      <p:sp>
        <p:nvSpPr>
          <p:cNvPr id="32" name="Rectangle 12">
            <a:extLst>
              <a:ext uri="{FF2B5EF4-FFF2-40B4-BE49-F238E27FC236}">
                <a16:creationId xmlns:a16="http://schemas.microsoft.com/office/drawing/2014/main" xmlns="" id="{8D661D50-0D93-4071-A5F3-BA062706BCE4}"/>
              </a:ext>
            </a:extLst>
          </p:cNvPr>
          <p:cNvSpPr>
            <a:spLocks noChangeArrowheads="1"/>
          </p:cNvSpPr>
          <p:nvPr/>
        </p:nvSpPr>
        <p:spPr bwMode="auto">
          <a:xfrm>
            <a:off x="196629" y="2878358"/>
            <a:ext cx="2659113" cy="701731"/>
          </a:xfrm>
          <a:prstGeom prst="rect">
            <a:avLst/>
          </a:prstGeom>
          <a:noFill/>
          <a:ln w="9525">
            <a:noFill/>
            <a:miter lim="800000"/>
            <a:headEnd/>
            <a:tailEnd/>
          </a:ln>
        </p:spPr>
        <p:txBody>
          <a:bodyPr wrap="square">
            <a:spAutoFit/>
          </a:bodyPr>
          <a:lstStyle/>
          <a:p>
            <a:pPr>
              <a:lnSpc>
                <a:spcPct val="90000"/>
              </a:lnSpc>
              <a:spcBef>
                <a:spcPts val="0"/>
              </a:spcBef>
              <a:buClr>
                <a:schemeClr val="tx2"/>
              </a:buClr>
              <a:defRPr/>
            </a:pPr>
            <a:r>
              <a:rPr lang="en-US" sz="1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NAD</a:t>
            </a:r>
            <a:r>
              <a:rPr lang="en-US" sz="16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16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National Archival Database</a:t>
            </a: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nSpc>
                <a:spcPct val="90000"/>
              </a:lnSpc>
              <a:spcBef>
                <a:spcPts val="0"/>
              </a:spcBef>
              <a:buClr>
                <a:schemeClr val="tx2"/>
              </a:buClr>
              <a:defRPr/>
            </a:pP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www.nad.ra.s</a:t>
            </a: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a:t>
            </a:r>
            <a:endPar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3" name="Rectangle 10">
            <a:extLst>
              <a:ext uri="{FF2B5EF4-FFF2-40B4-BE49-F238E27FC236}">
                <a16:creationId xmlns:a16="http://schemas.microsoft.com/office/drawing/2014/main" xmlns="" id="{9DC3E60A-1817-4A9B-8824-1B90A788BDEC}"/>
              </a:ext>
            </a:extLst>
          </p:cNvPr>
          <p:cNvSpPr>
            <a:spLocks noChangeArrowheads="1"/>
          </p:cNvSpPr>
          <p:nvPr/>
        </p:nvSpPr>
        <p:spPr bwMode="auto">
          <a:xfrm>
            <a:off x="214166" y="5943039"/>
            <a:ext cx="3485638" cy="701731"/>
          </a:xfrm>
          <a:prstGeom prst="rect">
            <a:avLst/>
          </a:prstGeom>
          <a:noFill/>
          <a:ln w="9525">
            <a:noFill/>
            <a:miter lim="800000"/>
            <a:headEnd/>
            <a:tailEnd/>
          </a:ln>
        </p:spPr>
        <p:txBody>
          <a:bodyPr wrap="square">
            <a:spAutoFit/>
          </a:bodyPr>
          <a:lstStyle/>
          <a:p>
            <a:pPr>
              <a:lnSpc>
                <a:spcPct val="90000"/>
              </a:lnSpc>
              <a:spcBef>
                <a:spcPts val="0"/>
              </a:spcBef>
              <a:buClr>
                <a:schemeClr val="tx2"/>
              </a:buClr>
              <a:defRPr/>
            </a:pPr>
            <a:r>
              <a:rPr lang="id-ID" sz="1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Archives Canada </a:t>
            </a:r>
            <a:endParaRPr lang="en-US" sz="1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nSpc>
                <a:spcPct val="90000"/>
              </a:lnSpc>
              <a:spcBef>
                <a:spcPts val="0"/>
              </a:spcBef>
              <a:buClr>
                <a:schemeClr val="tx2"/>
              </a:buClr>
              <a:defRPr/>
            </a:pPr>
            <a:r>
              <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Canadian Archival Information Network</a:t>
            </a: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www.archivescanada.c</a:t>
            </a: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a:t>
            </a:r>
            <a:endPar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xmlns="" id="{A894D2EE-DF77-415B-A506-3FB1833EEE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2517" y="3850105"/>
            <a:ext cx="4365552" cy="2454424"/>
          </a:xfrm>
          <a:prstGeom prst="rect">
            <a:avLst/>
          </a:prstGeom>
          <a:ln>
            <a:noFill/>
          </a:ln>
          <a:effectLst>
            <a:softEdge rad="112500"/>
          </a:effectLst>
        </p:spPr>
      </p:pic>
      <p:pic>
        <p:nvPicPr>
          <p:cNvPr id="11" name="Picture 10">
            <a:extLst>
              <a:ext uri="{FF2B5EF4-FFF2-40B4-BE49-F238E27FC236}">
                <a16:creationId xmlns:a16="http://schemas.microsoft.com/office/drawing/2014/main" xmlns="" id="{459A75E6-4E66-4DB2-BA7D-E4847AC39AD7}"/>
              </a:ext>
            </a:extLst>
          </p:cNvPr>
          <p:cNvPicPr>
            <a:picLocks noChangeAspect="1"/>
          </p:cNvPicPr>
          <p:nvPr/>
        </p:nvPicPr>
        <p:blipFill>
          <a:blip r:embed="rId7"/>
          <a:stretch>
            <a:fillRect/>
          </a:stretch>
        </p:blipFill>
        <p:spPr>
          <a:xfrm>
            <a:off x="3826412" y="859640"/>
            <a:ext cx="3826412" cy="2151306"/>
          </a:xfrm>
          <a:prstGeom prst="rect">
            <a:avLst/>
          </a:prstGeom>
          <a:ln>
            <a:noFill/>
          </a:ln>
          <a:effectLst>
            <a:softEdge rad="112500"/>
          </a:effectLst>
        </p:spPr>
      </p:pic>
      <p:sp>
        <p:nvSpPr>
          <p:cNvPr id="39" name="Rectangle 9">
            <a:extLst>
              <a:ext uri="{FF2B5EF4-FFF2-40B4-BE49-F238E27FC236}">
                <a16:creationId xmlns:a16="http://schemas.microsoft.com/office/drawing/2014/main" xmlns="" id="{039083C4-996B-451A-9429-0673E05E7823}"/>
              </a:ext>
            </a:extLst>
          </p:cNvPr>
          <p:cNvSpPr>
            <a:spLocks noChangeArrowheads="1"/>
          </p:cNvSpPr>
          <p:nvPr/>
        </p:nvSpPr>
        <p:spPr bwMode="auto">
          <a:xfrm>
            <a:off x="3637205" y="2892595"/>
            <a:ext cx="4451718" cy="701731"/>
          </a:xfrm>
          <a:prstGeom prst="rect">
            <a:avLst/>
          </a:prstGeom>
          <a:noFill/>
          <a:ln w="9525">
            <a:noFill/>
            <a:miter lim="800000"/>
            <a:headEnd/>
            <a:tailEnd/>
          </a:ln>
        </p:spPr>
        <p:txBody>
          <a:bodyPr wrap="square">
            <a:spAutoFit/>
          </a:bodyPr>
          <a:lstStyle/>
          <a:p>
            <a:pPr>
              <a:lnSpc>
                <a:spcPct val="90000"/>
              </a:lnSpc>
              <a:spcBef>
                <a:spcPts val="0"/>
              </a:spcBef>
              <a:buClr>
                <a:schemeClr val="tx2"/>
              </a:buClr>
              <a:defRPr/>
            </a:pPr>
            <a:r>
              <a:rPr lang="en-US" sz="1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CENDARI</a:t>
            </a:r>
          </a:p>
          <a:p>
            <a:pPr>
              <a:lnSpc>
                <a:spcPct val="90000"/>
              </a:lnSpc>
              <a:spcBef>
                <a:spcPts val="0"/>
              </a:spcBef>
              <a:buClr>
                <a:schemeClr val="tx2"/>
              </a:buClr>
              <a:defRPr/>
            </a:pPr>
            <a:r>
              <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Collaborative European Digital Archive Infrastructure </a:t>
            </a: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www.cendari.eu</a:t>
            </a:r>
            <a:r>
              <a:rPr lang="id-ID"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US" sz="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5" name="Rectangle 13">
            <a:extLst>
              <a:ext uri="{FF2B5EF4-FFF2-40B4-BE49-F238E27FC236}">
                <a16:creationId xmlns:a16="http://schemas.microsoft.com/office/drawing/2014/main" xmlns="" id="{9EE70676-A72A-4EB9-82FF-D5280C260443}"/>
              </a:ext>
            </a:extLst>
          </p:cNvPr>
          <p:cNvSpPr>
            <a:spLocks noChangeArrowheads="1"/>
          </p:cNvSpPr>
          <p:nvPr/>
        </p:nvSpPr>
        <p:spPr bwMode="auto">
          <a:xfrm>
            <a:off x="3621162" y="5989634"/>
            <a:ext cx="4341152" cy="701731"/>
          </a:xfrm>
          <a:prstGeom prst="rect">
            <a:avLst/>
          </a:prstGeom>
          <a:noFill/>
          <a:ln w="9525">
            <a:noFill/>
            <a:miter lim="800000"/>
            <a:headEnd/>
            <a:tailEnd/>
          </a:ln>
        </p:spPr>
        <p:txBody>
          <a:bodyPr wrap="square">
            <a:spAutoFit/>
          </a:bodyPr>
          <a:lstStyle/>
          <a:p>
            <a:pPr>
              <a:lnSpc>
                <a:spcPct val="90000"/>
              </a:lnSpc>
              <a:spcBef>
                <a:spcPts val="0"/>
              </a:spcBef>
              <a:buClr>
                <a:schemeClr val="tx2"/>
              </a:buClr>
              <a:defRPr/>
            </a:pPr>
            <a:r>
              <a:rPr lang="en-US" sz="1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JIKN</a:t>
            </a:r>
          </a:p>
          <a:p>
            <a:pPr>
              <a:lnSpc>
                <a:spcPct val="90000"/>
              </a:lnSpc>
              <a:spcBef>
                <a:spcPts val="0"/>
              </a:spcBef>
              <a:buClr>
                <a:schemeClr val="tx2"/>
              </a:buClr>
              <a:defRPr/>
            </a:pPr>
            <a:r>
              <a:rPr lang="en-US" sz="1400" dirty="0" err="1">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Jaringan</a:t>
            </a:r>
            <a:r>
              <a:rPr lang="en-US" sz="1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Informasi</a:t>
            </a:r>
            <a:r>
              <a:rPr lang="en-US" sz="1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Kearsipan</a:t>
            </a:r>
            <a:r>
              <a:rPr lang="en-US" sz="1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Nasional</a:t>
            </a:r>
            <a:endParaRPr lang="en-US" sz="1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nSpc>
                <a:spcPct val="90000"/>
              </a:lnSpc>
              <a:spcBef>
                <a:spcPts val="0"/>
              </a:spcBef>
              <a:buClr>
                <a:schemeClr val="tx2"/>
              </a:buClr>
              <a:defRPr/>
            </a:pPr>
            <a:r>
              <a:rPr lang="id-ID" sz="1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1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www.jikn.go.id</a:t>
            </a:r>
            <a:r>
              <a:rPr lang="id-ID" sz="1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US" sz="1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40" name="Group 39">
            <a:extLst>
              <a:ext uri="{FF2B5EF4-FFF2-40B4-BE49-F238E27FC236}">
                <a16:creationId xmlns:a16="http://schemas.microsoft.com/office/drawing/2014/main" xmlns="" id="{9DC0406A-BDAB-404F-9E78-32C63BB0EF79}"/>
              </a:ext>
            </a:extLst>
          </p:cNvPr>
          <p:cNvGrpSpPr/>
          <p:nvPr/>
        </p:nvGrpSpPr>
        <p:grpSpPr>
          <a:xfrm>
            <a:off x="11031306" y="1636845"/>
            <a:ext cx="1160694" cy="3584311"/>
            <a:chOff x="11031305" y="1296256"/>
            <a:chExt cx="1160694" cy="3584311"/>
          </a:xfrm>
        </p:grpSpPr>
        <p:sp>
          <p:nvSpPr>
            <p:cNvPr id="41" name="Freeform: Shape 40">
              <a:extLst>
                <a:ext uri="{FF2B5EF4-FFF2-40B4-BE49-F238E27FC236}">
                  <a16:creationId xmlns:a16="http://schemas.microsoft.com/office/drawing/2014/main" xmlns="" id="{E09AB04D-7002-492A-BC20-2B93BD32D2A9}"/>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A09BA65A-C51F-447E-B24C-AE257E7A1CCA}"/>
                </a:ext>
              </a:extLst>
            </p:cNvPr>
            <p:cNvSpPr txBox="1"/>
            <p:nvPr/>
          </p:nvSpPr>
          <p:spPr>
            <a:xfrm rot="16200000">
              <a:off x="10834661" y="3086178"/>
              <a:ext cx="218172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Tren</a:t>
              </a:r>
              <a:r>
                <a:rPr lang="en-US" sz="2400" b="1" dirty="0">
                  <a:solidFill>
                    <a:schemeClr val="bg1">
                      <a:lumMod val="95000"/>
                    </a:schemeClr>
                  </a:solidFill>
                  <a:latin typeface="Tw Cen MT" panose="020B0602020104020603" pitchFamily="34" charset="0"/>
                </a:rPr>
                <a:t> </a:t>
              </a:r>
              <a:r>
                <a:rPr lang="en-US" sz="2400" b="1" dirty="0" err="1">
                  <a:solidFill>
                    <a:schemeClr val="bg1">
                      <a:lumMod val="95000"/>
                    </a:schemeClr>
                  </a:solidFill>
                  <a:latin typeface="Tw Cen MT" panose="020B0602020104020603" pitchFamily="34" charset="0"/>
                </a:rPr>
                <a:t>kearsipan</a:t>
              </a:r>
              <a:endParaRPr lang="en-US" sz="2400" b="1" dirty="0">
                <a:solidFill>
                  <a:schemeClr val="bg1">
                    <a:lumMod val="95000"/>
                  </a:schemeClr>
                </a:solidFill>
                <a:latin typeface="Tw Cen MT" panose="020B0602020104020603" pitchFamily="34" charset="0"/>
              </a:endParaRPr>
            </a:p>
          </p:txBody>
        </p:sp>
        <p:pic>
          <p:nvPicPr>
            <p:cNvPr id="43" name="Picture 42">
              <a:extLst>
                <a:ext uri="{FF2B5EF4-FFF2-40B4-BE49-F238E27FC236}">
                  <a16:creationId xmlns:a16="http://schemas.microsoft.com/office/drawing/2014/main" xmlns="" id="{FD033320-E101-453A-8D20-21D81A1C06B1}"/>
                </a:ext>
              </a:extLst>
            </p:cNvPr>
            <p:cNvPicPr>
              <a:picLocks noChangeAspect="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4" name="Picture 43">
              <a:extLst>
                <a:ext uri="{FF2B5EF4-FFF2-40B4-BE49-F238E27FC236}">
                  <a16:creationId xmlns:a16="http://schemas.microsoft.com/office/drawing/2014/main" xmlns="" id="{5B1FEC5B-3F20-4F42-84CC-D186C8066BD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5" name="Picture 44">
              <a:extLst>
                <a:ext uri="{FF2B5EF4-FFF2-40B4-BE49-F238E27FC236}">
                  <a16:creationId xmlns:a16="http://schemas.microsoft.com/office/drawing/2014/main" xmlns="" id="{2B2FA5BE-4262-40D7-A3D9-D87E7B5548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Tree>
    <p:extLst>
      <p:ext uri="{BB962C8B-B14F-4D97-AF65-F5344CB8AC3E}">
        <p14:creationId xmlns:p14="http://schemas.microsoft.com/office/powerpoint/2010/main" val="25026458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DF067F-FC37-4D9A-9307-5459C360AEA4}"/>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30378E94-6AA7-4CA8-BFD2-57D1C8712C74}"/>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Tren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pengelolaan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dan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layanan</a:t>
            </a:r>
            <a:r>
              <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rPr>
              <a:t>arsip</a:t>
            </a:r>
            <a:endParaRPr lang="en-US" sz="3600" dirty="0">
              <a:ln w="18000">
                <a:solidFill>
                  <a:srgbClr val="FF0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pic>
        <p:nvPicPr>
          <p:cNvPr id="23" name="Picture 22" descr="image013.png">
            <a:extLst>
              <a:ext uri="{FF2B5EF4-FFF2-40B4-BE49-F238E27FC236}">
                <a16:creationId xmlns:a16="http://schemas.microsoft.com/office/drawing/2014/main" xmlns="" id="{17995BEB-69CC-4057-AF52-EAF148465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220" y="910173"/>
            <a:ext cx="6126839" cy="2419966"/>
          </a:xfrm>
          <a:prstGeom prst="rect">
            <a:avLst/>
          </a:prstGeom>
        </p:spPr>
      </p:pic>
      <p:sp>
        <p:nvSpPr>
          <p:cNvPr id="24" name="TextBox 23">
            <a:extLst>
              <a:ext uri="{FF2B5EF4-FFF2-40B4-BE49-F238E27FC236}">
                <a16:creationId xmlns:a16="http://schemas.microsoft.com/office/drawing/2014/main" xmlns="" id="{229FEF69-A178-4B08-B6A6-378F7ACF689F}"/>
              </a:ext>
            </a:extLst>
          </p:cNvPr>
          <p:cNvSpPr txBox="1"/>
          <p:nvPr/>
        </p:nvSpPr>
        <p:spPr>
          <a:xfrm>
            <a:off x="373336" y="3303160"/>
            <a:ext cx="10503211" cy="3447079"/>
          </a:xfrm>
          <a:prstGeom prst="rect">
            <a:avLst/>
          </a:prstGeom>
          <a:noFill/>
        </p:spPr>
        <p:txBody>
          <a:bodyPr wrap="square" lIns="91422" tIns="45711" rIns="91422" bIns="45711" rtlCol="0">
            <a:spAutoFit/>
          </a:bodyPr>
          <a:lstStyle/>
          <a:p>
            <a:pPr algn="just">
              <a:spcAft>
                <a:spcPts val="600"/>
              </a:spcAft>
            </a:pPr>
            <a:r>
              <a:rPr lang="en-US" dirty="0" err="1">
                <a:solidFill>
                  <a:srgbClr val="141618"/>
                </a:solidFill>
                <a:latin typeface="Tahoma"/>
                <a:cs typeface="Tahoma"/>
              </a:rPr>
              <a:t>Bagaimana</a:t>
            </a:r>
            <a:r>
              <a:rPr lang="en-US" dirty="0">
                <a:solidFill>
                  <a:srgbClr val="141618"/>
                </a:solidFill>
                <a:latin typeface="Tahoma"/>
                <a:cs typeface="Tahoma"/>
              </a:rPr>
              <a:t> </a:t>
            </a:r>
            <a:r>
              <a:rPr lang="en-US" dirty="0" err="1">
                <a:solidFill>
                  <a:srgbClr val="141618"/>
                </a:solidFill>
                <a:latin typeface="Tahoma"/>
                <a:cs typeface="Tahoma"/>
              </a:rPr>
              <a:t>teknologi</a:t>
            </a:r>
            <a:r>
              <a:rPr lang="en-US" dirty="0">
                <a:solidFill>
                  <a:srgbClr val="141618"/>
                </a:solidFill>
                <a:latin typeface="Tahoma"/>
                <a:cs typeface="Tahoma"/>
              </a:rPr>
              <a:t> (</a:t>
            </a:r>
            <a:r>
              <a:rPr lang="en-US" dirty="0" err="1">
                <a:solidFill>
                  <a:srgbClr val="141618"/>
                </a:solidFill>
                <a:latin typeface="Tahoma"/>
                <a:cs typeface="Tahoma"/>
              </a:rPr>
              <a:t>alat</a:t>
            </a:r>
            <a:r>
              <a:rPr lang="en-US" dirty="0">
                <a:solidFill>
                  <a:srgbClr val="141618"/>
                </a:solidFill>
                <a:latin typeface="Tahoma"/>
                <a:cs typeface="Tahoma"/>
              </a:rPr>
              <a:t> yang </a:t>
            </a:r>
            <a:r>
              <a:rPr lang="en-US" dirty="0" err="1">
                <a:solidFill>
                  <a:srgbClr val="141618"/>
                </a:solidFill>
                <a:latin typeface="Tahoma"/>
                <a:cs typeface="Tahoma"/>
              </a:rPr>
              <a:t>dibangun</a:t>
            </a:r>
            <a:r>
              <a:rPr lang="en-US" dirty="0">
                <a:solidFill>
                  <a:srgbClr val="141618"/>
                </a:solidFill>
                <a:latin typeface="Tahoma"/>
                <a:cs typeface="Tahoma"/>
              </a:rPr>
              <a:t> </a:t>
            </a:r>
            <a:r>
              <a:rPr lang="en-US" dirty="0" err="1">
                <a:solidFill>
                  <a:srgbClr val="141618"/>
                </a:solidFill>
                <a:latin typeface="Tahoma"/>
                <a:cs typeface="Tahoma"/>
              </a:rPr>
              <a:t>manusia</a:t>
            </a:r>
            <a:r>
              <a:rPr lang="en-US" dirty="0">
                <a:solidFill>
                  <a:srgbClr val="141618"/>
                </a:solidFill>
                <a:latin typeface="Tahoma"/>
                <a:cs typeface="Tahoma"/>
              </a:rPr>
              <a:t>) </a:t>
            </a:r>
            <a:r>
              <a:rPr lang="en-US" dirty="0" err="1">
                <a:solidFill>
                  <a:srgbClr val="141618"/>
                </a:solidFill>
                <a:latin typeface="Tahoma"/>
                <a:cs typeface="Tahoma"/>
              </a:rPr>
              <a:t>membantu</a:t>
            </a:r>
            <a:r>
              <a:rPr lang="en-US" dirty="0">
                <a:solidFill>
                  <a:srgbClr val="141618"/>
                </a:solidFill>
                <a:latin typeface="Tahoma"/>
                <a:cs typeface="Tahoma"/>
              </a:rPr>
              <a:t> </a:t>
            </a:r>
            <a:r>
              <a:rPr lang="en-US" dirty="0" err="1">
                <a:solidFill>
                  <a:srgbClr val="141618"/>
                </a:solidFill>
                <a:latin typeface="Tahoma"/>
                <a:cs typeface="Tahoma"/>
              </a:rPr>
              <a:t>menggerakkan</a:t>
            </a:r>
            <a:r>
              <a:rPr lang="en-US" dirty="0">
                <a:solidFill>
                  <a:srgbClr val="141618"/>
                </a:solidFill>
                <a:latin typeface="Tahoma"/>
                <a:cs typeface="Tahoma"/>
              </a:rPr>
              <a:t> </a:t>
            </a:r>
            <a:r>
              <a:rPr lang="en-US" dirty="0" err="1">
                <a:solidFill>
                  <a:srgbClr val="141618"/>
                </a:solidFill>
                <a:latin typeface="Tahoma"/>
                <a:cs typeface="Tahoma"/>
              </a:rPr>
              <a:t>manusia</a:t>
            </a:r>
            <a:r>
              <a:rPr lang="en-US" dirty="0">
                <a:solidFill>
                  <a:srgbClr val="141618"/>
                </a:solidFill>
                <a:latin typeface="Tahoma"/>
                <a:cs typeface="Tahoma"/>
              </a:rPr>
              <a:t> </a:t>
            </a:r>
            <a:r>
              <a:rPr lang="en-US" dirty="0" err="1">
                <a:solidFill>
                  <a:srgbClr val="141618"/>
                </a:solidFill>
                <a:latin typeface="Tahoma"/>
                <a:cs typeface="Tahoma"/>
              </a:rPr>
              <a:t>ke</a:t>
            </a:r>
            <a:r>
              <a:rPr lang="en-US" dirty="0">
                <a:solidFill>
                  <a:srgbClr val="141618"/>
                </a:solidFill>
                <a:latin typeface="Tahoma"/>
                <a:cs typeface="Tahoma"/>
              </a:rPr>
              <a:t> </a:t>
            </a:r>
            <a:r>
              <a:rPr lang="en-US" dirty="0" err="1">
                <a:solidFill>
                  <a:srgbClr val="141618"/>
                </a:solidFill>
                <a:latin typeface="Tahoma"/>
                <a:cs typeface="Tahoma"/>
              </a:rPr>
              <a:t>depan</a:t>
            </a:r>
            <a:r>
              <a:rPr lang="en-US" dirty="0">
                <a:solidFill>
                  <a:srgbClr val="141618"/>
                </a:solidFill>
                <a:latin typeface="Tahoma"/>
                <a:cs typeface="Tahoma"/>
              </a:rPr>
              <a:t> </a:t>
            </a:r>
            <a:r>
              <a:rPr lang="en-US" dirty="0" err="1">
                <a:solidFill>
                  <a:srgbClr val="141618"/>
                </a:solidFill>
                <a:latin typeface="Tahoma"/>
                <a:cs typeface="Tahoma"/>
              </a:rPr>
              <a:t>sepanjang</a:t>
            </a:r>
            <a:r>
              <a:rPr lang="en-US" dirty="0">
                <a:solidFill>
                  <a:srgbClr val="141618"/>
                </a:solidFill>
                <a:latin typeface="Tahoma"/>
                <a:cs typeface="Tahoma"/>
              </a:rPr>
              <a:t> </a:t>
            </a:r>
            <a:r>
              <a:rPr lang="en-US" dirty="0" err="1">
                <a:solidFill>
                  <a:srgbClr val="141618"/>
                </a:solidFill>
                <a:latin typeface="Tahoma"/>
                <a:cs typeface="Tahoma"/>
              </a:rPr>
              <a:t>sejarah</a:t>
            </a:r>
            <a:r>
              <a:rPr lang="en-US" dirty="0">
                <a:solidFill>
                  <a:srgbClr val="141618"/>
                </a:solidFill>
                <a:latin typeface="Tahoma"/>
                <a:cs typeface="Tahoma"/>
              </a:rPr>
              <a:t> </a:t>
            </a:r>
            <a:r>
              <a:rPr lang="en-US" dirty="0" err="1">
                <a:solidFill>
                  <a:srgbClr val="141618"/>
                </a:solidFill>
                <a:latin typeface="Tahoma"/>
                <a:cs typeface="Tahoma"/>
              </a:rPr>
              <a:t>panjang</a:t>
            </a:r>
            <a:r>
              <a:rPr lang="en-US" dirty="0">
                <a:solidFill>
                  <a:srgbClr val="141618"/>
                </a:solidFill>
                <a:latin typeface="Tahoma"/>
                <a:cs typeface="Tahoma"/>
              </a:rPr>
              <a:t> 12.000 </a:t>
            </a:r>
            <a:r>
              <a:rPr lang="en-US" dirty="0" err="1">
                <a:solidFill>
                  <a:srgbClr val="141618"/>
                </a:solidFill>
                <a:latin typeface="Tahoma"/>
                <a:cs typeface="Tahoma"/>
              </a:rPr>
              <a:t>tahun</a:t>
            </a:r>
            <a:r>
              <a:rPr lang="en-US" dirty="0">
                <a:solidFill>
                  <a:srgbClr val="141618"/>
                </a:solidFill>
                <a:latin typeface="Tahoma"/>
                <a:cs typeface="Tahoma"/>
              </a:rPr>
              <a:t> </a:t>
            </a:r>
            <a:r>
              <a:rPr lang="en-US" dirty="0" err="1">
                <a:solidFill>
                  <a:srgbClr val="141618"/>
                </a:solidFill>
                <a:latin typeface="Tahoma"/>
                <a:cs typeface="Tahoma"/>
              </a:rPr>
              <a:t>terakhir</a:t>
            </a:r>
            <a:r>
              <a:rPr lang="en-US" dirty="0">
                <a:solidFill>
                  <a:srgbClr val="141618"/>
                </a:solidFill>
                <a:latin typeface="Tahoma"/>
                <a:cs typeface="Tahoma"/>
              </a:rPr>
              <a:t>? </a:t>
            </a:r>
            <a:r>
              <a:rPr lang="en-US" dirty="0" err="1">
                <a:solidFill>
                  <a:srgbClr val="141618"/>
                </a:solidFill>
                <a:latin typeface="Tahoma"/>
                <a:cs typeface="Tahoma"/>
              </a:rPr>
              <a:t>Semua</a:t>
            </a:r>
            <a:r>
              <a:rPr lang="en-US" dirty="0">
                <a:solidFill>
                  <a:srgbClr val="141618"/>
                </a:solidFill>
                <a:latin typeface="Tahoma"/>
                <a:cs typeface="Tahoma"/>
              </a:rPr>
              <a:t> </a:t>
            </a:r>
            <a:r>
              <a:rPr lang="en-US" dirty="0" err="1">
                <a:solidFill>
                  <a:srgbClr val="141618"/>
                </a:solidFill>
                <a:latin typeface="Tahoma"/>
                <a:cs typeface="Tahoma"/>
              </a:rPr>
              <a:t>perubahan</a:t>
            </a:r>
            <a:r>
              <a:rPr lang="en-US" dirty="0">
                <a:solidFill>
                  <a:srgbClr val="141618"/>
                </a:solidFill>
                <a:latin typeface="Tahoma"/>
                <a:cs typeface="Tahoma"/>
              </a:rPr>
              <a:t> </a:t>
            </a:r>
            <a:r>
              <a:rPr lang="en-US" dirty="0" err="1">
                <a:solidFill>
                  <a:srgbClr val="141618"/>
                </a:solidFill>
                <a:latin typeface="Tahoma"/>
                <a:cs typeface="Tahoma"/>
              </a:rPr>
              <a:t>besar</a:t>
            </a:r>
            <a:r>
              <a:rPr lang="en-US" dirty="0">
                <a:solidFill>
                  <a:srgbClr val="141618"/>
                </a:solidFill>
                <a:latin typeface="Tahoma"/>
                <a:cs typeface="Tahoma"/>
              </a:rPr>
              <a:t> </a:t>
            </a:r>
            <a:r>
              <a:rPr lang="en-US" dirty="0" err="1">
                <a:solidFill>
                  <a:srgbClr val="141618"/>
                </a:solidFill>
                <a:latin typeface="Tahoma"/>
                <a:cs typeface="Tahoma"/>
              </a:rPr>
              <a:t>dalam</a:t>
            </a:r>
            <a:r>
              <a:rPr lang="en-US" dirty="0">
                <a:solidFill>
                  <a:srgbClr val="141618"/>
                </a:solidFill>
                <a:latin typeface="Tahoma"/>
                <a:cs typeface="Tahoma"/>
              </a:rPr>
              <a:t> </a:t>
            </a:r>
            <a:r>
              <a:rPr lang="en-US" dirty="0" err="1">
                <a:solidFill>
                  <a:srgbClr val="141618"/>
                </a:solidFill>
                <a:latin typeface="Tahoma"/>
                <a:cs typeface="Tahoma"/>
              </a:rPr>
              <a:t>masyarakat</a:t>
            </a:r>
            <a:r>
              <a:rPr lang="en-US" dirty="0">
                <a:solidFill>
                  <a:srgbClr val="141618"/>
                </a:solidFill>
                <a:latin typeface="Tahoma"/>
                <a:cs typeface="Tahoma"/>
              </a:rPr>
              <a:t> </a:t>
            </a:r>
            <a:r>
              <a:rPr lang="en-US" dirty="0" err="1">
                <a:solidFill>
                  <a:srgbClr val="141618"/>
                </a:solidFill>
                <a:latin typeface="Tahoma"/>
                <a:cs typeface="Tahoma"/>
              </a:rPr>
              <a:t>manusia</a:t>
            </a:r>
            <a:r>
              <a:rPr lang="en-US" dirty="0">
                <a:solidFill>
                  <a:srgbClr val="141618"/>
                </a:solidFill>
                <a:latin typeface="Tahoma"/>
                <a:cs typeface="Tahoma"/>
              </a:rPr>
              <a:t> </a:t>
            </a:r>
            <a:r>
              <a:rPr lang="en-US" dirty="0" err="1">
                <a:solidFill>
                  <a:srgbClr val="141618"/>
                </a:solidFill>
                <a:latin typeface="Tahoma"/>
                <a:cs typeface="Tahoma"/>
              </a:rPr>
              <a:t>berputar</a:t>
            </a:r>
            <a:r>
              <a:rPr lang="en-US" dirty="0">
                <a:solidFill>
                  <a:srgbClr val="141618"/>
                </a:solidFill>
                <a:latin typeface="Tahoma"/>
                <a:cs typeface="Tahoma"/>
              </a:rPr>
              <a:t> di </a:t>
            </a:r>
            <a:r>
              <a:rPr lang="en-US" dirty="0" err="1">
                <a:solidFill>
                  <a:srgbClr val="141618"/>
                </a:solidFill>
                <a:latin typeface="Tahoma"/>
                <a:cs typeface="Tahoma"/>
              </a:rPr>
              <a:t>sekitar</a:t>
            </a:r>
            <a:r>
              <a:rPr lang="en-US" dirty="0">
                <a:solidFill>
                  <a:srgbClr val="141618"/>
                </a:solidFill>
                <a:latin typeface="Tahoma"/>
                <a:cs typeface="Tahoma"/>
              </a:rPr>
              <a:t> </a:t>
            </a:r>
            <a:r>
              <a:rPr lang="en-US" dirty="0" err="1">
                <a:solidFill>
                  <a:srgbClr val="141618"/>
                </a:solidFill>
                <a:latin typeface="Tahoma"/>
                <a:cs typeface="Tahoma"/>
              </a:rPr>
              <a:t>perubahan</a:t>
            </a:r>
            <a:r>
              <a:rPr lang="en-US" dirty="0">
                <a:solidFill>
                  <a:srgbClr val="141618"/>
                </a:solidFill>
                <a:latin typeface="Tahoma"/>
                <a:cs typeface="Tahoma"/>
              </a:rPr>
              <a:t> </a:t>
            </a:r>
            <a:r>
              <a:rPr lang="en-US" dirty="0" err="1">
                <a:solidFill>
                  <a:srgbClr val="141618"/>
                </a:solidFill>
                <a:latin typeface="Tahoma"/>
                <a:cs typeface="Tahoma"/>
              </a:rPr>
              <a:t>signifikan</a:t>
            </a:r>
            <a:r>
              <a:rPr lang="en-US" dirty="0">
                <a:solidFill>
                  <a:srgbClr val="141618"/>
                </a:solidFill>
                <a:latin typeface="Tahoma"/>
                <a:cs typeface="Tahoma"/>
              </a:rPr>
              <a:t> </a:t>
            </a:r>
            <a:r>
              <a:rPr lang="en-US" dirty="0" err="1">
                <a:solidFill>
                  <a:srgbClr val="141618"/>
                </a:solidFill>
                <a:latin typeface="Tahoma"/>
                <a:cs typeface="Tahoma"/>
              </a:rPr>
              <a:t>dalam</a:t>
            </a:r>
            <a:r>
              <a:rPr lang="en-US" dirty="0">
                <a:solidFill>
                  <a:srgbClr val="141618"/>
                </a:solidFill>
                <a:latin typeface="Tahoma"/>
                <a:cs typeface="Tahoma"/>
              </a:rPr>
              <a:t>:</a:t>
            </a:r>
          </a:p>
          <a:p>
            <a:pPr marL="342831" indent="-342831" algn="just">
              <a:spcAft>
                <a:spcPts val="600"/>
              </a:spcAft>
              <a:buFont typeface="+mj-lt"/>
              <a:buAutoNum type="arabicPeriod"/>
            </a:pPr>
            <a:r>
              <a:rPr lang="en-US" dirty="0" err="1">
                <a:solidFill>
                  <a:srgbClr val="141618"/>
                </a:solidFill>
                <a:latin typeface="Tahoma"/>
                <a:cs typeface="Tahoma"/>
              </a:rPr>
              <a:t>Bagaimana</a:t>
            </a:r>
            <a:r>
              <a:rPr lang="en-US" dirty="0">
                <a:solidFill>
                  <a:srgbClr val="141618"/>
                </a:solidFill>
                <a:latin typeface="Tahoma"/>
                <a:cs typeface="Tahoma"/>
              </a:rPr>
              <a:t> </a:t>
            </a:r>
            <a:r>
              <a:rPr lang="en-US" b="1" dirty="0" err="1">
                <a:solidFill>
                  <a:srgbClr val="141618"/>
                </a:solidFill>
                <a:latin typeface="Tahoma"/>
                <a:cs typeface="Tahoma"/>
              </a:rPr>
              <a:t>energi</a:t>
            </a:r>
            <a:r>
              <a:rPr lang="en-US" dirty="0">
                <a:solidFill>
                  <a:srgbClr val="141618"/>
                </a:solidFill>
                <a:latin typeface="Tahoma"/>
                <a:cs typeface="Tahoma"/>
              </a:rPr>
              <a:t> </a:t>
            </a:r>
            <a:r>
              <a:rPr lang="en-US" b="1" dirty="0" err="1">
                <a:solidFill>
                  <a:srgbClr val="141618"/>
                </a:solidFill>
                <a:latin typeface="Tahoma"/>
                <a:cs typeface="Tahoma"/>
              </a:rPr>
              <a:t>diubah</a:t>
            </a:r>
            <a:r>
              <a:rPr lang="en-US" dirty="0">
                <a:solidFill>
                  <a:srgbClr val="141618"/>
                </a:solidFill>
                <a:latin typeface="Tahoma"/>
                <a:cs typeface="Tahoma"/>
              </a:rPr>
              <a:t> </a:t>
            </a:r>
            <a:r>
              <a:rPr lang="en-US" dirty="0" err="1">
                <a:solidFill>
                  <a:srgbClr val="141618"/>
                </a:solidFill>
                <a:latin typeface="Tahoma"/>
                <a:cs typeface="Tahoma"/>
              </a:rPr>
              <a:t>menjadi</a:t>
            </a:r>
            <a:r>
              <a:rPr lang="en-US" dirty="0">
                <a:solidFill>
                  <a:srgbClr val="141618"/>
                </a:solidFill>
                <a:latin typeface="Tahoma"/>
                <a:cs typeface="Tahoma"/>
              </a:rPr>
              <a:t> </a:t>
            </a:r>
            <a:r>
              <a:rPr lang="en-US" dirty="0" err="1">
                <a:solidFill>
                  <a:srgbClr val="141618"/>
                </a:solidFill>
                <a:latin typeface="Tahoma"/>
                <a:cs typeface="Tahoma"/>
              </a:rPr>
              <a:t>sesuatu</a:t>
            </a:r>
            <a:r>
              <a:rPr lang="en-US" dirty="0">
                <a:solidFill>
                  <a:srgbClr val="141618"/>
                </a:solidFill>
                <a:latin typeface="Tahoma"/>
                <a:cs typeface="Tahoma"/>
              </a:rPr>
              <a:t> yang </a:t>
            </a:r>
            <a:r>
              <a:rPr lang="en-US" dirty="0" err="1">
                <a:solidFill>
                  <a:srgbClr val="141618"/>
                </a:solidFill>
                <a:latin typeface="Tahoma"/>
                <a:cs typeface="Tahoma"/>
              </a:rPr>
              <a:t>berguna</a:t>
            </a:r>
            <a:r>
              <a:rPr lang="en-US" dirty="0">
                <a:solidFill>
                  <a:srgbClr val="141618"/>
                </a:solidFill>
                <a:latin typeface="Tahoma"/>
                <a:cs typeface="Tahoma"/>
              </a:rPr>
              <a:t> (</a:t>
            </a:r>
            <a:r>
              <a:rPr lang="en-US" dirty="0" err="1">
                <a:solidFill>
                  <a:srgbClr val="141618"/>
                </a:solidFill>
                <a:latin typeface="Tahoma"/>
                <a:cs typeface="Tahoma"/>
              </a:rPr>
              <a:t>seperti</a:t>
            </a:r>
            <a:r>
              <a:rPr lang="en-US" dirty="0">
                <a:solidFill>
                  <a:srgbClr val="141618"/>
                </a:solidFill>
                <a:latin typeface="Tahoma"/>
                <a:cs typeface="Tahoma"/>
              </a:rPr>
              <a:t>: </a:t>
            </a:r>
            <a:r>
              <a:rPr lang="en-US" dirty="0" err="1">
                <a:solidFill>
                  <a:srgbClr val="141618"/>
                </a:solidFill>
                <a:latin typeface="Tahoma"/>
                <a:cs typeface="Tahoma"/>
              </a:rPr>
              <a:t>bajak</a:t>
            </a:r>
            <a:r>
              <a:rPr lang="en-US" dirty="0">
                <a:solidFill>
                  <a:srgbClr val="141618"/>
                </a:solidFill>
                <a:latin typeface="Tahoma"/>
                <a:cs typeface="Tahoma"/>
              </a:rPr>
              <a:t>, </a:t>
            </a:r>
            <a:r>
              <a:rPr lang="en-US" dirty="0" err="1">
                <a:solidFill>
                  <a:srgbClr val="141618"/>
                </a:solidFill>
                <a:latin typeface="Tahoma"/>
                <a:cs typeface="Tahoma"/>
              </a:rPr>
              <a:t>mobil</a:t>
            </a:r>
            <a:r>
              <a:rPr lang="en-US" dirty="0">
                <a:solidFill>
                  <a:srgbClr val="141618"/>
                </a:solidFill>
                <a:latin typeface="Tahoma"/>
                <a:cs typeface="Tahoma"/>
              </a:rPr>
              <a:t>, </a:t>
            </a:r>
            <a:r>
              <a:rPr lang="en-US" dirty="0" err="1">
                <a:solidFill>
                  <a:srgbClr val="141618"/>
                </a:solidFill>
                <a:latin typeface="Tahoma"/>
                <a:cs typeface="Tahoma"/>
              </a:rPr>
              <a:t>pesawat</a:t>
            </a:r>
            <a:r>
              <a:rPr lang="en-US" dirty="0">
                <a:solidFill>
                  <a:srgbClr val="141618"/>
                </a:solidFill>
                <a:latin typeface="Tahoma"/>
                <a:cs typeface="Tahoma"/>
              </a:rPr>
              <a:t> </a:t>
            </a:r>
            <a:r>
              <a:rPr lang="en-US" dirty="0" err="1">
                <a:solidFill>
                  <a:srgbClr val="141618"/>
                </a:solidFill>
                <a:latin typeface="Tahoma"/>
                <a:cs typeface="Tahoma"/>
              </a:rPr>
              <a:t>terbang</a:t>
            </a:r>
            <a:r>
              <a:rPr lang="en-US" dirty="0">
                <a:solidFill>
                  <a:srgbClr val="141618"/>
                </a:solidFill>
                <a:latin typeface="Tahoma"/>
                <a:cs typeface="Tahoma"/>
              </a:rPr>
              <a:t> </a:t>
            </a:r>
            <a:r>
              <a:rPr lang="en-US" dirty="0" err="1">
                <a:solidFill>
                  <a:srgbClr val="141618"/>
                </a:solidFill>
                <a:latin typeface="Tahoma"/>
                <a:cs typeface="Tahoma"/>
              </a:rPr>
              <a:t>dan</a:t>
            </a:r>
            <a:r>
              <a:rPr lang="en-US" dirty="0">
                <a:solidFill>
                  <a:srgbClr val="141618"/>
                </a:solidFill>
                <a:latin typeface="Tahoma"/>
                <a:cs typeface="Tahoma"/>
              </a:rPr>
              <a:t> </a:t>
            </a:r>
            <a:r>
              <a:rPr lang="en-US" dirty="0" err="1">
                <a:solidFill>
                  <a:srgbClr val="141618"/>
                </a:solidFill>
                <a:latin typeface="Tahoma"/>
                <a:cs typeface="Tahoma"/>
              </a:rPr>
              <a:t>pesawat</a:t>
            </a:r>
            <a:r>
              <a:rPr lang="en-US" dirty="0">
                <a:solidFill>
                  <a:srgbClr val="141618"/>
                </a:solidFill>
                <a:latin typeface="Tahoma"/>
                <a:cs typeface="Tahoma"/>
              </a:rPr>
              <a:t> </a:t>
            </a:r>
            <a:r>
              <a:rPr lang="en-US" dirty="0" err="1">
                <a:solidFill>
                  <a:srgbClr val="141618"/>
                </a:solidFill>
                <a:latin typeface="Tahoma"/>
                <a:cs typeface="Tahoma"/>
              </a:rPr>
              <a:t>ulang-alik</a:t>
            </a:r>
            <a:r>
              <a:rPr lang="en-US" dirty="0">
                <a:solidFill>
                  <a:srgbClr val="141618"/>
                </a:solidFill>
                <a:latin typeface="Tahoma"/>
                <a:cs typeface="Tahoma"/>
              </a:rPr>
              <a:t>);</a:t>
            </a:r>
          </a:p>
          <a:p>
            <a:pPr marL="342831" indent="-342831" algn="just">
              <a:spcAft>
                <a:spcPts val="600"/>
              </a:spcAft>
              <a:buFont typeface="+mj-lt"/>
              <a:buAutoNum type="arabicPeriod"/>
            </a:pPr>
            <a:r>
              <a:rPr lang="en-US" dirty="0" err="1">
                <a:solidFill>
                  <a:srgbClr val="141618"/>
                </a:solidFill>
                <a:latin typeface="Tahoma"/>
                <a:cs typeface="Tahoma"/>
              </a:rPr>
              <a:t>Bagaimana</a:t>
            </a:r>
            <a:r>
              <a:rPr lang="en-US" dirty="0">
                <a:solidFill>
                  <a:srgbClr val="141618"/>
                </a:solidFill>
                <a:latin typeface="Tahoma"/>
                <a:cs typeface="Tahoma"/>
              </a:rPr>
              <a:t> </a:t>
            </a:r>
            <a:r>
              <a:rPr lang="en-US" b="1" dirty="0" err="1">
                <a:solidFill>
                  <a:srgbClr val="141618"/>
                </a:solidFill>
                <a:latin typeface="Tahoma"/>
                <a:cs typeface="Tahoma"/>
              </a:rPr>
              <a:t>komunikasi</a:t>
            </a:r>
            <a:r>
              <a:rPr lang="en-US" b="1" dirty="0">
                <a:solidFill>
                  <a:srgbClr val="141618"/>
                </a:solidFill>
                <a:latin typeface="Tahoma"/>
                <a:cs typeface="Tahoma"/>
              </a:rPr>
              <a:t> </a:t>
            </a:r>
            <a:r>
              <a:rPr lang="en-US" b="1" dirty="0" err="1">
                <a:solidFill>
                  <a:srgbClr val="141618"/>
                </a:solidFill>
                <a:latin typeface="Tahoma"/>
                <a:cs typeface="Tahoma"/>
              </a:rPr>
              <a:t>terjadi</a:t>
            </a:r>
            <a:r>
              <a:rPr lang="en-US" b="1" dirty="0">
                <a:solidFill>
                  <a:srgbClr val="141618"/>
                </a:solidFill>
                <a:latin typeface="Tahoma"/>
                <a:cs typeface="Tahoma"/>
              </a:rPr>
              <a:t> </a:t>
            </a:r>
            <a:r>
              <a:rPr lang="en-US" b="1" dirty="0" err="1">
                <a:solidFill>
                  <a:srgbClr val="141618"/>
                </a:solidFill>
                <a:latin typeface="Tahoma"/>
                <a:cs typeface="Tahoma"/>
              </a:rPr>
              <a:t>dan</a:t>
            </a:r>
            <a:r>
              <a:rPr lang="en-US" b="1" dirty="0">
                <a:solidFill>
                  <a:srgbClr val="141618"/>
                </a:solidFill>
                <a:latin typeface="Tahoma"/>
                <a:cs typeface="Tahoma"/>
              </a:rPr>
              <a:t> </a:t>
            </a:r>
            <a:r>
              <a:rPr lang="en-US" b="1" dirty="0" err="1">
                <a:solidFill>
                  <a:srgbClr val="141618"/>
                </a:solidFill>
                <a:latin typeface="Tahoma"/>
                <a:cs typeface="Tahoma"/>
              </a:rPr>
              <a:t>bagaimana</a:t>
            </a:r>
            <a:r>
              <a:rPr lang="en-US" b="1" dirty="0">
                <a:solidFill>
                  <a:srgbClr val="141618"/>
                </a:solidFill>
                <a:latin typeface="Tahoma"/>
                <a:cs typeface="Tahoma"/>
              </a:rPr>
              <a:t> ide </a:t>
            </a:r>
            <a:r>
              <a:rPr lang="en-US" b="1" dirty="0" err="1">
                <a:solidFill>
                  <a:srgbClr val="141618"/>
                </a:solidFill>
                <a:latin typeface="Tahoma"/>
                <a:cs typeface="Tahoma"/>
              </a:rPr>
              <a:t>menyebar</a:t>
            </a:r>
            <a:r>
              <a:rPr lang="en-US" b="1" dirty="0">
                <a:solidFill>
                  <a:srgbClr val="141618"/>
                </a:solidFill>
                <a:latin typeface="Tahoma"/>
                <a:cs typeface="Tahoma"/>
              </a:rPr>
              <a:t> </a:t>
            </a:r>
            <a:r>
              <a:rPr lang="en-US" dirty="0">
                <a:solidFill>
                  <a:srgbClr val="141618"/>
                </a:solidFill>
                <a:latin typeface="Tahoma"/>
                <a:cs typeface="Tahoma"/>
              </a:rPr>
              <a:t>(</a:t>
            </a:r>
            <a:r>
              <a:rPr lang="en-US" dirty="0" err="1">
                <a:solidFill>
                  <a:srgbClr val="141618"/>
                </a:solidFill>
                <a:latin typeface="Tahoma"/>
                <a:cs typeface="Tahoma"/>
              </a:rPr>
              <a:t>sinyal</a:t>
            </a:r>
            <a:r>
              <a:rPr lang="en-US" dirty="0">
                <a:solidFill>
                  <a:srgbClr val="141618"/>
                </a:solidFill>
                <a:latin typeface="Tahoma"/>
                <a:cs typeface="Tahoma"/>
              </a:rPr>
              <a:t> </a:t>
            </a:r>
            <a:r>
              <a:rPr lang="en-US" dirty="0" err="1">
                <a:solidFill>
                  <a:srgbClr val="141618"/>
                </a:solidFill>
                <a:latin typeface="Tahoma"/>
                <a:cs typeface="Tahoma"/>
              </a:rPr>
              <a:t>asap</a:t>
            </a:r>
            <a:r>
              <a:rPr lang="en-US" dirty="0">
                <a:solidFill>
                  <a:srgbClr val="141618"/>
                </a:solidFill>
                <a:latin typeface="Tahoma"/>
                <a:cs typeface="Tahoma"/>
              </a:rPr>
              <a:t>, </a:t>
            </a:r>
            <a:r>
              <a:rPr lang="en-US" dirty="0" err="1">
                <a:solidFill>
                  <a:srgbClr val="141618"/>
                </a:solidFill>
                <a:latin typeface="Tahoma"/>
                <a:cs typeface="Tahoma"/>
              </a:rPr>
              <a:t>koran</a:t>
            </a:r>
            <a:r>
              <a:rPr lang="en-US" dirty="0">
                <a:solidFill>
                  <a:srgbClr val="141618"/>
                </a:solidFill>
                <a:latin typeface="Tahoma"/>
                <a:cs typeface="Tahoma"/>
              </a:rPr>
              <a:t>, </a:t>
            </a:r>
            <a:r>
              <a:rPr lang="en-US" dirty="0" err="1">
                <a:solidFill>
                  <a:srgbClr val="141618"/>
                </a:solidFill>
                <a:latin typeface="Tahoma"/>
                <a:cs typeface="Tahoma"/>
              </a:rPr>
              <a:t>telepon</a:t>
            </a:r>
            <a:r>
              <a:rPr lang="en-US" dirty="0">
                <a:solidFill>
                  <a:srgbClr val="141618"/>
                </a:solidFill>
                <a:latin typeface="Tahoma"/>
                <a:cs typeface="Tahoma"/>
              </a:rPr>
              <a:t> </a:t>
            </a:r>
            <a:r>
              <a:rPr lang="en-US" dirty="0" err="1">
                <a:solidFill>
                  <a:srgbClr val="141618"/>
                </a:solidFill>
                <a:latin typeface="Tahoma"/>
                <a:cs typeface="Tahoma"/>
              </a:rPr>
              <a:t>darat</a:t>
            </a:r>
            <a:r>
              <a:rPr lang="en-US" dirty="0">
                <a:solidFill>
                  <a:srgbClr val="141618"/>
                </a:solidFill>
                <a:latin typeface="Tahoma"/>
                <a:cs typeface="Tahoma"/>
              </a:rPr>
              <a:t>, </a:t>
            </a:r>
            <a:r>
              <a:rPr lang="en-US" dirty="0" err="1">
                <a:solidFill>
                  <a:srgbClr val="141618"/>
                </a:solidFill>
                <a:latin typeface="Tahoma"/>
                <a:cs typeface="Tahoma"/>
              </a:rPr>
              <a:t>mesin</a:t>
            </a:r>
            <a:r>
              <a:rPr lang="en-US" dirty="0">
                <a:solidFill>
                  <a:srgbClr val="141618"/>
                </a:solidFill>
                <a:latin typeface="Tahoma"/>
                <a:cs typeface="Tahoma"/>
              </a:rPr>
              <a:t> </a:t>
            </a:r>
            <a:r>
              <a:rPr lang="en-US" dirty="0" err="1">
                <a:solidFill>
                  <a:srgbClr val="141618"/>
                </a:solidFill>
                <a:latin typeface="Tahoma"/>
                <a:cs typeface="Tahoma"/>
              </a:rPr>
              <a:t>faks</a:t>
            </a:r>
            <a:r>
              <a:rPr lang="en-US" dirty="0">
                <a:solidFill>
                  <a:srgbClr val="141618"/>
                </a:solidFill>
                <a:latin typeface="Tahoma"/>
                <a:cs typeface="Tahoma"/>
              </a:rPr>
              <a:t>, </a:t>
            </a:r>
            <a:r>
              <a:rPr lang="en-US" dirty="0" err="1">
                <a:solidFill>
                  <a:srgbClr val="141618"/>
                </a:solidFill>
                <a:latin typeface="Tahoma"/>
                <a:cs typeface="Tahoma"/>
              </a:rPr>
              <a:t>telepon</a:t>
            </a:r>
            <a:r>
              <a:rPr lang="en-US" dirty="0">
                <a:solidFill>
                  <a:srgbClr val="141618"/>
                </a:solidFill>
                <a:latin typeface="Tahoma"/>
                <a:cs typeface="Tahoma"/>
              </a:rPr>
              <a:t> </a:t>
            </a:r>
            <a:r>
              <a:rPr lang="en-US" dirty="0" err="1">
                <a:solidFill>
                  <a:srgbClr val="141618"/>
                </a:solidFill>
                <a:latin typeface="Tahoma"/>
                <a:cs typeface="Tahoma"/>
              </a:rPr>
              <a:t>seluler</a:t>
            </a:r>
            <a:r>
              <a:rPr lang="en-US" dirty="0">
                <a:solidFill>
                  <a:srgbClr val="141618"/>
                </a:solidFill>
                <a:latin typeface="Tahoma"/>
                <a:cs typeface="Tahoma"/>
              </a:rPr>
              <a:t>, Internet, Twitter);</a:t>
            </a:r>
          </a:p>
          <a:p>
            <a:pPr marL="342831" indent="-342831" algn="just">
              <a:spcAft>
                <a:spcPts val="600"/>
              </a:spcAft>
              <a:buFont typeface="+mj-lt"/>
              <a:buAutoNum type="arabicPeriod"/>
            </a:pPr>
            <a:r>
              <a:rPr lang="en-US" dirty="0" err="1">
                <a:solidFill>
                  <a:srgbClr val="0000FF"/>
                </a:solidFill>
                <a:latin typeface="Tahoma"/>
                <a:cs typeface="Tahoma"/>
              </a:rPr>
              <a:t>Bagaimana</a:t>
            </a:r>
            <a:r>
              <a:rPr lang="en-US" dirty="0">
                <a:solidFill>
                  <a:srgbClr val="0000FF"/>
                </a:solidFill>
                <a:latin typeface="Tahoma"/>
                <a:cs typeface="Tahoma"/>
              </a:rPr>
              <a:t> </a:t>
            </a:r>
            <a:r>
              <a:rPr lang="en-US" b="1" dirty="0" err="1">
                <a:solidFill>
                  <a:srgbClr val="0000FF"/>
                </a:solidFill>
                <a:latin typeface="Tahoma"/>
                <a:cs typeface="Tahoma"/>
              </a:rPr>
              <a:t>sejarah</a:t>
            </a:r>
            <a:r>
              <a:rPr lang="en-US" b="1" dirty="0">
                <a:solidFill>
                  <a:srgbClr val="0000FF"/>
                </a:solidFill>
                <a:latin typeface="Tahoma"/>
                <a:cs typeface="Tahoma"/>
              </a:rPr>
              <a:t> </a:t>
            </a:r>
            <a:r>
              <a:rPr lang="en-US" b="1" dirty="0" err="1">
                <a:solidFill>
                  <a:srgbClr val="0000FF"/>
                </a:solidFill>
                <a:latin typeface="Tahoma"/>
                <a:cs typeface="Tahoma"/>
              </a:rPr>
              <a:t>direkam</a:t>
            </a:r>
            <a:r>
              <a:rPr lang="en-US" b="1" dirty="0">
                <a:solidFill>
                  <a:srgbClr val="0000FF"/>
                </a:solidFill>
                <a:latin typeface="Tahoma"/>
                <a:cs typeface="Tahoma"/>
              </a:rPr>
              <a:t> </a:t>
            </a:r>
            <a:r>
              <a:rPr lang="en-US" dirty="0">
                <a:solidFill>
                  <a:srgbClr val="0000FF"/>
                </a:solidFill>
                <a:latin typeface="Tahoma"/>
                <a:cs typeface="Tahoma"/>
              </a:rPr>
              <a:t>(</a:t>
            </a:r>
            <a:r>
              <a:rPr lang="en-US" dirty="0" err="1">
                <a:solidFill>
                  <a:srgbClr val="0000FF"/>
                </a:solidFill>
                <a:latin typeface="Tahoma"/>
                <a:cs typeface="Tahoma"/>
              </a:rPr>
              <a:t>gulungan</a:t>
            </a:r>
            <a:r>
              <a:rPr lang="en-US" dirty="0">
                <a:solidFill>
                  <a:srgbClr val="0000FF"/>
                </a:solidFill>
                <a:latin typeface="Tahoma"/>
                <a:cs typeface="Tahoma"/>
              </a:rPr>
              <a:t> </a:t>
            </a:r>
            <a:r>
              <a:rPr lang="en-US" dirty="0" err="1">
                <a:solidFill>
                  <a:srgbClr val="0000FF"/>
                </a:solidFill>
                <a:latin typeface="Tahoma"/>
                <a:cs typeface="Tahoma"/>
              </a:rPr>
              <a:t>papirus</a:t>
            </a:r>
            <a:r>
              <a:rPr lang="en-US" dirty="0">
                <a:solidFill>
                  <a:srgbClr val="0000FF"/>
                </a:solidFill>
                <a:latin typeface="Tahoma"/>
                <a:cs typeface="Tahoma"/>
              </a:rPr>
              <a:t>, </a:t>
            </a:r>
            <a:r>
              <a:rPr lang="en-US" dirty="0" err="1">
                <a:solidFill>
                  <a:srgbClr val="0000FF"/>
                </a:solidFill>
                <a:latin typeface="Tahoma"/>
                <a:cs typeface="Tahoma"/>
              </a:rPr>
              <a:t>Encyclopaedia</a:t>
            </a:r>
            <a:r>
              <a:rPr lang="en-US" dirty="0">
                <a:solidFill>
                  <a:srgbClr val="0000FF"/>
                </a:solidFill>
                <a:latin typeface="Tahoma"/>
                <a:cs typeface="Tahoma"/>
              </a:rPr>
              <a:t> Britannica, Wikipedia, Internet Archive, the </a:t>
            </a:r>
            <a:r>
              <a:rPr lang="en-US" dirty="0" err="1">
                <a:solidFill>
                  <a:srgbClr val="0000FF"/>
                </a:solidFill>
                <a:latin typeface="Tahoma"/>
                <a:cs typeface="Tahoma"/>
              </a:rPr>
              <a:t>blockchain</a:t>
            </a:r>
            <a:r>
              <a:rPr lang="en-US" dirty="0">
                <a:solidFill>
                  <a:srgbClr val="0000FF"/>
                </a:solidFill>
                <a:latin typeface="Tahoma"/>
                <a:cs typeface="Tahoma"/>
              </a:rPr>
              <a:t>); </a:t>
            </a:r>
            <a:r>
              <a:rPr lang="en-US" dirty="0" err="1">
                <a:solidFill>
                  <a:srgbClr val="0000FF"/>
                </a:solidFill>
                <a:latin typeface="Tahoma"/>
                <a:cs typeface="Tahoma"/>
              </a:rPr>
              <a:t>atau</a:t>
            </a:r>
            <a:r>
              <a:rPr lang="en-US" dirty="0">
                <a:solidFill>
                  <a:srgbClr val="0000FF"/>
                </a:solidFill>
                <a:latin typeface="Tahoma"/>
                <a:cs typeface="Tahoma"/>
              </a:rPr>
              <a:t>,</a:t>
            </a:r>
          </a:p>
          <a:p>
            <a:pPr marL="342831" indent="-342831" algn="just">
              <a:spcAft>
                <a:spcPts val="600"/>
              </a:spcAft>
              <a:buFont typeface="+mj-lt"/>
              <a:buAutoNum type="arabicPeriod"/>
            </a:pPr>
            <a:r>
              <a:rPr lang="en-US" dirty="0" err="1">
                <a:solidFill>
                  <a:srgbClr val="141618"/>
                </a:solidFill>
                <a:latin typeface="Tahoma"/>
                <a:cs typeface="Tahoma"/>
              </a:rPr>
              <a:t>Bagaimana</a:t>
            </a:r>
            <a:r>
              <a:rPr lang="en-US" dirty="0">
                <a:solidFill>
                  <a:srgbClr val="141618"/>
                </a:solidFill>
                <a:latin typeface="Tahoma"/>
                <a:cs typeface="Tahoma"/>
              </a:rPr>
              <a:t> </a:t>
            </a:r>
            <a:r>
              <a:rPr lang="en-US" b="1" dirty="0" err="1">
                <a:solidFill>
                  <a:srgbClr val="141618"/>
                </a:solidFill>
                <a:latin typeface="Tahoma"/>
                <a:cs typeface="Tahoma"/>
              </a:rPr>
              <a:t>pertukaran</a:t>
            </a:r>
            <a:r>
              <a:rPr lang="en-US" b="1" dirty="0">
                <a:solidFill>
                  <a:srgbClr val="141618"/>
                </a:solidFill>
                <a:latin typeface="Tahoma"/>
                <a:cs typeface="Tahoma"/>
              </a:rPr>
              <a:t> </a:t>
            </a:r>
            <a:r>
              <a:rPr lang="en-US" b="1" dirty="0" err="1">
                <a:solidFill>
                  <a:srgbClr val="141618"/>
                </a:solidFill>
                <a:latin typeface="Tahoma"/>
                <a:cs typeface="Tahoma"/>
              </a:rPr>
              <a:t>nilai</a:t>
            </a:r>
            <a:r>
              <a:rPr lang="en-US" b="1" dirty="0">
                <a:solidFill>
                  <a:srgbClr val="141618"/>
                </a:solidFill>
                <a:latin typeface="Tahoma"/>
                <a:cs typeface="Tahoma"/>
              </a:rPr>
              <a:t> </a:t>
            </a:r>
            <a:r>
              <a:rPr lang="en-US" b="1" dirty="0" err="1">
                <a:solidFill>
                  <a:srgbClr val="141618"/>
                </a:solidFill>
                <a:latin typeface="Tahoma"/>
                <a:cs typeface="Tahoma"/>
              </a:rPr>
              <a:t>dicatat</a:t>
            </a:r>
            <a:r>
              <a:rPr lang="en-US" b="1" dirty="0">
                <a:solidFill>
                  <a:srgbClr val="141618"/>
                </a:solidFill>
                <a:latin typeface="Tahoma"/>
                <a:cs typeface="Tahoma"/>
              </a:rPr>
              <a:t> </a:t>
            </a:r>
            <a:r>
              <a:rPr lang="en-US" dirty="0">
                <a:solidFill>
                  <a:srgbClr val="141618"/>
                </a:solidFill>
                <a:latin typeface="Tahoma"/>
                <a:cs typeface="Tahoma"/>
              </a:rPr>
              <a:t>(barter, </a:t>
            </a:r>
            <a:r>
              <a:rPr lang="en-US" dirty="0" err="1">
                <a:solidFill>
                  <a:srgbClr val="141618"/>
                </a:solidFill>
                <a:latin typeface="Tahoma"/>
                <a:cs typeface="Tahoma"/>
              </a:rPr>
              <a:t>koin</a:t>
            </a:r>
            <a:r>
              <a:rPr lang="en-US" dirty="0">
                <a:solidFill>
                  <a:srgbClr val="141618"/>
                </a:solidFill>
                <a:latin typeface="Tahoma"/>
                <a:cs typeface="Tahoma"/>
              </a:rPr>
              <a:t>, bank </a:t>
            </a:r>
            <a:r>
              <a:rPr lang="en-US" dirty="0" err="1">
                <a:solidFill>
                  <a:srgbClr val="141618"/>
                </a:solidFill>
                <a:latin typeface="Tahoma"/>
                <a:cs typeface="Tahoma"/>
              </a:rPr>
              <a:t>sentral</a:t>
            </a:r>
            <a:r>
              <a:rPr lang="en-US" dirty="0">
                <a:solidFill>
                  <a:srgbClr val="141618"/>
                </a:solidFill>
                <a:latin typeface="Tahoma"/>
                <a:cs typeface="Tahoma"/>
              </a:rPr>
              <a:t>, </a:t>
            </a:r>
            <a:r>
              <a:rPr lang="en-US" dirty="0" err="1">
                <a:solidFill>
                  <a:srgbClr val="141618"/>
                </a:solidFill>
                <a:latin typeface="Tahoma"/>
                <a:cs typeface="Tahoma"/>
              </a:rPr>
              <a:t>cryptocurrency</a:t>
            </a:r>
            <a:r>
              <a:rPr lang="en-US" dirty="0">
                <a:solidFill>
                  <a:srgbClr val="141618"/>
                </a:solidFill>
                <a:latin typeface="Tahoma"/>
                <a:cs typeface="Tahoma"/>
              </a:rPr>
              <a:t> </a:t>
            </a:r>
            <a:r>
              <a:rPr lang="en-US" dirty="0" err="1">
                <a:solidFill>
                  <a:srgbClr val="141618"/>
                </a:solidFill>
                <a:latin typeface="Tahoma"/>
                <a:cs typeface="Tahoma"/>
              </a:rPr>
              <a:t>dan</a:t>
            </a:r>
            <a:r>
              <a:rPr lang="en-US" dirty="0">
                <a:solidFill>
                  <a:srgbClr val="141618"/>
                </a:solidFill>
                <a:latin typeface="Tahoma"/>
                <a:cs typeface="Tahoma"/>
              </a:rPr>
              <a:t> </a:t>
            </a:r>
            <a:r>
              <a:rPr lang="en-US" dirty="0" err="1">
                <a:solidFill>
                  <a:srgbClr val="141618"/>
                </a:solidFill>
                <a:latin typeface="Tahoma"/>
                <a:cs typeface="Tahoma"/>
              </a:rPr>
              <a:t>Akuntansi</a:t>
            </a:r>
            <a:r>
              <a:rPr lang="en-US" dirty="0">
                <a:solidFill>
                  <a:srgbClr val="141618"/>
                </a:solidFill>
                <a:latin typeface="Tahoma"/>
                <a:cs typeface="Tahoma"/>
              </a:rPr>
              <a:t> </a:t>
            </a:r>
            <a:r>
              <a:rPr lang="en-US" dirty="0" err="1">
                <a:solidFill>
                  <a:srgbClr val="141618"/>
                </a:solidFill>
                <a:latin typeface="Tahoma"/>
                <a:cs typeface="Tahoma"/>
              </a:rPr>
              <a:t>Entri</a:t>
            </a:r>
            <a:r>
              <a:rPr lang="en-US" dirty="0">
                <a:solidFill>
                  <a:srgbClr val="141618"/>
                </a:solidFill>
                <a:latin typeface="Tahoma"/>
                <a:cs typeface="Tahoma"/>
              </a:rPr>
              <a:t> Tunggal, </a:t>
            </a:r>
            <a:r>
              <a:rPr lang="en-US" dirty="0" err="1">
                <a:solidFill>
                  <a:srgbClr val="141618"/>
                </a:solidFill>
                <a:latin typeface="Tahoma"/>
                <a:cs typeface="Tahoma"/>
              </a:rPr>
              <a:t>Ganda</a:t>
            </a:r>
            <a:r>
              <a:rPr lang="en-US" dirty="0">
                <a:solidFill>
                  <a:srgbClr val="141618"/>
                </a:solidFill>
                <a:latin typeface="Tahoma"/>
                <a:cs typeface="Tahoma"/>
              </a:rPr>
              <a:t> </a:t>
            </a:r>
            <a:r>
              <a:rPr lang="en-US" dirty="0" err="1">
                <a:solidFill>
                  <a:srgbClr val="141618"/>
                </a:solidFill>
                <a:latin typeface="Tahoma"/>
                <a:cs typeface="Tahoma"/>
              </a:rPr>
              <a:t>dan</a:t>
            </a:r>
            <a:r>
              <a:rPr lang="en-US" dirty="0">
                <a:solidFill>
                  <a:srgbClr val="141618"/>
                </a:solidFill>
                <a:latin typeface="Tahoma"/>
                <a:cs typeface="Tahoma"/>
              </a:rPr>
              <a:t> </a:t>
            </a:r>
            <a:r>
              <a:rPr lang="en-US" dirty="0" err="1">
                <a:solidFill>
                  <a:srgbClr val="141618"/>
                </a:solidFill>
                <a:latin typeface="Tahoma"/>
                <a:cs typeface="Tahoma"/>
              </a:rPr>
              <a:t>Tiga</a:t>
            </a:r>
            <a:r>
              <a:rPr lang="en-US" dirty="0">
                <a:solidFill>
                  <a:srgbClr val="141618"/>
                </a:solidFill>
                <a:latin typeface="Tahoma"/>
                <a:cs typeface="Tahoma"/>
              </a:rPr>
              <a:t> Kali </a:t>
            </a:r>
            <a:r>
              <a:rPr lang="en-US" dirty="0" err="1">
                <a:solidFill>
                  <a:srgbClr val="141618"/>
                </a:solidFill>
                <a:latin typeface="Tahoma"/>
                <a:cs typeface="Tahoma"/>
              </a:rPr>
              <a:t>Lipat</a:t>
            </a:r>
            <a:r>
              <a:rPr lang="en-US" dirty="0">
                <a:solidFill>
                  <a:srgbClr val="141618"/>
                </a:solidFill>
                <a:latin typeface="Tahoma"/>
                <a:cs typeface="Tahoma"/>
              </a:rPr>
              <a:t>).</a:t>
            </a:r>
          </a:p>
        </p:txBody>
      </p:sp>
      <p:sp>
        <p:nvSpPr>
          <p:cNvPr id="25" name="TextBox 24">
            <a:extLst>
              <a:ext uri="{FF2B5EF4-FFF2-40B4-BE49-F238E27FC236}">
                <a16:creationId xmlns:a16="http://schemas.microsoft.com/office/drawing/2014/main" xmlns="" id="{E9598C64-0F37-44B3-AC35-780C869D8D0E}"/>
              </a:ext>
            </a:extLst>
          </p:cNvPr>
          <p:cNvSpPr txBox="1"/>
          <p:nvPr/>
        </p:nvSpPr>
        <p:spPr>
          <a:xfrm>
            <a:off x="247098" y="813556"/>
            <a:ext cx="4711591" cy="1008112"/>
          </a:xfrm>
          <a:prstGeom prst="rect">
            <a:avLst/>
          </a:prstGeom>
        </p:spPr>
        <p:txBody>
          <a:bodyPr wrap="square" lIns="95774" tIns="47887" rIns="95774" bIns="47887" rtlCol="0">
            <a:noAutofit/>
          </a:bodyPr>
          <a:lstStyle/>
          <a:p>
            <a:r>
              <a:rPr lang="id-ID" sz="2400" dirty="0">
                <a:solidFill>
                  <a:schemeClr val="accent5">
                    <a:lumMod val="50000"/>
                  </a:schemeClr>
                </a:solidFill>
                <a:latin typeface="Impact" pitchFamily="34" charset="0"/>
              </a:rPr>
              <a:t>REVOLUSI INDUSTRI 4.0</a:t>
            </a:r>
          </a:p>
        </p:txBody>
      </p:sp>
      <p:grpSp>
        <p:nvGrpSpPr>
          <p:cNvPr id="29" name="Group 28">
            <a:extLst>
              <a:ext uri="{FF2B5EF4-FFF2-40B4-BE49-F238E27FC236}">
                <a16:creationId xmlns:a16="http://schemas.microsoft.com/office/drawing/2014/main" xmlns="" id="{DEB45312-8FD4-432B-AF83-DEA900E6982C}"/>
              </a:ext>
            </a:extLst>
          </p:cNvPr>
          <p:cNvGrpSpPr/>
          <p:nvPr/>
        </p:nvGrpSpPr>
        <p:grpSpPr>
          <a:xfrm>
            <a:off x="11031306" y="1636845"/>
            <a:ext cx="1160694" cy="3584311"/>
            <a:chOff x="11031305" y="1296256"/>
            <a:chExt cx="1160694" cy="3584311"/>
          </a:xfrm>
        </p:grpSpPr>
        <p:sp>
          <p:nvSpPr>
            <p:cNvPr id="30" name="Freeform: Shape 29">
              <a:extLst>
                <a:ext uri="{FF2B5EF4-FFF2-40B4-BE49-F238E27FC236}">
                  <a16:creationId xmlns:a16="http://schemas.microsoft.com/office/drawing/2014/main" xmlns="" id="{1C0191ED-AE0D-4C1E-8C89-6D99D8DFB061}"/>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2C7CCE39-9B44-4250-8170-15A46CA71BA0}"/>
                </a:ext>
              </a:extLst>
            </p:cNvPr>
            <p:cNvSpPr txBox="1"/>
            <p:nvPr/>
          </p:nvSpPr>
          <p:spPr>
            <a:xfrm rot="16200000">
              <a:off x="10834661" y="3086178"/>
              <a:ext cx="218172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Tren</a:t>
              </a:r>
              <a:r>
                <a:rPr lang="en-US" sz="2400" b="1" dirty="0">
                  <a:solidFill>
                    <a:schemeClr val="bg1">
                      <a:lumMod val="95000"/>
                    </a:schemeClr>
                  </a:solidFill>
                  <a:latin typeface="Tw Cen MT" panose="020B0602020104020603" pitchFamily="34" charset="0"/>
                </a:rPr>
                <a:t> </a:t>
              </a:r>
              <a:r>
                <a:rPr lang="en-US" sz="2400" b="1" dirty="0" err="1">
                  <a:solidFill>
                    <a:schemeClr val="bg1">
                      <a:lumMod val="95000"/>
                    </a:schemeClr>
                  </a:solidFill>
                  <a:latin typeface="Tw Cen MT" panose="020B0602020104020603" pitchFamily="34" charset="0"/>
                </a:rPr>
                <a:t>kearsipan</a:t>
              </a:r>
              <a:endParaRPr lang="en-US" sz="2400" b="1" dirty="0">
                <a:solidFill>
                  <a:schemeClr val="bg1">
                    <a:lumMod val="95000"/>
                  </a:schemeClr>
                </a:solidFill>
                <a:latin typeface="Tw Cen MT" panose="020B0602020104020603" pitchFamily="34" charset="0"/>
              </a:endParaRPr>
            </a:p>
          </p:txBody>
        </p:sp>
        <p:pic>
          <p:nvPicPr>
            <p:cNvPr id="32" name="Picture 31">
              <a:extLst>
                <a:ext uri="{FF2B5EF4-FFF2-40B4-BE49-F238E27FC236}">
                  <a16:creationId xmlns:a16="http://schemas.microsoft.com/office/drawing/2014/main" xmlns="" id="{05A47250-96CF-4ED4-981D-54BE8CDE3A7E}"/>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33" name="Picture 32">
              <a:extLst>
                <a:ext uri="{FF2B5EF4-FFF2-40B4-BE49-F238E27FC236}">
                  <a16:creationId xmlns:a16="http://schemas.microsoft.com/office/drawing/2014/main" xmlns="" id="{7F508BF1-DC35-4836-9033-21B16EDFD66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34" name="Picture 33">
              <a:extLst>
                <a:ext uri="{FF2B5EF4-FFF2-40B4-BE49-F238E27FC236}">
                  <a16:creationId xmlns:a16="http://schemas.microsoft.com/office/drawing/2014/main" xmlns="" id="{FA5584A8-040A-4685-A658-B59B55AC0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Tree>
    <p:extLst>
      <p:ext uri="{BB962C8B-B14F-4D97-AF65-F5344CB8AC3E}">
        <p14:creationId xmlns:p14="http://schemas.microsoft.com/office/powerpoint/2010/main" val="13554330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AA6A24D-C2BF-4A42-AE06-37A47A93DFDC}"/>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3101AD74-56CF-4BDB-9D7A-C4D89CF2A8DD}"/>
              </a:ext>
            </a:extLst>
          </p:cNvPr>
          <p:cNvGrpSpPr/>
          <p:nvPr/>
        </p:nvGrpSpPr>
        <p:grpSpPr>
          <a:xfrm>
            <a:off x="11031306" y="1636845"/>
            <a:ext cx="1160694" cy="3584311"/>
            <a:chOff x="11031305" y="1404544"/>
            <a:chExt cx="1160694" cy="3584311"/>
          </a:xfrm>
        </p:grpSpPr>
        <p:sp>
          <p:nvSpPr>
            <p:cNvPr id="33" name="Freeform: Shape 32">
              <a:extLst>
                <a:ext uri="{FF2B5EF4-FFF2-40B4-BE49-F238E27FC236}">
                  <a16:creationId xmlns:a16="http://schemas.microsoft.com/office/drawing/2014/main" xmlns="" id="{3A16AA3B-EC85-424A-B6CB-CC1D615FCB12}"/>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F6E63C78-A169-46DF-90F0-7B3D109B0207}"/>
                </a:ext>
              </a:extLst>
            </p:cNvPr>
            <p:cNvSpPr txBox="1"/>
            <p:nvPr/>
          </p:nvSpPr>
          <p:spPr>
            <a:xfrm rot="16200000">
              <a:off x="10935099" y="3197385"/>
              <a:ext cx="1980846" cy="463229"/>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Organisasi</a:t>
              </a:r>
              <a:endParaRPr lang="en-US" sz="2400" b="1" dirty="0">
                <a:solidFill>
                  <a:schemeClr val="bg1">
                    <a:lumMod val="95000"/>
                  </a:schemeClr>
                </a:solidFill>
                <a:latin typeface="Tw Cen MT" panose="020B0602020104020603" pitchFamily="34" charset="0"/>
              </a:endParaRPr>
            </a:p>
          </p:txBody>
        </p:sp>
        <p:pic>
          <p:nvPicPr>
            <p:cNvPr id="35" name="Picture 34">
              <a:extLst>
                <a:ext uri="{FF2B5EF4-FFF2-40B4-BE49-F238E27FC236}">
                  <a16:creationId xmlns:a16="http://schemas.microsoft.com/office/drawing/2014/main" xmlns="" id="{083D504F-E105-42D1-877F-2906F5C6352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6" name="Picture 35">
              <a:extLst>
                <a:ext uri="{FF2B5EF4-FFF2-40B4-BE49-F238E27FC236}">
                  <a16:creationId xmlns:a16="http://schemas.microsoft.com/office/drawing/2014/main" xmlns="" id="{896FD1BE-D5E8-4E41-8D61-F0BAAC49A4C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7" name="Picture 36">
              <a:extLst>
                <a:ext uri="{FF2B5EF4-FFF2-40B4-BE49-F238E27FC236}">
                  <a16:creationId xmlns:a16="http://schemas.microsoft.com/office/drawing/2014/main" xmlns="" id="{57AB3246-EB5F-4618-9B6A-452DE1FFF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pic>
        <p:nvPicPr>
          <p:cNvPr id="48" name="Picture 47">
            <a:extLst>
              <a:ext uri="{FF2B5EF4-FFF2-40B4-BE49-F238E27FC236}">
                <a16:creationId xmlns:a16="http://schemas.microsoft.com/office/drawing/2014/main" xmlns="" id="{AE8A48B4-944D-423B-8DAE-3A432AFF2B02}"/>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1584" y="303923"/>
            <a:ext cx="8507722" cy="4393951"/>
          </a:xfrm>
          <a:prstGeom prst="rect">
            <a:avLst/>
          </a:prstGeom>
        </p:spPr>
      </p:pic>
      <p:grpSp>
        <p:nvGrpSpPr>
          <p:cNvPr id="50" name="Group 2">
            <a:extLst>
              <a:ext uri="{FF2B5EF4-FFF2-40B4-BE49-F238E27FC236}">
                <a16:creationId xmlns:a16="http://schemas.microsoft.com/office/drawing/2014/main" xmlns="" id="{19386E6F-F98F-40D1-A598-C6B34FF739BC}"/>
              </a:ext>
            </a:extLst>
          </p:cNvPr>
          <p:cNvGrpSpPr>
            <a:grpSpLocks/>
          </p:cNvGrpSpPr>
          <p:nvPr/>
        </p:nvGrpSpPr>
        <p:grpSpPr bwMode="auto">
          <a:xfrm>
            <a:off x="4668645" y="4766614"/>
            <a:ext cx="4903092" cy="1584175"/>
            <a:chOff x="-32200" y="541037"/>
            <a:chExt cx="5931626" cy="1504445"/>
          </a:xfrm>
        </p:grpSpPr>
        <p:grpSp>
          <p:nvGrpSpPr>
            <p:cNvPr id="53" name="Group 6">
              <a:extLst>
                <a:ext uri="{FF2B5EF4-FFF2-40B4-BE49-F238E27FC236}">
                  <a16:creationId xmlns:a16="http://schemas.microsoft.com/office/drawing/2014/main" xmlns="" id="{FAB93324-54C5-4D08-B0C9-F4EBBC412C06}"/>
                </a:ext>
              </a:extLst>
            </p:cNvPr>
            <p:cNvGrpSpPr>
              <a:grpSpLocks/>
            </p:cNvGrpSpPr>
            <p:nvPr/>
          </p:nvGrpSpPr>
          <p:grpSpPr bwMode="auto">
            <a:xfrm>
              <a:off x="149947" y="609419"/>
              <a:ext cx="5596209" cy="1367680"/>
              <a:chOff x="-30053" y="501419"/>
              <a:chExt cx="5596209" cy="1367680"/>
            </a:xfrm>
          </p:grpSpPr>
          <p:sp>
            <p:nvSpPr>
              <p:cNvPr id="55" name="Freeform 8">
                <a:extLst>
                  <a:ext uri="{FF2B5EF4-FFF2-40B4-BE49-F238E27FC236}">
                    <a16:creationId xmlns:a16="http://schemas.microsoft.com/office/drawing/2014/main" xmlns="" id="{05E2C5C1-0A8F-4199-A951-F782D1DDB95E}"/>
                  </a:ext>
                </a:extLst>
              </p:cNvPr>
              <p:cNvSpPr>
                <a:spLocks/>
              </p:cNvSpPr>
              <p:nvPr/>
            </p:nvSpPr>
            <p:spPr bwMode="auto">
              <a:xfrm>
                <a:off x="1352511" y="1173260"/>
                <a:ext cx="2834318" cy="145367"/>
              </a:xfrm>
              <a:custGeom>
                <a:avLst/>
                <a:gdLst>
                  <a:gd name="T0" fmla="*/ 0 w 2592000"/>
                  <a:gd name="T1" fmla="*/ 259634 h 266400"/>
                  <a:gd name="T2" fmla="*/ 0 w 2592000"/>
                  <a:gd name="T3" fmla="*/ 0 h 266400"/>
                  <a:gd name="T4" fmla="*/ 2590774 w 2592000"/>
                  <a:gd name="T5" fmla="*/ 0 h 266400"/>
                  <a:gd name="T6" fmla="*/ 2590774 w 2592000"/>
                  <a:gd name="T7" fmla="*/ 266846 h 266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92000" h="266400">
                    <a:moveTo>
                      <a:pt x="0" y="259200"/>
                    </a:moveTo>
                    <a:lnTo>
                      <a:pt x="0" y="0"/>
                    </a:lnTo>
                    <a:lnTo>
                      <a:pt x="2592000" y="0"/>
                    </a:lnTo>
                    <a:lnTo>
                      <a:pt x="2592000" y="266400"/>
                    </a:lnTo>
                  </a:path>
                </a:pathLst>
              </a:custGeom>
              <a:ln w="19050">
                <a:headEnd/>
                <a:tailEnd/>
              </a:ln>
              <a:extLst>
                <a:ext uri="{909E8E84-426E-40dd-AFC4-6F175D3DCCD1}">
                  <a14:hiddenFill xmlns:a14="http://schemas.microsoft.com/office/drawing/2010/main">
                    <a:solidFill>
                      <a:srgbClr val="FFFFFF"/>
                    </a:solidFill>
                  </a14:hiddenFill>
                </a:ext>
              </a:extLst>
            </p:spPr>
            <p:style>
              <a:lnRef idx="1">
                <a:schemeClr val="accent2"/>
              </a:lnRef>
              <a:fillRef idx="0">
                <a:schemeClr val="accent2"/>
              </a:fillRef>
              <a:effectRef idx="0">
                <a:schemeClr val="accent2"/>
              </a:effectRef>
              <a:fontRef idx="minor">
                <a:schemeClr val="tx1"/>
              </a:fontRef>
            </p:style>
            <p:txBody>
              <a:bodyPr anchor="ctr"/>
              <a:lstStyle/>
              <a:p>
                <a:pPr>
                  <a:defRPr/>
                </a:pPr>
                <a:endParaRPr lang="en-US">
                  <a:latin typeface="Arial" pitchFamily="34" charset="0"/>
                </a:endParaRPr>
              </a:p>
            </p:txBody>
          </p:sp>
          <p:cxnSp>
            <p:nvCxnSpPr>
              <p:cNvPr id="56" name="Straight Connector 55">
                <a:extLst>
                  <a:ext uri="{FF2B5EF4-FFF2-40B4-BE49-F238E27FC236}">
                    <a16:creationId xmlns:a16="http://schemas.microsoft.com/office/drawing/2014/main" xmlns="" id="{12548074-1025-4EAA-B367-8A1F63AB0046}"/>
                  </a:ext>
                </a:extLst>
              </p:cNvPr>
              <p:cNvCxnSpPr>
                <a:cxnSpLocks noChangeShapeType="1"/>
              </p:cNvCxnSpPr>
              <p:nvPr/>
            </p:nvCxnSpPr>
            <p:spPr bwMode="auto">
              <a:xfrm>
                <a:off x="2766439" y="1070383"/>
                <a:ext cx="0" cy="112889"/>
              </a:xfrm>
              <a:prstGeom prst="line">
                <a:avLst/>
              </a:prstGeom>
              <a:ln w="19050">
                <a:headEnd/>
                <a:tailEnd/>
              </a:ln>
              <a:extLst>
                <a:ext uri="{909E8E84-426E-40dd-AFC4-6F175D3DCCD1}">
                  <a14:hiddenFill xmlns:a14="http://schemas.microsoft.com/office/drawing/2010/main">
                    <a:noFill/>
                  </a14:hiddenFill>
                </a:ext>
              </a:extLst>
            </p:spPr>
            <p:style>
              <a:lnRef idx="1">
                <a:schemeClr val="accent2"/>
              </a:lnRef>
              <a:fillRef idx="0">
                <a:schemeClr val="accent2"/>
              </a:fillRef>
              <a:effectRef idx="0">
                <a:schemeClr val="accent2"/>
              </a:effectRef>
              <a:fontRef idx="minor">
                <a:schemeClr val="tx1"/>
              </a:fontRef>
            </p:style>
          </p:cxnSp>
          <p:sp>
            <p:nvSpPr>
              <p:cNvPr id="57" name="Rectangle 56">
                <a:extLst>
                  <a:ext uri="{FF2B5EF4-FFF2-40B4-BE49-F238E27FC236}">
                    <a16:creationId xmlns:a16="http://schemas.microsoft.com/office/drawing/2014/main" xmlns="" id="{27BE263C-2FB8-45F8-93C2-349733495063}"/>
                  </a:ext>
                </a:extLst>
              </p:cNvPr>
              <p:cNvSpPr/>
              <p:nvPr/>
            </p:nvSpPr>
            <p:spPr>
              <a:xfrm>
                <a:off x="1460170" y="501419"/>
                <a:ext cx="2617785" cy="568964"/>
              </a:xfrm>
              <a:prstGeom prst="rect">
                <a:avLst/>
              </a:prstGeom>
              <a:solidFill>
                <a:srgbClr val="9933FF"/>
              </a:solidFill>
              <a:ln/>
            </p:spPr>
            <p:style>
              <a:lnRef idx="0">
                <a:schemeClr val="accent1"/>
              </a:lnRef>
              <a:fillRef idx="3">
                <a:schemeClr val="accent1"/>
              </a:fillRef>
              <a:effectRef idx="3">
                <a:schemeClr val="accent1"/>
              </a:effectRef>
              <a:fontRef idx="minor">
                <a:schemeClr val="lt1"/>
              </a:fontRef>
            </p:style>
            <p:txBody>
              <a:bodyPr anchor="ctr"/>
              <a:lstStyle/>
              <a:p>
                <a:pPr algn="ctr">
                  <a:lnSpc>
                    <a:spcPct val="115000"/>
                  </a:lnSpc>
                  <a:defRPr/>
                </a:pPr>
                <a:r>
                  <a:rPr lang="en-US" sz="1000" b="1" dirty="0" err="1">
                    <a:solidFill>
                      <a:schemeClr val="bg1"/>
                    </a:solidFill>
                    <a:latin typeface="Arial" panose="020B0604020202020204" pitchFamily="34" charset="0"/>
                    <a:ea typeface="ＭＳ 明朝"/>
                    <a:cs typeface="Arial" panose="020B0604020202020204" pitchFamily="34" charset="0"/>
                  </a:rPr>
                  <a:t>Pusat</a:t>
                </a:r>
                <a:endParaRPr lang="en-ID" sz="1000" dirty="0">
                  <a:solidFill>
                    <a:schemeClr val="bg1"/>
                  </a:solidFill>
                  <a:latin typeface="Arial" panose="020B0604020202020204" pitchFamily="34" charset="0"/>
                  <a:ea typeface="ＭＳ 明朝"/>
                  <a:cs typeface="Arial" panose="020B0604020202020204" pitchFamily="34" charset="0"/>
                </a:endParaRPr>
              </a:p>
              <a:p>
                <a:pPr algn="ctr">
                  <a:lnSpc>
                    <a:spcPct val="115000"/>
                  </a:lnSpc>
                  <a:defRPr/>
                </a:pPr>
                <a:r>
                  <a:rPr lang="en-US" sz="1000" b="1" dirty="0" err="1">
                    <a:solidFill>
                      <a:schemeClr val="bg1"/>
                    </a:solidFill>
                    <a:latin typeface="Arial" panose="020B0604020202020204" pitchFamily="34" charset="0"/>
                    <a:ea typeface="ＭＳ 明朝"/>
                    <a:cs typeface="Arial" panose="020B0604020202020204" pitchFamily="34" charset="0"/>
                  </a:rPr>
                  <a:t>Sistem</a:t>
                </a:r>
                <a:r>
                  <a:rPr lang="en-US" sz="1000" b="1" dirty="0">
                    <a:solidFill>
                      <a:schemeClr val="bg1"/>
                    </a:solidFill>
                    <a:latin typeface="Arial" panose="020B0604020202020204" pitchFamily="34" charset="0"/>
                    <a:ea typeface="ＭＳ 明朝"/>
                    <a:cs typeface="Arial" panose="020B0604020202020204" pitchFamily="34" charset="0"/>
                  </a:rPr>
                  <a:t> </a:t>
                </a:r>
                <a:r>
                  <a:rPr lang="en-US" sz="1000" b="1" dirty="0" err="1">
                    <a:solidFill>
                      <a:schemeClr val="bg1"/>
                    </a:solidFill>
                    <a:latin typeface="Arial" panose="020B0604020202020204" pitchFamily="34" charset="0"/>
                    <a:ea typeface="ＭＳ 明朝"/>
                    <a:cs typeface="Arial" panose="020B0604020202020204" pitchFamily="34" charset="0"/>
                  </a:rPr>
                  <a:t>dan</a:t>
                </a:r>
                <a:r>
                  <a:rPr lang="en-US" sz="1000" b="1" dirty="0">
                    <a:solidFill>
                      <a:schemeClr val="bg1"/>
                    </a:solidFill>
                    <a:latin typeface="Arial" panose="020B0604020202020204" pitchFamily="34" charset="0"/>
                    <a:ea typeface="ＭＳ 明朝"/>
                    <a:cs typeface="Arial" panose="020B0604020202020204" pitchFamily="34" charset="0"/>
                  </a:rPr>
                  <a:t> </a:t>
                </a:r>
                <a:r>
                  <a:rPr lang="en-US" sz="1000" b="1" dirty="0" err="1">
                    <a:solidFill>
                      <a:schemeClr val="bg1"/>
                    </a:solidFill>
                    <a:latin typeface="Arial" panose="020B0604020202020204" pitchFamily="34" charset="0"/>
                    <a:ea typeface="ＭＳ 明朝"/>
                    <a:cs typeface="Arial" panose="020B0604020202020204" pitchFamily="34" charset="0"/>
                  </a:rPr>
                  <a:t>Jaringan</a:t>
                </a:r>
                <a:r>
                  <a:rPr lang="en-US" sz="1000" b="1" dirty="0">
                    <a:solidFill>
                      <a:schemeClr val="bg1"/>
                    </a:solidFill>
                    <a:latin typeface="Arial" panose="020B0604020202020204" pitchFamily="34" charset="0"/>
                    <a:ea typeface="ＭＳ 明朝"/>
                    <a:cs typeface="Arial" panose="020B0604020202020204" pitchFamily="34" charset="0"/>
                  </a:rPr>
                  <a:t> </a:t>
                </a:r>
                <a:r>
                  <a:rPr lang="en-US" sz="1000" b="1" dirty="0" err="1">
                    <a:solidFill>
                      <a:schemeClr val="bg1"/>
                    </a:solidFill>
                    <a:latin typeface="Arial" panose="020B0604020202020204" pitchFamily="34" charset="0"/>
                    <a:ea typeface="ＭＳ 明朝"/>
                    <a:cs typeface="Arial" panose="020B0604020202020204" pitchFamily="34" charset="0"/>
                  </a:rPr>
                  <a:t>Informasi</a:t>
                </a:r>
                <a:r>
                  <a:rPr lang="en-US" sz="1000" b="1" dirty="0">
                    <a:solidFill>
                      <a:schemeClr val="bg1"/>
                    </a:solidFill>
                    <a:latin typeface="Arial" panose="020B0604020202020204" pitchFamily="34" charset="0"/>
                    <a:ea typeface="ＭＳ 明朝"/>
                    <a:cs typeface="Arial" panose="020B0604020202020204" pitchFamily="34" charset="0"/>
                  </a:rPr>
                  <a:t> </a:t>
                </a:r>
                <a:r>
                  <a:rPr lang="en-US" sz="1000" b="1" dirty="0" err="1">
                    <a:solidFill>
                      <a:schemeClr val="bg1"/>
                    </a:solidFill>
                    <a:latin typeface="Arial" panose="020B0604020202020204" pitchFamily="34" charset="0"/>
                    <a:ea typeface="ＭＳ 明朝"/>
                    <a:cs typeface="Arial" panose="020B0604020202020204" pitchFamily="34" charset="0"/>
                  </a:rPr>
                  <a:t>Kearsipan</a:t>
                </a:r>
                <a:r>
                  <a:rPr lang="en-US" sz="1000" b="1" dirty="0">
                    <a:solidFill>
                      <a:schemeClr val="bg1"/>
                    </a:solidFill>
                    <a:latin typeface="Arial" panose="020B0604020202020204" pitchFamily="34" charset="0"/>
                    <a:ea typeface="ＭＳ 明朝"/>
                    <a:cs typeface="Arial" panose="020B0604020202020204" pitchFamily="34" charset="0"/>
                  </a:rPr>
                  <a:t> </a:t>
                </a:r>
                <a:r>
                  <a:rPr lang="en-US" sz="1000" b="1" dirty="0" err="1">
                    <a:solidFill>
                      <a:schemeClr val="bg1"/>
                    </a:solidFill>
                    <a:latin typeface="Arial" panose="020B0604020202020204" pitchFamily="34" charset="0"/>
                    <a:ea typeface="ＭＳ 明朝"/>
                    <a:cs typeface="Arial" panose="020B0604020202020204" pitchFamily="34" charset="0"/>
                  </a:rPr>
                  <a:t>Nasional</a:t>
                </a:r>
                <a:endParaRPr lang="en-ID" sz="1000" dirty="0">
                  <a:solidFill>
                    <a:schemeClr val="bg1"/>
                  </a:solidFill>
                  <a:latin typeface="Arial" panose="020B0604020202020204" pitchFamily="34" charset="0"/>
                  <a:ea typeface="ＭＳ 明朝"/>
                  <a:cs typeface="Arial" panose="020B0604020202020204" pitchFamily="34" charset="0"/>
                </a:endParaRPr>
              </a:p>
            </p:txBody>
          </p:sp>
          <p:grpSp>
            <p:nvGrpSpPr>
              <p:cNvPr id="58" name="Group 11">
                <a:extLst>
                  <a:ext uri="{FF2B5EF4-FFF2-40B4-BE49-F238E27FC236}">
                    <a16:creationId xmlns:a16="http://schemas.microsoft.com/office/drawing/2014/main" xmlns="" id="{9A39FD31-67FF-4F4C-9646-0828908C64C8}"/>
                  </a:ext>
                </a:extLst>
              </p:cNvPr>
              <p:cNvGrpSpPr>
                <a:grpSpLocks/>
              </p:cNvGrpSpPr>
              <p:nvPr/>
            </p:nvGrpSpPr>
            <p:grpSpPr bwMode="auto">
              <a:xfrm>
                <a:off x="-30053" y="1318625"/>
                <a:ext cx="5596209" cy="550474"/>
                <a:chOff x="-30056" y="80225"/>
                <a:chExt cx="5596810" cy="550474"/>
              </a:xfrm>
            </p:grpSpPr>
            <p:sp>
              <p:nvSpPr>
                <p:cNvPr id="59" name="Rectangle 58">
                  <a:extLst>
                    <a:ext uri="{FF2B5EF4-FFF2-40B4-BE49-F238E27FC236}">
                      <a16:creationId xmlns:a16="http://schemas.microsoft.com/office/drawing/2014/main" xmlns="" id="{DB89F3C6-AFFA-40A9-AE77-FF1062C9640D}"/>
                    </a:ext>
                  </a:extLst>
                </p:cNvPr>
                <p:cNvSpPr/>
                <p:nvPr/>
              </p:nvSpPr>
              <p:spPr>
                <a:xfrm>
                  <a:off x="-30056" y="80228"/>
                  <a:ext cx="2721763" cy="550471"/>
                </a:xfrm>
                <a:prstGeom prst="rect">
                  <a:avLst/>
                </a:prstGeom>
                <a:solidFill>
                  <a:srgbClr val="9933FF"/>
                </a:solidFill>
                <a:ln/>
              </p:spPr>
              <p:style>
                <a:lnRef idx="0">
                  <a:schemeClr val="accent1"/>
                </a:lnRef>
                <a:fillRef idx="3">
                  <a:schemeClr val="accent1"/>
                </a:fillRef>
                <a:effectRef idx="3">
                  <a:schemeClr val="accent1"/>
                </a:effectRef>
                <a:fontRef idx="minor">
                  <a:schemeClr val="lt1"/>
                </a:fontRef>
              </p:style>
              <p:txBody>
                <a:bodyPr anchor="ctr"/>
                <a:lstStyle/>
                <a:p>
                  <a:pPr algn="ctr">
                    <a:lnSpc>
                      <a:spcPct val="115000"/>
                    </a:lnSpc>
                    <a:defRPr/>
                  </a:pPr>
                  <a:r>
                    <a:rPr lang="en-US" sz="900" b="1" dirty="0" err="1">
                      <a:solidFill>
                        <a:schemeClr val="bg1"/>
                      </a:solidFill>
                      <a:latin typeface="Arial" panose="020B0604020202020204" pitchFamily="34" charset="0"/>
                      <a:ea typeface="ＭＳ 明朝"/>
                      <a:cs typeface="Arial" panose="020B0604020202020204" pitchFamily="34" charset="0"/>
                    </a:rPr>
                    <a:t>Bidang</a:t>
                  </a:r>
                  <a:endParaRPr lang="en-ID" sz="900" dirty="0">
                    <a:solidFill>
                      <a:schemeClr val="bg1"/>
                    </a:solidFill>
                    <a:latin typeface="Arial" panose="020B0604020202020204" pitchFamily="34" charset="0"/>
                    <a:ea typeface="ＭＳ 明朝"/>
                    <a:cs typeface="Arial" panose="020B0604020202020204" pitchFamily="34" charset="0"/>
                  </a:endParaRPr>
                </a:p>
                <a:p>
                  <a:pPr algn="ctr">
                    <a:lnSpc>
                      <a:spcPct val="115000"/>
                    </a:lnSpc>
                    <a:defRPr/>
                  </a:pPr>
                  <a:r>
                    <a:rPr lang="en-US" sz="900" b="1" dirty="0" err="1">
                      <a:solidFill>
                        <a:schemeClr val="bg1"/>
                      </a:solidFill>
                      <a:latin typeface="Arial" panose="020B0604020202020204" pitchFamily="34" charset="0"/>
                      <a:ea typeface="ＭＳ 明朝"/>
                      <a:cs typeface="Arial" panose="020B0604020202020204" pitchFamily="34" charset="0"/>
                    </a:rPr>
                    <a:t>Pengembangan</a:t>
                  </a:r>
                  <a:r>
                    <a:rPr lang="en-US" sz="900" b="1" dirty="0">
                      <a:solidFill>
                        <a:schemeClr val="bg1"/>
                      </a:solidFill>
                      <a:latin typeface="Arial" panose="020B0604020202020204" pitchFamily="34" charset="0"/>
                      <a:ea typeface="ＭＳ 明朝"/>
                      <a:cs typeface="Arial" panose="020B0604020202020204" pitchFamily="34" charset="0"/>
                    </a:rPr>
                    <a:t> </a:t>
                  </a:r>
                  <a:r>
                    <a:rPr lang="en-US" sz="900" b="1" dirty="0" err="1">
                      <a:solidFill>
                        <a:schemeClr val="bg1"/>
                      </a:solidFill>
                      <a:latin typeface="Arial" panose="020B0604020202020204" pitchFamily="34" charset="0"/>
                      <a:ea typeface="ＭＳ 明朝"/>
                      <a:cs typeface="Arial" panose="020B0604020202020204" pitchFamily="34" charset="0"/>
                    </a:rPr>
                    <a:t>Sistem</a:t>
                  </a:r>
                  <a:r>
                    <a:rPr lang="en-US" sz="900" b="1" dirty="0">
                      <a:solidFill>
                        <a:schemeClr val="bg1"/>
                      </a:solidFill>
                      <a:latin typeface="Arial" panose="020B0604020202020204" pitchFamily="34" charset="0"/>
                      <a:ea typeface="ＭＳ 明朝"/>
                      <a:cs typeface="Arial" panose="020B0604020202020204" pitchFamily="34" charset="0"/>
                    </a:rPr>
                    <a:t> </a:t>
                  </a:r>
                  <a:r>
                    <a:rPr lang="en-US" sz="900" b="1" dirty="0" err="1">
                      <a:solidFill>
                        <a:schemeClr val="bg1"/>
                      </a:solidFill>
                      <a:latin typeface="Arial" panose="020B0604020202020204" pitchFamily="34" charset="0"/>
                      <a:ea typeface="ＭＳ 明朝"/>
                      <a:cs typeface="Arial" panose="020B0604020202020204" pitchFamily="34" charset="0"/>
                    </a:rPr>
                    <a:t>dan</a:t>
                  </a:r>
                  <a:r>
                    <a:rPr lang="en-US" sz="900" b="1" dirty="0">
                      <a:solidFill>
                        <a:schemeClr val="bg1"/>
                      </a:solidFill>
                      <a:latin typeface="Arial" panose="020B0604020202020204" pitchFamily="34" charset="0"/>
                      <a:ea typeface="ＭＳ 明朝"/>
                      <a:cs typeface="Arial" panose="020B0604020202020204" pitchFamily="34" charset="0"/>
                    </a:rPr>
                    <a:t> </a:t>
                  </a:r>
                  <a:r>
                    <a:rPr lang="en-US" sz="900" b="1" dirty="0" err="1">
                      <a:solidFill>
                        <a:schemeClr val="bg1"/>
                      </a:solidFill>
                      <a:latin typeface="Arial" panose="020B0604020202020204" pitchFamily="34" charset="0"/>
                      <a:ea typeface="ＭＳ 明朝"/>
                      <a:cs typeface="Arial" panose="020B0604020202020204" pitchFamily="34" charset="0"/>
                    </a:rPr>
                    <a:t>Jaringan</a:t>
                  </a:r>
                  <a:r>
                    <a:rPr lang="en-US" sz="900" b="1" dirty="0">
                      <a:solidFill>
                        <a:schemeClr val="bg1"/>
                      </a:solidFill>
                      <a:latin typeface="Arial" panose="020B0604020202020204" pitchFamily="34" charset="0"/>
                      <a:ea typeface="ＭＳ 明朝"/>
                      <a:cs typeface="Arial" panose="020B0604020202020204" pitchFamily="34" charset="0"/>
                    </a:rPr>
                    <a:t> </a:t>
                  </a:r>
                  <a:r>
                    <a:rPr lang="en-US" sz="900" b="1" dirty="0" err="1">
                      <a:solidFill>
                        <a:schemeClr val="bg1"/>
                      </a:solidFill>
                      <a:latin typeface="Arial" panose="020B0604020202020204" pitchFamily="34" charset="0"/>
                      <a:ea typeface="ＭＳ 明朝"/>
                      <a:cs typeface="Arial" panose="020B0604020202020204" pitchFamily="34" charset="0"/>
                    </a:rPr>
                    <a:t>Informasi</a:t>
                  </a:r>
                  <a:r>
                    <a:rPr lang="en-US" sz="900" b="1" dirty="0">
                      <a:solidFill>
                        <a:schemeClr val="bg1"/>
                      </a:solidFill>
                      <a:latin typeface="Arial" panose="020B0604020202020204" pitchFamily="34" charset="0"/>
                      <a:ea typeface="ＭＳ 明朝"/>
                      <a:cs typeface="Arial" panose="020B0604020202020204" pitchFamily="34" charset="0"/>
                    </a:rPr>
                    <a:t> </a:t>
                  </a:r>
                  <a:r>
                    <a:rPr lang="en-US" sz="900" b="1" dirty="0" err="1">
                      <a:solidFill>
                        <a:schemeClr val="bg1"/>
                      </a:solidFill>
                      <a:latin typeface="Arial" panose="020B0604020202020204" pitchFamily="34" charset="0"/>
                      <a:ea typeface="ＭＳ 明朝"/>
                      <a:cs typeface="Arial" panose="020B0604020202020204" pitchFamily="34" charset="0"/>
                    </a:rPr>
                    <a:t>Kearsipan</a:t>
                  </a:r>
                  <a:r>
                    <a:rPr lang="en-US" sz="900" b="1" dirty="0">
                      <a:solidFill>
                        <a:schemeClr val="bg1"/>
                      </a:solidFill>
                      <a:latin typeface="Arial" panose="020B0604020202020204" pitchFamily="34" charset="0"/>
                      <a:ea typeface="ＭＳ 明朝"/>
                      <a:cs typeface="Arial" panose="020B0604020202020204" pitchFamily="34" charset="0"/>
                    </a:rPr>
                    <a:t> </a:t>
                  </a:r>
                  <a:r>
                    <a:rPr lang="en-US" sz="900" b="1" dirty="0" err="1">
                      <a:solidFill>
                        <a:schemeClr val="bg1"/>
                      </a:solidFill>
                      <a:latin typeface="Arial" panose="020B0604020202020204" pitchFamily="34" charset="0"/>
                      <a:ea typeface="ＭＳ 明朝"/>
                      <a:cs typeface="Arial" panose="020B0604020202020204" pitchFamily="34" charset="0"/>
                    </a:rPr>
                    <a:t>Nasional</a:t>
                  </a:r>
                  <a:endParaRPr lang="en-ID" sz="900" dirty="0">
                    <a:solidFill>
                      <a:schemeClr val="bg1"/>
                    </a:solidFill>
                    <a:latin typeface="Arial" panose="020B0604020202020204" pitchFamily="34" charset="0"/>
                    <a:ea typeface="ＭＳ 明朝"/>
                    <a:cs typeface="Arial" panose="020B0604020202020204" pitchFamily="34" charset="0"/>
                  </a:endParaRPr>
                </a:p>
              </p:txBody>
            </p:sp>
            <p:sp>
              <p:nvSpPr>
                <p:cNvPr id="60" name="Rectangle 59">
                  <a:extLst>
                    <a:ext uri="{FF2B5EF4-FFF2-40B4-BE49-F238E27FC236}">
                      <a16:creationId xmlns:a16="http://schemas.microsoft.com/office/drawing/2014/main" xmlns="" id="{3D2D4AAB-7254-49E2-8831-724E0C78F49D}"/>
                    </a:ext>
                  </a:extLst>
                </p:cNvPr>
                <p:cNvSpPr/>
                <p:nvPr/>
              </p:nvSpPr>
              <p:spPr>
                <a:xfrm>
                  <a:off x="2844991" y="80225"/>
                  <a:ext cx="2721763" cy="550472"/>
                </a:xfrm>
                <a:prstGeom prst="rect">
                  <a:avLst/>
                </a:prstGeom>
                <a:solidFill>
                  <a:srgbClr val="9933FF"/>
                </a:solidFill>
                <a:ln/>
              </p:spPr>
              <p:style>
                <a:lnRef idx="0">
                  <a:schemeClr val="accent1"/>
                </a:lnRef>
                <a:fillRef idx="3">
                  <a:schemeClr val="accent1"/>
                </a:fillRef>
                <a:effectRef idx="3">
                  <a:schemeClr val="accent1"/>
                </a:effectRef>
                <a:fontRef idx="minor">
                  <a:schemeClr val="lt1"/>
                </a:fontRef>
              </p:style>
              <p:txBody>
                <a:bodyPr anchor="ctr"/>
                <a:lstStyle/>
                <a:p>
                  <a:pPr algn="ctr">
                    <a:lnSpc>
                      <a:spcPct val="115000"/>
                    </a:lnSpc>
                    <a:defRPr/>
                  </a:pPr>
                  <a:r>
                    <a:rPr lang="en-US" sz="900" b="1" dirty="0" err="1">
                      <a:solidFill>
                        <a:schemeClr val="bg1"/>
                      </a:solidFill>
                      <a:latin typeface="Arial" panose="020B0604020202020204" pitchFamily="34" charset="0"/>
                      <a:ea typeface="ＭＳ 明朝"/>
                      <a:cs typeface="Arial" panose="020B0604020202020204" pitchFamily="34" charset="0"/>
                    </a:rPr>
                    <a:t>Bidang</a:t>
                  </a:r>
                  <a:endParaRPr lang="en-ID" sz="900" dirty="0">
                    <a:solidFill>
                      <a:schemeClr val="bg1"/>
                    </a:solidFill>
                    <a:latin typeface="Arial" panose="020B0604020202020204" pitchFamily="34" charset="0"/>
                    <a:ea typeface="ＭＳ 明朝"/>
                    <a:cs typeface="Arial" panose="020B0604020202020204" pitchFamily="34" charset="0"/>
                  </a:endParaRPr>
                </a:p>
                <a:p>
                  <a:pPr algn="ctr">
                    <a:lnSpc>
                      <a:spcPct val="115000"/>
                    </a:lnSpc>
                    <a:defRPr/>
                  </a:pPr>
                  <a:r>
                    <a:rPr lang="en-US" sz="900" b="1" dirty="0" err="1">
                      <a:solidFill>
                        <a:schemeClr val="bg1"/>
                      </a:solidFill>
                      <a:latin typeface="Arial" panose="020B0604020202020204" pitchFamily="34" charset="0"/>
                      <a:ea typeface="ＭＳ 明朝"/>
                      <a:cs typeface="Arial" panose="020B0604020202020204" pitchFamily="34" charset="0"/>
                    </a:rPr>
                    <a:t>Pengembangan</a:t>
                  </a:r>
                  <a:r>
                    <a:rPr lang="en-US" sz="900" b="1" dirty="0">
                      <a:solidFill>
                        <a:schemeClr val="bg1"/>
                      </a:solidFill>
                      <a:latin typeface="Arial" panose="020B0604020202020204" pitchFamily="34" charset="0"/>
                      <a:ea typeface="ＭＳ 明朝"/>
                      <a:cs typeface="Arial" panose="020B0604020202020204" pitchFamily="34" charset="0"/>
                    </a:rPr>
                    <a:t> </a:t>
                  </a:r>
                  <a:r>
                    <a:rPr lang="en-US" sz="900" b="1" dirty="0" err="1">
                      <a:solidFill>
                        <a:schemeClr val="bg1"/>
                      </a:solidFill>
                      <a:latin typeface="Arial" panose="020B0604020202020204" pitchFamily="34" charset="0"/>
                      <a:ea typeface="ＭＳ 明朝"/>
                      <a:cs typeface="Arial" panose="020B0604020202020204" pitchFamily="34" charset="0"/>
                    </a:rPr>
                    <a:t>Simpul</a:t>
                  </a:r>
                  <a:r>
                    <a:rPr lang="en-US" sz="900" b="1" dirty="0">
                      <a:solidFill>
                        <a:schemeClr val="bg1"/>
                      </a:solidFill>
                      <a:latin typeface="Arial" panose="020B0604020202020204" pitchFamily="34" charset="0"/>
                      <a:ea typeface="ＭＳ 明朝"/>
                      <a:cs typeface="Arial" panose="020B0604020202020204" pitchFamily="34" charset="0"/>
                    </a:rPr>
                    <a:t> </a:t>
                  </a:r>
                  <a:r>
                    <a:rPr lang="en-US" sz="900" b="1" dirty="0" err="1">
                      <a:solidFill>
                        <a:schemeClr val="bg1"/>
                      </a:solidFill>
                      <a:latin typeface="Arial" panose="020B0604020202020204" pitchFamily="34" charset="0"/>
                      <a:ea typeface="ＭＳ 明朝"/>
                      <a:cs typeface="Arial" panose="020B0604020202020204" pitchFamily="34" charset="0"/>
                    </a:rPr>
                    <a:t>Jaringan</a:t>
                  </a:r>
                  <a:endParaRPr lang="en-ID" sz="900" dirty="0">
                    <a:solidFill>
                      <a:schemeClr val="bg1"/>
                    </a:solidFill>
                    <a:latin typeface="Arial" panose="020B0604020202020204" pitchFamily="34" charset="0"/>
                    <a:ea typeface="ＭＳ 明朝"/>
                    <a:cs typeface="Arial" panose="020B0604020202020204" pitchFamily="34" charset="0"/>
                  </a:endParaRPr>
                </a:p>
              </p:txBody>
            </p:sp>
          </p:grpSp>
        </p:grpSp>
        <p:sp>
          <p:nvSpPr>
            <p:cNvPr id="54" name="Rounded Rectangle 7">
              <a:extLst>
                <a:ext uri="{FF2B5EF4-FFF2-40B4-BE49-F238E27FC236}">
                  <a16:creationId xmlns:a16="http://schemas.microsoft.com/office/drawing/2014/main" xmlns="" id="{1B5D2FDF-E860-4AD7-A99D-E26CDF1B87D1}"/>
                </a:ext>
              </a:extLst>
            </p:cNvPr>
            <p:cNvSpPr/>
            <p:nvPr/>
          </p:nvSpPr>
          <p:spPr>
            <a:xfrm>
              <a:off x="-32200" y="541037"/>
              <a:ext cx="5931626" cy="1504445"/>
            </a:xfrm>
            <a:prstGeom prst="roundRect">
              <a:avLst>
                <a:gd name="adj" fmla="val 619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grpSp>
      <p:sp>
        <p:nvSpPr>
          <p:cNvPr id="51" name="Rounded Rectangle 4">
            <a:extLst>
              <a:ext uri="{FF2B5EF4-FFF2-40B4-BE49-F238E27FC236}">
                <a16:creationId xmlns:a16="http://schemas.microsoft.com/office/drawing/2014/main" xmlns="" id="{0467B174-68A4-4DDF-9573-D2C110D7DBE9}"/>
              </a:ext>
            </a:extLst>
          </p:cNvPr>
          <p:cNvSpPr/>
          <p:nvPr/>
        </p:nvSpPr>
        <p:spPr bwMode="auto">
          <a:xfrm>
            <a:off x="7506329" y="2971505"/>
            <a:ext cx="738740" cy="889003"/>
          </a:xfrm>
          <a:prstGeom prst="roundRect">
            <a:avLst>
              <a:gd name="adj" fmla="val 597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cxnSp>
        <p:nvCxnSpPr>
          <p:cNvPr id="52" name="Straight Arrow Connector 51">
            <a:extLst>
              <a:ext uri="{FF2B5EF4-FFF2-40B4-BE49-F238E27FC236}">
                <a16:creationId xmlns:a16="http://schemas.microsoft.com/office/drawing/2014/main" xmlns="" id="{BBF4CCD9-E41B-4570-AF63-E55BEA9654AA}"/>
              </a:ext>
            </a:extLst>
          </p:cNvPr>
          <p:cNvCxnSpPr>
            <a:cxnSpLocks/>
          </p:cNvCxnSpPr>
          <p:nvPr/>
        </p:nvCxnSpPr>
        <p:spPr bwMode="auto">
          <a:xfrm flipH="1">
            <a:off x="7120200" y="3828589"/>
            <a:ext cx="394683" cy="90169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1" name="Picture 14" descr="About-Us-Intro.jpg">
            <a:extLst>
              <a:ext uri="{FF2B5EF4-FFF2-40B4-BE49-F238E27FC236}">
                <a16:creationId xmlns:a16="http://schemas.microsoft.com/office/drawing/2014/main" xmlns="" id="{B4A29602-C46F-49BC-ACA6-9D78722A5559}"/>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5961" y="4943404"/>
            <a:ext cx="3027188" cy="133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9377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BC8C59AE-8FAB-4E65-8BB2-E1CF04BFA02C}"/>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EBB64E03-E606-48AD-8EB8-31B07CD1ABE9}"/>
              </a:ext>
            </a:extLst>
          </p:cNvPr>
          <p:cNvGrpSpPr/>
          <p:nvPr/>
        </p:nvGrpSpPr>
        <p:grpSpPr>
          <a:xfrm>
            <a:off x="11031306" y="1636845"/>
            <a:ext cx="1160694" cy="3584311"/>
            <a:chOff x="11031305" y="1296256"/>
            <a:chExt cx="1160694" cy="3584311"/>
          </a:xfrm>
        </p:grpSpPr>
        <p:sp>
          <p:nvSpPr>
            <p:cNvPr id="43" name="Freeform: Shape 42">
              <a:extLst>
                <a:ext uri="{FF2B5EF4-FFF2-40B4-BE49-F238E27FC236}">
                  <a16:creationId xmlns:a16="http://schemas.microsoft.com/office/drawing/2014/main" xmlns="" id="{9942D34D-79A6-4A08-9F89-2D9B0CAD2F4F}"/>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800CB3D3-1834-45C5-A428-070B4A2F9663}"/>
                </a:ext>
              </a:extLst>
            </p:cNvPr>
            <p:cNvSpPr txBox="1"/>
            <p:nvPr/>
          </p:nvSpPr>
          <p:spPr>
            <a:xfrm rot="16200000">
              <a:off x="10935099" y="3089880"/>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Infrastruktur</a:t>
              </a:r>
              <a:endParaRPr lang="en-US" sz="2400" b="1" dirty="0">
                <a:solidFill>
                  <a:schemeClr val="bg1">
                    <a:lumMod val="95000"/>
                  </a:schemeClr>
                </a:solidFill>
                <a:latin typeface="Tw Cen MT" panose="020B0602020104020603" pitchFamily="34" charset="0"/>
              </a:endParaRPr>
            </a:p>
          </p:txBody>
        </p:sp>
        <p:pic>
          <p:nvPicPr>
            <p:cNvPr id="45" name="Picture 44">
              <a:extLst>
                <a:ext uri="{FF2B5EF4-FFF2-40B4-BE49-F238E27FC236}">
                  <a16:creationId xmlns:a16="http://schemas.microsoft.com/office/drawing/2014/main" xmlns="" id="{D30C85C0-8C01-44A3-8CC9-149F10EAC665}"/>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6" name="Picture 45">
              <a:extLst>
                <a:ext uri="{FF2B5EF4-FFF2-40B4-BE49-F238E27FC236}">
                  <a16:creationId xmlns:a16="http://schemas.microsoft.com/office/drawing/2014/main" xmlns="" id="{66A71E2F-D4ED-4D30-82AA-64C7897C49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7" name="Picture 46">
              <a:extLst>
                <a:ext uri="{FF2B5EF4-FFF2-40B4-BE49-F238E27FC236}">
                  <a16:creationId xmlns:a16="http://schemas.microsoft.com/office/drawing/2014/main" xmlns="" id="{61A06370-7E29-454B-A636-7C74BC987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
        <p:nvSpPr>
          <p:cNvPr id="49" name="TextBox 48">
            <a:extLst>
              <a:ext uri="{FF2B5EF4-FFF2-40B4-BE49-F238E27FC236}">
                <a16:creationId xmlns:a16="http://schemas.microsoft.com/office/drawing/2014/main" xmlns="" id="{AA1A9EEA-200D-40E9-9888-BE14CBAF30C5}"/>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Infrastruktur</a:t>
            </a:r>
            <a:endPar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50" name="TextBox 49">
            <a:extLst>
              <a:ext uri="{FF2B5EF4-FFF2-40B4-BE49-F238E27FC236}">
                <a16:creationId xmlns:a16="http://schemas.microsoft.com/office/drawing/2014/main" xmlns="" id="{653AAD8D-50C3-4C01-B476-9ABB3DCB7BE7}"/>
              </a:ext>
            </a:extLst>
          </p:cNvPr>
          <p:cNvSpPr txBox="1"/>
          <p:nvPr/>
        </p:nvSpPr>
        <p:spPr>
          <a:xfrm>
            <a:off x="449179" y="969320"/>
            <a:ext cx="10057035" cy="4401205"/>
          </a:xfrm>
          <a:prstGeom prst="rect">
            <a:avLst/>
          </a:prstGeom>
          <a:noFill/>
        </p:spPr>
        <p:txBody>
          <a:bodyPr wrap="square" rtlCol="0">
            <a:spAutoFit/>
          </a:bodyPr>
          <a:lstStyle/>
          <a:p>
            <a:pPr marL="465127" indent="-465127" algn="just">
              <a:spcBef>
                <a:spcPts val="1200"/>
              </a:spcBef>
              <a:buFont typeface="Wingdings" panose="05000000000000000000" pitchFamily="2" charset="2"/>
              <a:buChar char="v"/>
            </a:pPr>
            <a:r>
              <a:rPr lang="en-US" sz="2000" dirty="0" err="1">
                <a:latin typeface="Tahoma" panose="020B0604030504040204" pitchFamily="34" charset="0"/>
                <a:ea typeface="Tahoma" panose="020B0604030504040204" pitchFamily="34" charset="0"/>
                <a:cs typeface="Tahoma" panose="020B0604030504040204" pitchFamily="34" charset="0"/>
              </a:rPr>
              <a:t>Infrastruktur</a:t>
            </a:r>
            <a:r>
              <a:rPr lang="en-US" sz="2000" dirty="0">
                <a:latin typeface="Tahoma" panose="020B0604030504040204" pitchFamily="34" charset="0"/>
                <a:ea typeface="Tahoma" panose="020B0604030504040204" pitchFamily="34" charset="0"/>
                <a:cs typeface="Tahoma" panose="020B0604030504040204" pitchFamily="34" charset="0"/>
              </a:rPr>
              <a:t> SIKN dan JIKN </a:t>
            </a:r>
            <a:r>
              <a:rPr lang="en-US" sz="2000" dirty="0" err="1">
                <a:latin typeface="Tahoma" panose="020B0604030504040204" pitchFamily="34" charset="0"/>
                <a:ea typeface="Tahoma" panose="020B0604030504040204" pitchFamily="34" charset="0"/>
                <a:cs typeface="Tahoma" panose="020B0604030504040204" pitchFamily="34" charset="0"/>
              </a:rPr>
              <a:t>terdiri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atas</a:t>
            </a:r>
            <a:r>
              <a:rPr lang="en-US" sz="2000" dirty="0">
                <a:latin typeface="Tahoma" panose="020B0604030504040204" pitchFamily="34" charset="0"/>
                <a:ea typeface="Tahoma" panose="020B0604030504040204" pitchFamily="34" charset="0"/>
                <a:cs typeface="Tahoma" panose="020B0604030504040204" pitchFamily="34" charset="0"/>
              </a:rPr>
              <a:t>: </a:t>
            </a:r>
          </a:p>
          <a:p>
            <a:pPr marL="742932" lvl="1" indent="-285744" algn="just">
              <a:spcBef>
                <a:spcPts val="1200"/>
              </a:spcBef>
              <a:buFont typeface="Wingdings" panose="05000000000000000000" pitchFamily="2" charset="2"/>
              <a:buChar char="§"/>
            </a:pPr>
            <a:r>
              <a:rPr lang="en-US" sz="2000" dirty="0" err="1">
                <a:latin typeface="Tahoma" panose="020B0604030504040204" pitchFamily="34" charset="0"/>
                <a:ea typeface="Tahoma" panose="020B0604030504040204" pitchFamily="34" charset="0"/>
                <a:cs typeface="Tahoma" panose="020B0604030504040204" pitchFamily="34" charset="0"/>
              </a:rPr>
              <a:t>infrastruktur</a:t>
            </a:r>
            <a:r>
              <a:rPr lang="en-US" sz="2000" dirty="0">
                <a:latin typeface="Tahoma" panose="020B0604030504040204" pitchFamily="34" charset="0"/>
                <a:ea typeface="Tahoma" panose="020B0604030504040204" pitchFamily="34" charset="0"/>
                <a:cs typeface="Tahoma" panose="020B0604030504040204" pitchFamily="34" charset="0"/>
              </a:rPr>
              <a:t> SIKN dan JIKN Nasional</a:t>
            </a:r>
          </a:p>
          <a:p>
            <a:pPr marL="742932" lvl="1" indent="-285744" algn="just">
              <a:spcBef>
                <a:spcPts val="1200"/>
              </a:spcBef>
              <a:buFont typeface="Wingdings" panose="05000000000000000000" pitchFamily="2" charset="2"/>
              <a:buChar char="§"/>
            </a:pPr>
            <a:r>
              <a:rPr lang="en-US" sz="2000" dirty="0" err="1">
                <a:latin typeface="Tahoma" panose="020B0604030504040204" pitchFamily="34" charset="0"/>
                <a:ea typeface="Tahoma" panose="020B0604030504040204" pitchFamily="34" charset="0"/>
                <a:cs typeface="Tahoma" panose="020B0604030504040204" pitchFamily="34" charset="0"/>
              </a:rPr>
              <a:t>infrastruktur</a:t>
            </a:r>
            <a:r>
              <a:rPr lang="en-US" sz="2000" dirty="0">
                <a:latin typeface="Tahoma" panose="020B0604030504040204" pitchFamily="34" charset="0"/>
                <a:ea typeface="Tahoma" panose="020B0604030504040204" pitchFamily="34" charset="0"/>
                <a:cs typeface="Tahoma" panose="020B0604030504040204" pitchFamily="34" charset="0"/>
              </a:rPr>
              <a:t> SIKN dan JIKN </a:t>
            </a:r>
            <a:r>
              <a:rPr lang="en-US" sz="2000" dirty="0" err="1">
                <a:latin typeface="Tahoma" panose="020B0604030504040204" pitchFamily="34" charset="0"/>
                <a:ea typeface="Tahoma" panose="020B0604030504040204" pitchFamily="34" charset="0"/>
                <a:cs typeface="Tahoma" panose="020B0604030504040204" pitchFamily="34" charset="0"/>
              </a:rPr>
              <a:t>instansi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pusat</a:t>
            </a:r>
            <a:r>
              <a:rPr lang="en-US" sz="2000" dirty="0">
                <a:latin typeface="Tahoma" panose="020B0604030504040204" pitchFamily="34" charset="0"/>
                <a:ea typeface="Tahoma" panose="020B0604030504040204" pitchFamily="34" charset="0"/>
                <a:cs typeface="Tahoma" panose="020B0604030504040204" pitchFamily="34" charset="0"/>
              </a:rPr>
              <a:t>, dan </a:t>
            </a:r>
          </a:p>
          <a:p>
            <a:pPr marL="742932" lvl="1" indent="-285744" algn="just">
              <a:spcBef>
                <a:spcPts val="1200"/>
              </a:spcBef>
              <a:spcAft>
                <a:spcPts val="600"/>
              </a:spcAft>
              <a:buFont typeface="Wingdings" panose="05000000000000000000" pitchFamily="2" charset="2"/>
              <a:buChar char="§"/>
            </a:pPr>
            <a:r>
              <a:rPr lang="en-US" sz="2000" dirty="0" err="1">
                <a:latin typeface="Tahoma" panose="020B0604030504040204" pitchFamily="34" charset="0"/>
                <a:ea typeface="Tahoma" panose="020B0604030504040204" pitchFamily="34" charset="0"/>
                <a:cs typeface="Tahoma" panose="020B0604030504040204" pitchFamily="34" charset="0"/>
              </a:rPr>
              <a:t>infrastruktur</a:t>
            </a:r>
            <a:r>
              <a:rPr lang="en-US" sz="2000" dirty="0">
                <a:latin typeface="Tahoma" panose="020B0604030504040204" pitchFamily="34" charset="0"/>
                <a:ea typeface="Tahoma" panose="020B0604030504040204" pitchFamily="34" charset="0"/>
                <a:cs typeface="Tahoma" panose="020B0604030504040204" pitchFamily="34" charset="0"/>
              </a:rPr>
              <a:t> SIKN dan JIKN </a:t>
            </a:r>
            <a:r>
              <a:rPr lang="en-US" sz="2000" dirty="0" err="1">
                <a:latin typeface="Tahoma" panose="020B0604030504040204" pitchFamily="34" charset="0"/>
                <a:ea typeface="Tahoma" panose="020B0604030504040204" pitchFamily="34" charset="0"/>
                <a:cs typeface="Tahoma" panose="020B0604030504040204" pitchFamily="34" charset="0"/>
              </a:rPr>
              <a:t>pemerintah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daerah</a:t>
            </a:r>
            <a:r>
              <a:rPr lang="en-US" sz="2000" smtClean="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a:p>
            <a:pPr marL="465127" indent="-465127" algn="just">
              <a:spcBef>
                <a:spcPts val="1200"/>
              </a:spcBef>
              <a:spcAft>
                <a:spcPts val="600"/>
              </a:spcAft>
              <a:buFont typeface="Wingdings" panose="05000000000000000000" pitchFamily="2" charset="2"/>
              <a:buChar char="v"/>
            </a:pPr>
            <a:r>
              <a:rPr lang="en-US" sz="2000" dirty="0" err="1">
                <a:latin typeface="Tahoma" panose="020B0604030504040204" pitchFamily="34" charset="0"/>
                <a:ea typeface="Tahoma" panose="020B0604030504040204" pitchFamily="34" charset="0"/>
                <a:cs typeface="Tahoma" panose="020B0604030504040204" pitchFamily="34" charset="0"/>
              </a:rPr>
              <a:t>Untuk</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meningkatkan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efisiensi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keamanan</a:t>
            </a:r>
            <a:r>
              <a:rPr lang="en-US" sz="2000" dirty="0">
                <a:latin typeface="Tahoma" panose="020B0604030504040204" pitchFamily="34" charset="0"/>
                <a:ea typeface="Tahoma" panose="020B0604030504040204" pitchFamily="34" charset="0"/>
                <a:cs typeface="Tahoma" panose="020B0604030504040204" pitchFamily="34" charset="0"/>
              </a:rPr>
              <a:t>, dan </a:t>
            </a:r>
            <a:r>
              <a:rPr lang="en-US" sz="2000" dirty="0" err="1">
                <a:latin typeface="Tahoma" panose="020B0604030504040204" pitchFamily="34" charset="0"/>
                <a:ea typeface="Tahoma" panose="020B0604030504040204" pitchFamily="34" charset="0"/>
                <a:cs typeface="Tahoma" panose="020B0604030504040204" pitchFamily="34" charset="0"/>
              </a:rPr>
              <a:t>kemudahan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integrasi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infrastruktur</a:t>
            </a:r>
            <a:r>
              <a:rPr lang="en-US" sz="2000" dirty="0">
                <a:latin typeface="Tahoma" panose="020B0604030504040204" pitchFamily="34" charset="0"/>
                <a:ea typeface="Tahoma" panose="020B0604030504040204" pitchFamily="34" charset="0"/>
                <a:cs typeface="Tahoma" panose="020B0604030504040204" pitchFamily="34" charset="0"/>
              </a:rPr>
              <a:t> SIKN dan JIKN </a:t>
            </a:r>
            <a:r>
              <a:rPr lang="en-US" sz="2000" dirty="0" err="1">
                <a:latin typeface="Tahoma" panose="020B0604030504040204" pitchFamily="34" charset="0"/>
                <a:ea typeface="Tahoma" panose="020B0604030504040204" pitchFamily="34" charset="0"/>
                <a:cs typeface="Tahoma" panose="020B0604030504040204" pitchFamily="34" charset="0"/>
              </a:rPr>
              <a:t>memanfaatkan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Pusat Data Nasional</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Jaringan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Intra-</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Pemerintah</a:t>
            </a:r>
            <a:r>
              <a:rPr lang="en-US" sz="2000" dirty="0">
                <a:latin typeface="Tahoma" panose="020B0604030504040204" pitchFamily="34" charset="0"/>
                <a:ea typeface="Tahoma" panose="020B0604030504040204" pitchFamily="34" charset="0"/>
                <a:cs typeface="Tahoma" panose="020B0604030504040204" pitchFamily="34" charset="0"/>
              </a:rPr>
              <a:t>, dan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Sistem</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Penghubung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Layanan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Pemerintah</a:t>
            </a:r>
            <a:r>
              <a:rPr lang="en-US" sz="2000" dirty="0">
                <a:latin typeface="Tahoma" panose="020B0604030504040204" pitchFamily="34" charset="0"/>
                <a:ea typeface="Tahoma" panose="020B0604030504040204" pitchFamily="34" charset="0"/>
                <a:cs typeface="Tahoma" panose="020B0604030504040204" pitchFamily="34" charset="0"/>
              </a:rPr>
              <a:t>.</a:t>
            </a:r>
          </a:p>
          <a:p>
            <a:pPr marL="465127" indent="-465127" algn="just">
              <a:spcBef>
                <a:spcPts val="1200"/>
              </a:spcBef>
              <a:buFont typeface="Wingdings" panose="05000000000000000000" pitchFamily="2" charset="2"/>
              <a:buChar char="v"/>
            </a:pPr>
            <a:r>
              <a:rPr lang="en-US" sz="2000" dirty="0" err="1">
                <a:latin typeface="Tahoma" panose="020B0604030504040204" pitchFamily="34" charset="0"/>
                <a:ea typeface="Tahoma" panose="020B0604030504040204" pitchFamily="34" charset="0"/>
                <a:cs typeface="Tahoma" panose="020B0604030504040204" pitchFamily="34" charset="0"/>
              </a:rPr>
              <a:t>Komunikasi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serta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transaksi</a:t>
            </a:r>
            <a:r>
              <a:rPr lang="en-US" sz="2000" dirty="0">
                <a:latin typeface="Tahoma" panose="020B0604030504040204" pitchFamily="34" charset="0"/>
                <a:ea typeface="Tahoma" panose="020B0604030504040204" pitchFamily="34" charset="0"/>
                <a:cs typeface="Tahoma" panose="020B0604030504040204" pitchFamily="34" charset="0"/>
              </a:rPr>
              <a:t> data dan </a:t>
            </a:r>
            <a:r>
              <a:rPr lang="en-US" sz="2000" dirty="0" err="1">
                <a:latin typeface="Tahoma" panose="020B0604030504040204" pitchFamily="34" charset="0"/>
                <a:ea typeface="Tahoma" panose="020B0604030504040204" pitchFamily="34" charset="0"/>
                <a:cs typeface="Tahoma" panose="020B0604030504040204" pitchFamily="34" charset="0"/>
              </a:rPr>
              <a:t>informasi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dalam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rangka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bagi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pakai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arsip</a:t>
            </a:r>
            <a:r>
              <a:rPr lang="en-US" sz="2000" dirty="0">
                <a:latin typeface="Tahoma" panose="020B0604030504040204" pitchFamily="34" charset="0"/>
                <a:ea typeface="Tahoma" panose="020B0604030504040204" pitchFamily="34" charset="0"/>
                <a:cs typeface="Tahoma" panose="020B0604030504040204" pitchFamily="34" charset="0"/>
              </a:rPr>
              <a:t> dan </a:t>
            </a:r>
            <a:r>
              <a:rPr lang="en-US" sz="2000" dirty="0" err="1">
                <a:latin typeface="Tahoma" panose="020B0604030504040204" pitchFamily="34" charset="0"/>
                <a:ea typeface="Tahoma" panose="020B0604030504040204" pitchFamily="34" charset="0"/>
                <a:cs typeface="Tahoma" panose="020B0604030504040204" pitchFamily="34" charset="0"/>
              </a:rPr>
              <a:t>informasi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arsip</a:t>
            </a:r>
            <a:r>
              <a:rPr lang="id-ID" sz="2000" dirty="0">
                <a:latin typeface="Tahoma" panose="020B0604030504040204" pitchFamily="34" charset="0"/>
                <a:ea typeface="Tahoma" panose="020B0604030504040204" pitchFamily="34" charset="0"/>
                <a:cs typeface="Tahoma" panose="020B0604030504040204" pitchFamily="34" charset="0"/>
              </a:rPr>
              <a:t> dinamis </a:t>
            </a:r>
            <a:r>
              <a:rPr lang="en-US" sz="2000" dirty="0" err="1">
                <a:latin typeface="Tahoma" panose="020B0604030504040204" pitchFamily="34" charset="0"/>
                <a:ea typeface="Tahoma" panose="020B0604030504040204" pitchFamily="34" charset="0"/>
                <a:cs typeface="Tahoma" panose="020B0604030504040204" pitchFamily="34" charset="0"/>
              </a:rPr>
              <a:t>antarsimpul</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jaringan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instansi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pusat</a:t>
            </a:r>
            <a:r>
              <a:rPr lang="en-US" sz="2000" dirty="0">
                <a:latin typeface="Tahoma" panose="020B0604030504040204" pitchFamily="34" charset="0"/>
                <a:ea typeface="Tahoma" panose="020B0604030504040204" pitchFamily="34" charset="0"/>
                <a:cs typeface="Tahoma" panose="020B0604030504040204" pitchFamily="34" charset="0"/>
              </a:rPr>
              <a:t> dan/</a:t>
            </a:r>
            <a:r>
              <a:rPr lang="en-US" sz="2000" dirty="0" err="1">
                <a:latin typeface="Tahoma" panose="020B0604030504040204" pitchFamily="34" charset="0"/>
                <a:ea typeface="Tahoma" panose="020B0604030504040204" pitchFamily="34" charset="0"/>
                <a:cs typeface="Tahoma" panose="020B0604030504040204" pitchFamily="34" charset="0"/>
              </a:rPr>
              <a:t>atau</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Pemerintah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daerah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dilakukan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secara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tertutup</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melalui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Jaringan</a:t>
            </a:r>
            <a:r>
              <a:rPr lang="en-US" sz="2000" dirty="0">
                <a:latin typeface="Tahoma" panose="020B0604030504040204" pitchFamily="34" charset="0"/>
                <a:ea typeface="Tahoma" panose="020B0604030504040204" pitchFamily="34" charset="0"/>
                <a:cs typeface="Tahoma" panose="020B0604030504040204" pitchFamily="34" charset="0"/>
              </a:rPr>
              <a:t> Intra-</a:t>
            </a:r>
            <a:r>
              <a:rPr lang="en-US" sz="2000" dirty="0" err="1">
                <a:latin typeface="Tahoma" panose="020B0604030504040204" pitchFamily="34" charset="0"/>
                <a:ea typeface="Tahoma" panose="020B0604030504040204" pitchFamily="34" charset="0"/>
                <a:cs typeface="Tahoma" panose="020B0604030504040204" pitchFamily="34" charset="0"/>
              </a:rPr>
              <a:t>Pemerintah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dengan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memanfaatkan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Sistem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Penghubung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Layanan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Pemerintah</a:t>
            </a:r>
            <a:r>
              <a:rPr lang="en-US" sz="20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2323556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BC8C59AE-8FAB-4E65-8BB2-E1CF04BFA02C}"/>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EBB64E03-E606-48AD-8EB8-31B07CD1ABE9}"/>
              </a:ext>
            </a:extLst>
          </p:cNvPr>
          <p:cNvGrpSpPr/>
          <p:nvPr/>
        </p:nvGrpSpPr>
        <p:grpSpPr>
          <a:xfrm>
            <a:off x="11031306" y="1636845"/>
            <a:ext cx="1160694" cy="3584311"/>
            <a:chOff x="11031305" y="1296256"/>
            <a:chExt cx="1160694" cy="3584311"/>
          </a:xfrm>
        </p:grpSpPr>
        <p:sp>
          <p:nvSpPr>
            <p:cNvPr id="43" name="Freeform: Shape 42">
              <a:extLst>
                <a:ext uri="{FF2B5EF4-FFF2-40B4-BE49-F238E27FC236}">
                  <a16:creationId xmlns:a16="http://schemas.microsoft.com/office/drawing/2014/main" xmlns="" id="{9942D34D-79A6-4A08-9F89-2D9B0CAD2F4F}"/>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800CB3D3-1834-45C5-A428-070B4A2F9663}"/>
                </a:ext>
              </a:extLst>
            </p:cNvPr>
            <p:cNvSpPr txBox="1"/>
            <p:nvPr/>
          </p:nvSpPr>
          <p:spPr>
            <a:xfrm rot="16200000">
              <a:off x="10935099" y="3089880"/>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Infrastruktur</a:t>
              </a:r>
              <a:endParaRPr lang="en-US" sz="2400" b="1" dirty="0">
                <a:solidFill>
                  <a:schemeClr val="bg1">
                    <a:lumMod val="95000"/>
                  </a:schemeClr>
                </a:solidFill>
                <a:latin typeface="Tw Cen MT" panose="020B0602020104020603" pitchFamily="34" charset="0"/>
              </a:endParaRPr>
            </a:p>
          </p:txBody>
        </p:sp>
        <p:pic>
          <p:nvPicPr>
            <p:cNvPr id="45" name="Picture 44">
              <a:extLst>
                <a:ext uri="{FF2B5EF4-FFF2-40B4-BE49-F238E27FC236}">
                  <a16:creationId xmlns:a16="http://schemas.microsoft.com/office/drawing/2014/main" xmlns="" id="{D30C85C0-8C01-44A3-8CC9-149F10EAC665}"/>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6" name="Picture 45">
              <a:extLst>
                <a:ext uri="{FF2B5EF4-FFF2-40B4-BE49-F238E27FC236}">
                  <a16:creationId xmlns:a16="http://schemas.microsoft.com/office/drawing/2014/main" xmlns="" id="{66A71E2F-D4ED-4D30-82AA-64C7897C49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7" name="Picture 46">
              <a:extLst>
                <a:ext uri="{FF2B5EF4-FFF2-40B4-BE49-F238E27FC236}">
                  <a16:creationId xmlns:a16="http://schemas.microsoft.com/office/drawing/2014/main" xmlns="" id="{61A06370-7E29-454B-A636-7C74BC987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pic>
        <p:nvPicPr>
          <p:cNvPr id="15" name="Picture 14">
            <a:extLst>
              <a:ext uri="{FF2B5EF4-FFF2-40B4-BE49-F238E27FC236}">
                <a16:creationId xmlns:a16="http://schemas.microsoft.com/office/drawing/2014/main" xmlns="" id="{2C49B8C5-0918-433B-8E5C-A46932B3A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58" y="905513"/>
            <a:ext cx="10202780" cy="5710771"/>
          </a:xfrm>
          <a:prstGeom prst="rect">
            <a:avLst/>
          </a:prstGeom>
        </p:spPr>
      </p:pic>
      <p:sp>
        <p:nvSpPr>
          <p:cNvPr id="49" name="TextBox 48">
            <a:extLst>
              <a:ext uri="{FF2B5EF4-FFF2-40B4-BE49-F238E27FC236}">
                <a16:creationId xmlns:a16="http://schemas.microsoft.com/office/drawing/2014/main" xmlns="" id="{6618BA92-8FD6-4BBB-86AD-F906FE110135}"/>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Infrastruktur</a:t>
            </a:r>
            <a:endPar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Tree>
    <p:extLst>
      <p:ext uri="{BB962C8B-B14F-4D97-AF65-F5344CB8AC3E}">
        <p14:creationId xmlns:p14="http://schemas.microsoft.com/office/powerpoint/2010/main" val="36224615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BC8C59AE-8FAB-4E65-8BB2-E1CF04BFA02C}"/>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EBB64E03-E606-48AD-8EB8-31B07CD1ABE9}"/>
              </a:ext>
            </a:extLst>
          </p:cNvPr>
          <p:cNvGrpSpPr/>
          <p:nvPr/>
        </p:nvGrpSpPr>
        <p:grpSpPr>
          <a:xfrm>
            <a:off x="11031306" y="1636845"/>
            <a:ext cx="1160694" cy="3584311"/>
            <a:chOff x="11031305" y="1296256"/>
            <a:chExt cx="1160694" cy="3584311"/>
          </a:xfrm>
        </p:grpSpPr>
        <p:sp>
          <p:nvSpPr>
            <p:cNvPr id="43" name="Freeform: Shape 42">
              <a:extLst>
                <a:ext uri="{FF2B5EF4-FFF2-40B4-BE49-F238E27FC236}">
                  <a16:creationId xmlns:a16="http://schemas.microsoft.com/office/drawing/2014/main" xmlns="" id="{9942D34D-79A6-4A08-9F89-2D9B0CAD2F4F}"/>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800CB3D3-1834-45C5-A428-070B4A2F9663}"/>
                </a:ext>
              </a:extLst>
            </p:cNvPr>
            <p:cNvSpPr txBox="1"/>
            <p:nvPr/>
          </p:nvSpPr>
          <p:spPr>
            <a:xfrm rot="16200000">
              <a:off x="10935099" y="3089880"/>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Infrastruktur</a:t>
              </a:r>
              <a:endParaRPr lang="en-US" sz="2400" b="1" dirty="0">
                <a:solidFill>
                  <a:schemeClr val="bg1">
                    <a:lumMod val="95000"/>
                  </a:schemeClr>
                </a:solidFill>
                <a:latin typeface="Tw Cen MT" panose="020B0602020104020603" pitchFamily="34" charset="0"/>
              </a:endParaRPr>
            </a:p>
          </p:txBody>
        </p:sp>
        <p:pic>
          <p:nvPicPr>
            <p:cNvPr id="45" name="Picture 44">
              <a:extLst>
                <a:ext uri="{FF2B5EF4-FFF2-40B4-BE49-F238E27FC236}">
                  <a16:creationId xmlns:a16="http://schemas.microsoft.com/office/drawing/2014/main" xmlns="" id="{D30C85C0-8C01-44A3-8CC9-149F10EAC665}"/>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6" name="Picture 45">
              <a:extLst>
                <a:ext uri="{FF2B5EF4-FFF2-40B4-BE49-F238E27FC236}">
                  <a16:creationId xmlns:a16="http://schemas.microsoft.com/office/drawing/2014/main" xmlns="" id="{66A71E2F-D4ED-4D30-82AA-64C7897C49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7" name="Picture 46">
              <a:extLst>
                <a:ext uri="{FF2B5EF4-FFF2-40B4-BE49-F238E27FC236}">
                  <a16:creationId xmlns:a16="http://schemas.microsoft.com/office/drawing/2014/main" xmlns="" id="{61A06370-7E29-454B-A636-7C74BC987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
        <p:nvSpPr>
          <p:cNvPr id="49" name="TextBox 48">
            <a:extLst>
              <a:ext uri="{FF2B5EF4-FFF2-40B4-BE49-F238E27FC236}">
                <a16:creationId xmlns:a16="http://schemas.microsoft.com/office/drawing/2014/main" xmlns="" id="{AA1A9EEA-200D-40E9-9888-BE14CBAF30C5}"/>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   Infrastruktur Aplikasi</a:t>
            </a:r>
            <a:endPar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13" name="Slide Number Placeholder 1">
            <a:extLst>
              <a:ext uri="{FF2B5EF4-FFF2-40B4-BE49-F238E27FC236}">
                <a16:creationId xmlns:a16="http://schemas.microsoft.com/office/drawing/2014/main" xmlns="" id="{7104DE25-C5B7-4ED3-8872-C58071170CF8}"/>
              </a:ext>
            </a:extLst>
          </p:cNvPr>
          <p:cNvSpPr>
            <a:spLocks noGrp="1"/>
          </p:cNvSpPr>
          <p:nvPr>
            <p:ph type="sldNum" sz="quarter" idx="12"/>
          </p:nvPr>
        </p:nvSpPr>
        <p:spPr>
          <a:xfrm>
            <a:off x="8608358" y="6106809"/>
            <a:ext cx="274248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Char char="•"/>
              <a:defRPr sz="3400">
                <a:solidFill>
                  <a:schemeClr val="tx1"/>
                </a:solidFill>
                <a:latin typeface="Arial" panose="020B0604020202020204" pitchFamily="34" charset="0"/>
                <a:ea typeface="ＭＳ Ｐゴシック" panose="020B0600070205080204" pitchFamily="34" charset="-128"/>
              </a:defRPr>
            </a:lvl1pPr>
            <a:lvl2pPr marL="778138" indent="-299284" eaLnBrk="0" hangingPunct="0">
              <a:spcBef>
                <a:spcPct val="20000"/>
              </a:spcBef>
              <a:buClr>
                <a:schemeClr val="tx1"/>
              </a:buClr>
              <a:buChar char="–"/>
              <a:defRPr sz="2900">
                <a:solidFill>
                  <a:schemeClr val="tx1"/>
                </a:solidFill>
                <a:latin typeface="Arial" panose="020B0604020202020204" pitchFamily="34" charset="0"/>
                <a:ea typeface="ＭＳ Ｐゴシック" panose="020B0600070205080204" pitchFamily="34" charset="-128"/>
              </a:defRPr>
            </a:lvl2pPr>
            <a:lvl3pPr marL="1197136" indent="-239427" eaLnBrk="0" hangingPunct="0">
              <a:spcBef>
                <a:spcPct val="20000"/>
              </a:spcBef>
              <a:buClr>
                <a:schemeClr val="tx1"/>
              </a:buClr>
              <a:buChar char="•"/>
              <a:defRPr sz="2500">
                <a:solidFill>
                  <a:schemeClr val="tx1"/>
                </a:solidFill>
                <a:latin typeface="Arial" panose="020B0604020202020204" pitchFamily="34" charset="0"/>
                <a:ea typeface="ＭＳ Ｐゴシック" panose="020B0600070205080204" pitchFamily="34" charset="-128"/>
              </a:defRPr>
            </a:lvl3pPr>
            <a:lvl4pPr marL="1675991" indent="-239427" eaLnBrk="0" hangingPunct="0">
              <a:spcBef>
                <a:spcPct val="20000"/>
              </a:spcBef>
              <a:buClr>
                <a:schemeClr val="tx1"/>
              </a:buClr>
              <a:buChar char="–"/>
              <a:defRPr sz="2100">
                <a:solidFill>
                  <a:schemeClr val="tx1"/>
                </a:solidFill>
                <a:latin typeface="Arial" panose="020B0604020202020204" pitchFamily="34" charset="0"/>
                <a:ea typeface="ＭＳ Ｐゴシック" panose="020B0600070205080204" pitchFamily="34" charset="-128"/>
              </a:defRPr>
            </a:lvl4pPr>
            <a:lvl5pPr marL="2154846" indent="-239427" eaLnBrk="0" hangingPunct="0">
              <a:spcBef>
                <a:spcPct val="20000"/>
              </a:spcBef>
              <a:buClr>
                <a:schemeClr val="tx1"/>
              </a:buClr>
              <a:buChar char="»"/>
              <a:defRPr sz="2100">
                <a:solidFill>
                  <a:schemeClr val="tx1"/>
                </a:solidFill>
                <a:latin typeface="Arial" panose="020B0604020202020204" pitchFamily="34" charset="0"/>
                <a:ea typeface="ＭＳ Ｐゴシック" panose="020B0600070205080204" pitchFamily="34" charset="-128"/>
              </a:defRPr>
            </a:lvl5pPr>
            <a:lvl6pPr marL="2633700" indent="-239427" eaLnBrk="0" fontAlgn="base" hangingPunct="0">
              <a:spcBef>
                <a:spcPct val="20000"/>
              </a:spcBef>
              <a:spcAft>
                <a:spcPct val="0"/>
              </a:spcAft>
              <a:buClr>
                <a:schemeClr val="tx1"/>
              </a:buClr>
              <a:buChar char="»"/>
              <a:defRPr sz="2100">
                <a:solidFill>
                  <a:schemeClr val="tx1"/>
                </a:solidFill>
                <a:latin typeface="Arial" panose="020B0604020202020204" pitchFamily="34" charset="0"/>
                <a:ea typeface="ＭＳ Ｐゴシック" panose="020B0600070205080204" pitchFamily="34" charset="-128"/>
              </a:defRPr>
            </a:lvl6pPr>
            <a:lvl7pPr marL="3112555" indent="-239427" eaLnBrk="0" fontAlgn="base" hangingPunct="0">
              <a:spcBef>
                <a:spcPct val="20000"/>
              </a:spcBef>
              <a:spcAft>
                <a:spcPct val="0"/>
              </a:spcAft>
              <a:buClr>
                <a:schemeClr val="tx1"/>
              </a:buClr>
              <a:buChar char="»"/>
              <a:defRPr sz="2100">
                <a:solidFill>
                  <a:schemeClr val="tx1"/>
                </a:solidFill>
                <a:latin typeface="Arial" panose="020B0604020202020204" pitchFamily="34" charset="0"/>
                <a:ea typeface="ＭＳ Ｐゴシック" panose="020B0600070205080204" pitchFamily="34" charset="-128"/>
              </a:defRPr>
            </a:lvl7pPr>
            <a:lvl8pPr marL="3591408" indent="-239427" eaLnBrk="0" fontAlgn="base" hangingPunct="0">
              <a:spcBef>
                <a:spcPct val="20000"/>
              </a:spcBef>
              <a:spcAft>
                <a:spcPct val="0"/>
              </a:spcAft>
              <a:buClr>
                <a:schemeClr val="tx1"/>
              </a:buClr>
              <a:buChar char="»"/>
              <a:defRPr sz="2100">
                <a:solidFill>
                  <a:schemeClr val="tx1"/>
                </a:solidFill>
                <a:latin typeface="Arial" panose="020B0604020202020204" pitchFamily="34" charset="0"/>
                <a:ea typeface="ＭＳ Ｐゴシック" panose="020B0600070205080204" pitchFamily="34" charset="-128"/>
              </a:defRPr>
            </a:lvl8pPr>
            <a:lvl9pPr marL="4070263" indent="-239427" eaLnBrk="0" fontAlgn="base" hangingPunct="0">
              <a:spcBef>
                <a:spcPct val="20000"/>
              </a:spcBef>
              <a:spcAft>
                <a:spcPct val="0"/>
              </a:spcAft>
              <a:buClr>
                <a:schemeClr val="tx1"/>
              </a:buClr>
              <a:buChar char="»"/>
              <a:defRPr sz="21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fld id="{8A1C4FF4-0D1A-45A6-BA97-6115653B5DEA}" type="slidenum">
              <a:rPr lang="en-US" altLang="en-US" sz="1000"/>
              <a:pPr eaLnBrk="1" hangingPunct="1">
                <a:spcBef>
                  <a:spcPct val="0"/>
                </a:spcBef>
                <a:buClrTx/>
                <a:buFontTx/>
                <a:buNone/>
              </a:pPr>
              <a:t>22</a:t>
            </a:fld>
            <a:endParaRPr lang="en-US" altLang="en-US" sz="1000"/>
          </a:p>
        </p:txBody>
      </p:sp>
      <p:pic>
        <p:nvPicPr>
          <p:cNvPr id="14" name="Picture 13">
            <a:extLst>
              <a:ext uri="{FF2B5EF4-FFF2-40B4-BE49-F238E27FC236}">
                <a16:creationId xmlns:a16="http://schemas.microsoft.com/office/drawing/2014/main" xmlns="" id="{5534B9E7-E1F3-41AC-BAA0-A623BB5AC856}"/>
              </a:ext>
            </a:extLst>
          </p:cNvPr>
          <p:cNvPicPr>
            <a:picLocks noChangeAspect="1"/>
          </p:cNvPicPr>
          <p:nvPr/>
        </p:nvPicPr>
        <p:blipFill>
          <a:blip r:embed="rId5">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85618" y="4473525"/>
            <a:ext cx="2685610" cy="1753143"/>
          </a:xfrm>
          <a:prstGeom prst="rect">
            <a:avLst/>
          </a:prstGeom>
        </p:spPr>
      </p:pic>
      <p:sp>
        <p:nvSpPr>
          <p:cNvPr id="15" name="TextBox 14">
            <a:extLst>
              <a:ext uri="{FF2B5EF4-FFF2-40B4-BE49-F238E27FC236}">
                <a16:creationId xmlns:a16="http://schemas.microsoft.com/office/drawing/2014/main" xmlns="" id="{31F13351-C107-4348-A4FE-909E7569994E}"/>
              </a:ext>
            </a:extLst>
          </p:cNvPr>
          <p:cNvSpPr txBox="1"/>
          <p:nvPr/>
        </p:nvSpPr>
        <p:spPr>
          <a:xfrm>
            <a:off x="293071" y="1160746"/>
            <a:ext cx="8696184" cy="5267352"/>
          </a:xfrm>
          <a:prstGeom prst="rect">
            <a:avLst/>
          </a:prstGeom>
          <a:noFill/>
        </p:spPr>
        <p:txBody>
          <a:bodyPr wrap="square" lIns="95771" tIns="47885" rIns="95771" bIns="47885" rtlCol="0">
            <a:spAutoFit/>
          </a:bodyPr>
          <a:lstStyle/>
          <a:p>
            <a:pPr marL="299284" indent="-299284">
              <a:buFont typeface="Wingdings" panose="05000000000000000000" pitchFamily="2" charset="2"/>
              <a:buChar char="ü"/>
            </a:pP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Peraturan</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Presiden</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Nomor</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95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Tahun</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2018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tentang</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Sistem</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Pemerintahan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Berbasis</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Elektronik</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Pasal</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35 Ayat (1) “Pembangunan dan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Pengembangan</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Aplikasi</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SPBE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mengutamakan</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penggunaan</a:t>
            </a:r>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kode</a:t>
            </a:r>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sumber</a:t>
            </a:r>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terbuka</a:t>
            </a:r>
            <a:endPar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endPar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a:p>
            <a:pPr marL="299284" indent="-299284">
              <a:buFont typeface="Wingdings" panose="05000000000000000000" pitchFamily="2" charset="2"/>
              <a:buChar char="ü"/>
            </a:pP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Deklarasi</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lima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kementerian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(KOMINFO, RISTEK, PAN-RB, DIKNAS, KUMHAM) 30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Juni</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2004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terkait</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IGOS! </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Indonesia Go Open Source Software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terkait</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penggunaan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piranti</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lunak</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komputer</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yang legal dan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terbuka</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di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lingkungan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instansi</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pemerintahan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p>
          <a:p>
            <a:pPr marL="299284" indent="-299284">
              <a:buFont typeface="Wingdings" panose="05000000000000000000" pitchFamily="2" charset="2"/>
              <a:buChar char="ü"/>
            </a:pPr>
            <a:endPar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a:p>
            <a:pPr marL="299284" indent="-299284">
              <a:buFont typeface="Wingdings" panose="05000000000000000000" pitchFamily="2" charset="2"/>
              <a:buChar char="ü"/>
            </a:pP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Surat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Edaran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Nomor</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05/SE/ M.KOMINFO/10/2005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tentang</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Pemakaian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dan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Pemanfa-taan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Penggunaan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Piranti</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Lunak</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Legal di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Lingkungan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Instansi</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Pemerintah</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a:t>
            </a:r>
          </a:p>
          <a:p>
            <a:pPr marL="299284" indent="-299284">
              <a:buFont typeface="Wingdings" panose="05000000000000000000" pitchFamily="2" charset="2"/>
              <a:buChar char="ü"/>
            </a:pPr>
            <a:endPar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a:p>
            <a:pPr marL="299284" indent="-299284">
              <a:buFont typeface="Wingdings" panose="05000000000000000000" pitchFamily="2" charset="2"/>
              <a:buChar char="ü"/>
            </a:pP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Surat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Edaran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dengan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Nomor</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SE/01/M.PAN/3/2009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tentang</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Pemanfaatan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Perangkat</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Lunak</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Legal dan Open Source Software (OSS)</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a:t>
            </a:r>
          </a:p>
          <a:p>
            <a:pPr marL="299284" indent="-299284">
              <a:buFont typeface="Wingdings" panose="05000000000000000000" pitchFamily="2" charset="2"/>
              <a:buChar char="ü"/>
            </a:pPr>
            <a:endPar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a:p>
            <a:pPr marL="299284" indent="-299284">
              <a:buFont typeface="Wingdings" panose="05000000000000000000" pitchFamily="2" charset="2"/>
              <a:buChar char="ü"/>
            </a:pP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Peraturan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Menteri (PM)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Kominfo</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No.7/2013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mengenai</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Pedoman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Penerapan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Interope-rabilitas</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Dokumen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Perkantoran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Bagi</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Sistem</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Elektronik</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untuk</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Pelayanan</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Publik</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p>
          <a:p>
            <a:pPr marL="299284" indent="-299284">
              <a:buFont typeface="Wingdings" panose="05000000000000000000" pitchFamily="2" charset="2"/>
              <a:buChar char="ü"/>
            </a:pPr>
            <a:endPar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a:p>
            <a:pPr marL="299284" indent="-299284">
              <a:buFont typeface="Wingdings" panose="05000000000000000000" pitchFamily="2" charset="2"/>
              <a:buChar char="ü"/>
            </a:pP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Kementerian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Kominfo</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secara</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rutin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telah</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menyelenggarakan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Indonesia Open Source Award (IOSA) </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yang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merupakan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ajang</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penghargaan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kepada</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instansi</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Pemerintah</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(Pusat dan Daerah) dan Lembaga Negara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lainnya</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yang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telah</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melakukan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migrasi</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ke</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penggunaan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piranti</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lunak</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legal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dengan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pilihan</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i="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utama</a:t>
            </a:r>
            <a:r>
              <a:rPr lang="en-US" sz="1600" i="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open source software</a:t>
            </a:r>
            <a:r>
              <a:rPr lang="en-US" sz="1600"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(OSS).</a:t>
            </a:r>
          </a:p>
        </p:txBody>
      </p:sp>
      <p:pic>
        <p:nvPicPr>
          <p:cNvPr id="17" name="Picture 16" descr="eGovernment[1].jpg">
            <a:extLst>
              <a:ext uri="{FF2B5EF4-FFF2-40B4-BE49-F238E27FC236}">
                <a16:creationId xmlns:a16="http://schemas.microsoft.com/office/drawing/2014/main" xmlns="" id="{E0396A36-E0AA-4A72-9C3B-F1D7869EBF5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8747" y="404664"/>
            <a:ext cx="2540001" cy="1905000"/>
          </a:xfrm>
          <a:prstGeom prst="rect">
            <a:avLst/>
          </a:prstGeom>
        </p:spPr>
      </p:pic>
      <p:sp>
        <p:nvSpPr>
          <p:cNvPr id="18" name="Rounded Rectangle 7">
            <a:extLst>
              <a:ext uri="{FF2B5EF4-FFF2-40B4-BE49-F238E27FC236}">
                <a16:creationId xmlns:a16="http://schemas.microsoft.com/office/drawing/2014/main" xmlns="" id="{2685C576-E5D4-4051-B0A1-4055DC573D25}"/>
              </a:ext>
            </a:extLst>
          </p:cNvPr>
          <p:cNvSpPr>
            <a:spLocks noChangeArrowheads="1"/>
          </p:cNvSpPr>
          <p:nvPr/>
        </p:nvSpPr>
        <p:spPr bwMode="auto">
          <a:xfrm>
            <a:off x="593625" y="1127777"/>
            <a:ext cx="7992888" cy="897967"/>
          </a:xfrm>
          <a:prstGeom prst="roundRect">
            <a:avLst>
              <a:gd name="adj" fmla="val 16667"/>
            </a:avLst>
          </a:prstGeom>
          <a:solidFill>
            <a:schemeClr val="bg1">
              <a:alpha val="9019"/>
            </a:schemeClr>
          </a:solidFill>
          <a:ln w="28575">
            <a:solidFill>
              <a:srgbClr val="FF0000"/>
            </a:solidFill>
            <a:prstDash val="sysDash"/>
            <a:round/>
            <a:headEnd/>
            <a:tailEnd/>
          </a:ln>
          <a:effectLst>
            <a:outerShdw blurRad="40000" dist="23000" dir="5400000" rotWithShape="0">
              <a:srgbClr val="000000">
                <a:alpha val="34999"/>
              </a:srgbClr>
            </a:outerShdw>
          </a:effectLst>
        </p:spPr>
        <p:txBody>
          <a:bodyPr lIns="95771" tIns="47885" rIns="95771" bIns="47885" anchor="ctr"/>
          <a:lstStyle/>
          <a:p>
            <a:pPr algn="ctr">
              <a:defRPr/>
            </a:pPr>
            <a:endParaRPr lang="en-US" b="0" dirty="0">
              <a:solidFill>
                <a:schemeClr val="lt1"/>
              </a:solidFill>
              <a:latin typeface="+mn-lt"/>
              <a:ea typeface="+mn-ea"/>
              <a:cs typeface="+mn-cs"/>
            </a:endParaRPr>
          </a:p>
        </p:txBody>
      </p:sp>
      <p:pic>
        <p:nvPicPr>
          <p:cNvPr id="19" name="Picture 17">
            <a:extLst>
              <a:ext uri="{FF2B5EF4-FFF2-40B4-BE49-F238E27FC236}">
                <a16:creationId xmlns:a16="http://schemas.microsoft.com/office/drawing/2014/main" xmlns="" id="{1F968D36-6752-4E9C-94E5-B5476E58868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23465" y="1549400"/>
            <a:ext cx="970808"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7852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BC8C59AE-8FAB-4E65-8BB2-E1CF04BFA02C}"/>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EBB64E03-E606-48AD-8EB8-31B07CD1ABE9}"/>
              </a:ext>
            </a:extLst>
          </p:cNvPr>
          <p:cNvGrpSpPr/>
          <p:nvPr/>
        </p:nvGrpSpPr>
        <p:grpSpPr>
          <a:xfrm>
            <a:off x="11031306" y="1636845"/>
            <a:ext cx="1160694" cy="3584311"/>
            <a:chOff x="11031305" y="1296256"/>
            <a:chExt cx="1160694" cy="3584311"/>
          </a:xfrm>
        </p:grpSpPr>
        <p:sp>
          <p:nvSpPr>
            <p:cNvPr id="43" name="Freeform: Shape 42">
              <a:extLst>
                <a:ext uri="{FF2B5EF4-FFF2-40B4-BE49-F238E27FC236}">
                  <a16:creationId xmlns:a16="http://schemas.microsoft.com/office/drawing/2014/main" xmlns="" id="{9942D34D-79A6-4A08-9F89-2D9B0CAD2F4F}"/>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800CB3D3-1834-45C5-A428-070B4A2F9663}"/>
                </a:ext>
              </a:extLst>
            </p:cNvPr>
            <p:cNvSpPr txBox="1"/>
            <p:nvPr/>
          </p:nvSpPr>
          <p:spPr>
            <a:xfrm rot="16200000">
              <a:off x="10935099" y="3089880"/>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Infrastruktur</a:t>
              </a:r>
              <a:endParaRPr lang="en-US" sz="2400" b="1" dirty="0">
                <a:solidFill>
                  <a:schemeClr val="bg1">
                    <a:lumMod val="95000"/>
                  </a:schemeClr>
                </a:solidFill>
                <a:latin typeface="Tw Cen MT" panose="020B0602020104020603" pitchFamily="34" charset="0"/>
              </a:endParaRPr>
            </a:p>
          </p:txBody>
        </p:sp>
        <p:pic>
          <p:nvPicPr>
            <p:cNvPr id="45" name="Picture 44">
              <a:extLst>
                <a:ext uri="{FF2B5EF4-FFF2-40B4-BE49-F238E27FC236}">
                  <a16:creationId xmlns:a16="http://schemas.microsoft.com/office/drawing/2014/main" xmlns="" id="{D30C85C0-8C01-44A3-8CC9-149F10EAC665}"/>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6" name="Picture 45">
              <a:extLst>
                <a:ext uri="{FF2B5EF4-FFF2-40B4-BE49-F238E27FC236}">
                  <a16:creationId xmlns:a16="http://schemas.microsoft.com/office/drawing/2014/main" xmlns="" id="{66A71E2F-D4ED-4D30-82AA-64C7897C49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7" name="Picture 46">
              <a:extLst>
                <a:ext uri="{FF2B5EF4-FFF2-40B4-BE49-F238E27FC236}">
                  <a16:creationId xmlns:a16="http://schemas.microsoft.com/office/drawing/2014/main" xmlns="" id="{61A06370-7E29-454B-A636-7C74BC987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
        <p:nvSpPr>
          <p:cNvPr id="12" name="object 7">
            <a:extLst>
              <a:ext uri="{FF2B5EF4-FFF2-40B4-BE49-F238E27FC236}">
                <a16:creationId xmlns:a16="http://schemas.microsoft.com/office/drawing/2014/main" xmlns="" id="{929F51B4-B687-466B-93BD-213BEC1993A8}"/>
              </a:ext>
            </a:extLst>
          </p:cNvPr>
          <p:cNvSpPr/>
          <p:nvPr/>
        </p:nvSpPr>
        <p:spPr>
          <a:xfrm>
            <a:off x="5176687" y="3009943"/>
            <a:ext cx="4022217" cy="3526155"/>
          </a:xfrm>
          <a:custGeom>
            <a:avLst/>
            <a:gdLst/>
            <a:ahLst/>
            <a:cxnLst/>
            <a:rect l="l" t="t" r="r" b="b"/>
            <a:pathLst>
              <a:path w="3933444" h="4701539">
                <a:moveTo>
                  <a:pt x="0" y="4701540"/>
                </a:moveTo>
                <a:lnTo>
                  <a:pt x="3933444" y="4701540"/>
                </a:lnTo>
                <a:lnTo>
                  <a:pt x="3933444" y="0"/>
                </a:lnTo>
                <a:lnTo>
                  <a:pt x="0" y="0"/>
                </a:lnTo>
                <a:lnTo>
                  <a:pt x="0" y="4701540"/>
                </a:lnTo>
                <a:close/>
              </a:path>
            </a:pathLst>
          </a:custGeom>
          <a:solidFill>
            <a:srgbClr val="00AFEF"/>
          </a:solidFill>
        </p:spPr>
        <p:txBody>
          <a:bodyPr wrap="square" lIns="0" tIns="0" rIns="0" bIns="0" rtlCol="0">
            <a:noAutofit/>
          </a:bodyPr>
          <a:lstStyle/>
          <a:p>
            <a:endParaRPr sz="1351"/>
          </a:p>
        </p:txBody>
      </p:sp>
      <p:sp>
        <p:nvSpPr>
          <p:cNvPr id="13" name="object 8">
            <a:extLst>
              <a:ext uri="{FF2B5EF4-FFF2-40B4-BE49-F238E27FC236}">
                <a16:creationId xmlns:a16="http://schemas.microsoft.com/office/drawing/2014/main" xmlns="" id="{2B084B5E-7BBB-4E96-9532-26A64C4310B2}"/>
              </a:ext>
            </a:extLst>
          </p:cNvPr>
          <p:cNvSpPr/>
          <p:nvPr/>
        </p:nvSpPr>
        <p:spPr>
          <a:xfrm>
            <a:off x="6937754" y="5792323"/>
            <a:ext cx="1533905" cy="530352"/>
          </a:xfrm>
          <a:prstGeom prst="rect">
            <a:avLst/>
          </a:prstGeom>
          <a:blipFill>
            <a:blip r:embed="rId5" cstate="print"/>
            <a:stretch>
              <a:fillRect/>
            </a:stretch>
          </a:blipFill>
        </p:spPr>
        <p:txBody>
          <a:bodyPr wrap="square" lIns="0" tIns="0" rIns="0" bIns="0" rtlCol="0">
            <a:noAutofit/>
          </a:bodyPr>
          <a:lstStyle/>
          <a:p>
            <a:endParaRPr sz="1351"/>
          </a:p>
        </p:txBody>
      </p:sp>
      <p:sp>
        <p:nvSpPr>
          <p:cNvPr id="14" name="object 6">
            <a:extLst>
              <a:ext uri="{FF2B5EF4-FFF2-40B4-BE49-F238E27FC236}">
                <a16:creationId xmlns:a16="http://schemas.microsoft.com/office/drawing/2014/main" xmlns="" id="{A26C493E-9B9C-4D67-A7F0-EC02BB1E22FD}"/>
              </a:ext>
            </a:extLst>
          </p:cNvPr>
          <p:cNvSpPr/>
          <p:nvPr/>
        </p:nvSpPr>
        <p:spPr>
          <a:xfrm>
            <a:off x="1563550" y="3012852"/>
            <a:ext cx="3534687" cy="3523247"/>
          </a:xfrm>
          <a:prstGeom prst="rect">
            <a:avLst/>
          </a:prstGeom>
          <a:blipFill>
            <a:blip r:embed="rId6" cstate="print"/>
            <a:stretch>
              <a:fillRect/>
            </a:stretch>
          </a:blipFill>
        </p:spPr>
        <p:txBody>
          <a:bodyPr wrap="square" lIns="0" tIns="0" rIns="0" bIns="0" rtlCol="0">
            <a:noAutofit/>
          </a:bodyPr>
          <a:lstStyle/>
          <a:p>
            <a:endParaRPr sz="1351" dirty="0"/>
          </a:p>
        </p:txBody>
      </p:sp>
      <p:sp>
        <p:nvSpPr>
          <p:cNvPr id="15" name="object 5">
            <a:extLst>
              <a:ext uri="{FF2B5EF4-FFF2-40B4-BE49-F238E27FC236}">
                <a16:creationId xmlns:a16="http://schemas.microsoft.com/office/drawing/2014/main" xmlns="" id="{041906BB-C372-4FAA-8DC9-7A593E0ECADB}"/>
              </a:ext>
            </a:extLst>
          </p:cNvPr>
          <p:cNvSpPr txBox="1"/>
          <p:nvPr/>
        </p:nvSpPr>
        <p:spPr>
          <a:xfrm>
            <a:off x="2372197" y="1895707"/>
            <a:ext cx="2500396" cy="1114235"/>
          </a:xfrm>
          <a:prstGeom prst="rect">
            <a:avLst/>
          </a:prstGeom>
        </p:spPr>
        <p:txBody>
          <a:bodyPr wrap="square" lIns="0" tIns="0" rIns="0" bIns="0" rtlCol="0">
            <a:noAutofit/>
          </a:bodyPr>
          <a:lstStyle/>
          <a:p>
            <a:pPr marL="9525">
              <a:lnSpc>
                <a:spcPts val="8774"/>
              </a:lnSpc>
              <a:spcBef>
                <a:spcPts val="439"/>
              </a:spcBef>
            </a:pPr>
            <a:r>
              <a:rPr sz="12938" spc="-87" baseline="-1188" dirty="0">
                <a:solidFill>
                  <a:srgbClr val="00B050"/>
                </a:solidFill>
                <a:latin typeface="Impact"/>
                <a:cs typeface="Impact"/>
              </a:rPr>
              <a:t>W</a:t>
            </a:r>
            <a:r>
              <a:rPr sz="12938" spc="-95" baseline="-1188" dirty="0">
                <a:solidFill>
                  <a:srgbClr val="00B050"/>
                </a:solidFill>
                <a:latin typeface="Impact"/>
                <a:cs typeface="Impact"/>
              </a:rPr>
              <a:t>h</a:t>
            </a:r>
            <a:r>
              <a:rPr sz="12938" spc="-87" baseline="-1188" dirty="0">
                <a:solidFill>
                  <a:srgbClr val="00B050"/>
                </a:solidFill>
                <a:latin typeface="Impact"/>
                <a:cs typeface="Impact"/>
              </a:rPr>
              <a:t>a</a:t>
            </a:r>
            <a:r>
              <a:rPr sz="12938" baseline="-1188" dirty="0">
                <a:solidFill>
                  <a:srgbClr val="00B050"/>
                </a:solidFill>
                <a:latin typeface="Impact"/>
                <a:cs typeface="Impact"/>
              </a:rPr>
              <a:t>t</a:t>
            </a:r>
            <a:endParaRPr sz="8625" dirty="0">
              <a:solidFill>
                <a:srgbClr val="00B050"/>
              </a:solidFill>
              <a:latin typeface="Impact"/>
              <a:cs typeface="Impact"/>
            </a:endParaRPr>
          </a:p>
        </p:txBody>
      </p:sp>
      <p:sp>
        <p:nvSpPr>
          <p:cNvPr id="16" name="object 4">
            <a:extLst>
              <a:ext uri="{FF2B5EF4-FFF2-40B4-BE49-F238E27FC236}">
                <a16:creationId xmlns:a16="http://schemas.microsoft.com/office/drawing/2014/main" xmlns="" id="{2A6E90FD-A4DA-405C-BE92-1A9D68A4306F}"/>
              </a:ext>
            </a:extLst>
          </p:cNvPr>
          <p:cNvSpPr txBox="1"/>
          <p:nvPr/>
        </p:nvSpPr>
        <p:spPr>
          <a:xfrm>
            <a:off x="4859369" y="1895707"/>
            <a:ext cx="986867" cy="1114235"/>
          </a:xfrm>
          <a:prstGeom prst="rect">
            <a:avLst/>
          </a:prstGeom>
        </p:spPr>
        <p:txBody>
          <a:bodyPr wrap="square" lIns="0" tIns="0" rIns="0" bIns="0" rtlCol="0">
            <a:noAutofit/>
          </a:bodyPr>
          <a:lstStyle/>
          <a:p>
            <a:pPr marL="9525">
              <a:lnSpc>
                <a:spcPts val="8774"/>
              </a:lnSpc>
              <a:spcBef>
                <a:spcPts val="439"/>
              </a:spcBef>
            </a:pPr>
            <a:r>
              <a:rPr sz="12938" spc="-95" baseline="-1188" dirty="0">
                <a:solidFill>
                  <a:srgbClr val="00B050"/>
                </a:solidFill>
                <a:latin typeface="Impact"/>
                <a:cs typeface="Impact"/>
              </a:rPr>
              <a:t>i</a:t>
            </a:r>
            <a:r>
              <a:rPr sz="12938" baseline="-1188" dirty="0">
                <a:solidFill>
                  <a:srgbClr val="00B050"/>
                </a:solidFill>
                <a:latin typeface="Impact"/>
                <a:cs typeface="Impact"/>
              </a:rPr>
              <a:t>s</a:t>
            </a:r>
            <a:endParaRPr sz="8625">
              <a:solidFill>
                <a:srgbClr val="00B050"/>
              </a:solidFill>
              <a:latin typeface="Impact"/>
              <a:cs typeface="Impact"/>
            </a:endParaRPr>
          </a:p>
        </p:txBody>
      </p:sp>
      <p:sp>
        <p:nvSpPr>
          <p:cNvPr id="17" name="object 3">
            <a:extLst>
              <a:ext uri="{FF2B5EF4-FFF2-40B4-BE49-F238E27FC236}">
                <a16:creationId xmlns:a16="http://schemas.microsoft.com/office/drawing/2014/main" xmlns="" id="{C5851EDE-A0CF-4A00-8462-EFB02921A786}"/>
              </a:ext>
            </a:extLst>
          </p:cNvPr>
          <p:cNvSpPr txBox="1"/>
          <p:nvPr/>
        </p:nvSpPr>
        <p:spPr>
          <a:xfrm>
            <a:off x="5832985" y="1895707"/>
            <a:ext cx="2947467" cy="1114235"/>
          </a:xfrm>
          <a:prstGeom prst="rect">
            <a:avLst/>
          </a:prstGeom>
        </p:spPr>
        <p:txBody>
          <a:bodyPr wrap="square" lIns="0" tIns="0" rIns="0" bIns="0" rtlCol="0">
            <a:noAutofit/>
          </a:bodyPr>
          <a:lstStyle/>
          <a:p>
            <a:pPr marL="9525">
              <a:lnSpc>
                <a:spcPts val="8774"/>
              </a:lnSpc>
              <a:spcBef>
                <a:spcPts val="439"/>
              </a:spcBef>
            </a:pPr>
            <a:r>
              <a:rPr sz="12938" spc="-95" baseline="-1188" dirty="0">
                <a:solidFill>
                  <a:srgbClr val="00B050"/>
                </a:solidFill>
                <a:latin typeface="Impact"/>
                <a:cs typeface="Impact"/>
              </a:rPr>
              <a:t>At</a:t>
            </a:r>
            <a:r>
              <a:rPr sz="12938" spc="-87" baseline="-1188" dirty="0">
                <a:solidFill>
                  <a:srgbClr val="00B050"/>
                </a:solidFill>
                <a:latin typeface="Impact"/>
                <a:cs typeface="Impact"/>
              </a:rPr>
              <a:t>oM</a:t>
            </a:r>
            <a:r>
              <a:rPr sz="12938" baseline="-1188" dirty="0">
                <a:solidFill>
                  <a:srgbClr val="00B050"/>
                </a:solidFill>
                <a:latin typeface="Impact"/>
                <a:cs typeface="Impact"/>
              </a:rPr>
              <a:t>?</a:t>
            </a:r>
            <a:endParaRPr sz="8625" dirty="0">
              <a:solidFill>
                <a:srgbClr val="00B050"/>
              </a:solidFill>
              <a:latin typeface="Impact"/>
              <a:cs typeface="Impact"/>
            </a:endParaRPr>
          </a:p>
        </p:txBody>
      </p:sp>
      <p:sp>
        <p:nvSpPr>
          <p:cNvPr id="18" name="object 2">
            <a:extLst>
              <a:ext uri="{FF2B5EF4-FFF2-40B4-BE49-F238E27FC236}">
                <a16:creationId xmlns:a16="http://schemas.microsoft.com/office/drawing/2014/main" xmlns="" id="{16FCBD60-6F7D-48FF-B986-A59F0BB69233}"/>
              </a:ext>
            </a:extLst>
          </p:cNvPr>
          <p:cNvSpPr txBox="1"/>
          <p:nvPr/>
        </p:nvSpPr>
        <p:spPr>
          <a:xfrm>
            <a:off x="5291133" y="3113466"/>
            <a:ext cx="4022217" cy="3526155"/>
          </a:xfrm>
          <a:prstGeom prst="rect">
            <a:avLst/>
          </a:prstGeom>
        </p:spPr>
        <p:txBody>
          <a:bodyPr wrap="square" lIns="0" tIns="0" rIns="0" bIns="0" rtlCol="0">
            <a:noAutofit/>
          </a:bodyPr>
          <a:lstStyle/>
          <a:p>
            <a:pPr marL="540470" marR="543173" algn="ctr">
              <a:lnSpc>
                <a:spcPct val="110839"/>
              </a:lnSpc>
              <a:spcBef>
                <a:spcPts val="203"/>
              </a:spcBef>
            </a:pPr>
            <a:r>
              <a:rPr sz="2000" spc="-41" dirty="0" err="1">
                <a:solidFill>
                  <a:srgbClr val="FFFFFF"/>
                </a:solidFill>
                <a:latin typeface="Segoe UI Light"/>
                <a:cs typeface="Segoe UI Light"/>
              </a:rPr>
              <a:t>A</a:t>
            </a:r>
            <a:r>
              <a:rPr sz="2000" dirty="0" err="1">
                <a:solidFill>
                  <a:srgbClr val="FFFFFF"/>
                </a:solidFill>
                <a:latin typeface="Segoe UI Light"/>
                <a:cs typeface="Segoe UI Light"/>
              </a:rPr>
              <a:t>toM</a:t>
            </a:r>
            <a:r>
              <a:rPr sz="2000" spc="-17" dirty="0">
                <a:solidFill>
                  <a:srgbClr val="FFFFFF"/>
                </a:solidFill>
                <a:latin typeface="Segoe UI Light"/>
                <a:cs typeface="Segoe UI Light"/>
              </a:rPr>
              <a:t> </a:t>
            </a:r>
            <a:r>
              <a:rPr lang="en-US" sz="2000" dirty="0" err="1">
                <a:solidFill>
                  <a:srgbClr val="FFFFFF"/>
                </a:solidFill>
                <a:latin typeface="Segoe UI Light"/>
                <a:cs typeface="Segoe UI Light"/>
              </a:rPr>
              <a:t>singkatan</a:t>
            </a:r>
            <a:r>
              <a:rPr lang="en-US" sz="2000" dirty="0">
                <a:solidFill>
                  <a:srgbClr val="FFFFFF"/>
                </a:solidFill>
                <a:latin typeface="Segoe UI Light"/>
                <a:cs typeface="Segoe UI Light"/>
              </a:rPr>
              <a:t> </a:t>
            </a:r>
            <a:r>
              <a:rPr lang="en-US" sz="2000" dirty="0" err="1">
                <a:solidFill>
                  <a:srgbClr val="FFFFFF"/>
                </a:solidFill>
                <a:latin typeface="Segoe UI Light"/>
                <a:cs typeface="Segoe UI Light"/>
              </a:rPr>
              <a:t>dari</a:t>
            </a:r>
            <a:endParaRPr sz="2000" dirty="0">
              <a:latin typeface="Segoe UI Light"/>
              <a:cs typeface="Segoe UI Light"/>
            </a:endParaRPr>
          </a:p>
          <a:p>
            <a:pPr marL="89028" marR="91820" algn="ctr">
              <a:lnSpc>
                <a:spcPct val="101643"/>
              </a:lnSpc>
              <a:spcBef>
                <a:spcPts val="360"/>
              </a:spcBef>
            </a:pPr>
            <a:r>
              <a:rPr sz="2851" dirty="0">
                <a:solidFill>
                  <a:srgbClr val="FFFFFF"/>
                </a:solidFill>
                <a:latin typeface="Impact"/>
                <a:cs typeface="Impact"/>
              </a:rPr>
              <a:t>Access</a:t>
            </a:r>
            <a:r>
              <a:rPr sz="2851" spc="-15" dirty="0">
                <a:solidFill>
                  <a:srgbClr val="FFFFFF"/>
                </a:solidFill>
                <a:latin typeface="Impact"/>
                <a:cs typeface="Impact"/>
              </a:rPr>
              <a:t> </a:t>
            </a:r>
            <a:r>
              <a:rPr sz="2851" dirty="0">
                <a:solidFill>
                  <a:srgbClr val="FFFFFF"/>
                </a:solidFill>
                <a:latin typeface="Impact"/>
                <a:cs typeface="Impact"/>
              </a:rPr>
              <a:t>to Me</a:t>
            </a:r>
            <a:r>
              <a:rPr sz="2851" spc="-11" dirty="0">
                <a:solidFill>
                  <a:srgbClr val="FFFFFF"/>
                </a:solidFill>
                <a:latin typeface="Impact"/>
                <a:cs typeface="Impact"/>
              </a:rPr>
              <a:t>m</a:t>
            </a:r>
            <a:r>
              <a:rPr sz="2851" dirty="0">
                <a:solidFill>
                  <a:srgbClr val="FFFFFF"/>
                </a:solidFill>
                <a:latin typeface="Impact"/>
                <a:cs typeface="Impact"/>
              </a:rPr>
              <a:t>o</a:t>
            </a:r>
            <a:r>
              <a:rPr sz="2851" spc="44" dirty="0">
                <a:solidFill>
                  <a:srgbClr val="FFFFFF"/>
                </a:solidFill>
                <a:latin typeface="Impact"/>
                <a:cs typeface="Impact"/>
              </a:rPr>
              <a:t>r</a:t>
            </a:r>
            <a:r>
              <a:rPr sz="2851" dirty="0">
                <a:solidFill>
                  <a:srgbClr val="FFFFFF"/>
                </a:solidFill>
                <a:latin typeface="Impact"/>
                <a:cs typeface="Impact"/>
              </a:rPr>
              <a:t>y</a:t>
            </a:r>
            <a:endParaRPr sz="2851" dirty="0">
              <a:latin typeface="Impact"/>
              <a:cs typeface="Impact"/>
            </a:endParaRPr>
          </a:p>
          <a:p>
            <a:pPr marL="68577" marR="56401">
              <a:lnSpc>
                <a:spcPts val="2793"/>
              </a:lnSpc>
              <a:spcBef>
                <a:spcPts val="1125"/>
              </a:spcBef>
            </a:pPr>
            <a:r>
              <a:rPr lang="en-US" sz="1500" dirty="0" err="1">
                <a:solidFill>
                  <a:srgbClr val="FFFFFF"/>
                </a:solidFill>
                <a:latin typeface="Segoe UI Light"/>
                <a:cs typeface="Segoe UI Light"/>
              </a:rPr>
              <a:t>Merupakan</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suatu</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aplikasi</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sumber-terbuka</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berbasis</a:t>
            </a:r>
            <a:r>
              <a:rPr lang="en-US" sz="1500" dirty="0">
                <a:solidFill>
                  <a:srgbClr val="FFFFFF"/>
                </a:solidFill>
                <a:latin typeface="Segoe UI Light"/>
                <a:cs typeface="Segoe UI Light"/>
              </a:rPr>
              <a:t>-web </a:t>
            </a:r>
            <a:r>
              <a:rPr lang="en-US" sz="1500" dirty="0" err="1">
                <a:solidFill>
                  <a:srgbClr val="FFFFFF"/>
                </a:solidFill>
                <a:latin typeface="Segoe UI Light"/>
                <a:cs typeface="Segoe UI Light"/>
              </a:rPr>
              <a:t>untuk</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penyediaan</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deskripsi</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dan</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akses</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terhadap</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arsip</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sesuai</a:t>
            </a:r>
            <a:r>
              <a:rPr lang="en-US" sz="1500" dirty="0">
                <a:solidFill>
                  <a:srgbClr val="FFFFFF"/>
                </a:solidFill>
                <a:latin typeface="Segoe UI Light"/>
                <a:cs typeface="Segoe UI Light"/>
              </a:rPr>
              <a:t> dengan </a:t>
            </a:r>
            <a:r>
              <a:rPr lang="en-US" sz="1500" dirty="0" err="1">
                <a:solidFill>
                  <a:srgbClr val="FFFFFF"/>
                </a:solidFill>
                <a:latin typeface="Segoe UI Light"/>
                <a:cs typeface="Segoe UI Light"/>
              </a:rPr>
              <a:t>standar</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dalam</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lingkungan</a:t>
            </a:r>
            <a:r>
              <a:rPr lang="en-US" sz="1500" dirty="0">
                <a:solidFill>
                  <a:srgbClr val="FFFFFF"/>
                </a:solidFill>
                <a:latin typeface="Segoe UI Light"/>
                <a:cs typeface="Segoe UI Light"/>
              </a:rPr>
              <a:t> multi-</a:t>
            </a:r>
            <a:r>
              <a:rPr lang="en-US" sz="1500" dirty="0" err="1">
                <a:solidFill>
                  <a:srgbClr val="FFFFFF"/>
                </a:solidFill>
                <a:latin typeface="Segoe UI Light"/>
                <a:cs typeface="Segoe UI Light"/>
              </a:rPr>
              <a:t>bahasa</a:t>
            </a:r>
            <a:r>
              <a:rPr lang="en-US" sz="1500" dirty="0">
                <a:solidFill>
                  <a:srgbClr val="FFFFFF"/>
                </a:solidFill>
                <a:latin typeface="Segoe UI Light"/>
                <a:cs typeface="Segoe UI Light"/>
              </a:rPr>
              <a:t> </a:t>
            </a:r>
            <a:r>
              <a:rPr lang="en-US" sz="1500" dirty="0" err="1">
                <a:solidFill>
                  <a:srgbClr val="FFFFFF"/>
                </a:solidFill>
                <a:latin typeface="Segoe UI Light"/>
                <a:cs typeface="Segoe UI Light"/>
              </a:rPr>
              <a:t>dan</a:t>
            </a:r>
            <a:r>
              <a:rPr lang="en-US" sz="1500" dirty="0">
                <a:solidFill>
                  <a:srgbClr val="FFFFFF"/>
                </a:solidFill>
                <a:latin typeface="Segoe UI Light"/>
                <a:cs typeface="Segoe UI Light"/>
              </a:rPr>
              <a:t>  multi </a:t>
            </a:r>
            <a:r>
              <a:rPr lang="en-US" sz="1500" dirty="0" err="1">
                <a:solidFill>
                  <a:srgbClr val="FFFFFF"/>
                </a:solidFill>
                <a:latin typeface="Segoe UI Light"/>
                <a:cs typeface="Segoe UI Light"/>
              </a:rPr>
              <a:t>repositori</a:t>
            </a:r>
            <a:endParaRPr sz="1500" dirty="0">
              <a:latin typeface="Segoe UI Light"/>
              <a:cs typeface="Segoe UI Light"/>
            </a:endParaRPr>
          </a:p>
        </p:txBody>
      </p:sp>
      <p:sp>
        <p:nvSpPr>
          <p:cNvPr id="19" name="Rectangle 18">
            <a:extLst>
              <a:ext uri="{FF2B5EF4-FFF2-40B4-BE49-F238E27FC236}">
                <a16:creationId xmlns:a16="http://schemas.microsoft.com/office/drawing/2014/main" xmlns="" id="{0B443CB6-3D3C-4A11-BED6-A50916F5BA0B}"/>
              </a:ext>
            </a:extLst>
          </p:cNvPr>
          <p:cNvSpPr/>
          <p:nvPr/>
        </p:nvSpPr>
        <p:spPr>
          <a:xfrm>
            <a:off x="1174177" y="885671"/>
            <a:ext cx="8233909" cy="523220"/>
          </a:xfrm>
          <a:prstGeom prst="rect">
            <a:avLst/>
          </a:prstGeom>
        </p:spPr>
        <p:txBody>
          <a:bodyPr wrap="square">
            <a:spAutoFit/>
          </a:bodyPr>
          <a:lstStyle/>
          <a:p>
            <a:pPr algn="ctr">
              <a:spcAft>
                <a:spcPct val="50000"/>
              </a:spcAft>
              <a:tabLst>
                <a:tab pos="457189" algn="l"/>
              </a:tabLst>
            </a:pPr>
            <a:r>
              <a:rPr lang="en-US" sz="2800" b="1" dirty="0">
                <a:latin typeface="Tahoma" pitchFamily="34" charset="0"/>
                <a:ea typeface="Tahoma" pitchFamily="34" charset="0"/>
                <a:cs typeface="Tahoma" pitchFamily="34" charset="0"/>
              </a:rPr>
              <a:t>  </a:t>
            </a:r>
            <a:r>
              <a:rPr lang="en-US" sz="2800" b="1" dirty="0" err="1">
                <a:solidFill>
                  <a:schemeClr val="accent1"/>
                </a:solidFill>
                <a:latin typeface="Tahoma" pitchFamily="34" charset="0"/>
                <a:ea typeface="Tahoma" pitchFamily="34" charset="0"/>
                <a:cs typeface="Tahoma" pitchFamily="34" charset="0"/>
              </a:rPr>
              <a:t>Aplikasi</a:t>
            </a:r>
            <a:r>
              <a:rPr lang="en-US" sz="2800" b="1" dirty="0">
                <a:solidFill>
                  <a:schemeClr val="accent1"/>
                </a:solidFill>
                <a:latin typeface="Tahoma" pitchFamily="34" charset="0"/>
                <a:ea typeface="Tahoma" pitchFamily="34" charset="0"/>
                <a:cs typeface="Tahoma" pitchFamily="34" charset="0"/>
              </a:rPr>
              <a:t> SIKN – JIKN       </a:t>
            </a:r>
            <a:r>
              <a:rPr lang="en-US" sz="2800" b="1" dirty="0" err="1">
                <a:solidFill>
                  <a:srgbClr val="00B050"/>
                </a:solidFill>
                <a:latin typeface="Tahoma" pitchFamily="34" charset="0"/>
                <a:ea typeface="Tahoma" pitchFamily="34" charset="0"/>
                <a:cs typeface="Tahoma" pitchFamily="34" charset="0"/>
              </a:rPr>
              <a:t>Aplikasi</a:t>
            </a:r>
            <a:r>
              <a:rPr lang="en-US" sz="2800" b="1" dirty="0">
                <a:solidFill>
                  <a:srgbClr val="00B050"/>
                </a:solidFill>
                <a:latin typeface="Tahoma" pitchFamily="34" charset="0"/>
                <a:ea typeface="Tahoma" pitchFamily="34" charset="0"/>
                <a:cs typeface="Tahoma" pitchFamily="34" charset="0"/>
              </a:rPr>
              <a:t> </a:t>
            </a:r>
            <a:r>
              <a:rPr lang="en-US" sz="2800" b="1" dirty="0" err="1">
                <a:solidFill>
                  <a:srgbClr val="00B050"/>
                </a:solidFill>
                <a:latin typeface="Tahoma" pitchFamily="34" charset="0"/>
                <a:ea typeface="Tahoma" pitchFamily="34" charset="0"/>
                <a:cs typeface="Tahoma" pitchFamily="34" charset="0"/>
              </a:rPr>
              <a:t>AtoM</a:t>
            </a:r>
            <a:endParaRPr lang="id-ID" sz="2800" b="1" dirty="0">
              <a:solidFill>
                <a:srgbClr val="00B050"/>
              </a:solidFill>
              <a:latin typeface="Tahoma" pitchFamily="34" charset="0"/>
              <a:ea typeface="Tahoma" pitchFamily="34" charset="0"/>
              <a:cs typeface="Tahoma" pitchFamily="34" charset="0"/>
            </a:endParaRPr>
          </a:p>
        </p:txBody>
      </p:sp>
      <p:sp>
        <p:nvSpPr>
          <p:cNvPr id="20" name="Arrow: Right 19">
            <a:extLst>
              <a:ext uri="{FF2B5EF4-FFF2-40B4-BE49-F238E27FC236}">
                <a16:creationId xmlns:a16="http://schemas.microsoft.com/office/drawing/2014/main" xmlns="" id="{B612B7C0-87D8-4275-8126-AD8809CCA5DB}"/>
              </a:ext>
            </a:extLst>
          </p:cNvPr>
          <p:cNvSpPr/>
          <p:nvPr/>
        </p:nvSpPr>
        <p:spPr>
          <a:xfrm>
            <a:off x="5807242" y="946484"/>
            <a:ext cx="481263" cy="43313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A7D9B04E-FFD9-49B3-A338-834E84DF051F}"/>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   Infrastruktur Aplikasi</a:t>
            </a:r>
            <a:endPar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Tree>
    <p:extLst>
      <p:ext uri="{BB962C8B-B14F-4D97-AF65-F5344CB8AC3E}">
        <p14:creationId xmlns:p14="http://schemas.microsoft.com/office/powerpoint/2010/main" val="11924281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BC8C59AE-8FAB-4E65-8BB2-E1CF04BFA02C}"/>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EBB64E03-E606-48AD-8EB8-31B07CD1ABE9}"/>
              </a:ext>
            </a:extLst>
          </p:cNvPr>
          <p:cNvGrpSpPr/>
          <p:nvPr/>
        </p:nvGrpSpPr>
        <p:grpSpPr>
          <a:xfrm>
            <a:off x="11031306" y="1636845"/>
            <a:ext cx="1160694" cy="3584311"/>
            <a:chOff x="11031305" y="1296256"/>
            <a:chExt cx="1160694" cy="3584311"/>
          </a:xfrm>
        </p:grpSpPr>
        <p:sp>
          <p:nvSpPr>
            <p:cNvPr id="43" name="Freeform: Shape 42">
              <a:extLst>
                <a:ext uri="{FF2B5EF4-FFF2-40B4-BE49-F238E27FC236}">
                  <a16:creationId xmlns:a16="http://schemas.microsoft.com/office/drawing/2014/main" xmlns="" id="{9942D34D-79A6-4A08-9F89-2D9B0CAD2F4F}"/>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800CB3D3-1834-45C5-A428-070B4A2F9663}"/>
                </a:ext>
              </a:extLst>
            </p:cNvPr>
            <p:cNvSpPr txBox="1"/>
            <p:nvPr/>
          </p:nvSpPr>
          <p:spPr>
            <a:xfrm rot="16200000">
              <a:off x="10935099" y="3089880"/>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Infrastruktur</a:t>
              </a:r>
              <a:endParaRPr lang="en-US" sz="2400" b="1" dirty="0">
                <a:solidFill>
                  <a:schemeClr val="bg1">
                    <a:lumMod val="95000"/>
                  </a:schemeClr>
                </a:solidFill>
                <a:latin typeface="Tw Cen MT" panose="020B0602020104020603" pitchFamily="34" charset="0"/>
              </a:endParaRPr>
            </a:p>
          </p:txBody>
        </p:sp>
        <p:pic>
          <p:nvPicPr>
            <p:cNvPr id="45" name="Picture 44">
              <a:extLst>
                <a:ext uri="{FF2B5EF4-FFF2-40B4-BE49-F238E27FC236}">
                  <a16:creationId xmlns:a16="http://schemas.microsoft.com/office/drawing/2014/main" xmlns="" id="{D30C85C0-8C01-44A3-8CC9-149F10EAC665}"/>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6" name="Picture 45">
              <a:extLst>
                <a:ext uri="{FF2B5EF4-FFF2-40B4-BE49-F238E27FC236}">
                  <a16:creationId xmlns:a16="http://schemas.microsoft.com/office/drawing/2014/main" xmlns="" id="{66A71E2F-D4ED-4D30-82AA-64C7897C49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7" name="Picture 46">
              <a:extLst>
                <a:ext uri="{FF2B5EF4-FFF2-40B4-BE49-F238E27FC236}">
                  <a16:creationId xmlns:a16="http://schemas.microsoft.com/office/drawing/2014/main" xmlns="" id="{61A06370-7E29-454B-A636-7C74BC987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
        <p:nvSpPr>
          <p:cNvPr id="59" name="object 122">
            <a:extLst>
              <a:ext uri="{FF2B5EF4-FFF2-40B4-BE49-F238E27FC236}">
                <a16:creationId xmlns:a16="http://schemas.microsoft.com/office/drawing/2014/main" xmlns="" id="{817A931E-CFEB-4407-8501-A8869A7C4531}"/>
              </a:ext>
            </a:extLst>
          </p:cNvPr>
          <p:cNvSpPr/>
          <p:nvPr/>
        </p:nvSpPr>
        <p:spPr>
          <a:xfrm>
            <a:off x="609600" y="843370"/>
            <a:ext cx="10010274" cy="5846187"/>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00B050"/>
          </a:solidFill>
        </p:spPr>
        <p:txBody>
          <a:bodyPr wrap="square" lIns="0" tIns="0" rIns="0" bIns="0" rtlCol="0">
            <a:noAutofit/>
          </a:bodyPr>
          <a:lstStyle/>
          <a:p>
            <a:endParaRPr sz="1351"/>
          </a:p>
        </p:txBody>
      </p:sp>
      <p:sp>
        <p:nvSpPr>
          <p:cNvPr id="178" name="object 20">
            <a:extLst>
              <a:ext uri="{FF2B5EF4-FFF2-40B4-BE49-F238E27FC236}">
                <a16:creationId xmlns:a16="http://schemas.microsoft.com/office/drawing/2014/main" xmlns="" id="{E4C49562-42E9-4980-8233-90FEB3588654}"/>
              </a:ext>
            </a:extLst>
          </p:cNvPr>
          <p:cNvSpPr txBox="1"/>
          <p:nvPr/>
        </p:nvSpPr>
        <p:spPr>
          <a:xfrm>
            <a:off x="2928191" y="1396188"/>
            <a:ext cx="6456468" cy="705079"/>
          </a:xfrm>
          <a:prstGeom prst="rect">
            <a:avLst/>
          </a:prstGeom>
        </p:spPr>
        <p:txBody>
          <a:bodyPr wrap="square" lIns="0" tIns="0" rIns="0" bIns="0" rtlCol="0">
            <a:noAutofit/>
          </a:bodyPr>
          <a:lstStyle/>
          <a:p>
            <a:pPr marL="9525">
              <a:lnSpc>
                <a:spcPts val="5551"/>
              </a:lnSpc>
              <a:spcBef>
                <a:spcPts val="279"/>
              </a:spcBef>
            </a:pPr>
            <a:r>
              <a:rPr lang="en-US" sz="8100" baseline="-1138" dirty="0">
                <a:solidFill>
                  <a:srgbClr val="FFFFFF"/>
                </a:solidFill>
                <a:latin typeface="Impact"/>
                <a:cs typeface="Impact"/>
              </a:rPr>
              <a:t>PENGEMBANGAN </a:t>
            </a:r>
            <a:r>
              <a:rPr sz="8100" baseline="-1138" dirty="0" err="1">
                <a:solidFill>
                  <a:srgbClr val="FFFFFF"/>
                </a:solidFill>
                <a:latin typeface="Impact"/>
                <a:cs typeface="Impact"/>
              </a:rPr>
              <a:t>AtoM</a:t>
            </a:r>
            <a:endParaRPr sz="5400" dirty="0">
              <a:latin typeface="Impact"/>
              <a:cs typeface="Impact"/>
            </a:endParaRPr>
          </a:p>
        </p:txBody>
      </p:sp>
      <p:sp>
        <p:nvSpPr>
          <p:cNvPr id="179" name="object 60">
            <a:extLst>
              <a:ext uri="{FF2B5EF4-FFF2-40B4-BE49-F238E27FC236}">
                <a16:creationId xmlns:a16="http://schemas.microsoft.com/office/drawing/2014/main" xmlns="" id="{7D7A2196-C6AD-4CA1-A099-CB304766B008}"/>
              </a:ext>
            </a:extLst>
          </p:cNvPr>
          <p:cNvSpPr/>
          <p:nvPr/>
        </p:nvSpPr>
        <p:spPr>
          <a:xfrm>
            <a:off x="8821487" y="1999388"/>
            <a:ext cx="1405891" cy="960120"/>
          </a:xfrm>
          <a:prstGeom prst="rect">
            <a:avLst/>
          </a:prstGeom>
          <a:blipFill>
            <a:blip r:embed="rId5" cstate="print"/>
            <a:stretch>
              <a:fillRect/>
            </a:stretch>
          </a:blipFill>
        </p:spPr>
        <p:txBody>
          <a:bodyPr wrap="square" lIns="0" tIns="0" rIns="0" bIns="0" rtlCol="0">
            <a:noAutofit/>
          </a:bodyPr>
          <a:lstStyle/>
          <a:p>
            <a:endParaRPr sz="1351"/>
          </a:p>
        </p:txBody>
      </p:sp>
      <p:sp>
        <p:nvSpPr>
          <p:cNvPr id="180" name="object 61">
            <a:extLst>
              <a:ext uri="{FF2B5EF4-FFF2-40B4-BE49-F238E27FC236}">
                <a16:creationId xmlns:a16="http://schemas.microsoft.com/office/drawing/2014/main" xmlns="" id="{D23FED9E-9566-4AB7-BFF4-7F324A699C70}"/>
              </a:ext>
            </a:extLst>
          </p:cNvPr>
          <p:cNvSpPr/>
          <p:nvPr/>
        </p:nvSpPr>
        <p:spPr>
          <a:xfrm>
            <a:off x="8997513" y="3870485"/>
            <a:ext cx="5143" cy="251175"/>
          </a:xfrm>
          <a:custGeom>
            <a:avLst/>
            <a:gdLst/>
            <a:ahLst/>
            <a:cxnLst/>
            <a:rect l="l" t="t" r="r" b="b"/>
            <a:pathLst>
              <a:path w="6857" h="334899">
                <a:moveTo>
                  <a:pt x="6857" y="0"/>
                </a:moveTo>
                <a:lnTo>
                  <a:pt x="0" y="334899"/>
                </a:lnTo>
              </a:path>
            </a:pathLst>
          </a:custGeom>
          <a:ln w="76200">
            <a:solidFill>
              <a:srgbClr val="FFFFFF"/>
            </a:solidFill>
          </a:ln>
        </p:spPr>
        <p:txBody>
          <a:bodyPr wrap="square" lIns="0" tIns="0" rIns="0" bIns="0" rtlCol="0">
            <a:noAutofit/>
          </a:bodyPr>
          <a:lstStyle/>
          <a:p>
            <a:endParaRPr sz="1351"/>
          </a:p>
        </p:txBody>
      </p:sp>
      <p:sp>
        <p:nvSpPr>
          <p:cNvPr id="181" name="object 62">
            <a:extLst>
              <a:ext uri="{FF2B5EF4-FFF2-40B4-BE49-F238E27FC236}">
                <a16:creationId xmlns:a16="http://schemas.microsoft.com/office/drawing/2014/main" xmlns="" id="{E52EAD63-E118-46B8-83B5-64DB729730E8}"/>
              </a:ext>
            </a:extLst>
          </p:cNvPr>
          <p:cNvSpPr/>
          <p:nvPr/>
        </p:nvSpPr>
        <p:spPr>
          <a:xfrm>
            <a:off x="9559860" y="3870485"/>
            <a:ext cx="5144" cy="251175"/>
          </a:xfrm>
          <a:custGeom>
            <a:avLst/>
            <a:gdLst/>
            <a:ahLst/>
            <a:cxnLst/>
            <a:rect l="l" t="t" r="r" b="b"/>
            <a:pathLst>
              <a:path w="6858" h="334899">
                <a:moveTo>
                  <a:pt x="6858" y="0"/>
                </a:moveTo>
                <a:lnTo>
                  <a:pt x="0" y="334899"/>
                </a:lnTo>
              </a:path>
            </a:pathLst>
          </a:custGeom>
          <a:ln w="76199">
            <a:solidFill>
              <a:srgbClr val="FFFFFF"/>
            </a:solidFill>
          </a:ln>
        </p:spPr>
        <p:txBody>
          <a:bodyPr wrap="square" lIns="0" tIns="0" rIns="0" bIns="0" rtlCol="0">
            <a:noAutofit/>
          </a:bodyPr>
          <a:lstStyle/>
          <a:p>
            <a:endParaRPr sz="1351"/>
          </a:p>
        </p:txBody>
      </p:sp>
      <p:sp>
        <p:nvSpPr>
          <p:cNvPr id="182" name="object 63">
            <a:extLst>
              <a:ext uri="{FF2B5EF4-FFF2-40B4-BE49-F238E27FC236}">
                <a16:creationId xmlns:a16="http://schemas.microsoft.com/office/drawing/2014/main" xmlns="" id="{6E2D0B6E-9C1F-4577-997B-641164CFE2C1}"/>
              </a:ext>
            </a:extLst>
          </p:cNvPr>
          <p:cNvSpPr/>
          <p:nvPr/>
        </p:nvSpPr>
        <p:spPr>
          <a:xfrm>
            <a:off x="8430585" y="3870485"/>
            <a:ext cx="5143" cy="251175"/>
          </a:xfrm>
          <a:custGeom>
            <a:avLst/>
            <a:gdLst/>
            <a:ahLst/>
            <a:cxnLst/>
            <a:rect l="l" t="t" r="r" b="b"/>
            <a:pathLst>
              <a:path w="6857" h="334899">
                <a:moveTo>
                  <a:pt x="6857" y="0"/>
                </a:moveTo>
                <a:lnTo>
                  <a:pt x="0" y="334899"/>
                </a:lnTo>
              </a:path>
            </a:pathLst>
          </a:custGeom>
          <a:ln w="76200">
            <a:solidFill>
              <a:srgbClr val="FFFFFF"/>
            </a:solidFill>
          </a:ln>
        </p:spPr>
        <p:txBody>
          <a:bodyPr wrap="square" lIns="0" tIns="0" rIns="0" bIns="0" rtlCol="0">
            <a:noAutofit/>
          </a:bodyPr>
          <a:lstStyle/>
          <a:p>
            <a:endParaRPr sz="1351"/>
          </a:p>
        </p:txBody>
      </p:sp>
      <p:sp>
        <p:nvSpPr>
          <p:cNvPr id="183" name="object 64">
            <a:extLst>
              <a:ext uri="{FF2B5EF4-FFF2-40B4-BE49-F238E27FC236}">
                <a16:creationId xmlns:a16="http://schemas.microsoft.com/office/drawing/2014/main" xmlns="" id="{5D147431-CB1E-4873-9714-878AD8EDEB7D}"/>
              </a:ext>
            </a:extLst>
          </p:cNvPr>
          <p:cNvSpPr/>
          <p:nvPr/>
        </p:nvSpPr>
        <p:spPr>
          <a:xfrm>
            <a:off x="7828224" y="3870485"/>
            <a:ext cx="5143" cy="251175"/>
          </a:xfrm>
          <a:custGeom>
            <a:avLst/>
            <a:gdLst/>
            <a:ahLst/>
            <a:cxnLst/>
            <a:rect l="l" t="t" r="r" b="b"/>
            <a:pathLst>
              <a:path w="6857" h="334899">
                <a:moveTo>
                  <a:pt x="6857" y="0"/>
                </a:moveTo>
                <a:lnTo>
                  <a:pt x="0" y="334899"/>
                </a:lnTo>
              </a:path>
            </a:pathLst>
          </a:custGeom>
          <a:ln w="76200">
            <a:solidFill>
              <a:srgbClr val="FFFFFF"/>
            </a:solidFill>
          </a:ln>
        </p:spPr>
        <p:txBody>
          <a:bodyPr wrap="square" lIns="0" tIns="0" rIns="0" bIns="0" rtlCol="0">
            <a:noAutofit/>
          </a:bodyPr>
          <a:lstStyle/>
          <a:p>
            <a:endParaRPr sz="1351"/>
          </a:p>
        </p:txBody>
      </p:sp>
      <p:sp>
        <p:nvSpPr>
          <p:cNvPr id="184" name="object 65">
            <a:extLst>
              <a:ext uri="{FF2B5EF4-FFF2-40B4-BE49-F238E27FC236}">
                <a16:creationId xmlns:a16="http://schemas.microsoft.com/office/drawing/2014/main" xmlns="" id="{F22BA532-BEFD-4C55-B23C-C181F956FC0A}"/>
              </a:ext>
            </a:extLst>
          </p:cNvPr>
          <p:cNvSpPr/>
          <p:nvPr/>
        </p:nvSpPr>
        <p:spPr>
          <a:xfrm>
            <a:off x="7246427" y="3883060"/>
            <a:ext cx="5144" cy="251175"/>
          </a:xfrm>
          <a:custGeom>
            <a:avLst/>
            <a:gdLst/>
            <a:ahLst/>
            <a:cxnLst/>
            <a:rect l="l" t="t" r="r" b="b"/>
            <a:pathLst>
              <a:path w="6858" h="334899">
                <a:moveTo>
                  <a:pt x="6858" y="0"/>
                </a:moveTo>
                <a:lnTo>
                  <a:pt x="0" y="334898"/>
                </a:lnTo>
              </a:path>
            </a:pathLst>
          </a:custGeom>
          <a:ln w="76199">
            <a:solidFill>
              <a:srgbClr val="FFFFFF"/>
            </a:solidFill>
          </a:ln>
        </p:spPr>
        <p:txBody>
          <a:bodyPr wrap="square" lIns="0" tIns="0" rIns="0" bIns="0" rtlCol="0">
            <a:noAutofit/>
          </a:bodyPr>
          <a:lstStyle/>
          <a:p>
            <a:endParaRPr sz="1351"/>
          </a:p>
        </p:txBody>
      </p:sp>
      <p:sp>
        <p:nvSpPr>
          <p:cNvPr id="185" name="object 66">
            <a:extLst>
              <a:ext uri="{FF2B5EF4-FFF2-40B4-BE49-F238E27FC236}">
                <a16:creationId xmlns:a16="http://schemas.microsoft.com/office/drawing/2014/main" xmlns="" id="{0205515D-AC71-4CE3-9E41-EF436E0796FB}"/>
              </a:ext>
            </a:extLst>
          </p:cNvPr>
          <p:cNvSpPr/>
          <p:nvPr/>
        </p:nvSpPr>
        <p:spPr>
          <a:xfrm>
            <a:off x="6634932" y="3883060"/>
            <a:ext cx="5143" cy="251175"/>
          </a:xfrm>
          <a:custGeom>
            <a:avLst/>
            <a:gdLst/>
            <a:ahLst/>
            <a:cxnLst/>
            <a:rect l="l" t="t" r="r" b="b"/>
            <a:pathLst>
              <a:path w="6857" h="334899">
                <a:moveTo>
                  <a:pt x="6857" y="0"/>
                </a:moveTo>
                <a:lnTo>
                  <a:pt x="0" y="334898"/>
                </a:lnTo>
              </a:path>
            </a:pathLst>
          </a:custGeom>
          <a:ln w="76200">
            <a:solidFill>
              <a:srgbClr val="FFFFFF"/>
            </a:solidFill>
          </a:ln>
        </p:spPr>
        <p:txBody>
          <a:bodyPr wrap="square" lIns="0" tIns="0" rIns="0" bIns="0" rtlCol="0">
            <a:noAutofit/>
          </a:bodyPr>
          <a:lstStyle/>
          <a:p>
            <a:endParaRPr sz="1351"/>
          </a:p>
        </p:txBody>
      </p:sp>
      <p:sp>
        <p:nvSpPr>
          <p:cNvPr id="186" name="object 67">
            <a:extLst>
              <a:ext uri="{FF2B5EF4-FFF2-40B4-BE49-F238E27FC236}">
                <a16:creationId xmlns:a16="http://schemas.microsoft.com/office/drawing/2014/main" xmlns="" id="{FF52E64F-CB98-4387-8BC4-A3C61A2E259D}"/>
              </a:ext>
            </a:extLst>
          </p:cNvPr>
          <p:cNvSpPr/>
          <p:nvPr/>
        </p:nvSpPr>
        <p:spPr>
          <a:xfrm>
            <a:off x="6039429" y="3870485"/>
            <a:ext cx="5143" cy="251175"/>
          </a:xfrm>
          <a:custGeom>
            <a:avLst/>
            <a:gdLst/>
            <a:ahLst/>
            <a:cxnLst/>
            <a:rect l="l" t="t" r="r" b="b"/>
            <a:pathLst>
              <a:path w="6857" h="334899">
                <a:moveTo>
                  <a:pt x="6857" y="0"/>
                </a:moveTo>
                <a:lnTo>
                  <a:pt x="0" y="334899"/>
                </a:lnTo>
              </a:path>
            </a:pathLst>
          </a:custGeom>
          <a:ln w="76200">
            <a:solidFill>
              <a:srgbClr val="FFFFFF"/>
            </a:solidFill>
          </a:ln>
        </p:spPr>
        <p:txBody>
          <a:bodyPr wrap="square" lIns="0" tIns="0" rIns="0" bIns="0" rtlCol="0">
            <a:noAutofit/>
          </a:bodyPr>
          <a:lstStyle/>
          <a:p>
            <a:endParaRPr sz="1351"/>
          </a:p>
        </p:txBody>
      </p:sp>
      <p:sp>
        <p:nvSpPr>
          <p:cNvPr id="187" name="object 68">
            <a:extLst>
              <a:ext uri="{FF2B5EF4-FFF2-40B4-BE49-F238E27FC236}">
                <a16:creationId xmlns:a16="http://schemas.microsoft.com/office/drawing/2014/main" xmlns="" id="{7D283722-B6DB-44F5-A697-FD3D73BCF516}"/>
              </a:ext>
            </a:extLst>
          </p:cNvPr>
          <p:cNvSpPr/>
          <p:nvPr/>
        </p:nvSpPr>
        <p:spPr>
          <a:xfrm>
            <a:off x="5442775" y="3851056"/>
            <a:ext cx="5144" cy="251175"/>
          </a:xfrm>
          <a:custGeom>
            <a:avLst/>
            <a:gdLst/>
            <a:ahLst/>
            <a:cxnLst/>
            <a:rect l="l" t="t" r="r" b="b"/>
            <a:pathLst>
              <a:path w="6858" h="334899">
                <a:moveTo>
                  <a:pt x="6858" y="0"/>
                </a:moveTo>
                <a:lnTo>
                  <a:pt x="0" y="334898"/>
                </a:lnTo>
              </a:path>
            </a:pathLst>
          </a:custGeom>
          <a:ln w="76200">
            <a:solidFill>
              <a:srgbClr val="FFFFFF"/>
            </a:solidFill>
          </a:ln>
        </p:spPr>
        <p:txBody>
          <a:bodyPr wrap="square" lIns="0" tIns="0" rIns="0" bIns="0" rtlCol="0">
            <a:noAutofit/>
          </a:bodyPr>
          <a:lstStyle/>
          <a:p>
            <a:endParaRPr sz="1351"/>
          </a:p>
        </p:txBody>
      </p:sp>
      <p:sp>
        <p:nvSpPr>
          <p:cNvPr id="188" name="object 69">
            <a:extLst>
              <a:ext uri="{FF2B5EF4-FFF2-40B4-BE49-F238E27FC236}">
                <a16:creationId xmlns:a16="http://schemas.microsoft.com/office/drawing/2014/main" xmlns="" id="{DD65F540-0D5D-47A7-8C20-0F44CF0521FF}"/>
              </a:ext>
            </a:extLst>
          </p:cNvPr>
          <p:cNvSpPr/>
          <p:nvPr/>
        </p:nvSpPr>
        <p:spPr>
          <a:xfrm>
            <a:off x="4842699" y="3883060"/>
            <a:ext cx="5144" cy="251175"/>
          </a:xfrm>
          <a:custGeom>
            <a:avLst/>
            <a:gdLst/>
            <a:ahLst/>
            <a:cxnLst/>
            <a:rect l="l" t="t" r="r" b="b"/>
            <a:pathLst>
              <a:path w="6858" h="334899">
                <a:moveTo>
                  <a:pt x="6858" y="0"/>
                </a:moveTo>
                <a:lnTo>
                  <a:pt x="0" y="334898"/>
                </a:lnTo>
              </a:path>
            </a:pathLst>
          </a:custGeom>
          <a:ln w="76200">
            <a:solidFill>
              <a:srgbClr val="FFFFFF"/>
            </a:solidFill>
          </a:ln>
        </p:spPr>
        <p:txBody>
          <a:bodyPr wrap="square" lIns="0" tIns="0" rIns="0" bIns="0" rtlCol="0">
            <a:noAutofit/>
          </a:bodyPr>
          <a:lstStyle/>
          <a:p>
            <a:endParaRPr sz="1351"/>
          </a:p>
        </p:txBody>
      </p:sp>
      <p:sp>
        <p:nvSpPr>
          <p:cNvPr id="189" name="object 70">
            <a:extLst>
              <a:ext uri="{FF2B5EF4-FFF2-40B4-BE49-F238E27FC236}">
                <a16:creationId xmlns:a16="http://schemas.microsoft.com/office/drawing/2014/main" xmlns="" id="{88F049D1-B157-4C98-8C3B-9EC344751F04}"/>
              </a:ext>
            </a:extLst>
          </p:cNvPr>
          <p:cNvSpPr/>
          <p:nvPr/>
        </p:nvSpPr>
        <p:spPr>
          <a:xfrm>
            <a:off x="4227765" y="3870485"/>
            <a:ext cx="5144" cy="251175"/>
          </a:xfrm>
          <a:custGeom>
            <a:avLst/>
            <a:gdLst/>
            <a:ahLst/>
            <a:cxnLst/>
            <a:rect l="l" t="t" r="r" b="b"/>
            <a:pathLst>
              <a:path w="6858" h="334899">
                <a:moveTo>
                  <a:pt x="6858" y="0"/>
                </a:moveTo>
                <a:lnTo>
                  <a:pt x="0" y="334899"/>
                </a:lnTo>
              </a:path>
            </a:pathLst>
          </a:custGeom>
          <a:ln w="76200">
            <a:solidFill>
              <a:srgbClr val="FFFFFF"/>
            </a:solidFill>
          </a:ln>
        </p:spPr>
        <p:txBody>
          <a:bodyPr wrap="square" lIns="0" tIns="0" rIns="0" bIns="0" rtlCol="0">
            <a:noAutofit/>
          </a:bodyPr>
          <a:lstStyle/>
          <a:p>
            <a:endParaRPr sz="1351"/>
          </a:p>
        </p:txBody>
      </p:sp>
      <p:sp>
        <p:nvSpPr>
          <p:cNvPr id="190" name="object 71">
            <a:extLst>
              <a:ext uri="{FF2B5EF4-FFF2-40B4-BE49-F238E27FC236}">
                <a16:creationId xmlns:a16="http://schemas.microsoft.com/office/drawing/2014/main" xmlns="" id="{50DAE524-BD8F-494F-9744-EFB741C54A55}"/>
              </a:ext>
            </a:extLst>
          </p:cNvPr>
          <p:cNvSpPr/>
          <p:nvPr/>
        </p:nvSpPr>
        <p:spPr>
          <a:xfrm>
            <a:off x="3628833" y="3870485"/>
            <a:ext cx="5144" cy="251175"/>
          </a:xfrm>
          <a:custGeom>
            <a:avLst/>
            <a:gdLst/>
            <a:ahLst/>
            <a:cxnLst/>
            <a:rect l="l" t="t" r="r" b="b"/>
            <a:pathLst>
              <a:path w="6858" h="334899">
                <a:moveTo>
                  <a:pt x="6858" y="0"/>
                </a:moveTo>
                <a:lnTo>
                  <a:pt x="0" y="334899"/>
                </a:lnTo>
              </a:path>
            </a:pathLst>
          </a:custGeom>
          <a:ln w="76200">
            <a:solidFill>
              <a:srgbClr val="FFFFFF"/>
            </a:solidFill>
          </a:ln>
        </p:spPr>
        <p:txBody>
          <a:bodyPr wrap="square" lIns="0" tIns="0" rIns="0" bIns="0" rtlCol="0">
            <a:noAutofit/>
          </a:bodyPr>
          <a:lstStyle/>
          <a:p>
            <a:endParaRPr sz="1351"/>
          </a:p>
        </p:txBody>
      </p:sp>
      <p:sp>
        <p:nvSpPr>
          <p:cNvPr id="191" name="object 72">
            <a:extLst>
              <a:ext uri="{FF2B5EF4-FFF2-40B4-BE49-F238E27FC236}">
                <a16:creationId xmlns:a16="http://schemas.microsoft.com/office/drawing/2014/main" xmlns="" id="{73724034-145B-4187-A828-5DD48036BB9A}"/>
              </a:ext>
            </a:extLst>
          </p:cNvPr>
          <p:cNvSpPr/>
          <p:nvPr/>
        </p:nvSpPr>
        <p:spPr>
          <a:xfrm>
            <a:off x="3306156" y="3720756"/>
            <a:ext cx="6751701" cy="288035"/>
          </a:xfrm>
          <a:custGeom>
            <a:avLst/>
            <a:gdLst/>
            <a:ahLst/>
            <a:cxnLst/>
            <a:rect l="l" t="t" r="r" b="b"/>
            <a:pathLst>
              <a:path w="9002268" h="384047">
                <a:moveTo>
                  <a:pt x="0" y="384047"/>
                </a:moveTo>
                <a:lnTo>
                  <a:pt x="9002268" y="384047"/>
                </a:lnTo>
                <a:lnTo>
                  <a:pt x="9002268" y="0"/>
                </a:lnTo>
                <a:lnTo>
                  <a:pt x="0" y="0"/>
                </a:lnTo>
                <a:lnTo>
                  <a:pt x="0" y="384047"/>
                </a:lnTo>
                <a:close/>
              </a:path>
            </a:pathLst>
          </a:custGeom>
          <a:solidFill>
            <a:srgbClr val="5F3A13"/>
          </a:solidFill>
        </p:spPr>
        <p:txBody>
          <a:bodyPr wrap="square" lIns="0" tIns="0" rIns="0" bIns="0" rtlCol="0">
            <a:noAutofit/>
          </a:bodyPr>
          <a:lstStyle/>
          <a:p>
            <a:endParaRPr sz="1351"/>
          </a:p>
        </p:txBody>
      </p:sp>
      <p:sp>
        <p:nvSpPr>
          <p:cNvPr id="192" name="object 73">
            <a:extLst>
              <a:ext uri="{FF2B5EF4-FFF2-40B4-BE49-F238E27FC236}">
                <a16:creationId xmlns:a16="http://schemas.microsoft.com/office/drawing/2014/main" xmlns="" id="{43B70182-E5E6-4F0B-A9EC-F2F32DC4C7BD}"/>
              </a:ext>
            </a:extLst>
          </p:cNvPr>
          <p:cNvSpPr/>
          <p:nvPr/>
        </p:nvSpPr>
        <p:spPr>
          <a:xfrm>
            <a:off x="1688025" y="1990244"/>
            <a:ext cx="1401319" cy="960120"/>
          </a:xfrm>
          <a:prstGeom prst="rect">
            <a:avLst/>
          </a:prstGeom>
          <a:blipFill>
            <a:blip r:embed="rId6" cstate="print"/>
            <a:stretch>
              <a:fillRect/>
            </a:stretch>
          </a:blipFill>
        </p:spPr>
        <p:txBody>
          <a:bodyPr wrap="square" lIns="0" tIns="0" rIns="0" bIns="0" rtlCol="0">
            <a:noAutofit/>
          </a:bodyPr>
          <a:lstStyle/>
          <a:p>
            <a:endParaRPr sz="1351"/>
          </a:p>
        </p:txBody>
      </p:sp>
      <p:sp>
        <p:nvSpPr>
          <p:cNvPr id="193" name="object 74">
            <a:extLst>
              <a:ext uri="{FF2B5EF4-FFF2-40B4-BE49-F238E27FC236}">
                <a16:creationId xmlns:a16="http://schemas.microsoft.com/office/drawing/2014/main" xmlns="" id="{A0325D05-437F-42C2-8429-ABD668DB69FA}"/>
              </a:ext>
            </a:extLst>
          </p:cNvPr>
          <p:cNvSpPr/>
          <p:nvPr/>
        </p:nvSpPr>
        <p:spPr>
          <a:xfrm>
            <a:off x="2414976" y="3870485"/>
            <a:ext cx="5143" cy="251175"/>
          </a:xfrm>
          <a:custGeom>
            <a:avLst/>
            <a:gdLst/>
            <a:ahLst/>
            <a:cxnLst/>
            <a:rect l="l" t="t" r="r" b="b"/>
            <a:pathLst>
              <a:path w="6857" h="334899">
                <a:moveTo>
                  <a:pt x="6857" y="0"/>
                </a:moveTo>
                <a:lnTo>
                  <a:pt x="0" y="334899"/>
                </a:lnTo>
              </a:path>
            </a:pathLst>
          </a:custGeom>
          <a:ln w="76200">
            <a:solidFill>
              <a:srgbClr val="FFFFFF"/>
            </a:solidFill>
          </a:ln>
        </p:spPr>
        <p:txBody>
          <a:bodyPr wrap="square" lIns="0" tIns="0" rIns="0" bIns="0" rtlCol="0">
            <a:noAutofit/>
          </a:bodyPr>
          <a:lstStyle/>
          <a:p>
            <a:endParaRPr sz="1351"/>
          </a:p>
        </p:txBody>
      </p:sp>
      <p:sp>
        <p:nvSpPr>
          <p:cNvPr id="194" name="object 75">
            <a:extLst>
              <a:ext uri="{FF2B5EF4-FFF2-40B4-BE49-F238E27FC236}">
                <a16:creationId xmlns:a16="http://schemas.microsoft.com/office/drawing/2014/main" xmlns="" id="{B8AD8E9C-3866-4408-A891-467A6DD8D24C}"/>
              </a:ext>
            </a:extLst>
          </p:cNvPr>
          <p:cNvSpPr/>
          <p:nvPr/>
        </p:nvSpPr>
        <p:spPr>
          <a:xfrm>
            <a:off x="2411545" y="2679473"/>
            <a:ext cx="5715" cy="1181576"/>
          </a:xfrm>
          <a:custGeom>
            <a:avLst/>
            <a:gdLst/>
            <a:ahLst/>
            <a:cxnLst/>
            <a:rect l="l" t="t" r="r" b="b"/>
            <a:pathLst>
              <a:path w="7619" h="1575434">
                <a:moveTo>
                  <a:pt x="7619" y="0"/>
                </a:moveTo>
                <a:lnTo>
                  <a:pt x="0" y="1575434"/>
                </a:lnTo>
              </a:path>
            </a:pathLst>
          </a:custGeom>
          <a:ln w="6095">
            <a:solidFill>
              <a:srgbClr val="FFFFFF"/>
            </a:solidFill>
            <a:prstDash val="dash"/>
          </a:ln>
        </p:spPr>
        <p:txBody>
          <a:bodyPr wrap="square" lIns="0" tIns="0" rIns="0" bIns="0" rtlCol="0">
            <a:noAutofit/>
          </a:bodyPr>
          <a:lstStyle/>
          <a:p>
            <a:endParaRPr sz="1351"/>
          </a:p>
        </p:txBody>
      </p:sp>
      <p:sp>
        <p:nvSpPr>
          <p:cNvPr id="195" name="object 76">
            <a:extLst>
              <a:ext uri="{FF2B5EF4-FFF2-40B4-BE49-F238E27FC236}">
                <a16:creationId xmlns:a16="http://schemas.microsoft.com/office/drawing/2014/main" xmlns="" id="{268B24DF-6E9D-43E7-B6FE-A24F82DFDF32}"/>
              </a:ext>
            </a:extLst>
          </p:cNvPr>
          <p:cNvSpPr/>
          <p:nvPr/>
        </p:nvSpPr>
        <p:spPr>
          <a:xfrm>
            <a:off x="3021909" y="3883060"/>
            <a:ext cx="5143" cy="251175"/>
          </a:xfrm>
          <a:custGeom>
            <a:avLst/>
            <a:gdLst/>
            <a:ahLst/>
            <a:cxnLst/>
            <a:rect l="l" t="t" r="r" b="b"/>
            <a:pathLst>
              <a:path w="6857" h="334899">
                <a:moveTo>
                  <a:pt x="6857" y="0"/>
                </a:moveTo>
                <a:lnTo>
                  <a:pt x="0" y="334898"/>
                </a:lnTo>
              </a:path>
            </a:pathLst>
          </a:custGeom>
          <a:ln w="76200">
            <a:solidFill>
              <a:srgbClr val="FFFFFF"/>
            </a:solidFill>
          </a:ln>
        </p:spPr>
        <p:txBody>
          <a:bodyPr wrap="square" lIns="0" tIns="0" rIns="0" bIns="0" rtlCol="0">
            <a:noAutofit/>
          </a:bodyPr>
          <a:lstStyle/>
          <a:p>
            <a:endParaRPr sz="1351"/>
          </a:p>
        </p:txBody>
      </p:sp>
      <p:sp>
        <p:nvSpPr>
          <p:cNvPr id="196" name="object 77">
            <a:extLst>
              <a:ext uri="{FF2B5EF4-FFF2-40B4-BE49-F238E27FC236}">
                <a16:creationId xmlns:a16="http://schemas.microsoft.com/office/drawing/2014/main" xmlns="" id="{E7180943-E889-4ABD-9316-1CF19C010F8F}"/>
              </a:ext>
            </a:extLst>
          </p:cNvPr>
          <p:cNvSpPr/>
          <p:nvPr/>
        </p:nvSpPr>
        <p:spPr>
          <a:xfrm>
            <a:off x="1321116" y="3122958"/>
            <a:ext cx="666369" cy="640079"/>
          </a:xfrm>
          <a:prstGeom prst="rect">
            <a:avLst/>
          </a:prstGeom>
          <a:blipFill>
            <a:blip r:embed="rId7" cstate="print"/>
            <a:stretch>
              <a:fillRect/>
            </a:stretch>
          </a:blipFill>
        </p:spPr>
        <p:txBody>
          <a:bodyPr wrap="square" lIns="0" tIns="0" rIns="0" bIns="0" rtlCol="0">
            <a:noAutofit/>
          </a:bodyPr>
          <a:lstStyle/>
          <a:p>
            <a:endParaRPr sz="1351"/>
          </a:p>
        </p:txBody>
      </p:sp>
      <p:sp>
        <p:nvSpPr>
          <p:cNvPr id="197" name="object 78">
            <a:extLst>
              <a:ext uri="{FF2B5EF4-FFF2-40B4-BE49-F238E27FC236}">
                <a16:creationId xmlns:a16="http://schemas.microsoft.com/office/drawing/2014/main" xmlns="" id="{22E35AA0-DC27-4B6B-A0EE-45D5EC882A77}"/>
              </a:ext>
            </a:extLst>
          </p:cNvPr>
          <p:cNvSpPr/>
          <p:nvPr/>
        </p:nvSpPr>
        <p:spPr>
          <a:xfrm>
            <a:off x="1042155" y="3789136"/>
            <a:ext cx="9049731" cy="171449"/>
          </a:xfrm>
          <a:custGeom>
            <a:avLst/>
            <a:gdLst/>
            <a:ahLst/>
            <a:cxnLst/>
            <a:rect l="l" t="t" r="r" b="b"/>
            <a:pathLst>
              <a:path w="12066308" h="228600">
                <a:moveTo>
                  <a:pt x="12066308" y="114553"/>
                </a:moveTo>
                <a:lnTo>
                  <a:pt x="11875808" y="152526"/>
                </a:lnTo>
                <a:lnTo>
                  <a:pt x="11837665" y="152488"/>
                </a:lnTo>
                <a:lnTo>
                  <a:pt x="11837581" y="228599"/>
                </a:lnTo>
                <a:lnTo>
                  <a:pt x="12066308" y="114553"/>
                </a:lnTo>
                <a:close/>
              </a:path>
              <a:path w="12066308" h="228600">
                <a:moveTo>
                  <a:pt x="11837835" y="0"/>
                </a:moveTo>
                <a:lnTo>
                  <a:pt x="11837750" y="76288"/>
                </a:lnTo>
                <a:lnTo>
                  <a:pt x="11875808" y="76326"/>
                </a:lnTo>
                <a:lnTo>
                  <a:pt x="11837835" y="0"/>
                </a:lnTo>
                <a:close/>
              </a:path>
              <a:path w="12066308" h="228600">
                <a:moveTo>
                  <a:pt x="12066308" y="114553"/>
                </a:moveTo>
                <a:lnTo>
                  <a:pt x="11837835" y="0"/>
                </a:lnTo>
                <a:lnTo>
                  <a:pt x="11875808" y="76326"/>
                </a:lnTo>
                <a:lnTo>
                  <a:pt x="11837750" y="76288"/>
                </a:lnTo>
                <a:lnTo>
                  <a:pt x="77" y="64261"/>
                </a:lnTo>
                <a:lnTo>
                  <a:pt x="38" y="102361"/>
                </a:lnTo>
                <a:lnTo>
                  <a:pt x="38" y="140462"/>
                </a:lnTo>
                <a:lnTo>
                  <a:pt x="11837665" y="152488"/>
                </a:lnTo>
                <a:lnTo>
                  <a:pt x="11875808" y="152526"/>
                </a:lnTo>
                <a:lnTo>
                  <a:pt x="12066308" y="114553"/>
                </a:lnTo>
                <a:close/>
              </a:path>
            </a:pathLst>
          </a:custGeom>
          <a:solidFill>
            <a:srgbClr val="FFFFFF"/>
          </a:solidFill>
        </p:spPr>
        <p:txBody>
          <a:bodyPr wrap="square" lIns="0" tIns="0" rIns="0" bIns="0" rtlCol="0">
            <a:noAutofit/>
          </a:bodyPr>
          <a:lstStyle/>
          <a:p>
            <a:endParaRPr sz="1351"/>
          </a:p>
        </p:txBody>
      </p:sp>
      <p:sp>
        <p:nvSpPr>
          <p:cNvPr id="198" name="object 79">
            <a:extLst>
              <a:ext uri="{FF2B5EF4-FFF2-40B4-BE49-F238E27FC236}">
                <a16:creationId xmlns:a16="http://schemas.microsoft.com/office/drawing/2014/main" xmlns="" id="{510EE28D-1041-4B21-B2BC-215B75BA68D3}"/>
              </a:ext>
            </a:extLst>
          </p:cNvPr>
          <p:cNvSpPr/>
          <p:nvPr/>
        </p:nvSpPr>
        <p:spPr>
          <a:xfrm>
            <a:off x="2235527" y="1582768"/>
            <a:ext cx="619505" cy="625220"/>
          </a:xfrm>
          <a:prstGeom prst="rect">
            <a:avLst/>
          </a:prstGeom>
          <a:blipFill>
            <a:blip r:embed="rId8" cstate="print"/>
            <a:stretch>
              <a:fillRect/>
            </a:stretch>
          </a:blipFill>
        </p:spPr>
        <p:txBody>
          <a:bodyPr wrap="square" lIns="0" tIns="0" rIns="0" bIns="0" rtlCol="0">
            <a:noAutofit/>
          </a:bodyPr>
          <a:lstStyle/>
          <a:p>
            <a:endParaRPr sz="1351"/>
          </a:p>
        </p:txBody>
      </p:sp>
      <p:sp>
        <p:nvSpPr>
          <p:cNvPr id="199" name="object 80">
            <a:extLst>
              <a:ext uri="{FF2B5EF4-FFF2-40B4-BE49-F238E27FC236}">
                <a16:creationId xmlns:a16="http://schemas.microsoft.com/office/drawing/2014/main" xmlns="" id="{42C26265-5412-48D3-B001-0978BEBDCE2D}"/>
              </a:ext>
            </a:extLst>
          </p:cNvPr>
          <p:cNvSpPr/>
          <p:nvPr/>
        </p:nvSpPr>
        <p:spPr>
          <a:xfrm>
            <a:off x="1796611" y="3851056"/>
            <a:ext cx="5135" cy="251175"/>
          </a:xfrm>
          <a:custGeom>
            <a:avLst/>
            <a:gdLst/>
            <a:ahLst/>
            <a:cxnLst/>
            <a:rect l="l" t="t" r="r" b="b"/>
            <a:pathLst>
              <a:path w="6845" h="334899">
                <a:moveTo>
                  <a:pt x="6845" y="0"/>
                </a:moveTo>
                <a:lnTo>
                  <a:pt x="0" y="334898"/>
                </a:lnTo>
              </a:path>
            </a:pathLst>
          </a:custGeom>
          <a:ln w="76200">
            <a:solidFill>
              <a:srgbClr val="FFFFFF"/>
            </a:solidFill>
          </a:ln>
        </p:spPr>
        <p:txBody>
          <a:bodyPr wrap="square" lIns="0" tIns="0" rIns="0" bIns="0" rtlCol="0">
            <a:noAutofit/>
          </a:bodyPr>
          <a:lstStyle/>
          <a:p>
            <a:endParaRPr sz="1351"/>
          </a:p>
        </p:txBody>
      </p:sp>
      <p:sp>
        <p:nvSpPr>
          <p:cNvPr id="200" name="object 81">
            <a:extLst>
              <a:ext uri="{FF2B5EF4-FFF2-40B4-BE49-F238E27FC236}">
                <a16:creationId xmlns:a16="http://schemas.microsoft.com/office/drawing/2014/main" xmlns="" id="{0B6A4867-6355-4F53-8EAF-1F9410AEA7C4}"/>
              </a:ext>
            </a:extLst>
          </p:cNvPr>
          <p:cNvSpPr/>
          <p:nvPr/>
        </p:nvSpPr>
        <p:spPr>
          <a:xfrm>
            <a:off x="1189671" y="3845334"/>
            <a:ext cx="5134" cy="251174"/>
          </a:xfrm>
          <a:custGeom>
            <a:avLst/>
            <a:gdLst/>
            <a:ahLst/>
            <a:cxnLst/>
            <a:rect l="l" t="t" r="r" b="b"/>
            <a:pathLst>
              <a:path w="6845" h="334899">
                <a:moveTo>
                  <a:pt x="6845" y="0"/>
                </a:moveTo>
                <a:lnTo>
                  <a:pt x="0" y="334899"/>
                </a:lnTo>
              </a:path>
            </a:pathLst>
          </a:custGeom>
          <a:ln w="76200">
            <a:solidFill>
              <a:srgbClr val="FFFFFF"/>
            </a:solidFill>
          </a:ln>
        </p:spPr>
        <p:txBody>
          <a:bodyPr wrap="square" lIns="0" tIns="0" rIns="0" bIns="0" rtlCol="0">
            <a:noAutofit/>
          </a:bodyPr>
          <a:lstStyle/>
          <a:p>
            <a:endParaRPr sz="1351"/>
          </a:p>
        </p:txBody>
      </p:sp>
      <p:sp>
        <p:nvSpPr>
          <p:cNvPr id="201" name="object 82">
            <a:extLst>
              <a:ext uri="{FF2B5EF4-FFF2-40B4-BE49-F238E27FC236}">
                <a16:creationId xmlns:a16="http://schemas.microsoft.com/office/drawing/2014/main" xmlns="" id="{54151A10-1E2D-4F05-8876-2339B635FF03}"/>
              </a:ext>
            </a:extLst>
          </p:cNvPr>
          <p:cNvSpPr/>
          <p:nvPr/>
        </p:nvSpPr>
        <p:spPr>
          <a:xfrm>
            <a:off x="2764735" y="3879624"/>
            <a:ext cx="14001" cy="737140"/>
          </a:xfrm>
          <a:custGeom>
            <a:avLst/>
            <a:gdLst/>
            <a:ahLst/>
            <a:cxnLst/>
            <a:rect l="l" t="t" r="r" b="b"/>
            <a:pathLst>
              <a:path w="18668" h="982852">
                <a:moveTo>
                  <a:pt x="0" y="0"/>
                </a:moveTo>
                <a:lnTo>
                  <a:pt x="18668" y="982852"/>
                </a:lnTo>
              </a:path>
            </a:pathLst>
          </a:custGeom>
          <a:ln w="6096">
            <a:solidFill>
              <a:srgbClr val="FFFFFF"/>
            </a:solidFill>
            <a:prstDash val="dash"/>
          </a:ln>
        </p:spPr>
        <p:txBody>
          <a:bodyPr wrap="square" lIns="0" tIns="0" rIns="0" bIns="0" rtlCol="0">
            <a:noAutofit/>
          </a:bodyPr>
          <a:lstStyle/>
          <a:p>
            <a:endParaRPr sz="1351"/>
          </a:p>
        </p:txBody>
      </p:sp>
      <p:sp>
        <p:nvSpPr>
          <p:cNvPr id="202" name="object 83">
            <a:extLst>
              <a:ext uri="{FF2B5EF4-FFF2-40B4-BE49-F238E27FC236}">
                <a16:creationId xmlns:a16="http://schemas.microsoft.com/office/drawing/2014/main" xmlns="" id="{58E7C951-4A5B-4755-9724-F47B5C95D477}"/>
              </a:ext>
            </a:extLst>
          </p:cNvPr>
          <p:cNvSpPr/>
          <p:nvPr/>
        </p:nvSpPr>
        <p:spPr>
          <a:xfrm>
            <a:off x="5242751" y="3122968"/>
            <a:ext cx="716660" cy="640079"/>
          </a:xfrm>
          <a:prstGeom prst="rect">
            <a:avLst/>
          </a:prstGeom>
          <a:blipFill>
            <a:blip r:embed="rId9" cstate="print"/>
            <a:stretch>
              <a:fillRect/>
            </a:stretch>
          </a:blipFill>
        </p:spPr>
        <p:txBody>
          <a:bodyPr wrap="square" lIns="0" tIns="0" rIns="0" bIns="0" rtlCol="0">
            <a:noAutofit/>
          </a:bodyPr>
          <a:lstStyle/>
          <a:p>
            <a:endParaRPr sz="1351"/>
          </a:p>
        </p:txBody>
      </p:sp>
      <p:sp>
        <p:nvSpPr>
          <p:cNvPr id="203" name="object 84">
            <a:extLst>
              <a:ext uri="{FF2B5EF4-FFF2-40B4-BE49-F238E27FC236}">
                <a16:creationId xmlns:a16="http://schemas.microsoft.com/office/drawing/2014/main" xmlns="" id="{4FA6F26F-7CFB-46AF-BA37-A72B07F002F2}"/>
              </a:ext>
            </a:extLst>
          </p:cNvPr>
          <p:cNvSpPr/>
          <p:nvPr/>
        </p:nvSpPr>
        <p:spPr>
          <a:xfrm>
            <a:off x="9570155" y="2697761"/>
            <a:ext cx="5715" cy="1181576"/>
          </a:xfrm>
          <a:custGeom>
            <a:avLst/>
            <a:gdLst/>
            <a:ahLst/>
            <a:cxnLst/>
            <a:rect l="l" t="t" r="r" b="b"/>
            <a:pathLst>
              <a:path w="7620" h="1575435">
                <a:moveTo>
                  <a:pt x="7620" y="0"/>
                </a:moveTo>
                <a:lnTo>
                  <a:pt x="0" y="1575435"/>
                </a:lnTo>
              </a:path>
            </a:pathLst>
          </a:custGeom>
          <a:ln w="6095">
            <a:solidFill>
              <a:srgbClr val="FFFFFF"/>
            </a:solidFill>
            <a:prstDash val="dash"/>
          </a:ln>
        </p:spPr>
        <p:txBody>
          <a:bodyPr wrap="square" lIns="0" tIns="0" rIns="0" bIns="0" rtlCol="0">
            <a:noAutofit/>
          </a:bodyPr>
          <a:lstStyle/>
          <a:p>
            <a:endParaRPr sz="1351"/>
          </a:p>
        </p:txBody>
      </p:sp>
      <p:sp>
        <p:nvSpPr>
          <p:cNvPr id="204" name="object 85">
            <a:extLst>
              <a:ext uri="{FF2B5EF4-FFF2-40B4-BE49-F238E27FC236}">
                <a16:creationId xmlns:a16="http://schemas.microsoft.com/office/drawing/2014/main" xmlns="" id="{A87AF824-5D17-4D13-AB99-AA13D0434501}"/>
              </a:ext>
            </a:extLst>
          </p:cNvPr>
          <p:cNvSpPr/>
          <p:nvPr/>
        </p:nvSpPr>
        <p:spPr>
          <a:xfrm>
            <a:off x="2949898" y="2909221"/>
            <a:ext cx="956691" cy="331471"/>
          </a:xfrm>
          <a:prstGeom prst="rect">
            <a:avLst/>
          </a:prstGeom>
          <a:blipFill>
            <a:blip r:embed="rId10" cstate="print"/>
            <a:stretch>
              <a:fillRect/>
            </a:stretch>
          </a:blipFill>
        </p:spPr>
        <p:txBody>
          <a:bodyPr wrap="square" lIns="0" tIns="0" rIns="0" bIns="0" rtlCol="0">
            <a:noAutofit/>
          </a:bodyPr>
          <a:lstStyle/>
          <a:p>
            <a:endParaRPr sz="1351"/>
          </a:p>
        </p:txBody>
      </p:sp>
      <p:sp>
        <p:nvSpPr>
          <p:cNvPr id="205" name="object 86">
            <a:extLst>
              <a:ext uri="{FF2B5EF4-FFF2-40B4-BE49-F238E27FC236}">
                <a16:creationId xmlns:a16="http://schemas.microsoft.com/office/drawing/2014/main" xmlns="" id="{24774129-6856-4569-BD4A-C7DAA6005EA9}"/>
              </a:ext>
            </a:extLst>
          </p:cNvPr>
          <p:cNvSpPr/>
          <p:nvPr/>
        </p:nvSpPr>
        <p:spPr>
          <a:xfrm>
            <a:off x="3449391" y="3575594"/>
            <a:ext cx="1905" cy="292227"/>
          </a:xfrm>
          <a:custGeom>
            <a:avLst/>
            <a:gdLst/>
            <a:ahLst/>
            <a:cxnLst/>
            <a:rect l="l" t="t" r="r" b="b"/>
            <a:pathLst>
              <a:path w="2540" h="389636">
                <a:moveTo>
                  <a:pt x="2540" y="0"/>
                </a:moveTo>
                <a:lnTo>
                  <a:pt x="0" y="389636"/>
                </a:lnTo>
              </a:path>
            </a:pathLst>
          </a:custGeom>
          <a:ln w="6096">
            <a:solidFill>
              <a:srgbClr val="FFFFFF"/>
            </a:solidFill>
            <a:prstDash val="dash"/>
          </a:ln>
        </p:spPr>
        <p:txBody>
          <a:bodyPr wrap="square" lIns="0" tIns="0" rIns="0" bIns="0" rtlCol="0">
            <a:noAutofit/>
          </a:bodyPr>
          <a:lstStyle/>
          <a:p>
            <a:endParaRPr sz="1351"/>
          </a:p>
        </p:txBody>
      </p:sp>
      <p:sp>
        <p:nvSpPr>
          <p:cNvPr id="206" name="object 87">
            <a:extLst>
              <a:ext uri="{FF2B5EF4-FFF2-40B4-BE49-F238E27FC236}">
                <a16:creationId xmlns:a16="http://schemas.microsoft.com/office/drawing/2014/main" xmlns="" id="{86837381-EFCA-48A5-8F98-2A54E8AEDC25}"/>
              </a:ext>
            </a:extLst>
          </p:cNvPr>
          <p:cNvSpPr/>
          <p:nvPr/>
        </p:nvSpPr>
        <p:spPr>
          <a:xfrm>
            <a:off x="3101911" y="3121825"/>
            <a:ext cx="725804" cy="640079"/>
          </a:xfrm>
          <a:prstGeom prst="rect">
            <a:avLst/>
          </a:prstGeom>
          <a:blipFill>
            <a:blip r:embed="rId11" cstate="print"/>
            <a:stretch>
              <a:fillRect/>
            </a:stretch>
          </a:blipFill>
        </p:spPr>
        <p:txBody>
          <a:bodyPr wrap="square" lIns="0" tIns="0" rIns="0" bIns="0" rtlCol="0">
            <a:noAutofit/>
          </a:bodyPr>
          <a:lstStyle/>
          <a:p>
            <a:endParaRPr sz="1351"/>
          </a:p>
        </p:txBody>
      </p:sp>
      <p:sp>
        <p:nvSpPr>
          <p:cNvPr id="207" name="object 88">
            <a:extLst>
              <a:ext uri="{FF2B5EF4-FFF2-40B4-BE49-F238E27FC236}">
                <a16:creationId xmlns:a16="http://schemas.microsoft.com/office/drawing/2014/main" xmlns="" id="{C3562F42-713C-4C60-866D-C8F67C9DBC6D}"/>
              </a:ext>
            </a:extLst>
          </p:cNvPr>
          <p:cNvSpPr/>
          <p:nvPr/>
        </p:nvSpPr>
        <p:spPr>
          <a:xfrm>
            <a:off x="5579935" y="3581307"/>
            <a:ext cx="1904" cy="292227"/>
          </a:xfrm>
          <a:custGeom>
            <a:avLst/>
            <a:gdLst/>
            <a:ahLst/>
            <a:cxnLst/>
            <a:rect l="l" t="t" r="r" b="b"/>
            <a:pathLst>
              <a:path w="2539" h="389636">
                <a:moveTo>
                  <a:pt x="2539" y="0"/>
                </a:moveTo>
                <a:lnTo>
                  <a:pt x="0" y="389635"/>
                </a:lnTo>
              </a:path>
            </a:pathLst>
          </a:custGeom>
          <a:ln w="6096">
            <a:solidFill>
              <a:srgbClr val="FFFFFF"/>
            </a:solidFill>
            <a:prstDash val="dash"/>
          </a:ln>
        </p:spPr>
        <p:txBody>
          <a:bodyPr wrap="square" lIns="0" tIns="0" rIns="0" bIns="0" rtlCol="0">
            <a:noAutofit/>
          </a:bodyPr>
          <a:lstStyle/>
          <a:p>
            <a:endParaRPr sz="1351"/>
          </a:p>
        </p:txBody>
      </p:sp>
      <p:sp>
        <p:nvSpPr>
          <p:cNvPr id="208" name="object 89">
            <a:extLst>
              <a:ext uri="{FF2B5EF4-FFF2-40B4-BE49-F238E27FC236}">
                <a16:creationId xmlns:a16="http://schemas.microsoft.com/office/drawing/2014/main" xmlns="" id="{7E2FAB31-E6F6-4C4A-9C68-4CA6B17F446B}"/>
              </a:ext>
            </a:extLst>
          </p:cNvPr>
          <p:cNvSpPr/>
          <p:nvPr/>
        </p:nvSpPr>
        <p:spPr>
          <a:xfrm>
            <a:off x="7219001" y="3117253"/>
            <a:ext cx="715519" cy="640079"/>
          </a:xfrm>
          <a:prstGeom prst="rect">
            <a:avLst/>
          </a:prstGeom>
          <a:blipFill>
            <a:blip r:embed="rId12" cstate="print"/>
            <a:stretch>
              <a:fillRect/>
            </a:stretch>
          </a:blipFill>
        </p:spPr>
        <p:txBody>
          <a:bodyPr wrap="square" lIns="0" tIns="0" rIns="0" bIns="0" rtlCol="0">
            <a:noAutofit/>
          </a:bodyPr>
          <a:lstStyle/>
          <a:p>
            <a:endParaRPr sz="1351"/>
          </a:p>
        </p:txBody>
      </p:sp>
      <p:sp>
        <p:nvSpPr>
          <p:cNvPr id="209" name="object 90">
            <a:extLst>
              <a:ext uri="{FF2B5EF4-FFF2-40B4-BE49-F238E27FC236}">
                <a16:creationId xmlns:a16="http://schemas.microsoft.com/office/drawing/2014/main" xmlns="" id="{FA3D10D0-30DA-496F-8449-B4177E7CAC19}"/>
              </a:ext>
            </a:extLst>
          </p:cNvPr>
          <p:cNvSpPr/>
          <p:nvPr/>
        </p:nvSpPr>
        <p:spPr>
          <a:xfrm>
            <a:off x="7556181" y="3575591"/>
            <a:ext cx="0" cy="1041179"/>
          </a:xfrm>
          <a:custGeom>
            <a:avLst/>
            <a:gdLst/>
            <a:ahLst/>
            <a:cxnLst/>
            <a:rect l="l" t="t" r="r" b="b"/>
            <a:pathLst>
              <a:path h="1388237">
                <a:moveTo>
                  <a:pt x="0" y="0"/>
                </a:moveTo>
                <a:lnTo>
                  <a:pt x="0" y="1388237"/>
                </a:lnTo>
              </a:path>
            </a:pathLst>
          </a:custGeom>
          <a:ln w="6096">
            <a:solidFill>
              <a:srgbClr val="FFFFFF"/>
            </a:solidFill>
            <a:prstDash val="dash"/>
          </a:ln>
        </p:spPr>
        <p:txBody>
          <a:bodyPr wrap="square" lIns="0" tIns="0" rIns="0" bIns="0" rtlCol="0">
            <a:noAutofit/>
          </a:bodyPr>
          <a:lstStyle/>
          <a:p>
            <a:endParaRPr sz="1351"/>
          </a:p>
        </p:txBody>
      </p:sp>
      <p:sp>
        <p:nvSpPr>
          <p:cNvPr id="210" name="object 91">
            <a:extLst>
              <a:ext uri="{FF2B5EF4-FFF2-40B4-BE49-F238E27FC236}">
                <a16:creationId xmlns:a16="http://schemas.microsoft.com/office/drawing/2014/main" xmlns="" id="{F776429E-B0CC-4DC9-B21F-6994973D88B2}"/>
              </a:ext>
            </a:extLst>
          </p:cNvPr>
          <p:cNvSpPr/>
          <p:nvPr/>
        </p:nvSpPr>
        <p:spPr>
          <a:xfrm>
            <a:off x="6425760" y="3117253"/>
            <a:ext cx="724663" cy="640079"/>
          </a:xfrm>
          <a:prstGeom prst="rect">
            <a:avLst/>
          </a:prstGeom>
          <a:blipFill>
            <a:blip r:embed="rId13" cstate="print"/>
            <a:stretch>
              <a:fillRect/>
            </a:stretch>
          </a:blipFill>
        </p:spPr>
        <p:txBody>
          <a:bodyPr wrap="square" lIns="0" tIns="0" rIns="0" bIns="0" rtlCol="0">
            <a:noAutofit/>
          </a:bodyPr>
          <a:lstStyle/>
          <a:p>
            <a:endParaRPr sz="1351"/>
          </a:p>
        </p:txBody>
      </p:sp>
      <p:sp>
        <p:nvSpPr>
          <p:cNvPr id="211" name="object 92">
            <a:extLst>
              <a:ext uri="{FF2B5EF4-FFF2-40B4-BE49-F238E27FC236}">
                <a16:creationId xmlns:a16="http://schemas.microsoft.com/office/drawing/2014/main" xmlns="" id="{0C5D9F55-A391-48EE-976D-E33E27FE90C4}"/>
              </a:ext>
            </a:extLst>
          </p:cNvPr>
          <p:cNvSpPr/>
          <p:nvPr/>
        </p:nvSpPr>
        <p:spPr>
          <a:xfrm>
            <a:off x="6767520" y="3575594"/>
            <a:ext cx="1905" cy="292227"/>
          </a:xfrm>
          <a:custGeom>
            <a:avLst/>
            <a:gdLst/>
            <a:ahLst/>
            <a:cxnLst/>
            <a:rect l="l" t="t" r="r" b="b"/>
            <a:pathLst>
              <a:path w="2540" h="389636">
                <a:moveTo>
                  <a:pt x="2540" y="0"/>
                </a:moveTo>
                <a:lnTo>
                  <a:pt x="0" y="389636"/>
                </a:lnTo>
              </a:path>
            </a:pathLst>
          </a:custGeom>
          <a:ln w="6096">
            <a:solidFill>
              <a:srgbClr val="FFFFFF"/>
            </a:solidFill>
            <a:prstDash val="dash"/>
          </a:ln>
        </p:spPr>
        <p:txBody>
          <a:bodyPr wrap="square" lIns="0" tIns="0" rIns="0" bIns="0" rtlCol="0">
            <a:noAutofit/>
          </a:bodyPr>
          <a:lstStyle/>
          <a:p>
            <a:endParaRPr sz="1351"/>
          </a:p>
        </p:txBody>
      </p:sp>
      <p:sp>
        <p:nvSpPr>
          <p:cNvPr id="212" name="object 93">
            <a:extLst>
              <a:ext uri="{FF2B5EF4-FFF2-40B4-BE49-F238E27FC236}">
                <a16:creationId xmlns:a16="http://schemas.microsoft.com/office/drawing/2014/main" xmlns="" id="{917F1016-D864-4C6D-8058-DC5848A6D175}"/>
              </a:ext>
            </a:extLst>
          </p:cNvPr>
          <p:cNvSpPr/>
          <p:nvPr/>
        </p:nvSpPr>
        <p:spPr>
          <a:xfrm>
            <a:off x="3532821" y="3885348"/>
            <a:ext cx="0" cy="738377"/>
          </a:xfrm>
          <a:custGeom>
            <a:avLst/>
            <a:gdLst/>
            <a:ahLst/>
            <a:cxnLst/>
            <a:rect l="l" t="t" r="r" b="b"/>
            <a:pathLst>
              <a:path h="984503">
                <a:moveTo>
                  <a:pt x="0" y="0"/>
                </a:moveTo>
                <a:lnTo>
                  <a:pt x="0" y="984503"/>
                </a:lnTo>
              </a:path>
            </a:pathLst>
          </a:custGeom>
          <a:ln w="6096">
            <a:solidFill>
              <a:srgbClr val="FFFFFF"/>
            </a:solidFill>
            <a:prstDash val="dash"/>
          </a:ln>
        </p:spPr>
        <p:txBody>
          <a:bodyPr wrap="square" lIns="0" tIns="0" rIns="0" bIns="0" rtlCol="0">
            <a:noAutofit/>
          </a:bodyPr>
          <a:lstStyle/>
          <a:p>
            <a:endParaRPr sz="1351"/>
          </a:p>
        </p:txBody>
      </p:sp>
      <p:sp>
        <p:nvSpPr>
          <p:cNvPr id="213" name="object 94">
            <a:extLst>
              <a:ext uri="{FF2B5EF4-FFF2-40B4-BE49-F238E27FC236}">
                <a16:creationId xmlns:a16="http://schemas.microsoft.com/office/drawing/2014/main" xmlns="" id="{95DAA16E-168C-44CF-B163-7B7A27E29856}"/>
              </a:ext>
            </a:extLst>
          </p:cNvPr>
          <p:cNvSpPr/>
          <p:nvPr/>
        </p:nvSpPr>
        <p:spPr>
          <a:xfrm>
            <a:off x="3227650" y="4580283"/>
            <a:ext cx="651509" cy="480060"/>
          </a:xfrm>
          <a:prstGeom prst="rect">
            <a:avLst/>
          </a:prstGeom>
          <a:blipFill>
            <a:blip r:embed="rId14" cstate="print"/>
            <a:stretch>
              <a:fillRect/>
            </a:stretch>
          </a:blipFill>
        </p:spPr>
        <p:txBody>
          <a:bodyPr wrap="square" lIns="0" tIns="0" rIns="0" bIns="0" rtlCol="0">
            <a:noAutofit/>
          </a:bodyPr>
          <a:lstStyle/>
          <a:p>
            <a:endParaRPr sz="1351"/>
          </a:p>
        </p:txBody>
      </p:sp>
      <p:sp>
        <p:nvSpPr>
          <p:cNvPr id="214" name="object 95">
            <a:extLst>
              <a:ext uri="{FF2B5EF4-FFF2-40B4-BE49-F238E27FC236}">
                <a16:creationId xmlns:a16="http://schemas.microsoft.com/office/drawing/2014/main" xmlns="" id="{E11FA801-9931-46E0-81F1-95113658AB41}"/>
              </a:ext>
            </a:extLst>
          </p:cNvPr>
          <p:cNvSpPr/>
          <p:nvPr/>
        </p:nvSpPr>
        <p:spPr>
          <a:xfrm>
            <a:off x="4958143" y="3865912"/>
            <a:ext cx="0" cy="758763"/>
          </a:xfrm>
          <a:custGeom>
            <a:avLst/>
            <a:gdLst/>
            <a:ahLst/>
            <a:cxnLst/>
            <a:rect l="l" t="t" r="r" b="b"/>
            <a:pathLst>
              <a:path h="1011681">
                <a:moveTo>
                  <a:pt x="0" y="0"/>
                </a:moveTo>
                <a:lnTo>
                  <a:pt x="0" y="1011682"/>
                </a:lnTo>
              </a:path>
            </a:pathLst>
          </a:custGeom>
          <a:ln w="6096">
            <a:solidFill>
              <a:srgbClr val="FFFFFF"/>
            </a:solidFill>
            <a:prstDash val="dash"/>
          </a:ln>
        </p:spPr>
        <p:txBody>
          <a:bodyPr wrap="square" lIns="0" tIns="0" rIns="0" bIns="0" rtlCol="0">
            <a:noAutofit/>
          </a:bodyPr>
          <a:lstStyle/>
          <a:p>
            <a:endParaRPr sz="1351"/>
          </a:p>
        </p:txBody>
      </p:sp>
      <p:sp>
        <p:nvSpPr>
          <p:cNvPr id="215" name="object 96">
            <a:extLst>
              <a:ext uri="{FF2B5EF4-FFF2-40B4-BE49-F238E27FC236}">
                <a16:creationId xmlns:a16="http://schemas.microsoft.com/office/drawing/2014/main" xmlns="" id="{FE43299E-ACA8-4826-BCF2-5BA54FF16F65}"/>
              </a:ext>
            </a:extLst>
          </p:cNvPr>
          <p:cNvSpPr/>
          <p:nvPr/>
        </p:nvSpPr>
        <p:spPr>
          <a:xfrm>
            <a:off x="4667820" y="4580283"/>
            <a:ext cx="621792" cy="480060"/>
          </a:xfrm>
          <a:prstGeom prst="rect">
            <a:avLst/>
          </a:prstGeom>
          <a:blipFill>
            <a:blip r:embed="rId15" cstate="print"/>
            <a:stretch>
              <a:fillRect/>
            </a:stretch>
          </a:blipFill>
        </p:spPr>
        <p:txBody>
          <a:bodyPr wrap="square" lIns="0" tIns="0" rIns="0" bIns="0" rtlCol="0">
            <a:noAutofit/>
          </a:bodyPr>
          <a:lstStyle/>
          <a:p>
            <a:endParaRPr sz="1351"/>
          </a:p>
        </p:txBody>
      </p:sp>
      <p:sp>
        <p:nvSpPr>
          <p:cNvPr id="216" name="object 97">
            <a:extLst>
              <a:ext uri="{FF2B5EF4-FFF2-40B4-BE49-F238E27FC236}">
                <a16:creationId xmlns:a16="http://schemas.microsoft.com/office/drawing/2014/main" xmlns="" id="{4B5C75A4-78A0-40AF-911E-0EC22D25DD03}"/>
              </a:ext>
            </a:extLst>
          </p:cNvPr>
          <p:cNvSpPr/>
          <p:nvPr/>
        </p:nvSpPr>
        <p:spPr>
          <a:xfrm>
            <a:off x="4694116" y="4211098"/>
            <a:ext cx="322327" cy="144019"/>
          </a:xfrm>
          <a:prstGeom prst="rect">
            <a:avLst/>
          </a:prstGeom>
          <a:blipFill>
            <a:blip r:embed="rId16" cstate="print"/>
            <a:stretch>
              <a:fillRect/>
            </a:stretch>
          </a:blipFill>
        </p:spPr>
        <p:txBody>
          <a:bodyPr wrap="square" lIns="0" tIns="0" rIns="0" bIns="0" rtlCol="0">
            <a:noAutofit/>
          </a:bodyPr>
          <a:lstStyle/>
          <a:p>
            <a:endParaRPr sz="1351"/>
          </a:p>
        </p:txBody>
      </p:sp>
      <p:sp>
        <p:nvSpPr>
          <p:cNvPr id="217" name="object 98">
            <a:extLst>
              <a:ext uri="{FF2B5EF4-FFF2-40B4-BE49-F238E27FC236}">
                <a16:creationId xmlns:a16="http://schemas.microsoft.com/office/drawing/2014/main" xmlns="" id="{A839FBCB-7578-4ECE-AB8D-24A4902678ED}"/>
              </a:ext>
            </a:extLst>
          </p:cNvPr>
          <p:cNvSpPr/>
          <p:nvPr/>
        </p:nvSpPr>
        <p:spPr>
          <a:xfrm>
            <a:off x="4776031" y="4213008"/>
            <a:ext cx="65343" cy="123971"/>
          </a:xfrm>
          <a:custGeom>
            <a:avLst/>
            <a:gdLst/>
            <a:ahLst/>
            <a:cxnLst/>
            <a:rect l="l" t="t" r="r" b="b"/>
            <a:pathLst>
              <a:path w="87122" h="165295">
                <a:moveTo>
                  <a:pt x="27245" y="101581"/>
                </a:moveTo>
                <a:lnTo>
                  <a:pt x="26924" y="83565"/>
                </a:lnTo>
                <a:lnTo>
                  <a:pt x="27108" y="69578"/>
                </a:lnTo>
                <a:lnTo>
                  <a:pt x="27910" y="54526"/>
                </a:lnTo>
                <a:lnTo>
                  <a:pt x="29335" y="43365"/>
                </a:lnTo>
                <a:lnTo>
                  <a:pt x="31369" y="36067"/>
                </a:lnTo>
                <a:lnTo>
                  <a:pt x="34416" y="29336"/>
                </a:lnTo>
                <a:lnTo>
                  <a:pt x="38481" y="26034"/>
                </a:lnTo>
                <a:lnTo>
                  <a:pt x="48768" y="26034"/>
                </a:lnTo>
                <a:lnTo>
                  <a:pt x="52832" y="29336"/>
                </a:lnTo>
                <a:lnTo>
                  <a:pt x="55752" y="36067"/>
                </a:lnTo>
                <a:lnTo>
                  <a:pt x="57395" y="41232"/>
                </a:lnTo>
                <a:lnTo>
                  <a:pt x="58971" y="51449"/>
                </a:lnTo>
                <a:lnTo>
                  <a:pt x="59896" y="65550"/>
                </a:lnTo>
                <a:lnTo>
                  <a:pt x="60198" y="83565"/>
                </a:lnTo>
                <a:lnTo>
                  <a:pt x="60029" y="97355"/>
                </a:lnTo>
                <a:lnTo>
                  <a:pt x="59261" y="112428"/>
                </a:lnTo>
                <a:lnTo>
                  <a:pt x="57845" y="123617"/>
                </a:lnTo>
                <a:lnTo>
                  <a:pt x="55752" y="130936"/>
                </a:lnTo>
                <a:lnTo>
                  <a:pt x="54709" y="165295"/>
                </a:lnTo>
                <a:lnTo>
                  <a:pt x="65776" y="159116"/>
                </a:lnTo>
                <a:lnTo>
                  <a:pt x="75057" y="148462"/>
                </a:lnTo>
                <a:lnTo>
                  <a:pt x="80010" y="138402"/>
                </a:lnTo>
                <a:lnTo>
                  <a:pt x="83138" y="127762"/>
                </a:lnTo>
                <a:lnTo>
                  <a:pt x="85358" y="115080"/>
                </a:lnTo>
                <a:lnTo>
                  <a:pt x="86682" y="100350"/>
                </a:lnTo>
                <a:lnTo>
                  <a:pt x="87122" y="83565"/>
                </a:lnTo>
                <a:lnTo>
                  <a:pt x="87103" y="79908"/>
                </a:lnTo>
                <a:lnTo>
                  <a:pt x="86483" y="63523"/>
                </a:lnTo>
                <a:lnTo>
                  <a:pt x="84980" y="49205"/>
                </a:lnTo>
                <a:lnTo>
                  <a:pt x="82581" y="36943"/>
                </a:lnTo>
                <a:lnTo>
                  <a:pt x="79277" y="26725"/>
                </a:lnTo>
                <a:lnTo>
                  <a:pt x="75057" y="18541"/>
                </a:lnTo>
                <a:lnTo>
                  <a:pt x="67029" y="8974"/>
                </a:lnTo>
                <a:lnTo>
                  <a:pt x="56185" y="2248"/>
                </a:lnTo>
                <a:lnTo>
                  <a:pt x="43561" y="0"/>
                </a:lnTo>
                <a:lnTo>
                  <a:pt x="32383" y="1733"/>
                </a:lnTo>
                <a:lnTo>
                  <a:pt x="21320" y="7913"/>
                </a:lnTo>
                <a:lnTo>
                  <a:pt x="12064" y="18541"/>
                </a:lnTo>
                <a:lnTo>
                  <a:pt x="7165" y="28438"/>
                </a:lnTo>
                <a:lnTo>
                  <a:pt x="4014" y="39051"/>
                </a:lnTo>
                <a:lnTo>
                  <a:pt x="1776" y="51706"/>
                </a:lnTo>
                <a:lnTo>
                  <a:pt x="442" y="66413"/>
                </a:lnTo>
                <a:lnTo>
                  <a:pt x="0" y="83184"/>
                </a:lnTo>
                <a:lnTo>
                  <a:pt x="24" y="87382"/>
                </a:lnTo>
                <a:lnTo>
                  <a:pt x="662" y="103799"/>
                </a:lnTo>
                <a:lnTo>
                  <a:pt x="2174" y="118118"/>
                </a:lnTo>
                <a:lnTo>
                  <a:pt x="4572" y="130349"/>
                </a:lnTo>
                <a:lnTo>
                  <a:pt x="7865" y="140503"/>
                </a:lnTo>
                <a:lnTo>
                  <a:pt x="12064" y="148589"/>
                </a:lnTo>
                <a:lnTo>
                  <a:pt x="20120" y="158151"/>
                </a:lnTo>
                <a:lnTo>
                  <a:pt x="30986" y="164797"/>
                </a:lnTo>
                <a:lnTo>
                  <a:pt x="28200" y="115682"/>
                </a:lnTo>
                <a:lnTo>
                  <a:pt x="27245" y="101581"/>
                </a:lnTo>
                <a:close/>
              </a:path>
            </a:pathLst>
          </a:custGeom>
          <a:solidFill>
            <a:srgbClr val="000000"/>
          </a:solidFill>
        </p:spPr>
        <p:txBody>
          <a:bodyPr wrap="square" lIns="0" tIns="0" rIns="0" bIns="0" rtlCol="0">
            <a:noAutofit/>
          </a:bodyPr>
          <a:lstStyle/>
          <a:p>
            <a:endParaRPr sz="1351"/>
          </a:p>
        </p:txBody>
      </p:sp>
      <p:sp>
        <p:nvSpPr>
          <p:cNvPr id="218" name="object 99">
            <a:extLst>
              <a:ext uri="{FF2B5EF4-FFF2-40B4-BE49-F238E27FC236}">
                <a16:creationId xmlns:a16="http://schemas.microsoft.com/office/drawing/2014/main" xmlns="" id="{0309BF78-BA3E-462A-888E-B71BF6E16A69}"/>
              </a:ext>
            </a:extLst>
          </p:cNvPr>
          <p:cNvSpPr/>
          <p:nvPr/>
        </p:nvSpPr>
        <p:spPr>
          <a:xfrm>
            <a:off x="4797175" y="4299760"/>
            <a:ext cx="20664" cy="38492"/>
          </a:xfrm>
          <a:custGeom>
            <a:avLst/>
            <a:gdLst/>
            <a:ahLst/>
            <a:cxnLst/>
            <a:rect l="l" t="t" r="r" b="b"/>
            <a:pathLst>
              <a:path w="27552" h="51322">
                <a:moveTo>
                  <a:pt x="27552" y="15254"/>
                </a:moveTo>
                <a:lnTo>
                  <a:pt x="24631" y="21985"/>
                </a:lnTo>
                <a:lnTo>
                  <a:pt x="20567" y="25287"/>
                </a:lnTo>
                <a:lnTo>
                  <a:pt x="10280" y="25287"/>
                </a:lnTo>
                <a:lnTo>
                  <a:pt x="6216" y="21985"/>
                </a:lnTo>
                <a:lnTo>
                  <a:pt x="3168" y="15381"/>
                </a:lnTo>
                <a:lnTo>
                  <a:pt x="1574" y="10216"/>
                </a:lnTo>
                <a:lnTo>
                  <a:pt x="0" y="0"/>
                </a:lnTo>
                <a:lnTo>
                  <a:pt x="2785" y="49114"/>
                </a:lnTo>
                <a:lnTo>
                  <a:pt x="15487" y="51322"/>
                </a:lnTo>
                <a:lnTo>
                  <a:pt x="26508" y="49612"/>
                </a:lnTo>
                <a:lnTo>
                  <a:pt x="27552" y="15254"/>
                </a:lnTo>
                <a:close/>
              </a:path>
            </a:pathLst>
          </a:custGeom>
          <a:solidFill>
            <a:srgbClr val="000000"/>
          </a:solidFill>
        </p:spPr>
        <p:txBody>
          <a:bodyPr wrap="square" lIns="0" tIns="0" rIns="0" bIns="0" rtlCol="0">
            <a:noAutofit/>
          </a:bodyPr>
          <a:lstStyle/>
          <a:p>
            <a:endParaRPr sz="1351"/>
          </a:p>
        </p:txBody>
      </p:sp>
      <p:sp>
        <p:nvSpPr>
          <p:cNvPr id="219" name="object 100">
            <a:extLst>
              <a:ext uri="{FF2B5EF4-FFF2-40B4-BE49-F238E27FC236}">
                <a16:creationId xmlns:a16="http://schemas.microsoft.com/office/drawing/2014/main" xmlns="" id="{CE69213D-898C-486D-84B8-32A9F2FF87DE}"/>
              </a:ext>
            </a:extLst>
          </p:cNvPr>
          <p:cNvSpPr/>
          <p:nvPr/>
        </p:nvSpPr>
        <p:spPr>
          <a:xfrm>
            <a:off x="4931763" y="4215101"/>
            <a:ext cx="67723" cy="123159"/>
          </a:xfrm>
          <a:custGeom>
            <a:avLst/>
            <a:gdLst/>
            <a:ahLst/>
            <a:cxnLst/>
            <a:rect l="l" t="t" r="r" b="b"/>
            <a:pathLst>
              <a:path w="90296" h="164211">
                <a:moveTo>
                  <a:pt x="35813" y="29337"/>
                </a:moveTo>
                <a:lnTo>
                  <a:pt x="84200" y="29337"/>
                </a:lnTo>
                <a:lnTo>
                  <a:pt x="84200" y="0"/>
                </a:lnTo>
                <a:lnTo>
                  <a:pt x="16255" y="0"/>
                </a:lnTo>
                <a:lnTo>
                  <a:pt x="3048" y="85217"/>
                </a:lnTo>
                <a:lnTo>
                  <a:pt x="24002" y="88900"/>
                </a:lnTo>
                <a:lnTo>
                  <a:pt x="29844" y="80899"/>
                </a:lnTo>
                <a:lnTo>
                  <a:pt x="36449" y="76962"/>
                </a:lnTo>
                <a:lnTo>
                  <a:pt x="49656" y="76962"/>
                </a:lnTo>
                <a:lnTo>
                  <a:pt x="54482" y="79375"/>
                </a:lnTo>
                <a:lnTo>
                  <a:pt x="58292" y="84201"/>
                </a:lnTo>
                <a:lnTo>
                  <a:pt x="61975" y="89154"/>
                </a:lnTo>
                <a:lnTo>
                  <a:pt x="63880" y="96774"/>
                </a:lnTo>
                <a:lnTo>
                  <a:pt x="63880" y="117856"/>
                </a:lnTo>
                <a:lnTo>
                  <a:pt x="61975" y="125857"/>
                </a:lnTo>
                <a:lnTo>
                  <a:pt x="58165" y="131064"/>
                </a:lnTo>
                <a:lnTo>
                  <a:pt x="54355" y="136398"/>
                </a:lnTo>
                <a:lnTo>
                  <a:pt x="49911" y="138937"/>
                </a:lnTo>
                <a:lnTo>
                  <a:pt x="40131" y="138937"/>
                </a:lnTo>
                <a:lnTo>
                  <a:pt x="36067" y="136906"/>
                </a:lnTo>
                <a:lnTo>
                  <a:pt x="32257" y="132842"/>
                </a:lnTo>
                <a:lnTo>
                  <a:pt x="28575" y="128778"/>
                </a:lnTo>
                <a:lnTo>
                  <a:pt x="26415" y="123062"/>
                </a:lnTo>
                <a:lnTo>
                  <a:pt x="25780" y="115951"/>
                </a:lnTo>
                <a:lnTo>
                  <a:pt x="0" y="119380"/>
                </a:lnTo>
                <a:lnTo>
                  <a:pt x="2319" y="131321"/>
                </a:lnTo>
                <a:lnTo>
                  <a:pt x="7224" y="143145"/>
                </a:lnTo>
                <a:lnTo>
                  <a:pt x="14477" y="152527"/>
                </a:lnTo>
                <a:lnTo>
                  <a:pt x="19718" y="156856"/>
                </a:lnTo>
                <a:lnTo>
                  <a:pt x="31136" y="162364"/>
                </a:lnTo>
                <a:lnTo>
                  <a:pt x="44323" y="164211"/>
                </a:lnTo>
                <a:lnTo>
                  <a:pt x="44802" y="164208"/>
                </a:lnTo>
                <a:lnTo>
                  <a:pt x="58216" y="162099"/>
                </a:lnTo>
                <a:lnTo>
                  <a:pt x="69419" y="156070"/>
                </a:lnTo>
                <a:lnTo>
                  <a:pt x="78358" y="146177"/>
                </a:lnTo>
                <a:lnTo>
                  <a:pt x="85762" y="131686"/>
                </a:lnTo>
                <a:lnTo>
                  <a:pt x="89156" y="119442"/>
                </a:lnTo>
                <a:lnTo>
                  <a:pt x="90296" y="106553"/>
                </a:lnTo>
                <a:lnTo>
                  <a:pt x="90012" y="99289"/>
                </a:lnTo>
                <a:lnTo>
                  <a:pt x="87722" y="85976"/>
                </a:lnTo>
                <a:lnTo>
                  <a:pt x="83155" y="74355"/>
                </a:lnTo>
                <a:lnTo>
                  <a:pt x="76326" y="64389"/>
                </a:lnTo>
                <a:lnTo>
                  <a:pt x="72931" y="61012"/>
                </a:lnTo>
                <a:lnTo>
                  <a:pt x="61985" y="54220"/>
                </a:lnTo>
                <a:lnTo>
                  <a:pt x="49275" y="51943"/>
                </a:lnTo>
                <a:lnTo>
                  <a:pt x="43433" y="51943"/>
                </a:lnTo>
                <a:lnTo>
                  <a:pt x="37464" y="53593"/>
                </a:lnTo>
                <a:lnTo>
                  <a:pt x="31623" y="57150"/>
                </a:lnTo>
                <a:lnTo>
                  <a:pt x="35813" y="29337"/>
                </a:lnTo>
                <a:close/>
              </a:path>
            </a:pathLst>
          </a:custGeom>
          <a:solidFill>
            <a:srgbClr val="000000"/>
          </a:solidFill>
        </p:spPr>
        <p:txBody>
          <a:bodyPr wrap="square" lIns="0" tIns="0" rIns="0" bIns="0" rtlCol="0">
            <a:noAutofit/>
          </a:bodyPr>
          <a:lstStyle/>
          <a:p>
            <a:endParaRPr sz="1351"/>
          </a:p>
        </p:txBody>
      </p:sp>
      <p:sp>
        <p:nvSpPr>
          <p:cNvPr id="220" name="object 101">
            <a:extLst>
              <a:ext uri="{FF2B5EF4-FFF2-40B4-BE49-F238E27FC236}">
                <a16:creationId xmlns:a16="http://schemas.microsoft.com/office/drawing/2014/main" xmlns="" id="{7A09FD4B-E753-4443-BA7D-117D5B2D3530}"/>
              </a:ext>
            </a:extLst>
          </p:cNvPr>
          <p:cNvSpPr/>
          <p:nvPr/>
        </p:nvSpPr>
        <p:spPr>
          <a:xfrm>
            <a:off x="4858893" y="4213005"/>
            <a:ext cx="44196" cy="123159"/>
          </a:xfrm>
          <a:custGeom>
            <a:avLst/>
            <a:gdLst/>
            <a:ahLst/>
            <a:cxnLst/>
            <a:rect l="l" t="t" r="r" b="b"/>
            <a:pathLst>
              <a:path w="58928" h="164211">
                <a:moveTo>
                  <a:pt x="58928" y="0"/>
                </a:moveTo>
                <a:lnTo>
                  <a:pt x="38226" y="0"/>
                </a:lnTo>
                <a:lnTo>
                  <a:pt x="36563" y="4679"/>
                </a:lnTo>
                <a:lnTo>
                  <a:pt x="30645" y="15820"/>
                </a:lnTo>
                <a:lnTo>
                  <a:pt x="22225" y="25780"/>
                </a:lnTo>
                <a:lnTo>
                  <a:pt x="20799" y="27157"/>
                </a:lnTo>
                <a:lnTo>
                  <a:pt x="10276" y="35717"/>
                </a:lnTo>
                <a:lnTo>
                  <a:pt x="0" y="41274"/>
                </a:lnTo>
                <a:lnTo>
                  <a:pt x="0" y="69722"/>
                </a:lnTo>
                <a:lnTo>
                  <a:pt x="2545" y="68670"/>
                </a:lnTo>
                <a:lnTo>
                  <a:pt x="13668" y="62798"/>
                </a:lnTo>
                <a:lnTo>
                  <a:pt x="23926" y="55218"/>
                </a:lnTo>
                <a:lnTo>
                  <a:pt x="33274" y="45973"/>
                </a:lnTo>
                <a:lnTo>
                  <a:pt x="33274" y="164210"/>
                </a:lnTo>
                <a:lnTo>
                  <a:pt x="58928" y="164210"/>
                </a:lnTo>
                <a:lnTo>
                  <a:pt x="58928" y="0"/>
                </a:lnTo>
                <a:close/>
              </a:path>
            </a:pathLst>
          </a:custGeom>
          <a:solidFill>
            <a:srgbClr val="000000"/>
          </a:solidFill>
        </p:spPr>
        <p:txBody>
          <a:bodyPr wrap="square" lIns="0" tIns="0" rIns="0" bIns="0" rtlCol="0">
            <a:noAutofit/>
          </a:bodyPr>
          <a:lstStyle/>
          <a:p>
            <a:endParaRPr sz="1351"/>
          </a:p>
        </p:txBody>
      </p:sp>
      <p:sp>
        <p:nvSpPr>
          <p:cNvPr id="221" name="object 102">
            <a:extLst>
              <a:ext uri="{FF2B5EF4-FFF2-40B4-BE49-F238E27FC236}">
                <a16:creationId xmlns:a16="http://schemas.microsoft.com/office/drawing/2014/main" xmlns="" id="{2A8D8CB4-BD47-4447-9BCC-5802DAB01E94}"/>
              </a:ext>
            </a:extLst>
          </p:cNvPr>
          <p:cNvSpPr/>
          <p:nvPr/>
        </p:nvSpPr>
        <p:spPr>
          <a:xfrm>
            <a:off x="4695833" y="4213005"/>
            <a:ext cx="67723" cy="123159"/>
          </a:xfrm>
          <a:custGeom>
            <a:avLst/>
            <a:gdLst/>
            <a:ahLst/>
            <a:cxnLst/>
            <a:rect l="l" t="t" r="r" b="b"/>
            <a:pathLst>
              <a:path w="90297" h="164211">
                <a:moveTo>
                  <a:pt x="44450" y="126364"/>
                </a:moveTo>
                <a:lnTo>
                  <a:pt x="46609" y="123443"/>
                </a:lnTo>
                <a:lnTo>
                  <a:pt x="51816" y="117220"/>
                </a:lnTo>
                <a:lnTo>
                  <a:pt x="60071" y="107949"/>
                </a:lnTo>
                <a:lnTo>
                  <a:pt x="64604" y="102797"/>
                </a:lnTo>
                <a:lnTo>
                  <a:pt x="73146" y="92283"/>
                </a:lnTo>
                <a:lnTo>
                  <a:pt x="79121" y="83565"/>
                </a:lnTo>
                <a:lnTo>
                  <a:pt x="82931" y="77215"/>
                </a:lnTo>
                <a:lnTo>
                  <a:pt x="85725" y="70865"/>
                </a:lnTo>
                <a:lnTo>
                  <a:pt x="87503" y="64642"/>
                </a:lnTo>
                <a:lnTo>
                  <a:pt x="89281" y="58292"/>
                </a:lnTo>
                <a:lnTo>
                  <a:pt x="90297" y="51815"/>
                </a:lnTo>
                <a:lnTo>
                  <a:pt x="90297" y="45211"/>
                </a:lnTo>
                <a:lnTo>
                  <a:pt x="89679" y="37026"/>
                </a:lnTo>
                <a:lnTo>
                  <a:pt x="86129" y="24782"/>
                </a:lnTo>
                <a:lnTo>
                  <a:pt x="79502" y="13715"/>
                </a:lnTo>
                <a:lnTo>
                  <a:pt x="73087" y="7397"/>
                </a:lnTo>
                <a:lnTo>
                  <a:pt x="61793" y="1849"/>
                </a:lnTo>
                <a:lnTo>
                  <a:pt x="47752" y="0"/>
                </a:lnTo>
                <a:lnTo>
                  <a:pt x="39393" y="609"/>
                </a:lnTo>
                <a:lnTo>
                  <a:pt x="27034" y="4419"/>
                </a:lnTo>
                <a:lnTo>
                  <a:pt x="17018" y="11683"/>
                </a:lnTo>
                <a:lnTo>
                  <a:pt x="9955" y="21649"/>
                </a:lnTo>
                <a:lnTo>
                  <a:pt x="5518" y="33636"/>
                </a:lnTo>
                <a:lnTo>
                  <a:pt x="3048" y="48386"/>
                </a:lnTo>
                <a:lnTo>
                  <a:pt x="28575" y="51561"/>
                </a:lnTo>
                <a:lnTo>
                  <a:pt x="29684" y="42657"/>
                </a:lnTo>
                <a:lnTo>
                  <a:pt x="35806" y="30190"/>
                </a:lnTo>
                <a:lnTo>
                  <a:pt x="46990" y="26034"/>
                </a:lnTo>
                <a:lnTo>
                  <a:pt x="52197" y="26034"/>
                </a:lnTo>
                <a:lnTo>
                  <a:pt x="56515" y="27812"/>
                </a:lnTo>
                <a:lnTo>
                  <a:pt x="59690" y="31495"/>
                </a:lnTo>
                <a:lnTo>
                  <a:pt x="62865" y="35178"/>
                </a:lnTo>
                <a:lnTo>
                  <a:pt x="64389" y="40512"/>
                </a:lnTo>
                <a:lnTo>
                  <a:pt x="64389" y="54355"/>
                </a:lnTo>
                <a:lnTo>
                  <a:pt x="62484" y="60959"/>
                </a:lnTo>
                <a:lnTo>
                  <a:pt x="58674" y="67563"/>
                </a:lnTo>
                <a:lnTo>
                  <a:pt x="55975" y="71622"/>
                </a:lnTo>
                <a:lnTo>
                  <a:pt x="48706" y="80903"/>
                </a:lnTo>
                <a:lnTo>
                  <a:pt x="37719" y="93725"/>
                </a:lnTo>
                <a:lnTo>
                  <a:pt x="29146" y="103746"/>
                </a:lnTo>
                <a:lnTo>
                  <a:pt x="20490" y="114723"/>
                </a:lnTo>
                <a:lnTo>
                  <a:pt x="13734" y="124426"/>
                </a:lnTo>
                <a:lnTo>
                  <a:pt x="8890" y="132841"/>
                </a:lnTo>
                <a:lnTo>
                  <a:pt x="5902" y="139484"/>
                </a:lnTo>
                <a:lnTo>
                  <a:pt x="2061" y="151581"/>
                </a:lnTo>
                <a:lnTo>
                  <a:pt x="0" y="164210"/>
                </a:lnTo>
                <a:lnTo>
                  <a:pt x="90297" y="164210"/>
                </a:lnTo>
                <a:lnTo>
                  <a:pt x="90297" y="135127"/>
                </a:lnTo>
                <a:lnTo>
                  <a:pt x="39116" y="135127"/>
                </a:lnTo>
                <a:lnTo>
                  <a:pt x="40512" y="132206"/>
                </a:lnTo>
                <a:lnTo>
                  <a:pt x="42164" y="129285"/>
                </a:lnTo>
                <a:lnTo>
                  <a:pt x="44450" y="126364"/>
                </a:lnTo>
                <a:close/>
              </a:path>
            </a:pathLst>
          </a:custGeom>
          <a:solidFill>
            <a:srgbClr val="000000"/>
          </a:solidFill>
        </p:spPr>
        <p:txBody>
          <a:bodyPr wrap="square" lIns="0" tIns="0" rIns="0" bIns="0" rtlCol="0">
            <a:noAutofit/>
          </a:bodyPr>
          <a:lstStyle/>
          <a:p>
            <a:endParaRPr sz="1351"/>
          </a:p>
        </p:txBody>
      </p:sp>
      <p:sp>
        <p:nvSpPr>
          <p:cNvPr id="222" name="object 103">
            <a:extLst>
              <a:ext uri="{FF2B5EF4-FFF2-40B4-BE49-F238E27FC236}">
                <a16:creationId xmlns:a16="http://schemas.microsoft.com/office/drawing/2014/main" xmlns="" id="{7F003B55-5799-477B-848F-79DAFD49A3AE}"/>
              </a:ext>
            </a:extLst>
          </p:cNvPr>
          <p:cNvSpPr/>
          <p:nvPr/>
        </p:nvSpPr>
        <p:spPr>
          <a:xfrm>
            <a:off x="4796218" y="4232533"/>
            <a:ext cx="24956" cy="86201"/>
          </a:xfrm>
          <a:custGeom>
            <a:avLst/>
            <a:gdLst/>
            <a:ahLst/>
            <a:cxnLst/>
            <a:rect l="l" t="t" r="r" b="b"/>
            <a:pathLst>
              <a:path w="33274" h="114935">
                <a:moveTo>
                  <a:pt x="16637" y="0"/>
                </a:moveTo>
                <a:lnTo>
                  <a:pt x="11557" y="0"/>
                </a:lnTo>
                <a:lnTo>
                  <a:pt x="7492" y="3302"/>
                </a:lnTo>
                <a:lnTo>
                  <a:pt x="4445" y="10033"/>
                </a:lnTo>
                <a:lnTo>
                  <a:pt x="2411" y="17330"/>
                </a:lnTo>
                <a:lnTo>
                  <a:pt x="986" y="28491"/>
                </a:lnTo>
                <a:lnTo>
                  <a:pt x="184" y="43543"/>
                </a:lnTo>
                <a:lnTo>
                  <a:pt x="0" y="57531"/>
                </a:lnTo>
                <a:lnTo>
                  <a:pt x="321" y="75546"/>
                </a:lnTo>
                <a:lnTo>
                  <a:pt x="1276" y="89647"/>
                </a:lnTo>
                <a:lnTo>
                  <a:pt x="2851" y="99864"/>
                </a:lnTo>
                <a:lnTo>
                  <a:pt x="4445" y="105029"/>
                </a:lnTo>
                <a:lnTo>
                  <a:pt x="7492" y="111633"/>
                </a:lnTo>
                <a:lnTo>
                  <a:pt x="11557" y="114935"/>
                </a:lnTo>
                <a:lnTo>
                  <a:pt x="16637" y="114935"/>
                </a:lnTo>
                <a:lnTo>
                  <a:pt x="21844" y="114935"/>
                </a:lnTo>
                <a:lnTo>
                  <a:pt x="25908" y="111633"/>
                </a:lnTo>
                <a:lnTo>
                  <a:pt x="28828" y="104902"/>
                </a:lnTo>
                <a:lnTo>
                  <a:pt x="30921" y="97582"/>
                </a:lnTo>
                <a:lnTo>
                  <a:pt x="32337" y="86393"/>
                </a:lnTo>
                <a:lnTo>
                  <a:pt x="33105" y="71320"/>
                </a:lnTo>
                <a:lnTo>
                  <a:pt x="33274" y="57531"/>
                </a:lnTo>
                <a:lnTo>
                  <a:pt x="32972" y="39515"/>
                </a:lnTo>
                <a:lnTo>
                  <a:pt x="32047" y="25414"/>
                </a:lnTo>
                <a:lnTo>
                  <a:pt x="30471" y="15197"/>
                </a:lnTo>
                <a:lnTo>
                  <a:pt x="28828" y="10033"/>
                </a:lnTo>
                <a:lnTo>
                  <a:pt x="25908" y="3302"/>
                </a:lnTo>
                <a:lnTo>
                  <a:pt x="21844" y="0"/>
                </a:lnTo>
                <a:lnTo>
                  <a:pt x="16637" y="0"/>
                </a:lnTo>
                <a:close/>
              </a:path>
            </a:pathLst>
          </a:custGeom>
          <a:ln w="9144">
            <a:solidFill>
              <a:srgbClr val="FFFFFF"/>
            </a:solidFill>
          </a:ln>
        </p:spPr>
        <p:txBody>
          <a:bodyPr wrap="square" lIns="0" tIns="0" rIns="0" bIns="0" rtlCol="0">
            <a:noAutofit/>
          </a:bodyPr>
          <a:lstStyle/>
          <a:p>
            <a:endParaRPr sz="1351"/>
          </a:p>
        </p:txBody>
      </p:sp>
      <p:sp>
        <p:nvSpPr>
          <p:cNvPr id="223" name="object 104">
            <a:extLst>
              <a:ext uri="{FF2B5EF4-FFF2-40B4-BE49-F238E27FC236}">
                <a16:creationId xmlns:a16="http://schemas.microsoft.com/office/drawing/2014/main" xmlns="" id="{EE404895-0BFC-4F5C-BD46-A7076F4D2A0A}"/>
              </a:ext>
            </a:extLst>
          </p:cNvPr>
          <p:cNvSpPr/>
          <p:nvPr/>
        </p:nvSpPr>
        <p:spPr>
          <a:xfrm>
            <a:off x="4931763" y="4215101"/>
            <a:ext cx="67723" cy="123159"/>
          </a:xfrm>
          <a:custGeom>
            <a:avLst/>
            <a:gdLst/>
            <a:ahLst/>
            <a:cxnLst/>
            <a:rect l="l" t="t" r="r" b="b"/>
            <a:pathLst>
              <a:path w="90296" h="164211">
                <a:moveTo>
                  <a:pt x="16255" y="0"/>
                </a:moveTo>
                <a:lnTo>
                  <a:pt x="84200" y="0"/>
                </a:lnTo>
                <a:lnTo>
                  <a:pt x="84200" y="29337"/>
                </a:lnTo>
                <a:lnTo>
                  <a:pt x="35813" y="29337"/>
                </a:lnTo>
                <a:lnTo>
                  <a:pt x="31623" y="57150"/>
                </a:lnTo>
                <a:lnTo>
                  <a:pt x="37464" y="53593"/>
                </a:lnTo>
                <a:lnTo>
                  <a:pt x="43433" y="51943"/>
                </a:lnTo>
                <a:lnTo>
                  <a:pt x="49275" y="51943"/>
                </a:lnTo>
                <a:lnTo>
                  <a:pt x="61985" y="54220"/>
                </a:lnTo>
                <a:lnTo>
                  <a:pt x="72931" y="61012"/>
                </a:lnTo>
                <a:lnTo>
                  <a:pt x="76326" y="64389"/>
                </a:lnTo>
                <a:lnTo>
                  <a:pt x="83155" y="74355"/>
                </a:lnTo>
                <a:lnTo>
                  <a:pt x="87722" y="85976"/>
                </a:lnTo>
                <a:lnTo>
                  <a:pt x="90012" y="99289"/>
                </a:lnTo>
                <a:lnTo>
                  <a:pt x="90296" y="106553"/>
                </a:lnTo>
                <a:lnTo>
                  <a:pt x="89156" y="119442"/>
                </a:lnTo>
                <a:lnTo>
                  <a:pt x="85762" y="131686"/>
                </a:lnTo>
                <a:lnTo>
                  <a:pt x="80161" y="143283"/>
                </a:lnTo>
                <a:lnTo>
                  <a:pt x="69419" y="156070"/>
                </a:lnTo>
                <a:lnTo>
                  <a:pt x="58216" y="162099"/>
                </a:lnTo>
                <a:lnTo>
                  <a:pt x="44802" y="164208"/>
                </a:lnTo>
                <a:lnTo>
                  <a:pt x="44323" y="164211"/>
                </a:lnTo>
                <a:lnTo>
                  <a:pt x="31136" y="162364"/>
                </a:lnTo>
                <a:lnTo>
                  <a:pt x="19718" y="156856"/>
                </a:lnTo>
                <a:lnTo>
                  <a:pt x="14477" y="152527"/>
                </a:lnTo>
                <a:lnTo>
                  <a:pt x="7224" y="143145"/>
                </a:lnTo>
                <a:lnTo>
                  <a:pt x="2319" y="131321"/>
                </a:lnTo>
                <a:lnTo>
                  <a:pt x="0" y="119380"/>
                </a:lnTo>
                <a:lnTo>
                  <a:pt x="25780" y="115951"/>
                </a:lnTo>
                <a:lnTo>
                  <a:pt x="26415" y="123062"/>
                </a:lnTo>
                <a:lnTo>
                  <a:pt x="28575" y="128778"/>
                </a:lnTo>
                <a:lnTo>
                  <a:pt x="32257" y="132842"/>
                </a:lnTo>
                <a:lnTo>
                  <a:pt x="36067" y="136906"/>
                </a:lnTo>
                <a:lnTo>
                  <a:pt x="40131" y="138937"/>
                </a:lnTo>
                <a:lnTo>
                  <a:pt x="44576" y="138937"/>
                </a:lnTo>
                <a:lnTo>
                  <a:pt x="49911" y="138937"/>
                </a:lnTo>
                <a:lnTo>
                  <a:pt x="54355" y="136398"/>
                </a:lnTo>
                <a:lnTo>
                  <a:pt x="58165" y="131064"/>
                </a:lnTo>
                <a:lnTo>
                  <a:pt x="61975" y="125857"/>
                </a:lnTo>
                <a:lnTo>
                  <a:pt x="63880" y="117856"/>
                </a:lnTo>
                <a:lnTo>
                  <a:pt x="63880" y="106934"/>
                </a:lnTo>
                <a:lnTo>
                  <a:pt x="63880" y="96774"/>
                </a:lnTo>
                <a:lnTo>
                  <a:pt x="61975" y="89154"/>
                </a:lnTo>
                <a:lnTo>
                  <a:pt x="58292" y="84201"/>
                </a:lnTo>
                <a:lnTo>
                  <a:pt x="54482" y="79375"/>
                </a:lnTo>
                <a:lnTo>
                  <a:pt x="49656" y="76962"/>
                </a:lnTo>
                <a:lnTo>
                  <a:pt x="43814" y="76962"/>
                </a:lnTo>
                <a:lnTo>
                  <a:pt x="36449" y="76962"/>
                </a:lnTo>
                <a:lnTo>
                  <a:pt x="29844" y="80899"/>
                </a:lnTo>
                <a:lnTo>
                  <a:pt x="24002" y="88900"/>
                </a:lnTo>
                <a:lnTo>
                  <a:pt x="3048" y="85217"/>
                </a:lnTo>
                <a:lnTo>
                  <a:pt x="16255" y="0"/>
                </a:lnTo>
                <a:close/>
              </a:path>
            </a:pathLst>
          </a:custGeom>
          <a:ln w="9144">
            <a:solidFill>
              <a:srgbClr val="FFFFFF"/>
            </a:solidFill>
          </a:ln>
        </p:spPr>
        <p:txBody>
          <a:bodyPr wrap="square" lIns="0" tIns="0" rIns="0" bIns="0" rtlCol="0">
            <a:noAutofit/>
          </a:bodyPr>
          <a:lstStyle/>
          <a:p>
            <a:endParaRPr sz="1351"/>
          </a:p>
        </p:txBody>
      </p:sp>
      <p:sp>
        <p:nvSpPr>
          <p:cNvPr id="224" name="object 105">
            <a:extLst>
              <a:ext uri="{FF2B5EF4-FFF2-40B4-BE49-F238E27FC236}">
                <a16:creationId xmlns:a16="http://schemas.microsoft.com/office/drawing/2014/main" xmlns="" id="{E0D0DA1E-8376-4A5F-BA30-2AB1683639F1}"/>
              </a:ext>
            </a:extLst>
          </p:cNvPr>
          <p:cNvSpPr/>
          <p:nvPr/>
        </p:nvSpPr>
        <p:spPr>
          <a:xfrm>
            <a:off x="4858893" y="4213005"/>
            <a:ext cx="44196" cy="123159"/>
          </a:xfrm>
          <a:custGeom>
            <a:avLst/>
            <a:gdLst/>
            <a:ahLst/>
            <a:cxnLst/>
            <a:rect l="l" t="t" r="r" b="b"/>
            <a:pathLst>
              <a:path w="58928" h="164211">
                <a:moveTo>
                  <a:pt x="38226" y="0"/>
                </a:moveTo>
                <a:lnTo>
                  <a:pt x="58928" y="0"/>
                </a:lnTo>
                <a:lnTo>
                  <a:pt x="58928" y="164210"/>
                </a:lnTo>
                <a:lnTo>
                  <a:pt x="33274" y="164210"/>
                </a:lnTo>
                <a:lnTo>
                  <a:pt x="33274" y="45973"/>
                </a:lnTo>
                <a:lnTo>
                  <a:pt x="23926" y="55218"/>
                </a:lnTo>
                <a:lnTo>
                  <a:pt x="13668" y="62798"/>
                </a:lnTo>
                <a:lnTo>
                  <a:pt x="2545" y="68670"/>
                </a:lnTo>
                <a:lnTo>
                  <a:pt x="0" y="69722"/>
                </a:lnTo>
                <a:lnTo>
                  <a:pt x="0" y="41274"/>
                </a:lnTo>
                <a:lnTo>
                  <a:pt x="10276" y="35717"/>
                </a:lnTo>
                <a:lnTo>
                  <a:pt x="20799" y="27157"/>
                </a:lnTo>
                <a:lnTo>
                  <a:pt x="22225" y="25780"/>
                </a:lnTo>
                <a:lnTo>
                  <a:pt x="30645" y="15820"/>
                </a:lnTo>
                <a:lnTo>
                  <a:pt x="36563" y="4679"/>
                </a:lnTo>
                <a:lnTo>
                  <a:pt x="38226" y="0"/>
                </a:lnTo>
                <a:close/>
              </a:path>
            </a:pathLst>
          </a:custGeom>
          <a:ln w="9144">
            <a:solidFill>
              <a:srgbClr val="FFFFFF"/>
            </a:solidFill>
          </a:ln>
        </p:spPr>
        <p:txBody>
          <a:bodyPr wrap="square" lIns="0" tIns="0" rIns="0" bIns="0" rtlCol="0">
            <a:noAutofit/>
          </a:bodyPr>
          <a:lstStyle/>
          <a:p>
            <a:endParaRPr sz="1351"/>
          </a:p>
        </p:txBody>
      </p:sp>
      <p:sp>
        <p:nvSpPr>
          <p:cNvPr id="225" name="object 106">
            <a:extLst>
              <a:ext uri="{FF2B5EF4-FFF2-40B4-BE49-F238E27FC236}">
                <a16:creationId xmlns:a16="http://schemas.microsoft.com/office/drawing/2014/main" xmlns="" id="{1AC1A4AF-75BF-4F34-B8B6-C8C0B990F961}"/>
              </a:ext>
            </a:extLst>
          </p:cNvPr>
          <p:cNvSpPr/>
          <p:nvPr/>
        </p:nvSpPr>
        <p:spPr>
          <a:xfrm>
            <a:off x="4776031" y="4213005"/>
            <a:ext cx="65343" cy="125255"/>
          </a:xfrm>
          <a:custGeom>
            <a:avLst/>
            <a:gdLst/>
            <a:ahLst/>
            <a:cxnLst/>
            <a:rect l="l" t="t" r="r" b="b"/>
            <a:pathLst>
              <a:path w="87122" h="167004">
                <a:moveTo>
                  <a:pt x="43561" y="0"/>
                </a:moveTo>
                <a:lnTo>
                  <a:pt x="56185" y="2248"/>
                </a:lnTo>
                <a:lnTo>
                  <a:pt x="67029" y="8974"/>
                </a:lnTo>
                <a:lnTo>
                  <a:pt x="75057" y="18541"/>
                </a:lnTo>
                <a:lnTo>
                  <a:pt x="79277" y="26725"/>
                </a:lnTo>
                <a:lnTo>
                  <a:pt x="82581" y="36943"/>
                </a:lnTo>
                <a:lnTo>
                  <a:pt x="84980" y="49205"/>
                </a:lnTo>
                <a:lnTo>
                  <a:pt x="86483" y="63523"/>
                </a:lnTo>
                <a:lnTo>
                  <a:pt x="87103" y="79908"/>
                </a:lnTo>
                <a:lnTo>
                  <a:pt x="87122" y="83565"/>
                </a:lnTo>
                <a:lnTo>
                  <a:pt x="86682" y="100350"/>
                </a:lnTo>
                <a:lnTo>
                  <a:pt x="85358" y="115080"/>
                </a:lnTo>
                <a:lnTo>
                  <a:pt x="83138" y="127762"/>
                </a:lnTo>
                <a:lnTo>
                  <a:pt x="80010" y="138402"/>
                </a:lnTo>
                <a:lnTo>
                  <a:pt x="75965" y="147004"/>
                </a:lnTo>
                <a:lnTo>
                  <a:pt x="65776" y="159116"/>
                </a:lnTo>
                <a:lnTo>
                  <a:pt x="54709" y="165295"/>
                </a:lnTo>
                <a:lnTo>
                  <a:pt x="43687" y="167004"/>
                </a:lnTo>
                <a:lnTo>
                  <a:pt x="30986" y="164797"/>
                </a:lnTo>
                <a:lnTo>
                  <a:pt x="20120" y="158151"/>
                </a:lnTo>
                <a:lnTo>
                  <a:pt x="12064" y="148589"/>
                </a:lnTo>
                <a:lnTo>
                  <a:pt x="7865" y="140503"/>
                </a:lnTo>
                <a:lnTo>
                  <a:pt x="4572" y="130349"/>
                </a:lnTo>
                <a:lnTo>
                  <a:pt x="2174" y="118118"/>
                </a:lnTo>
                <a:lnTo>
                  <a:pt x="662" y="103799"/>
                </a:lnTo>
                <a:lnTo>
                  <a:pt x="24" y="87382"/>
                </a:lnTo>
                <a:lnTo>
                  <a:pt x="0" y="83184"/>
                </a:lnTo>
                <a:lnTo>
                  <a:pt x="442" y="66413"/>
                </a:lnTo>
                <a:lnTo>
                  <a:pt x="1776" y="51706"/>
                </a:lnTo>
                <a:lnTo>
                  <a:pt x="4014" y="39051"/>
                </a:lnTo>
                <a:lnTo>
                  <a:pt x="7165" y="28438"/>
                </a:lnTo>
                <a:lnTo>
                  <a:pt x="11242" y="19856"/>
                </a:lnTo>
                <a:lnTo>
                  <a:pt x="21320" y="7913"/>
                </a:lnTo>
                <a:lnTo>
                  <a:pt x="32383" y="1733"/>
                </a:lnTo>
                <a:lnTo>
                  <a:pt x="43561" y="0"/>
                </a:lnTo>
                <a:close/>
              </a:path>
            </a:pathLst>
          </a:custGeom>
          <a:ln w="9144">
            <a:solidFill>
              <a:srgbClr val="FFFFFF"/>
            </a:solidFill>
          </a:ln>
        </p:spPr>
        <p:txBody>
          <a:bodyPr wrap="square" lIns="0" tIns="0" rIns="0" bIns="0" rtlCol="0">
            <a:noAutofit/>
          </a:bodyPr>
          <a:lstStyle/>
          <a:p>
            <a:endParaRPr sz="1351"/>
          </a:p>
        </p:txBody>
      </p:sp>
      <p:sp>
        <p:nvSpPr>
          <p:cNvPr id="226" name="object 107">
            <a:extLst>
              <a:ext uri="{FF2B5EF4-FFF2-40B4-BE49-F238E27FC236}">
                <a16:creationId xmlns:a16="http://schemas.microsoft.com/office/drawing/2014/main" xmlns="" id="{E957D01D-FBEA-417A-86CC-9164AF0C35C9}"/>
              </a:ext>
            </a:extLst>
          </p:cNvPr>
          <p:cNvSpPr/>
          <p:nvPr/>
        </p:nvSpPr>
        <p:spPr>
          <a:xfrm>
            <a:off x="4695833" y="4213005"/>
            <a:ext cx="67723" cy="123159"/>
          </a:xfrm>
          <a:custGeom>
            <a:avLst/>
            <a:gdLst/>
            <a:ahLst/>
            <a:cxnLst/>
            <a:rect l="l" t="t" r="r" b="b"/>
            <a:pathLst>
              <a:path w="90297" h="164211">
                <a:moveTo>
                  <a:pt x="47752" y="0"/>
                </a:moveTo>
                <a:lnTo>
                  <a:pt x="61793" y="1849"/>
                </a:lnTo>
                <a:lnTo>
                  <a:pt x="73087" y="7397"/>
                </a:lnTo>
                <a:lnTo>
                  <a:pt x="79502" y="13715"/>
                </a:lnTo>
                <a:lnTo>
                  <a:pt x="86129" y="24782"/>
                </a:lnTo>
                <a:lnTo>
                  <a:pt x="89679" y="37026"/>
                </a:lnTo>
                <a:lnTo>
                  <a:pt x="90297" y="45211"/>
                </a:lnTo>
                <a:lnTo>
                  <a:pt x="90297" y="51815"/>
                </a:lnTo>
                <a:lnTo>
                  <a:pt x="89281" y="58292"/>
                </a:lnTo>
                <a:lnTo>
                  <a:pt x="87503" y="64642"/>
                </a:lnTo>
                <a:lnTo>
                  <a:pt x="85725" y="70865"/>
                </a:lnTo>
                <a:lnTo>
                  <a:pt x="82931" y="77215"/>
                </a:lnTo>
                <a:lnTo>
                  <a:pt x="79121" y="83565"/>
                </a:lnTo>
                <a:lnTo>
                  <a:pt x="73146" y="92283"/>
                </a:lnTo>
                <a:lnTo>
                  <a:pt x="64604" y="102797"/>
                </a:lnTo>
                <a:lnTo>
                  <a:pt x="60071" y="107949"/>
                </a:lnTo>
                <a:lnTo>
                  <a:pt x="51816" y="117220"/>
                </a:lnTo>
                <a:lnTo>
                  <a:pt x="46609" y="123443"/>
                </a:lnTo>
                <a:lnTo>
                  <a:pt x="44450" y="126364"/>
                </a:lnTo>
                <a:lnTo>
                  <a:pt x="42164" y="129285"/>
                </a:lnTo>
                <a:lnTo>
                  <a:pt x="40512" y="132206"/>
                </a:lnTo>
                <a:lnTo>
                  <a:pt x="39116" y="135127"/>
                </a:lnTo>
                <a:lnTo>
                  <a:pt x="90297" y="135127"/>
                </a:lnTo>
                <a:lnTo>
                  <a:pt x="90297" y="164210"/>
                </a:lnTo>
                <a:lnTo>
                  <a:pt x="0" y="164210"/>
                </a:lnTo>
                <a:lnTo>
                  <a:pt x="2061" y="151581"/>
                </a:lnTo>
                <a:lnTo>
                  <a:pt x="5902" y="139484"/>
                </a:lnTo>
                <a:lnTo>
                  <a:pt x="8890" y="132841"/>
                </a:lnTo>
                <a:lnTo>
                  <a:pt x="13734" y="124426"/>
                </a:lnTo>
                <a:lnTo>
                  <a:pt x="20490" y="114723"/>
                </a:lnTo>
                <a:lnTo>
                  <a:pt x="29146" y="103746"/>
                </a:lnTo>
                <a:lnTo>
                  <a:pt x="37719" y="93725"/>
                </a:lnTo>
                <a:lnTo>
                  <a:pt x="48706" y="80903"/>
                </a:lnTo>
                <a:lnTo>
                  <a:pt x="55975" y="71622"/>
                </a:lnTo>
                <a:lnTo>
                  <a:pt x="58674" y="67563"/>
                </a:lnTo>
                <a:lnTo>
                  <a:pt x="62484" y="60959"/>
                </a:lnTo>
                <a:lnTo>
                  <a:pt x="64389" y="54355"/>
                </a:lnTo>
                <a:lnTo>
                  <a:pt x="64389" y="47624"/>
                </a:lnTo>
                <a:lnTo>
                  <a:pt x="64389" y="40512"/>
                </a:lnTo>
                <a:lnTo>
                  <a:pt x="62865" y="35178"/>
                </a:lnTo>
                <a:lnTo>
                  <a:pt x="59690" y="31495"/>
                </a:lnTo>
                <a:lnTo>
                  <a:pt x="56515" y="27812"/>
                </a:lnTo>
                <a:lnTo>
                  <a:pt x="52197" y="26034"/>
                </a:lnTo>
                <a:lnTo>
                  <a:pt x="46990" y="26034"/>
                </a:lnTo>
                <a:lnTo>
                  <a:pt x="35806" y="30190"/>
                </a:lnTo>
                <a:lnTo>
                  <a:pt x="29684" y="42657"/>
                </a:lnTo>
                <a:lnTo>
                  <a:pt x="28575" y="51561"/>
                </a:lnTo>
                <a:lnTo>
                  <a:pt x="3048" y="48386"/>
                </a:lnTo>
                <a:lnTo>
                  <a:pt x="5518" y="33636"/>
                </a:lnTo>
                <a:lnTo>
                  <a:pt x="9955" y="21649"/>
                </a:lnTo>
                <a:lnTo>
                  <a:pt x="16332" y="12400"/>
                </a:lnTo>
                <a:lnTo>
                  <a:pt x="27034" y="4419"/>
                </a:lnTo>
                <a:lnTo>
                  <a:pt x="39393" y="609"/>
                </a:lnTo>
                <a:lnTo>
                  <a:pt x="47752" y="0"/>
                </a:lnTo>
                <a:close/>
              </a:path>
            </a:pathLst>
          </a:custGeom>
          <a:ln w="9144">
            <a:solidFill>
              <a:srgbClr val="FFFFFF"/>
            </a:solidFill>
          </a:ln>
        </p:spPr>
        <p:txBody>
          <a:bodyPr wrap="square" lIns="0" tIns="0" rIns="0" bIns="0" rtlCol="0">
            <a:noAutofit/>
          </a:bodyPr>
          <a:lstStyle/>
          <a:p>
            <a:endParaRPr sz="1351"/>
          </a:p>
        </p:txBody>
      </p:sp>
      <p:sp>
        <p:nvSpPr>
          <p:cNvPr id="227" name="object 108">
            <a:extLst>
              <a:ext uri="{FF2B5EF4-FFF2-40B4-BE49-F238E27FC236}">
                <a16:creationId xmlns:a16="http://schemas.microsoft.com/office/drawing/2014/main" xmlns="" id="{7513B525-E538-475F-89D4-628C832996B1}"/>
              </a:ext>
            </a:extLst>
          </p:cNvPr>
          <p:cNvSpPr/>
          <p:nvPr/>
        </p:nvSpPr>
        <p:spPr>
          <a:xfrm>
            <a:off x="3475681" y="4214528"/>
            <a:ext cx="322325" cy="144019"/>
          </a:xfrm>
          <a:prstGeom prst="rect">
            <a:avLst/>
          </a:prstGeom>
          <a:blipFill>
            <a:blip r:embed="rId17" cstate="print"/>
            <a:stretch>
              <a:fillRect/>
            </a:stretch>
          </a:blipFill>
        </p:spPr>
        <p:txBody>
          <a:bodyPr wrap="square" lIns="0" tIns="0" rIns="0" bIns="0" rtlCol="0">
            <a:noAutofit/>
          </a:bodyPr>
          <a:lstStyle/>
          <a:p>
            <a:endParaRPr sz="1351"/>
          </a:p>
        </p:txBody>
      </p:sp>
      <p:sp>
        <p:nvSpPr>
          <p:cNvPr id="228" name="object 109">
            <a:extLst>
              <a:ext uri="{FF2B5EF4-FFF2-40B4-BE49-F238E27FC236}">
                <a16:creationId xmlns:a16="http://schemas.microsoft.com/office/drawing/2014/main" xmlns="" id="{16BAE772-3EA8-4229-8BAA-1737765861E6}"/>
              </a:ext>
            </a:extLst>
          </p:cNvPr>
          <p:cNvSpPr/>
          <p:nvPr/>
        </p:nvSpPr>
        <p:spPr>
          <a:xfrm>
            <a:off x="3476634" y="4216149"/>
            <a:ext cx="304609" cy="125255"/>
          </a:xfrm>
          <a:custGeom>
            <a:avLst/>
            <a:gdLst/>
            <a:ahLst/>
            <a:cxnLst/>
            <a:rect l="l" t="t" r="r" b="b"/>
            <a:pathLst>
              <a:path w="406145" h="167005">
                <a:moveTo>
                  <a:pt x="309753" y="131318"/>
                </a:moveTo>
                <a:lnTo>
                  <a:pt x="364617" y="131318"/>
                </a:lnTo>
                <a:lnTo>
                  <a:pt x="333882" y="103758"/>
                </a:lnTo>
                <a:lnTo>
                  <a:pt x="364617" y="47879"/>
                </a:lnTo>
                <a:lnTo>
                  <a:pt x="364617" y="103758"/>
                </a:lnTo>
                <a:lnTo>
                  <a:pt x="333882" y="103758"/>
                </a:lnTo>
                <a:lnTo>
                  <a:pt x="364617" y="131318"/>
                </a:lnTo>
                <a:lnTo>
                  <a:pt x="364617" y="164211"/>
                </a:lnTo>
                <a:lnTo>
                  <a:pt x="389508" y="164211"/>
                </a:lnTo>
                <a:lnTo>
                  <a:pt x="389508" y="131318"/>
                </a:lnTo>
                <a:lnTo>
                  <a:pt x="406145" y="131318"/>
                </a:lnTo>
                <a:lnTo>
                  <a:pt x="406145" y="103758"/>
                </a:lnTo>
                <a:lnTo>
                  <a:pt x="389508" y="103758"/>
                </a:lnTo>
                <a:lnTo>
                  <a:pt x="389508" y="0"/>
                </a:lnTo>
                <a:lnTo>
                  <a:pt x="367919" y="0"/>
                </a:lnTo>
                <a:lnTo>
                  <a:pt x="309753" y="103886"/>
                </a:lnTo>
                <a:lnTo>
                  <a:pt x="309753" y="131318"/>
                </a:lnTo>
                <a:close/>
              </a:path>
              <a:path w="406145" h="167005">
                <a:moveTo>
                  <a:pt x="162686" y="130937"/>
                </a:moveTo>
                <a:lnTo>
                  <a:pt x="159766" y="137668"/>
                </a:lnTo>
                <a:lnTo>
                  <a:pt x="155702" y="140969"/>
                </a:lnTo>
                <a:lnTo>
                  <a:pt x="145415" y="140969"/>
                </a:lnTo>
                <a:lnTo>
                  <a:pt x="141350" y="137668"/>
                </a:lnTo>
                <a:lnTo>
                  <a:pt x="138303" y="131063"/>
                </a:lnTo>
                <a:lnTo>
                  <a:pt x="136709" y="125899"/>
                </a:lnTo>
                <a:lnTo>
                  <a:pt x="135134" y="115682"/>
                </a:lnTo>
                <a:lnTo>
                  <a:pt x="137920" y="164797"/>
                </a:lnTo>
                <a:lnTo>
                  <a:pt x="150621" y="167005"/>
                </a:lnTo>
                <a:lnTo>
                  <a:pt x="161699" y="165295"/>
                </a:lnTo>
                <a:lnTo>
                  <a:pt x="162686" y="130937"/>
                </a:lnTo>
                <a:close/>
              </a:path>
              <a:path w="406145" h="167005">
                <a:moveTo>
                  <a:pt x="276352" y="0"/>
                </a:moveTo>
                <a:lnTo>
                  <a:pt x="255650" y="0"/>
                </a:lnTo>
                <a:lnTo>
                  <a:pt x="254031" y="4687"/>
                </a:lnTo>
                <a:lnTo>
                  <a:pt x="248108" y="15873"/>
                </a:lnTo>
                <a:lnTo>
                  <a:pt x="239648" y="25781"/>
                </a:lnTo>
                <a:lnTo>
                  <a:pt x="238166" y="27212"/>
                </a:lnTo>
                <a:lnTo>
                  <a:pt x="227673" y="35806"/>
                </a:lnTo>
                <a:lnTo>
                  <a:pt x="217423" y="41401"/>
                </a:lnTo>
                <a:lnTo>
                  <a:pt x="217423" y="69850"/>
                </a:lnTo>
                <a:lnTo>
                  <a:pt x="220032" y="68745"/>
                </a:lnTo>
                <a:lnTo>
                  <a:pt x="231130" y="62804"/>
                </a:lnTo>
                <a:lnTo>
                  <a:pt x="241368" y="55206"/>
                </a:lnTo>
                <a:lnTo>
                  <a:pt x="250697" y="45974"/>
                </a:lnTo>
                <a:lnTo>
                  <a:pt x="250697" y="164211"/>
                </a:lnTo>
                <a:lnTo>
                  <a:pt x="276352" y="164211"/>
                </a:lnTo>
                <a:lnTo>
                  <a:pt x="276352" y="0"/>
                </a:lnTo>
                <a:close/>
              </a:path>
              <a:path w="406145" h="167005">
                <a:moveTo>
                  <a:pt x="44449" y="126364"/>
                </a:moveTo>
                <a:lnTo>
                  <a:pt x="46608" y="123443"/>
                </a:lnTo>
                <a:lnTo>
                  <a:pt x="51816" y="117348"/>
                </a:lnTo>
                <a:lnTo>
                  <a:pt x="60070" y="107950"/>
                </a:lnTo>
                <a:lnTo>
                  <a:pt x="64540" y="102927"/>
                </a:lnTo>
                <a:lnTo>
                  <a:pt x="73122" y="92432"/>
                </a:lnTo>
                <a:lnTo>
                  <a:pt x="79120" y="83693"/>
                </a:lnTo>
                <a:lnTo>
                  <a:pt x="82931" y="77343"/>
                </a:lnTo>
                <a:lnTo>
                  <a:pt x="85724" y="70993"/>
                </a:lnTo>
                <a:lnTo>
                  <a:pt x="87503" y="64643"/>
                </a:lnTo>
                <a:lnTo>
                  <a:pt x="89281" y="58419"/>
                </a:lnTo>
                <a:lnTo>
                  <a:pt x="90296" y="51943"/>
                </a:lnTo>
                <a:lnTo>
                  <a:pt x="90296" y="45212"/>
                </a:lnTo>
                <a:lnTo>
                  <a:pt x="89679" y="37026"/>
                </a:lnTo>
                <a:lnTo>
                  <a:pt x="86129" y="24782"/>
                </a:lnTo>
                <a:lnTo>
                  <a:pt x="79502" y="13715"/>
                </a:lnTo>
                <a:lnTo>
                  <a:pt x="73087" y="7397"/>
                </a:lnTo>
                <a:lnTo>
                  <a:pt x="61793" y="1849"/>
                </a:lnTo>
                <a:lnTo>
                  <a:pt x="47752" y="0"/>
                </a:lnTo>
                <a:lnTo>
                  <a:pt x="39356" y="616"/>
                </a:lnTo>
                <a:lnTo>
                  <a:pt x="27018" y="4456"/>
                </a:lnTo>
                <a:lnTo>
                  <a:pt x="17018" y="11811"/>
                </a:lnTo>
                <a:lnTo>
                  <a:pt x="9955" y="21720"/>
                </a:lnTo>
                <a:lnTo>
                  <a:pt x="5518" y="33736"/>
                </a:lnTo>
                <a:lnTo>
                  <a:pt x="3047" y="48513"/>
                </a:lnTo>
                <a:lnTo>
                  <a:pt x="28574" y="51562"/>
                </a:lnTo>
                <a:lnTo>
                  <a:pt x="29684" y="42657"/>
                </a:lnTo>
                <a:lnTo>
                  <a:pt x="35806" y="30190"/>
                </a:lnTo>
                <a:lnTo>
                  <a:pt x="46990" y="26035"/>
                </a:lnTo>
                <a:lnTo>
                  <a:pt x="52196" y="26035"/>
                </a:lnTo>
                <a:lnTo>
                  <a:pt x="56515" y="27812"/>
                </a:lnTo>
                <a:lnTo>
                  <a:pt x="59690" y="31495"/>
                </a:lnTo>
                <a:lnTo>
                  <a:pt x="62865" y="35179"/>
                </a:lnTo>
                <a:lnTo>
                  <a:pt x="64516" y="40512"/>
                </a:lnTo>
                <a:lnTo>
                  <a:pt x="64516" y="54356"/>
                </a:lnTo>
                <a:lnTo>
                  <a:pt x="62483" y="61087"/>
                </a:lnTo>
                <a:lnTo>
                  <a:pt x="58673" y="67690"/>
                </a:lnTo>
                <a:lnTo>
                  <a:pt x="56051" y="71598"/>
                </a:lnTo>
                <a:lnTo>
                  <a:pt x="48841" y="80851"/>
                </a:lnTo>
                <a:lnTo>
                  <a:pt x="37845" y="93725"/>
                </a:lnTo>
                <a:lnTo>
                  <a:pt x="29162" y="103800"/>
                </a:lnTo>
                <a:lnTo>
                  <a:pt x="20484" y="114755"/>
                </a:lnTo>
                <a:lnTo>
                  <a:pt x="13727" y="124440"/>
                </a:lnTo>
                <a:lnTo>
                  <a:pt x="8889" y="132842"/>
                </a:lnTo>
                <a:lnTo>
                  <a:pt x="5902" y="139498"/>
                </a:lnTo>
                <a:lnTo>
                  <a:pt x="2061" y="151636"/>
                </a:lnTo>
                <a:lnTo>
                  <a:pt x="0" y="164211"/>
                </a:lnTo>
                <a:lnTo>
                  <a:pt x="90296" y="164211"/>
                </a:lnTo>
                <a:lnTo>
                  <a:pt x="90296" y="135127"/>
                </a:lnTo>
                <a:lnTo>
                  <a:pt x="39116" y="135127"/>
                </a:lnTo>
                <a:lnTo>
                  <a:pt x="40512" y="132333"/>
                </a:lnTo>
                <a:lnTo>
                  <a:pt x="42291" y="129412"/>
                </a:lnTo>
                <a:lnTo>
                  <a:pt x="44449" y="126364"/>
                </a:lnTo>
                <a:close/>
              </a:path>
              <a:path w="406145" h="167005">
                <a:moveTo>
                  <a:pt x="134179" y="101581"/>
                </a:moveTo>
                <a:lnTo>
                  <a:pt x="133857" y="83565"/>
                </a:lnTo>
                <a:lnTo>
                  <a:pt x="134042" y="69627"/>
                </a:lnTo>
                <a:lnTo>
                  <a:pt x="134844" y="54576"/>
                </a:lnTo>
                <a:lnTo>
                  <a:pt x="136269" y="43385"/>
                </a:lnTo>
                <a:lnTo>
                  <a:pt x="138303" y="36068"/>
                </a:lnTo>
                <a:lnTo>
                  <a:pt x="141350" y="29337"/>
                </a:lnTo>
                <a:lnTo>
                  <a:pt x="145415" y="26035"/>
                </a:lnTo>
                <a:lnTo>
                  <a:pt x="155702" y="26035"/>
                </a:lnTo>
                <a:lnTo>
                  <a:pt x="159766" y="29337"/>
                </a:lnTo>
                <a:lnTo>
                  <a:pt x="162686" y="36068"/>
                </a:lnTo>
                <a:lnTo>
                  <a:pt x="164344" y="41251"/>
                </a:lnTo>
                <a:lnTo>
                  <a:pt x="165963" y="51499"/>
                </a:lnTo>
                <a:lnTo>
                  <a:pt x="166935" y="65609"/>
                </a:lnTo>
                <a:lnTo>
                  <a:pt x="167258" y="83565"/>
                </a:lnTo>
                <a:lnTo>
                  <a:pt x="167077" y="97380"/>
                </a:lnTo>
                <a:lnTo>
                  <a:pt x="166264" y="112479"/>
                </a:lnTo>
                <a:lnTo>
                  <a:pt x="164801" y="123674"/>
                </a:lnTo>
                <a:lnTo>
                  <a:pt x="162686" y="130937"/>
                </a:lnTo>
                <a:lnTo>
                  <a:pt x="161699" y="165295"/>
                </a:lnTo>
                <a:lnTo>
                  <a:pt x="172740" y="159116"/>
                </a:lnTo>
                <a:lnTo>
                  <a:pt x="181991" y="148462"/>
                </a:lnTo>
                <a:lnTo>
                  <a:pt x="186944" y="138402"/>
                </a:lnTo>
                <a:lnTo>
                  <a:pt x="190072" y="127762"/>
                </a:lnTo>
                <a:lnTo>
                  <a:pt x="192292" y="115080"/>
                </a:lnTo>
                <a:lnTo>
                  <a:pt x="193616" y="100350"/>
                </a:lnTo>
                <a:lnTo>
                  <a:pt x="194056" y="83565"/>
                </a:lnTo>
                <a:lnTo>
                  <a:pt x="194038" y="80086"/>
                </a:lnTo>
                <a:lnTo>
                  <a:pt x="193425" y="63693"/>
                </a:lnTo>
                <a:lnTo>
                  <a:pt x="191925" y="49344"/>
                </a:lnTo>
                <a:lnTo>
                  <a:pt x="189526" y="37050"/>
                </a:lnTo>
                <a:lnTo>
                  <a:pt x="186218" y="26821"/>
                </a:lnTo>
                <a:lnTo>
                  <a:pt x="181991" y="18668"/>
                </a:lnTo>
                <a:lnTo>
                  <a:pt x="173928" y="8984"/>
                </a:lnTo>
                <a:lnTo>
                  <a:pt x="163098" y="2246"/>
                </a:lnTo>
                <a:lnTo>
                  <a:pt x="150494" y="0"/>
                </a:lnTo>
                <a:lnTo>
                  <a:pt x="139275" y="1751"/>
                </a:lnTo>
                <a:lnTo>
                  <a:pt x="128236" y="7963"/>
                </a:lnTo>
                <a:lnTo>
                  <a:pt x="118998" y="18668"/>
                </a:lnTo>
                <a:lnTo>
                  <a:pt x="114151" y="28513"/>
                </a:lnTo>
                <a:lnTo>
                  <a:pt x="111002" y="39124"/>
                </a:lnTo>
                <a:lnTo>
                  <a:pt x="108745" y="51798"/>
                </a:lnTo>
                <a:lnTo>
                  <a:pt x="107387" y="66529"/>
                </a:lnTo>
                <a:lnTo>
                  <a:pt x="106933" y="83312"/>
                </a:lnTo>
                <a:lnTo>
                  <a:pt x="106956" y="87330"/>
                </a:lnTo>
                <a:lnTo>
                  <a:pt x="107604" y="103757"/>
                </a:lnTo>
                <a:lnTo>
                  <a:pt x="109137" y="118107"/>
                </a:lnTo>
                <a:lnTo>
                  <a:pt x="111551" y="130370"/>
                </a:lnTo>
                <a:lnTo>
                  <a:pt x="114840" y="140534"/>
                </a:lnTo>
                <a:lnTo>
                  <a:pt x="118998" y="148589"/>
                </a:lnTo>
                <a:lnTo>
                  <a:pt x="127054" y="158151"/>
                </a:lnTo>
                <a:lnTo>
                  <a:pt x="137920" y="164797"/>
                </a:lnTo>
                <a:lnTo>
                  <a:pt x="135134" y="115682"/>
                </a:lnTo>
                <a:lnTo>
                  <a:pt x="134179" y="101581"/>
                </a:lnTo>
                <a:close/>
              </a:path>
            </a:pathLst>
          </a:custGeom>
          <a:solidFill>
            <a:srgbClr val="000000"/>
          </a:solidFill>
        </p:spPr>
        <p:txBody>
          <a:bodyPr wrap="square" lIns="0" tIns="0" rIns="0" bIns="0" rtlCol="0">
            <a:noAutofit/>
          </a:bodyPr>
          <a:lstStyle/>
          <a:p>
            <a:endParaRPr sz="1351"/>
          </a:p>
        </p:txBody>
      </p:sp>
      <p:sp>
        <p:nvSpPr>
          <p:cNvPr id="229" name="object 110">
            <a:extLst>
              <a:ext uri="{FF2B5EF4-FFF2-40B4-BE49-F238E27FC236}">
                <a16:creationId xmlns:a16="http://schemas.microsoft.com/office/drawing/2014/main" xmlns="" id="{D62BE09D-E30C-44E0-915E-7754C504C248}"/>
              </a:ext>
            </a:extLst>
          </p:cNvPr>
          <p:cNvSpPr/>
          <p:nvPr/>
        </p:nvSpPr>
        <p:spPr>
          <a:xfrm>
            <a:off x="3727045" y="4252059"/>
            <a:ext cx="23051" cy="41909"/>
          </a:xfrm>
          <a:custGeom>
            <a:avLst/>
            <a:gdLst/>
            <a:ahLst/>
            <a:cxnLst/>
            <a:rect l="l" t="t" r="r" b="b"/>
            <a:pathLst>
              <a:path w="30734" h="55879">
                <a:moveTo>
                  <a:pt x="30734" y="0"/>
                </a:moveTo>
                <a:lnTo>
                  <a:pt x="0" y="55879"/>
                </a:lnTo>
                <a:lnTo>
                  <a:pt x="30734" y="55879"/>
                </a:lnTo>
                <a:lnTo>
                  <a:pt x="30734" y="0"/>
                </a:lnTo>
                <a:close/>
              </a:path>
            </a:pathLst>
          </a:custGeom>
          <a:ln w="9144">
            <a:solidFill>
              <a:srgbClr val="FFFFFF"/>
            </a:solidFill>
          </a:ln>
        </p:spPr>
        <p:txBody>
          <a:bodyPr wrap="square" lIns="0" tIns="0" rIns="0" bIns="0" rtlCol="0">
            <a:noAutofit/>
          </a:bodyPr>
          <a:lstStyle/>
          <a:p>
            <a:endParaRPr sz="1351"/>
          </a:p>
        </p:txBody>
      </p:sp>
      <p:sp>
        <p:nvSpPr>
          <p:cNvPr id="230" name="object 111">
            <a:extLst>
              <a:ext uri="{FF2B5EF4-FFF2-40B4-BE49-F238E27FC236}">
                <a16:creationId xmlns:a16="http://schemas.microsoft.com/office/drawing/2014/main" xmlns="" id="{86E1DA94-0106-4733-8165-B014DE7AA043}"/>
              </a:ext>
            </a:extLst>
          </p:cNvPr>
          <p:cNvSpPr/>
          <p:nvPr/>
        </p:nvSpPr>
        <p:spPr>
          <a:xfrm>
            <a:off x="3577023" y="4235676"/>
            <a:ext cx="25051" cy="86201"/>
          </a:xfrm>
          <a:custGeom>
            <a:avLst/>
            <a:gdLst/>
            <a:ahLst/>
            <a:cxnLst/>
            <a:rect l="l" t="t" r="r" b="b"/>
            <a:pathLst>
              <a:path w="33400" h="114934">
                <a:moveTo>
                  <a:pt x="16637" y="0"/>
                </a:moveTo>
                <a:lnTo>
                  <a:pt x="11557" y="0"/>
                </a:lnTo>
                <a:lnTo>
                  <a:pt x="7492" y="3301"/>
                </a:lnTo>
                <a:lnTo>
                  <a:pt x="4445" y="10032"/>
                </a:lnTo>
                <a:lnTo>
                  <a:pt x="2411" y="17350"/>
                </a:lnTo>
                <a:lnTo>
                  <a:pt x="986" y="28541"/>
                </a:lnTo>
                <a:lnTo>
                  <a:pt x="184" y="43592"/>
                </a:lnTo>
                <a:lnTo>
                  <a:pt x="0" y="57530"/>
                </a:lnTo>
                <a:lnTo>
                  <a:pt x="321" y="75546"/>
                </a:lnTo>
                <a:lnTo>
                  <a:pt x="1276" y="89647"/>
                </a:lnTo>
                <a:lnTo>
                  <a:pt x="2851" y="99864"/>
                </a:lnTo>
                <a:lnTo>
                  <a:pt x="4445" y="105028"/>
                </a:lnTo>
                <a:lnTo>
                  <a:pt x="7492" y="111632"/>
                </a:lnTo>
                <a:lnTo>
                  <a:pt x="11557" y="114934"/>
                </a:lnTo>
                <a:lnTo>
                  <a:pt x="16637" y="114934"/>
                </a:lnTo>
                <a:lnTo>
                  <a:pt x="21844" y="114934"/>
                </a:lnTo>
                <a:lnTo>
                  <a:pt x="25908" y="111632"/>
                </a:lnTo>
                <a:lnTo>
                  <a:pt x="28828" y="104901"/>
                </a:lnTo>
                <a:lnTo>
                  <a:pt x="30943" y="97639"/>
                </a:lnTo>
                <a:lnTo>
                  <a:pt x="32406" y="86444"/>
                </a:lnTo>
                <a:lnTo>
                  <a:pt x="33219" y="71345"/>
                </a:lnTo>
                <a:lnTo>
                  <a:pt x="33400" y="57530"/>
                </a:lnTo>
                <a:lnTo>
                  <a:pt x="33077" y="39574"/>
                </a:lnTo>
                <a:lnTo>
                  <a:pt x="32105" y="25464"/>
                </a:lnTo>
                <a:lnTo>
                  <a:pt x="30486" y="15216"/>
                </a:lnTo>
                <a:lnTo>
                  <a:pt x="28828" y="10032"/>
                </a:lnTo>
                <a:lnTo>
                  <a:pt x="25908" y="3301"/>
                </a:lnTo>
                <a:lnTo>
                  <a:pt x="21844" y="0"/>
                </a:lnTo>
                <a:lnTo>
                  <a:pt x="16637" y="0"/>
                </a:lnTo>
                <a:close/>
              </a:path>
            </a:pathLst>
          </a:custGeom>
          <a:ln w="9144">
            <a:solidFill>
              <a:srgbClr val="FFFFFF"/>
            </a:solidFill>
          </a:ln>
        </p:spPr>
        <p:txBody>
          <a:bodyPr wrap="square" lIns="0" tIns="0" rIns="0" bIns="0" rtlCol="0">
            <a:noAutofit/>
          </a:bodyPr>
          <a:lstStyle/>
          <a:p>
            <a:endParaRPr sz="1351"/>
          </a:p>
        </p:txBody>
      </p:sp>
      <p:sp>
        <p:nvSpPr>
          <p:cNvPr id="231" name="object 112">
            <a:extLst>
              <a:ext uri="{FF2B5EF4-FFF2-40B4-BE49-F238E27FC236}">
                <a16:creationId xmlns:a16="http://schemas.microsoft.com/office/drawing/2014/main" xmlns="" id="{BED8131F-1739-499D-9098-CB67AC1D5615}"/>
              </a:ext>
            </a:extLst>
          </p:cNvPr>
          <p:cNvSpPr/>
          <p:nvPr/>
        </p:nvSpPr>
        <p:spPr>
          <a:xfrm>
            <a:off x="3708944" y="4216149"/>
            <a:ext cx="72295" cy="123159"/>
          </a:xfrm>
          <a:custGeom>
            <a:avLst/>
            <a:gdLst/>
            <a:ahLst/>
            <a:cxnLst/>
            <a:rect l="l" t="t" r="r" b="b"/>
            <a:pathLst>
              <a:path w="96392" h="164211">
                <a:moveTo>
                  <a:pt x="58165" y="0"/>
                </a:moveTo>
                <a:lnTo>
                  <a:pt x="79755" y="0"/>
                </a:lnTo>
                <a:lnTo>
                  <a:pt x="79755" y="103758"/>
                </a:lnTo>
                <a:lnTo>
                  <a:pt x="96392" y="103758"/>
                </a:lnTo>
                <a:lnTo>
                  <a:pt x="96392" y="131318"/>
                </a:lnTo>
                <a:lnTo>
                  <a:pt x="79755" y="131318"/>
                </a:lnTo>
                <a:lnTo>
                  <a:pt x="79755" y="164211"/>
                </a:lnTo>
                <a:lnTo>
                  <a:pt x="54863" y="164211"/>
                </a:lnTo>
                <a:lnTo>
                  <a:pt x="54863" y="131318"/>
                </a:lnTo>
                <a:lnTo>
                  <a:pt x="0" y="131318"/>
                </a:lnTo>
                <a:lnTo>
                  <a:pt x="0" y="103886"/>
                </a:lnTo>
                <a:lnTo>
                  <a:pt x="58165" y="0"/>
                </a:lnTo>
                <a:close/>
              </a:path>
            </a:pathLst>
          </a:custGeom>
          <a:ln w="9144">
            <a:solidFill>
              <a:srgbClr val="FFFFFF"/>
            </a:solidFill>
          </a:ln>
        </p:spPr>
        <p:txBody>
          <a:bodyPr wrap="square" lIns="0" tIns="0" rIns="0" bIns="0" rtlCol="0">
            <a:noAutofit/>
          </a:bodyPr>
          <a:lstStyle/>
          <a:p>
            <a:endParaRPr sz="1351"/>
          </a:p>
        </p:txBody>
      </p:sp>
      <p:sp>
        <p:nvSpPr>
          <p:cNvPr id="232" name="object 113">
            <a:extLst>
              <a:ext uri="{FF2B5EF4-FFF2-40B4-BE49-F238E27FC236}">
                <a16:creationId xmlns:a16="http://schemas.microsoft.com/office/drawing/2014/main" xmlns="" id="{63C32E68-3DB4-4C30-89EB-4C31996F8954}"/>
              </a:ext>
            </a:extLst>
          </p:cNvPr>
          <p:cNvSpPr/>
          <p:nvPr/>
        </p:nvSpPr>
        <p:spPr>
          <a:xfrm>
            <a:off x="3639693" y="4216149"/>
            <a:ext cx="44196" cy="123159"/>
          </a:xfrm>
          <a:custGeom>
            <a:avLst/>
            <a:gdLst/>
            <a:ahLst/>
            <a:cxnLst/>
            <a:rect l="l" t="t" r="r" b="b"/>
            <a:pathLst>
              <a:path w="58928" h="164211">
                <a:moveTo>
                  <a:pt x="38226" y="0"/>
                </a:moveTo>
                <a:lnTo>
                  <a:pt x="58928" y="0"/>
                </a:lnTo>
                <a:lnTo>
                  <a:pt x="58928" y="164211"/>
                </a:lnTo>
                <a:lnTo>
                  <a:pt x="33274" y="164211"/>
                </a:lnTo>
                <a:lnTo>
                  <a:pt x="33274" y="45974"/>
                </a:lnTo>
                <a:lnTo>
                  <a:pt x="23944" y="55206"/>
                </a:lnTo>
                <a:lnTo>
                  <a:pt x="13706" y="62804"/>
                </a:lnTo>
                <a:lnTo>
                  <a:pt x="2608" y="68745"/>
                </a:lnTo>
                <a:lnTo>
                  <a:pt x="0" y="69850"/>
                </a:lnTo>
                <a:lnTo>
                  <a:pt x="0" y="41401"/>
                </a:lnTo>
                <a:lnTo>
                  <a:pt x="10249" y="35806"/>
                </a:lnTo>
                <a:lnTo>
                  <a:pt x="20742" y="27212"/>
                </a:lnTo>
                <a:lnTo>
                  <a:pt x="22225" y="25781"/>
                </a:lnTo>
                <a:lnTo>
                  <a:pt x="30684" y="15873"/>
                </a:lnTo>
                <a:lnTo>
                  <a:pt x="36607" y="4687"/>
                </a:lnTo>
                <a:lnTo>
                  <a:pt x="38226" y="0"/>
                </a:lnTo>
                <a:close/>
              </a:path>
            </a:pathLst>
          </a:custGeom>
          <a:ln w="9144">
            <a:solidFill>
              <a:srgbClr val="FFFFFF"/>
            </a:solidFill>
          </a:ln>
        </p:spPr>
        <p:txBody>
          <a:bodyPr wrap="square" lIns="0" tIns="0" rIns="0" bIns="0" rtlCol="0">
            <a:noAutofit/>
          </a:bodyPr>
          <a:lstStyle/>
          <a:p>
            <a:endParaRPr sz="1351"/>
          </a:p>
        </p:txBody>
      </p:sp>
      <p:sp>
        <p:nvSpPr>
          <p:cNvPr id="233" name="object 114">
            <a:extLst>
              <a:ext uri="{FF2B5EF4-FFF2-40B4-BE49-F238E27FC236}">
                <a16:creationId xmlns:a16="http://schemas.microsoft.com/office/drawing/2014/main" xmlns="" id="{705A70E3-6C62-48A9-80FD-04DD263EB936}"/>
              </a:ext>
            </a:extLst>
          </p:cNvPr>
          <p:cNvSpPr/>
          <p:nvPr/>
        </p:nvSpPr>
        <p:spPr>
          <a:xfrm>
            <a:off x="3556831" y="4216149"/>
            <a:ext cx="65343" cy="125255"/>
          </a:xfrm>
          <a:custGeom>
            <a:avLst/>
            <a:gdLst/>
            <a:ahLst/>
            <a:cxnLst/>
            <a:rect l="l" t="t" r="r" b="b"/>
            <a:pathLst>
              <a:path w="87122" h="167005">
                <a:moveTo>
                  <a:pt x="43561" y="0"/>
                </a:moveTo>
                <a:lnTo>
                  <a:pt x="56164" y="2246"/>
                </a:lnTo>
                <a:lnTo>
                  <a:pt x="66994" y="8984"/>
                </a:lnTo>
                <a:lnTo>
                  <a:pt x="75057" y="18668"/>
                </a:lnTo>
                <a:lnTo>
                  <a:pt x="79284" y="26821"/>
                </a:lnTo>
                <a:lnTo>
                  <a:pt x="82592" y="37050"/>
                </a:lnTo>
                <a:lnTo>
                  <a:pt x="84991" y="49344"/>
                </a:lnTo>
                <a:lnTo>
                  <a:pt x="86491" y="63693"/>
                </a:lnTo>
                <a:lnTo>
                  <a:pt x="87104" y="80086"/>
                </a:lnTo>
                <a:lnTo>
                  <a:pt x="87122" y="83565"/>
                </a:lnTo>
                <a:lnTo>
                  <a:pt x="86682" y="100350"/>
                </a:lnTo>
                <a:lnTo>
                  <a:pt x="85358" y="115080"/>
                </a:lnTo>
                <a:lnTo>
                  <a:pt x="83138" y="127762"/>
                </a:lnTo>
                <a:lnTo>
                  <a:pt x="80010" y="138402"/>
                </a:lnTo>
                <a:lnTo>
                  <a:pt x="75965" y="147004"/>
                </a:lnTo>
                <a:lnTo>
                  <a:pt x="65806" y="159116"/>
                </a:lnTo>
                <a:lnTo>
                  <a:pt x="54765" y="165295"/>
                </a:lnTo>
                <a:lnTo>
                  <a:pt x="43687" y="167005"/>
                </a:lnTo>
                <a:lnTo>
                  <a:pt x="30986" y="164797"/>
                </a:lnTo>
                <a:lnTo>
                  <a:pt x="20120" y="158151"/>
                </a:lnTo>
                <a:lnTo>
                  <a:pt x="12064" y="148589"/>
                </a:lnTo>
                <a:lnTo>
                  <a:pt x="7906" y="140534"/>
                </a:lnTo>
                <a:lnTo>
                  <a:pt x="4617" y="130370"/>
                </a:lnTo>
                <a:lnTo>
                  <a:pt x="2203" y="118107"/>
                </a:lnTo>
                <a:lnTo>
                  <a:pt x="670" y="103757"/>
                </a:lnTo>
                <a:lnTo>
                  <a:pt x="22" y="87330"/>
                </a:lnTo>
                <a:lnTo>
                  <a:pt x="0" y="83312"/>
                </a:lnTo>
                <a:lnTo>
                  <a:pt x="453" y="66529"/>
                </a:lnTo>
                <a:lnTo>
                  <a:pt x="1811" y="51798"/>
                </a:lnTo>
                <a:lnTo>
                  <a:pt x="4068" y="39124"/>
                </a:lnTo>
                <a:lnTo>
                  <a:pt x="7217" y="28513"/>
                </a:lnTo>
                <a:lnTo>
                  <a:pt x="11254" y="19971"/>
                </a:lnTo>
                <a:lnTo>
                  <a:pt x="21302" y="7963"/>
                </a:lnTo>
                <a:lnTo>
                  <a:pt x="32341" y="1751"/>
                </a:lnTo>
                <a:lnTo>
                  <a:pt x="43561" y="0"/>
                </a:lnTo>
                <a:close/>
              </a:path>
            </a:pathLst>
          </a:custGeom>
          <a:ln w="9144">
            <a:solidFill>
              <a:srgbClr val="FFFFFF"/>
            </a:solidFill>
          </a:ln>
        </p:spPr>
        <p:txBody>
          <a:bodyPr wrap="square" lIns="0" tIns="0" rIns="0" bIns="0" rtlCol="0">
            <a:noAutofit/>
          </a:bodyPr>
          <a:lstStyle/>
          <a:p>
            <a:endParaRPr sz="1351"/>
          </a:p>
        </p:txBody>
      </p:sp>
      <p:sp>
        <p:nvSpPr>
          <p:cNvPr id="234" name="object 115">
            <a:extLst>
              <a:ext uri="{FF2B5EF4-FFF2-40B4-BE49-F238E27FC236}">
                <a16:creationId xmlns:a16="http://schemas.microsoft.com/office/drawing/2014/main" xmlns="" id="{ABF7B312-6FAE-47B0-975B-987B5EC005C0}"/>
              </a:ext>
            </a:extLst>
          </p:cNvPr>
          <p:cNvSpPr/>
          <p:nvPr/>
        </p:nvSpPr>
        <p:spPr>
          <a:xfrm>
            <a:off x="3476630" y="4216149"/>
            <a:ext cx="67723" cy="123159"/>
          </a:xfrm>
          <a:custGeom>
            <a:avLst/>
            <a:gdLst/>
            <a:ahLst/>
            <a:cxnLst/>
            <a:rect l="l" t="t" r="r" b="b"/>
            <a:pathLst>
              <a:path w="90296" h="164211">
                <a:moveTo>
                  <a:pt x="47752" y="0"/>
                </a:moveTo>
                <a:lnTo>
                  <a:pt x="61793" y="1849"/>
                </a:lnTo>
                <a:lnTo>
                  <a:pt x="73087" y="7397"/>
                </a:lnTo>
                <a:lnTo>
                  <a:pt x="79502" y="13715"/>
                </a:lnTo>
                <a:lnTo>
                  <a:pt x="86129" y="24782"/>
                </a:lnTo>
                <a:lnTo>
                  <a:pt x="89679" y="37026"/>
                </a:lnTo>
                <a:lnTo>
                  <a:pt x="90296" y="45212"/>
                </a:lnTo>
                <a:lnTo>
                  <a:pt x="90296" y="51943"/>
                </a:lnTo>
                <a:lnTo>
                  <a:pt x="89281" y="58419"/>
                </a:lnTo>
                <a:lnTo>
                  <a:pt x="87503" y="64643"/>
                </a:lnTo>
                <a:lnTo>
                  <a:pt x="85724" y="70993"/>
                </a:lnTo>
                <a:lnTo>
                  <a:pt x="82931" y="77343"/>
                </a:lnTo>
                <a:lnTo>
                  <a:pt x="79120" y="83693"/>
                </a:lnTo>
                <a:lnTo>
                  <a:pt x="73122" y="92432"/>
                </a:lnTo>
                <a:lnTo>
                  <a:pt x="64540" y="102927"/>
                </a:lnTo>
                <a:lnTo>
                  <a:pt x="60070" y="107950"/>
                </a:lnTo>
                <a:lnTo>
                  <a:pt x="51816" y="117348"/>
                </a:lnTo>
                <a:lnTo>
                  <a:pt x="46608" y="123443"/>
                </a:lnTo>
                <a:lnTo>
                  <a:pt x="44449" y="126364"/>
                </a:lnTo>
                <a:lnTo>
                  <a:pt x="42291" y="129412"/>
                </a:lnTo>
                <a:lnTo>
                  <a:pt x="40512" y="132333"/>
                </a:lnTo>
                <a:lnTo>
                  <a:pt x="39116" y="135127"/>
                </a:lnTo>
                <a:lnTo>
                  <a:pt x="90296" y="135127"/>
                </a:lnTo>
                <a:lnTo>
                  <a:pt x="90296" y="164211"/>
                </a:lnTo>
                <a:lnTo>
                  <a:pt x="0" y="164211"/>
                </a:lnTo>
                <a:lnTo>
                  <a:pt x="2061" y="151636"/>
                </a:lnTo>
                <a:lnTo>
                  <a:pt x="5902" y="139498"/>
                </a:lnTo>
                <a:lnTo>
                  <a:pt x="8889" y="132842"/>
                </a:lnTo>
                <a:lnTo>
                  <a:pt x="13727" y="124440"/>
                </a:lnTo>
                <a:lnTo>
                  <a:pt x="20484" y="114755"/>
                </a:lnTo>
                <a:lnTo>
                  <a:pt x="29162" y="103800"/>
                </a:lnTo>
                <a:lnTo>
                  <a:pt x="37845" y="93725"/>
                </a:lnTo>
                <a:lnTo>
                  <a:pt x="48841" y="80851"/>
                </a:lnTo>
                <a:lnTo>
                  <a:pt x="56051" y="71598"/>
                </a:lnTo>
                <a:lnTo>
                  <a:pt x="58673" y="67690"/>
                </a:lnTo>
                <a:lnTo>
                  <a:pt x="62483" y="61087"/>
                </a:lnTo>
                <a:lnTo>
                  <a:pt x="64516" y="54356"/>
                </a:lnTo>
                <a:lnTo>
                  <a:pt x="64516" y="47751"/>
                </a:lnTo>
                <a:lnTo>
                  <a:pt x="64516" y="40512"/>
                </a:lnTo>
                <a:lnTo>
                  <a:pt x="62865" y="35179"/>
                </a:lnTo>
                <a:lnTo>
                  <a:pt x="59690" y="31495"/>
                </a:lnTo>
                <a:lnTo>
                  <a:pt x="56515" y="27812"/>
                </a:lnTo>
                <a:lnTo>
                  <a:pt x="52196" y="26035"/>
                </a:lnTo>
                <a:lnTo>
                  <a:pt x="46990" y="26035"/>
                </a:lnTo>
                <a:lnTo>
                  <a:pt x="35806" y="30190"/>
                </a:lnTo>
                <a:lnTo>
                  <a:pt x="29684" y="42657"/>
                </a:lnTo>
                <a:lnTo>
                  <a:pt x="28574" y="51562"/>
                </a:lnTo>
                <a:lnTo>
                  <a:pt x="3047" y="48513"/>
                </a:lnTo>
                <a:lnTo>
                  <a:pt x="5518" y="33736"/>
                </a:lnTo>
                <a:lnTo>
                  <a:pt x="9955" y="21720"/>
                </a:lnTo>
                <a:lnTo>
                  <a:pt x="16332" y="12516"/>
                </a:lnTo>
                <a:lnTo>
                  <a:pt x="27018" y="4456"/>
                </a:lnTo>
                <a:lnTo>
                  <a:pt x="39356" y="616"/>
                </a:lnTo>
                <a:lnTo>
                  <a:pt x="47752" y="0"/>
                </a:lnTo>
                <a:close/>
              </a:path>
            </a:pathLst>
          </a:custGeom>
          <a:ln w="9144">
            <a:solidFill>
              <a:srgbClr val="FFFFFF"/>
            </a:solidFill>
          </a:ln>
        </p:spPr>
        <p:txBody>
          <a:bodyPr wrap="square" lIns="0" tIns="0" rIns="0" bIns="0" rtlCol="0">
            <a:noAutofit/>
          </a:bodyPr>
          <a:lstStyle/>
          <a:p>
            <a:endParaRPr sz="1351"/>
          </a:p>
        </p:txBody>
      </p:sp>
      <p:sp>
        <p:nvSpPr>
          <p:cNvPr id="235" name="object 116">
            <a:extLst>
              <a:ext uri="{FF2B5EF4-FFF2-40B4-BE49-F238E27FC236}">
                <a16:creationId xmlns:a16="http://schemas.microsoft.com/office/drawing/2014/main" xmlns="" id="{4701186A-DA12-4180-BD27-BB063CCA6DEC}"/>
              </a:ext>
            </a:extLst>
          </p:cNvPr>
          <p:cNvSpPr/>
          <p:nvPr/>
        </p:nvSpPr>
        <p:spPr>
          <a:xfrm>
            <a:off x="4577524" y="3587024"/>
            <a:ext cx="1904" cy="292227"/>
          </a:xfrm>
          <a:custGeom>
            <a:avLst/>
            <a:gdLst/>
            <a:ahLst/>
            <a:cxnLst/>
            <a:rect l="l" t="t" r="r" b="b"/>
            <a:pathLst>
              <a:path w="2539" h="389636">
                <a:moveTo>
                  <a:pt x="2539" y="0"/>
                </a:moveTo>
                <a:lnTo>
                  <a:pt x="0" y="389636"/>
                </a:lnTo>
              </a:path>
            </a:pathLst>
          </a:custGeom>
          <a:ln w="6096">
            <a:solidFill>
              <a:srgbClr val="FFFFFF"/>
            </a:solidFill>
            <a:prstDash val="dash"/>
          </a:ln>
        </p:spPr>
        <p:txBody>
          <a:bodyPr wrap="square" lIns="0" tIns="0" rIns="0" bIns="0" rtlCol="0">
            <a:noAutofit/>
          </a:bodyPr>
          <a:lstStyle/>
          <a:p>
            <a:endParaRPr sz="1351"/>
          </a:p>
        </p:txBody>
      </p:sp>
      <p:sp>
        <p:nvSpPr>
          <p:cNvPr id="236" name="object 117">
            <a:extLst>
              <a:ext uri="{FF2B5EF4-FFF2-40B4-BE49-F238E27FC236}">
                <a16:creationId xmlns:a16="http://schemas.microsoft.com/office/drawing/2014/main" xmlns="" id="{E0322117-0AD2-47D8-9A4A-EAA29DF0F8B4}"/>
              </a:ext>
            </a:extLst>
          </p:cNvPr>
          <p:cNvSpPr/>
          <p:nvPr/>
        </p:nvSpPr>
        <p:spPr>
          <a:xfrm>
            <a:off x="4250635" y="3133254"/>
            <a:ext cx="684657" cy="640079"/>
          </a:xfrm>
          <a:prstGeom prst="rect">
            <a:avLst/>
          </a:prstGeom>
          <a:blipFill>
            <a:blip r:embed="rId18" cstate="print"/>
            <a:stretch>
              <a:fillRect/>
            </a:stretch>
          </a:blipFill>
        </p:spPr>
        <p:txBody>
          <a:bodyPr wrap="square" lIns="0" tIns="0" rIns="0" bIns="0" rtlCol="0">
            <a:noAutofit/>
          </a:bodyPr>
          <a:lstStyle/>
          <a:p>
            <a:endParaRPr sz="1351"/>
          </a:p>
        </p:txBody>
      </p:sp>
      <p:sp>
        <p:nvSpPr>
          <p:cNvPr id="237" name="object 118">
            <a:extLst>
              <a:ext uri="{FF2B5EF4-FFF2-40B4-BE49-F238E27FC236}">
                <a16:creationId xmlns:a16="http://schemas.microsoft.com/office/drawing/2014/main" xmlns="" id="{51445E1A-E1B9-404E-801C-940019E5ABB6}"/>
              </a:ext>
            </a:extLst>
          </p:cNvPr>
          <p:cNvSpPr/>
          <p:nvPr/>
        </p:nvSpPr>
        <p:spPr>
          <a:xfrm>
            <a:off x="6239445" y="3868198"/>
            <a:ext cx="0" cy="758763"/>
          </a:xfrm>
          <a:custGeom>
            <a:avLst/>
            <a:gdLst/>
            <a:ahLst/>
            <a:cxnLst/>
            <a:rect l="l" t="t" r="r" b="b"/>
            <a:pathLst>
              <a:path h="1011681">
                <a:moveTo>
                  <a:pt x="0" y="0"/>
                </a:moveTo>
                <a:lnTo>
                  <a:pt x="0" y="1011682"/>
                </a:lnTo>
              </a:path>
            </a:pathLst>
          </a:custGeom>
          <a:ln w="6096">
            <a:solidFill>
              <a:srgbClr val="FFFFFF"/>
            </a:solidFill>
            <a:prstDash val="dash"/>
          </a:ln>
        </p:spPr>
        <p:txBody>
          <a:bodyPr wrap="square" lIns="0" tIns="0" rIns="0" bIns="0" rtlCol="0">
            <a:noAutofit/>
          </a:bodyPr>
          <a:lstStyle/>
          <a:p>
            <a:endParaRPr sz="1351"/>
          </a:p>
        </p:txBody>
      </p:sp>
      <p:sp>
        <p:nvSpPr>
          <p:cNvPr id="238" name="object 119">
            <a:extLst>
              <a:ext uri="{FF2B5EF4-FFF2-40B4-BE49-F238E27FC236}">
                <a16:creationId xmlns:a16="http://schemas.microsoft.com/office/drawing/2014/main" xmlns="" id="{2DF327F7-D1C9-4D85-9F3C-5D6BE00DECD1}"/>
              </a:ext>
            </a:extLst>
          </p:cNvPr>
          <p:cNvSpPr/>
          <p:nvPr/>
        </p:nvSpPr>
        <p:spPr>
          <a:xfrm>
            <a:off x="5936559" y="4582568"/>
            <a:ext cx="644651" cy="480060"/>
          </a:xfrm>
          <a:prstGeom prst="rect">
            <a:avLst/>
          </a:prstGeom>
          <a:blipFill>
            <a:blip r:embed="rId19" cstate="print"/>
            <a:stretch>
              <a:fillRect/>
            </a:stretch>
          </a:blipFill>
        </p:spPr>
        <p:txBody>
          <a:bodyPr wrap="square" lIns="0" tIns="0" rIns="0" bIns="0" rtlCol="0">
            <a:noAutofit/>
          </a:bodyPr>
          <a:lstStyle/>
          <a:p>
            <a:endParaRPr sz="1351"/>
          </a:p>
        </p:txBody>
      </p:sp>
      <p:sp>
        <p:nvSpPr>
          <p:cNvPr id="239" name="object 120">
            <a:extLst>
              <a:ext uri="{FF2B5EF4-FFF2-40B4-BE49-F238E27FC236}">
                <a16:creationId xmlns:a16="http://schemas.microsoft.com/office/drawing/2014/main" xmlns="" id="{EDEE67FA-FE15-4B05-B151-B9EA1F146BD7}"/>
              </a:ext>
            </a:extLst>
          </p:cNvPr>
          <p:cNvSpPr/>
          <p:nvPr/>
        </p:nvSpPr>
        <p:spPr>
          <a:xfrm>
            <a:off x="1078800" y="4217951"/>
            <a:ext cx="318897" cy="142875"/>
          </a:xfrm>
          <a:prstGeom prst="rect">
            <a:avLst/>
          </a:prstGeom>
          <a:blipFill>
            <a:blip r:embed="rId20" cstate="print"/>
            <a:stretch>
              <a:fillRect/>
            </a:stretch>
          </a:blipFill>
        </p:spPr>
        <p:txBody>
          <a:bodyPr wrap="square" lIns="0" tIns="0" rIns="0" bIns="0" rtlCol="0">
            <a:noAutofit/>
          </a:bodyPr>
          <a:lstStyle/>
          <a:p>
            <a:endParaRPr sz="1351"/>
          </a:p>
        </p:txBody>
      </p:sp>
      <p:sp>
        <p:nvSpPr>
          <p:cNvPr id="240" name="object 121">
            <a:extLst>
              <a:ext uri="{FF2B5EF4-FFF2-40B4-BE49-F238E27FC236}">
                <a16:creationId xmlns:a16="http://schemas.microsoft.com/office/drawing/2014/main" xmlns="" id="{4BBA5D33-01E7-49AB-89A8-D4B6D025D131}"/>
              </a:ext>
            </a:extLst>
          </p:cNvPr>
          <p:cNvSpPr/>
          <p:nvPr/>
        </p:nvSpPr>
        <p:spPr>
          <a:xfrm>
            <a:off x="1080259" y="4218904"/>
            <a:ext cx="67643" cy="123158"/>
          </a:xfrm>
          <a:custGeom>
            <a:avLst/>
            <a:gdLst/>
            <a:ahLst/>
            <a:cxnLst/>
            <a:rect l="l" t="t" r="r" b="b"/>
            <a:pathLst>
              <a:path w="90190" h="164211">
                <a:moveTo>
                  <a:pt x="44369" y="126364"/>
                </a:moveTo>
                <a:lnTo>
                  <a:pt x="46564" y="123316"/>
                </a:lnTo>
                <a:lnTo>
                  <a:pt x="51793" y="117220"/>
                </a:lnTo>
                <a:lnTo>
                  <a:pt x="60053" y="107949"/>
                </a:lnTo>
                <a:lnTo>
                  <a:pt x="64539" y="102831"/>
                </a:lnTo>
                <a:lnTo>
                  <a:pt x="73066" y="92297"/>
                </a:lnTo>
                <a:lnTo>
                  <a:pt x="79028" y="83565"/>
                </a:lnTo>
                <a:lnTo>
                  <a:pt x="82823" y="77215"/>
                </a:lnTo>
                <a:lnTo>
                  <a:pt x="85632" y="70865"/>
                </a:lnTo>
                <a:lnTo>
                  <a:pt x="87456" y="64642"/>
                </a:lnTo>
                <a:lnTo>
                  <a:pt x="89278" y="58292"/>
                </a:lnTo>
                <a:lnTo>
                  <a:pt x="90190" y="51815"/>
                </a:lnTo>
                <a:lnTo>
                  <a:pt x="90190" y="45211"/>
                </a:lnTo>
                <a:lnTo>
                  <a:pt x="89590" y="36993"/>
                </a:lnTo>
                <a:lnTo>
                  <a:pt x="86093" y="24757"/>
                </a:lnTo>
                <a:lnTo>
                  <a:pt x="79474" y="13715"/>
                </a:lnTo>
                <a:lnTo>
                  <a:pt x="73017" y="7373"/>
                </a:lnTo>
                <a:lnTo>
                  <a:pt x="61735" y="1843"/>
                </a:lnTo>
                <a:lnTo>
                  <a:pt x="47663" y="0"/>
                </a:lnTo>
                <a:lnTo>
                  <a:pt x="39309" y="611"/>
                </a:lnTo>
                <a:lnTo>
                  <a:pt x="26970" y="4422"/>
                </a:lnTo>
                <a:lnTo>
                  <a:pt x="16911" y="11683"/>
                </a:lnTo>
                <a:lnTo>
                  <a:pt x="9905" y="21635"/>
                </a:lnTo>
                <a:lnTo>
                  <a:pt x="5495" y="33627"/>
                </a:lnTo>
                <a:lnTo>
                  <a:pt x="3013" y="48386"/>
                </a:lnTo>
                <a:lnTo>
                  <a:pt x="28575" y="51561"/>
                </a:lnTo>
                <a:lnTo>
                  <a:pt x="29678" y="42656"/>
                </a:lnTo>
                <a:lnTo>
                  <a:pt x="35773" y="30190"/>
                </a:lnTo>
                <a:lnTo>
                  <a:pt x="46992" y="26034"/>
                </a:lnTo>
                <a:lnTo>
                  <a:pt x="52202" y="26034"/>
                </a:lnTo>
                <a:lnTo>
                  <a:pt x="56405" y="27812"/>
                </a:lnTo>
                <a:lnTo>
                  <a:pt x="59606" y="31495"/>
                </a:lnTo>
                <a:lnTo>
                  <a:pt x="62805" y="35051"/>
                </a:lnTo>
                <a:lnTo>
                  <a:pt x="64405" y="40512"/>
                </a:lnTo>
                <a:lnTo>
                  <a:pt x="64405" y="54355"/>
                </a:lnTo>
                <a:lnTo>
                  <a:pt x="62471" y="60959"/>
                </a:lnTo>
                <a:lnTo>
                  <a:pt x="58601" y="67563"/>
                </a:lnTo>
                <a:lnTo>
                  <a:pt x="55958" y="71582"/>
                </a:lnTo>
                <a:lnTo>
                  <a:pt x="48724" y="80830"/>
                </a:lnTo>
                <a:lnTo>
                  <a:pt x="37727" y="93725"/>
                </a:lnTo>
                <a:lnTo>
                  <a:pt x="29117" y="103742"/>
                </a:lnTo>
                <a:lnTo>
                  <a:pt x="20457" y="114684"/>
                </a:lnTo>
                <a:lnTo>
                  <a:pt x="13709" y="124374"/>
                </a:lnTo>
                <a:lnTo>
                  <a:pt x="8874" y="132841"/>
                </a:lnTo>
                <a:lnTo>
                  <a:pt x="5886" y="139481"/>
                </a:lnTo>
                <a:lnTo>
                  <a:pt x="2037" y="151579"/>
                </a:lnTo>
                <a:lnTo>
                  <a:pt x="0" y="164210"/>
                </a:lnTo>
                <a:lnTo>
                  <a:pt x="90190" y="164210"/>
                </a:lnTo>
                <a:lnTo>
                  <a:pt x="90190" y="135000"/>
                </a:lnTo>
                <a:lnTo>
                  <a:pt x="39067" y="135000"/>
                </a:lnTo>
                <a:lnTo>
                  <a:pt x="40407" y="132206"/>
                </a:lnTo>
                <a:lnTo>
                  <a:pt x="42174" y="129285"/>
                </a:lnTo>
                <a:lnTo>
                  <a:pt x="44369" y="126364"/>
                </a:lnTo>
                <a:close/>
              </a:path>
            </a:pathLst>
          </a:custGeom>
          <a:solidFill>
            <a:srgbClr val="000000"/>
          </a:solidFill>
        </p:spPr>
        <p:txBody>
          <a:bodyPr wrap="square" lIns="0" tIns="0" rIns="0" bIns="0" rtlCol="0">
            <a:noAutofit/>
          </a:bodyPr>
          <a:lstStyle/>
          <a:p>
            <a:endParaRPr sz="1351"/>
          </a:p>
        </p:txBody>
      </p:sp>
      <p:sp>
        <p:nvSpPr>
          <p:cNvPr id="241" name="object 122">
            <a:extLst>
              <a:ext uri="{FF2B5EF4-FFF2-40B4-BE49-F238E27FC236}">
                <a16:creationId xmlns:a16="http://schemas.microsoft.com/office/drawing/2014/main" xmlns="" id="{45EEE7B8-AFAF-4889-A64A-19D78FB4FA4E}"/>
              </a:ext>
            </a:extLst>
          </p:cNvPr>
          <p:cNvSpPr/>
          <p:nvPr/>
        </p:nvSpPr>
        <p:spPr>
          <a:xfrm>
            <a:off x="1176403" y="4218904"/>
            <a:ext cx="49386" cy="125254"/>
          </a:xfrm>
          <a:custGeom>
            <a:avLst/>
            <a:gdLst/>
            <a:ahLst/>
            <a:cxnLst/>
            <a:rect l="l" t="t" r="r" b="b"/>
            <a:pathLst>
              <a:path w="65848" h="167004">
                <a:moveTo>
                  <a:pt x="34467" y="130936"/>
                </a:moveTo>
                <a:lnTo>
                  <a:pt x="31482" y="137667"/>
                </a:lnTo>
                <a:lnTo>
                  <a:pt x="27418" y="140969"/>
                </a:lnTo>
                <a:lnTo>
                  <a:pt x="17182" y="140969"/>
                </a:lnTo>
                <a:lnTo>
                  <a:pt x="13131" y="137667"/>
                </a:lnTo>
                <a:lnTo>
                  <a:pt x="10108" y="130936"/>
                </a:lnTo>
                <a:lnTo>
                  <a:pt x="8480" y="125883"/>
                </a:lnTo>
                <a:lnTo>
                  <a:pt x="6866" y="115679"/>
                </a:lnTo>
                <a:lnTo>
                  <a:pt x="9655" y="164764"/>
                </a:lnTo>
                <a:lnTo>
                  <a:pt x="22325" y="167004"/>
                </a:lnTo>
                <a:lnTo>
                  <a:pt x="33512" y="165258"/>
                </a:lnTo>
                <a:lnTo>
                  <a:pt x="44540" y="159046"/>
                </a:lnTo>
                <a:lnTo>
                  <a:pt x="53796" y="148335"/>
                </a:lnTo>
                <a:lnTo>
                  <a:pt x="58684" y="138418"/>
                </a:lnTo>
                <a:lnTo>
                  <a:pt x="61819" y="127805"/>
                </a:lnTo>
                <a:lnTo>
                  <a:pt x="64058" y="115126"/>
                </a:lnTo>
                <a:lnTo>
                  <a:pt x="65401" y="100379"/>
                </a:lnTo>
                <a:lnTo>
                  <a:pt x="65848" y="83565"/>
                </a:lnTo>
                <a:lnTo>
                  <a:pt x="65829" y="79911"/>
                </a:lnTo>
                <a:lnTo>
                  <a:pt x="65201" y="63525"/>
                </a:lnTo>
                <a:lnTo>
                  <a:pt x="63684" y="49207"/>
                </a:lnTo>
                <a:lnTo>
                  <a:pt x="61278" y="36944"/>
                </a:lnTo>
                <a:lnTo>
                  <a:pt x="57982" y="26725"/>
                </a:lnTo>
                <a:lnTo>
                  <a:pt x="53796" y="18541"/>
                </a:lnTo>
                <a:lnTo>
                  <a:pt x="45703" y="8936"/>
                </a:lnTo>
                <a:lnTo>
                  <a:pt x="34855" y="2239"/>
                </a:lnTo>
                <a:lnTo>
                  <a:pt x="22211" y="0"/>
                </a:lnTo>
                <a:lnTo>
                  <a:pt x="11051" y="1731"/>
                </a:lnTo>
                <a:lnTo>
                  <a:pt x="0" y="7911"/>
                </a:lnTo>
                <a:lnTo>
                  <a:pt x="5897" y="101563"/>
                </a:lnTo>
                <a:lnTo>
                  <a:pt x="5574" y="83565"/>
                </a:lnTo>
                <a:lnTo>
                  <a:pt x="5758" y="69557"/>
                </a:lnTo>
                <a:lnTo>
                  <a:pt x="6566" y="54477"/>
                </a:lnTo>
                <a:lnTo>
                  <a:pt x="8016" y="43309"/>
                </a:lnTo>
                <a:lnTo>
                  <a:pt x="10108" y="36067"/>
                </a:lnTo>
                <a:lnTo>
                  <a:pt x="13131" y="29336"/>
                </a:lnTo>
                <a:lnTo>
                  <a:pt x="17182" y="26034"/>
                </a:lnTo>
                <a:lnTo>
                  <a:pt x="27418" y="26034"/>
                </a:lnTo>
                <a:lnTo>
                  <a:pt x="31482" y="29336"/>
                </a:lnTo>
                <a:lnTo>
                  <a:pt x="34467" y="36067"/>
                </a:lnTo>
                <a:lnTo>
                  <a:pt x="36094" y="41185"/>
                </a:lnTo>
                <a:lnTo>
                  <a:pt x="37682" y="51400"/>
                </a:lnTo>
                <a:lnTo>
                  <a:pt x="38633" y="65532"/>
                </a:lnTo>
                <a:lnTo>
                  <a:pt x="38950" y="83565"/>
                </a:lnTo>
                <a:lnTo>
                  <a:pt x="38772" y="97359"/>
                </a:lnTo>
                <a:lnTo>
                  <a:pt x="37978" y="112430"/>
                </a:lnTo>
                <a:lnTo>
                  <a:pt x="36544" y="123617"/>
                </a:lnTo>
                <a:lnTo>
                  <a:pt x="34467" y="130936"/>
                </a:lnTo>
                <a:close/>
              </a:path>
            </a:pathLst>
          </a:custGeom>
          <a:solidFill>
            <a:srgbClr val="000000"/>
          </a:solidFill>
        </p:spPr>
        <p:txBody>
          <a:bodyPr wrap="square" lIns="0" tIns="0" rIns="0" bIns="0" rtlCol="0">
            <a:noAutofit/>
          </a:bodyPr>
          <a:lstStyle/>
          <a:p>
            <a:endParaRPr sz="1351"/>
          </a:p>
        </p:txBody>
      </p:sp>
      <p:sp>
        <p:nvSpPr>
          <p:cNvPr id="242" name="object 123">
            <a:extLst>
              <a:ext uri="{FF2B5EF4-FFF2-40B4-BE49-F238E27FC236}">
                <a16:creationId xmlns:a16="http://schemas.microsoft.com/office/drawing/2014/main" xmlns="" id="{26027878-65D4-42B4-8A01-176659D67B7C}"/>
              </a:ext>
            </a:extLst>
          </p:cNvPr>
          <p:cNvSpPr/>
          <p:nvPr/>
        </p:nvSpPr>
        <p:spPr>
          <a:xfrm>
            <a:off x="1160410" y="4224837"/>
            <a:ext cx="23234" cy="117640"/>
          </a:xfrm>
          <a:custGeom>
            <a:avLst/>
            <a:gdLst/>
            <a:ahLst/>
            <a:cxnLst/>
            <a:rect l="l" t="t" r="r" b="b"/>
            <a:pathLst>
              <a:path w="30979" h="156853">
                <a:moveTo>
                  <a:pt x="0" y="75273"/>
                </a:moveTo>
                <a:lnTo>
                  <a:pt x="24" y="79468"/>
                </a:lnTo>
                <a:lnTo>
                  <a:pt x="673" y="95886"/>
                </a:lnTo>
                <a:lnTo>
                  <a:pt x="2201" y="110206"/>
                </a:lnTo>
                <a:lnTo>
                  <a:pt x="4607" y="122437"/>
                </a:lnTo>
                <a:lnTo>
                  <a:pt x="7891" y="132591"/>
                </a:lnTo>
                <a:lnTo>
                  <a:pt x="12052" y="140678"/>
                </a:lnTo>
                <a:lnTo>
                  <a:pt x="20116" y="150173"/>
                </a:lnTo>
                <a:lnTo>
                  <a:pt x="30979" y="156853"/>
                </a:lnTo>
                <a:lnTo>
                  <a:pt x="28190" y="107768"/>
                </a:lnTo>
                <a:lnTo>
                  <a:pt x="27221" y="93652"/>
                </a:lnTo>
                <a:lnTo>
                  <a:pt x="21324" y="0"/>
                </a:lnTo>
                <a:lnTo>
                  <a:pt x="12052" y="10630"/>
                </a:lnTo>
                <a:lnTo>
                  <a:pt x="7196" y="20526"/>
                </a:lnTo>
                <a:lnTo>
                  <a:pt x="4049" y="31139"/>
                </a:lnTo>
                <a:lnTo>
                  <a:pt x="1800" y="43794"/>
                </a:lnTo>
                <a:lnTo>
                  <a:pt x="450" y="58502"/>
                </a:lnTo>
                <a:lnTo>
                  <a:pt x="0" y="75273"/>
                </a:lnTo>
                <a:close/>
              </a:path>
            </a:pathLst>
          </a:custGeom>
          <a:solidFill>
            <a:srgbClr val="000000"/>
          </a:solidFill>
        </p:spPr>
        <p:txBody>
          <a:bodyPr wrap="square" lIns="0" tIns="0" rIns="0" bIns="0" rtlCol="0">
            <a:noAutofit/>
          </a:bodyPr>
          <a:lstStyle/>
          <a:p>
            <a:endParaRPr sz="1351"/>
          </a:p>
        </p:txBody>
      </p:sp>
      <p:sp>
        <p:nvSpPr>
          <p:cNvPr id="243" name="object 124">
            <a:extLst>
              <a:ext uri="{FF2B5EF4-FFF2-40B4-BE49-F238E27FC236}">
                <a16:creationId xmlns:a16="http://schemas.microsoft.com/office/drawing/2014/main" xmlns="" id="{A0F22DB1-F503-4587-9162-3C3CE9073D97}"/>
              </a:ext>
            </a:extLst>
          </p:cNvPr>
          <p:cNvSpPr/>
          <p:nvPr/>
        </p:nvSpPr>
        <p:spPr>
          <a:xfrm>
            <a:off x="1313430" y="4218904"/>
            <a:ext cx="67646" cy="123158"/>
          </a:xfrm>
          <a:custGeom>
            <a:avLst/>
            <a:gdLst/>
            <a:ahLst/>
            <a:cxnLst/>
            <a:rect l="l" t="t" r="r" b="b"/>
            <a:pathLst>
              <a:path w="90195" h="164211">
                <a:moveTo>
                  <a:pt x="44373" y="126364"/>
                </a:moveTo>
                <a:lnTo>
                  <a:pt x="46570" y="123316"/>
                </a:lnTo>
                <a:lnTo>
                  <a:pt x="51790" y="117220"/>
                </a:lnTo>
                <a:lnTo>
                  <a:pt x="60058" y="107949"/>
                </a:lnTo>
                <a:lnTo>
                  <a:pt x="64542" y="102832"/>
                </a:lnTo>
                <a:lnTo>
                  <a:pt x="73068" y="92297"/>
                </a:lnTo>
                <a:lnTo>
                  <a:pt x="79032" y="83565"/>
                </a:lnTo>
                <a:lnTo>
                  <a:pt x="82829" y="77215"/>
                </a:lnTo>
                <a:lnTo>
                  <a:pt x="85636" y="70865"/>
                </a:lnTo>
                <a:lnTo>
                  <a:pt x="87452" y="64642"/>
                </a:lnTo>
                <a:lnTo>
                  <a:pt x="89281" y="58292"/>
                </a:lnTo>
                <a:lnTo>
                  <a:pt x="90195" y="51815"/>
                </a:lnTo>
                <a:lnTo>
                  <a:pt x="90195" y="45211"/>
                </a:lnTo>
                <a:lnTo>
                  <a:pt x="89596" y="36992"/>
                </a:lnTo>
                <a:lnTo>
                  <a:pt x="86099" y="24756"/>
                </a:lnTo>
                <a:lnTo>
                  <a:pt x="79476" y="13715"/>
                </a:lnTo>
                <a:lnTo>
                  <a:pt x="73022" y="7372"/>
                </a:lnTo>
                <a:lnTo>
                  <a:pt x="61740" y="1843"/>
                </a:lnTo>
                <a:lnTo>
                  <a:pt x="47663" y="0"/>
                </a:lnTo>
                <a:lnTo>
                  <a:pt x="39312" y="611"/>
                </a:lnTo>
                <a:lnTo>
                  <a:pt x="26972" y="4421"/>
                </a:lnTo>
                <a:lnTo>
                  <a:pt x="16916" y="11683"/>
                </a:lnTo>
                <a:lnTo>
                  <a:pt x="9908" y="21635"/>
                </a:lnTo>
                <a:lnTo>
                  <a:pt x="5501" y="33627"/>
                </a:lnTo>
                <a:lnTo>
                  <a:pt x="3022" y="48386"/>
                </a:lnTo>
                <a:lnTo>
                  <a:pt x="28575" y="51561"/>
                </a:lnTo>
                <a:lnTo>
                  <a:pt x="29682" y="42657"/>
                </a:lnTo>
                <a:lnTo>
                  <a:pt x="35776" y="30190"/>
                </a:lnTo>
                <a:lnTo>
                  <a:pt x="46989" y="26034"/>
                </a:lnTo>
                <a:lnTo>
                  <a:pt x="52209" y="26034"/>
                </a:lnTo>
                <a:lnTo>
                  <a:pt x="56413" y="27812"/>
                </a:lnTo>
                <a:lnTo>
                  <a:pt x="59613" y="31495"/>
                </a:lnTo>
                <a:lnTo>
                  <a:pt x="62814" y="35051"/>
                </a:lnTo>
                <a:lnTo>
                  <a:pt x="64414" y="40512"/>
                </a:lnTo>
                <a:lnTo>
                  <a:pt x="64414" y="54355"/>
                </a:lnTo>
                <a:lnTo>
                  <a:pt x="62471" y="60959"/>
                </a:lnTo>
                <a:lnTo>
                  <a:pt x="58597" y="67563"/>
                </a:lnTo>
                <a:lnTo>
                  <a:pt x="55958" y="71580"/>
                </a:lnTo>
                <a:lnTo>
                  <a:pt x="48728" y="80829"/>
                </a:lnTo>
                <a:lnTo>
                  <a:pt x="37731" y="93725"/>
                </a:lnTo>
                <a:lnTo>
                  <a:pt x="29121" y="103742"/>
                </a:lnTo>
                <a:lnTo>
                  <a:pt x="20462" y="114684"/>
                </a:lnTo>
                <a:lnTo>
                  <a:pt x="13714" y="124374"/>
                </a:lnTo>
                <a:lnTo>
                  <a:pt x="8877" y="132841"/>
                </a:lnTo>
                <a:lnTo>
                  <a:pt x="5887" y="139481"/>
                </a:lnTo>
                <a:lnTo>
                  <a:pt x="2035" y="151579"/>
                </a:lnTo>
                <a:lnTo>
                  <a:pt x="0" y="164210"/>
                </a:lnTo>
                <a:lnTo>
                  <a:pt x="90195" y="164210"/>
                </a:lnTo>
                <a:lnTo>
                  <a:pt x="90195" y="135000"/>
                </a:lnTo>
                <a:lnTo>
                  <a:pt x="39065" y="135000"/>
                </a:lnTo>
                <a:lnTo>
                  <a:pt x="40411" y="132206"/>
                </a:lnTo>
                <a:lnTo>
                  <a:pt x="42176" y="129285"/>
                </a:lnTo>
                <a:lnTo>
                  <a:pt x="44373" y="126364"/>
                </a:lnTo>
                <a:close/>
              </a:path>
            </a:pathLst>
          </a:custGeom>
          <a:solidFill>
            <a:srgbClr val="000000"/>
          </a:solidFill>
        </p:spPr>
        <p:txBody>
          <a:bodyPr wrap="square" lIns="0" tIns="0" rIns="0" bIns="0" rtlCol="0">
            <a:noAutofit/>
          </a:bodyPr>
          <a:lstStyle/>
          <a:p>
            <a:endParaRPr sz="1351"/>
          </a:p>
        </p:txBody>
      </p:sp>
      <p:sp>
        <p:nvSpPr>
          <p:cNvPr id="244" name="object 125">
            <a:extLst>
              <a:ext uri="{FF2B5EF4-FFF2-40B4-BE49-F238E27FC236}">
                <a16:creationId xmlns:a16="http://schemas.microsoft.com/office/drawing/2014/main" xmlns="" id="{BA114998-04D9-4178-8866-ED4A3AA96535}"/>
              </a:ext>
            </a:extLst>
          </p:cNvPr>
          <p:cNvSpPr/>
          <p:nvPr/>
        </p:nvSpPr>
        <p:spPr>
          <a:xfrm>
            <a:off x="1243325" y="4218904"/>
            <a:ext cx="44205" cy="123158"/>
          </a:xfrm>
          <a:custGeom>
            <a:avLst/>
            <a:gdLst/>
            <a:ahLst/>
            <a:cxnLst/>
            <a:rect l="l" t="t" r="r" b="b"/>
            <a:pathLst>
              <a:path w="58940" h="164211">
                <a:moveTo>
                  <a:pt x="58940" y="0"/>
                </a:moveTo>
                <a:lnTo>
                  <a:pt x="38176" y="0"/>
                </a:lnTo>
                <a:lnTo>
                  <a:pt x="36542" y="4620"/>
                </a:lnTo>
                <a:lnTo>
                  <a:pt x="30613" y="15774"/>
                </a:lnTo>
                <a:lnTo>
                  <a:pt x="22212" y="25780"/>
                </a:lnTo>
                <a:lnTo>
                  <a:pt x="20788" y="27149"/>
                </a:lnTo>
                <a:lnTo>
                  <a:pt x="10226" y="35715"/>
                </a:lnTo>
                <a:lnTo>
                  <a:pt x="0" y="41274"/>
                </a:lnTo>
                <a:lnTo>
                  <a:pt x="0" y="69722"/>
                </a:lnTo>
                <a:lnTo>
                  <a:pt x="2535" y="68651"/>
                </a:lnTo>
                <a:lnTo>
                  <a:pt x="13638" y="62746"/>
                </a:lnTo>
                <a:lnTo>
                  <a:pt x="23880" y="55195"/>
                </a:lnTo>
                <a:lnTo>
                  <a:pt x="33261" y="45973"/>
                </a:lnTo>
                <a:lnTo>
                  <a:pt x="33261" y="164210"/>
                </a:lnTo>
                <a:lnTo>
                  <a:pt x="58940" y="164210"/>
                </a:lnTo>
                <a:lnTo>
                  <a:pt x="58940" y="0"/>
                </a:lnTo>
                <a:close/>
              </a:path>
            </a:pathLst>
          </a:custGeom>
          <a:solidFill>
            <a:srgbClr val="000000"/>
          </a:solidFill>
        </p:spPr>
        <p:txBody>
          <a:bodyPr wrap="square" lIns="0" tIns="0" rIns="0" bIns="0" rtlCol="0">
            <a:noAutofit/>
          </a:bodyPr>
          <a:lstStyle/>
          <a:p>
            <a:endParaRPr sz="1351"/>
          </a:p>
        </p:txBody>
      </p:sp>
      <p:sp>
        <p:nvSpPr>
          <p:cNvPr id="245" name="object 126">
            <a:extLst>
              <a:ext uri="{FF2B5EF4-FFF2-40B4-BE49-F238E27FC236}">
                <a16:creationId xmlns:a16="http://schemas.microsoft.com/office/drawing/2014/main" xmlns="" id="{D7BFDB1E-CF30-46A9-ABE1-C362EC9A04A5}"/>
              </a:ext>
            </a:extLst>
          </p:cNvPr>
          <p:cNvSpPr/>
          <p:nvPr/>
        </p:nvSpPr>
        <p:spPr>
          <a:xfrm>
            <a:off x="1180585" y="4238429"/>
            <a:ext cx="25031" cy="86201"/>
          </a:xfrm>
          <a:custGeom>
            <a:avLst/>
            <a:gdLst/>
            <a:ahLst/>
            <a:cxnLst/>
            <a:rect l="l" t="t" r="r" b="b"/>
            <a:pathLst>
              <a:path w="33375" h="114934">
                <a:moveTo>
                  <a:pt x="16687" y="0"/>
                </a:moveTo>
                <a:lnTo>
                  <a:pt x="11607" y="0"/>
                </a:lnTo>
                <a:lnTo>
                  <a:pt x="7556" y="3302"/>
                </a:lnTo>
                <a:lnTo>
                  <a:pt x="4533" y="10033"/>
                </a:lnTo>
                <a:lnTo>
                  <a:pt x="2441" y="17274"/>
                </a:lnTo>
                <a:lnTo>
                  <a:pt x="991" y="28442"/>
                </a:lnTo>
                <a:lnTo>
                  <a:pt x="184" y="43522"/>
                </a:lnTo>
                <a:lnTo>
                  <a:pt x="0" y="57531"/>
                </a:lnTo>
                <a:lnTo>
                  <a:pt x="322" y="75528"/>
                </a:lnTo>
                <a:lnTo>
                  <a:pt x="1291" y="89644"/>
                </a:lnTo>
                <a:lnTo>
                  <a:pt x="2906" y="99848"/>
                </a:lnTo>
                <a:lnTo>
                  <a:pt x="4533" y="104902"/>
                </a:lnTo>
                <a:lnTo>
                  <a:pt x="7556" y="111633"/>
                </a:lnTo>
                <a:lnTo>
                  <a:pt x="11607" y="114935"/>
                </a:lnTo>
                <a:lnTo>
                  <a:pt x="16687" y="114935"/>
                </a:lnTo>
                <a:lnTo>
                  <a:pt x="21844" y="114935"/>
                </a:lnTo>
                <a:lnTo>
                  <a:pt x="25907" y="111633"/>
                </a:lnTo>
                <a:lnTo>
                  <a:pt x="28892" y="104902"/>
                </a:lnTo>
                <a:lnTo>
                  <a:pt x="30969" y="97582"/>
                </a:lnTo>
                <a:lnTo>
                  <a:pt x="32404" y="86395"/>
                </a:lnTo>
                <a:lnTo>
                  <a:pt x="33198" y="71324"/>
                </a:lnTo>
                <a:lnTo>
                  <a:pt x="33375" y="57531"/>
                </a:lnTo>
                <a:lnTo>
                  <a:pt x="33059" y="39497"/>
                </a:lnTo>
                <a:lnTo>
                  <a:pt x="32108" y="25365"/>
                </a:lnTo>
                <a:lnTo>
                  <a:pt x="30519" y="15150"/>
                </a:lnTo>
                <a:lnTo>
                  <a:pt x="28892" y="10033"/>
                </a:lnTo>
                <a:lnTo>
                  <a:pt x="25907" y="3302"/>
                </a:lnTo>
                <a:lnTo>
                  <a:pt x="21844" y="0"/>
                </a:lnTo>
                <a:lnTo>
                  <a:pt x="16687" y="0"/>
                </a:lnTo>
                <a:close/>
              </a:path>
            </a:pathLst>
          </a:custGeom>
          <a:ln w="9144">
            <a:solidFill>
              <a:srgbClr val="FFFFFF"/>
            </a:solidFill>
          </a:ln>
        </p:spPr>
        <p:txBody>
          <a:bodyPr wrap="square" lIns="0" tIns="0" rIns="0" bIns="0" rtlCol="0">
            <a:noAutofit/>
          </a:bodyPr>
          <a:lstStyle/>
          <a:p>
            <a:endParaRPr sz="1351"/>
          </a:p>
        </p:txBody>
      </p:sp>
      <p:sp>
        <p:nvSpPr>
          <p:cNvPr id="246" name="object 127">
            <a:extLst>
              <a:ext uri="{FF2B5EF4-FFF2-40B4-BE49-F238E27FC236}">
                <a16:creationId xmlns:a16="http://schemas.microsoft.com/office/drawing/2014/main" xmlns="" id="{F3655417-E65E-49D9-9BA5-E86FA32A9D96}"/>
              </a:ext>
            </a:extLst>
          </p:cNvPr>
          <p:cNvSpPr/>
          <p:nvPr/>
        </p:nvSpPr>
        <p:spPr>
          <a:xfrm>
            <a:off x="1313430" y="4218904"/>
            <a:ext cx="67646" cy="123158"/>
          </a:xfrm>
          <a:custGeom>
            <a:avLst/>
            <a:gdLst/>
            <a:ahLst/>
            <a:cxnLst/>
            <a:rect l="l" t="t" r="r" b="b"/>
            <a:pathLst>
              <a:path w="90195" h="164211">
                <a:moveTo>
                  <a:pt x="47663" y="0"/>
                </a:moveTo>
                <a:lnTo>
                  <a:pt x="61740" y="1843"/>
                </a:lnTo>
                <a:lnTo>
                  <a:pt x="73022" y="7372"/>
                </a:lnTo>
                <a:lnTo>
                  <a:pt x="79476" y="13715"/>
                </a:lnTo>
                <a:lnTo>
                  <a:pt x="86099" y="24756"/>
                </a:lnTo>
                <a:lnTo>
                  <a:pt x="89596" y="36992"/>
                </a:lnTo>
                <a:lnTo>
                  <a:pt x="90195" y="45211"/>
                </a:lnTo>
                <a:lnTo>
                  <a:pt x="90195" y="51815"/>
                </a:lnTo>
                <a:lnTo>
                  <a:pt x="89281" y="58292"/>
                </a:lnTo>
                <a:lnTo>
                  <a:pt x="87452" y="64642"/>
                </a:lnTo>
                <a:lnTo>
                  <a:pt x="85636" y="70865"/>
                </a:lnTo>
                <a:lnTo>
                  <a:pt x="82829" y="77215"/>
                </a:lnTo>
                <a:lnTo>
                  <a:pt x="79032" y="83565"/>
                </a:lnTo>
                <a:lnTo>
                  <a:pt x="73068" y="92297"/>
                </a:lnTo>
                <a:lnTo>
                  <a:pt x="64542" y="102832"/>
                </a:lnTo>
                <a:lnTo>
                  <a:pt x="60058" y="107949"/>
                </a:lnTo>
                <a:lnTo>
                  <a:pt x="51790" y="117220"/>
                </a:lnTo>
                <a:lnTo>
                  <a:pt x="46570" y="123316"/>
                </a:lnTo>
                <a:lnTo>
                  <a:pt x="44373" y="126364"/>
                </a:lnTo>
                <a:lnTo>
                  <a:pt x="42176" y="129285"/>
                </a:lnTo>
                <a:lnTo>
                  <a:pt x="40411" y="132206"/>
                </a:lnTo>
                <a:lnTo>
                  <a:pt x="39065" y="135000"/>
                </a:lnTo>
                <a:lnTo>
                  <a:pt x="90195" y="135000"/>
                </a:lnTo>
                <a:lnTo>
                  <a:pt x="90195" y="164210"/>
                </a:lnTo>
                <a:lnTo>
                  <a:pt x="0" y="164210"/>
                </a:lnTo>
                <a:lnTo>
                  <a:pt x="2035" y="151579"/>
                </a:lnTo>
                <a:lnTo>
                  <a:pt x="5887" y="139481"/>
                </a:lnTo>
                <a:lnTo>
                  <a:pt x="8877" y="132841"/>
                </a:lnTo>
                <a:lnTo>
                  <a:pt x="13714" y="124374"/>
                </a:lnTo>
                <a:lnTo>
                  <a:pt x="20462" y="114684"/>
                </a:lnTo>
                <a:lnTo>
                  <a:pt x="29121" y="103742"/>
                </a:lnTo>
                <a:lnTo>
                  <a:pt x="37731" y="93725"/>
                </a:lnTo>
                <a:lnTo>
                  <a:pt x="48728" y="80829"/>
                </a:lnTo>
                <a:lnTo>
                  <a:pt x="55958" y="71580"/>
                </a:lnTo>
                <a:lnTo>
                  <a:pt x="58597" y="67563"/>
                </a:lnTo>
                <a:lnTo>
                  <a:pt x="62471" y="60959"/>
                </a:lnTo>
                <a:lnTo>
                  <a:pt x="64414" y="54355"/>
                </a:lnTo>
                <a:lnTo>
                  <a:pt x="64414" y="47624"/>
                </a:lnTo>
                <a:lnTo>
                  <a:pt x="64414" y="40512"/>
                </a:lnTo>
                <a:lnTo>
                  <a:pt x="62814" y="35051"/>
                </a:lnTo>
                <a:lnTo>
                  <a:pt x="59613" y="31495"/>
                </a:lnTo>
                <a:lnTo>
                  <a:pt x="56413" y="27812"/>
                </a:lnTo>
                <a:lnTo>
                  <a:pt x="52209" y="26034"/>
                </a:lnTo>
                <a:lnTo>
                  <a:pt x="46989" y="26034"/>
                </a:lnTo>
                <a:lnTo>
                  <a:pt x="35776" y="30190"/>
                </a:lnTo>
                <a:lnTo>
                  <a:pt x="29682" y="42657"/>
                </a:lnTo>
                <a:lnTo>
                  <a:pt x="28575" y="51561"/>
                </a:lnTo>
                <a:lnTo>
                  <a:pt x="3022" y="48386"/>
                </a:lnTo>
                <a:lnTo>
                  <a:pt x="5501" y="33627"/>
                </a:lnTo>
                <a:lnTo>
                  <a:pt x="9908" y="21635"/>
                </a:lnTo>
                <a:lnTo>
                  <a:pt x="16249" y="12384"/>
                </a:lnTo>
                <a:lnTo>
                  <a:pt x="26972" y="4421"/>
                </a:lnTo>
                <a:lnTo>
                  <a:pt x="39312" y="611"/>
                </a:lnTo>
                <a:lnTo>
                  <a:pt x="47663" y="0"/>
                </a:lnTo>
                <a:close/>
              </a:path>
            </a:pathLst>
          </a:custGeom>
          <a:ln w="9144">
            <a:solidFill>
              <a:srgbClr val="FFFFFF"/>
            </a:solidFill>
          </a:ln>
        </p:spPr>
        <p:txBody>
          <a:bodyPr wrap="square" lIns="0" tIns="0" rIns="0" bIns="0" rtlCol="0">
            <a:noAutofit/>
          </a:bodyPr>
          <a:lstStyle/>
          <a:p>
            <a:endParaRPr sz="1351"/>
          </a:p>
        </p:txBody>
      </p:sp>
      <p:sp>
        <p:nvSpPr>
          <p:cNvPr id="247" name="object 128">
            <a:extLst>
              <a:ext uri="{FF2B5EF4-FFF2-40B4-BE49-F238E27FC236}">
                <a16:creationId xmlns:a16="http://schemas.microsoft.com/office/drawing/2014/main" xmlns="" id="{1BF74306-D796-4CA1-BBB7-72441FA36816}"/>
              </a:ext>
            </a:extLst>
          </p:cNvPr>
          <p:cNvSpPr/>
          <p:nvPr/>
        </p:nvSpPr>
        <p:spPr>
          <a:xfrm>
            <a:off x="1243325" y="4218904"/>
            <a:ext cx="44205" cy="123158"/>
          </a:xfrm>
          <a:custGeom>
            <a:avLst/>
            <a:gdLst/>
            <a:ahLst/>
            <a:cxnLst/>
            <a:rect l="l" t="t" r="r" b="b"/>
            <a:pathLst>
              <a:path w="58940" h="164211">
                <a:moveTo>
                  <a:pt x="38176" y="0"/>
                </a:moveTo>
                <a:lnTo>
                  <a:pt x="58940" y="0"/>
                </a:lnTo>
                <a:lnTo>
                  <a:pt x="58940" y="164210"/>
                </a:lnTo>
                <a:lnTo>
                  <a:pt x="33261" y="164210"/>
                </a:lnTo>
                <a:lnTo>
                  <a:pt x="33261" y="45973"/>
                </a:lnTo>
                <a:lnTo>
                  <a:pt x="23880" y="55195"/>
                </a:lnTo>
                <a:lnTo>
                  <a:pt x="13638" y="62746"/>
                </a:lnTo>
                <a:lnTo>
                  <a:pt x="2535" y="68651"/>
                </a:lnTo>
                <a:lnTo>
                  <a:pt x="0" y="69722"/>
                </a:lnTo>
                <a:lnTo>
                  <a:pt x="0" y="41274"/>
                </a:lnTo>
                <a:lnTo>
                  <a:pt x="10226" y="35715"/>
                </a:lnTo>
                <a:lnTo>
                  <a:pt x="20788" y="27149"/>
                </a:lnTo>
                <a:lnTo>
                  <a:pt x="22212" y="25780"/>
                </a:lnTo>
                <a:lnTo>
                  <a:pt x="30613" y="15774"/>
                </a:lnTo>
                <a:lnTo>
                  <a:pt x="36542" y="4620"/>
                </a:lnTo>
                <a:lnTo>
                  <a:pt x="38176" y="0"/>
                </a:lnTo>
                <a:close/>
              </a:path>
            </a:pathLst>
          </a:custGeom>
          <a:ln w="9144">
            <a:solidFill>
              <a:srgbClr val="FFFFFF"/>
            </a:solidFill>
          </a:ln>
        </p:spPr>
        <p:txBody>
          <a:bodyPr wrap="square" lIns="0" tIns="0" rIns="0" bIns="0" rtlCol="0">
            <a:noAutofit/>
          </a:bodyPr>
          <a:lstStyle/>
          <a:p>
            <a:endParaRPr sz="1351"/>
          </a:p>
        </p:txBody>
      </p:sp>
      <p:sp>
        <p:nvSpPr>
          <p:cNvPr id="248" name="object 129">
            <a:extLst>
              <a:ext uri="{FF2B5EF4-FFF2-40B4-BE49-F238E27FC236}">
                <a16:creationId xmlns:a16="http://schemas.microsoft.com/office/drawing/2014/main" xmlns="" id="{454B1823-3669-4DCD-AAF0-7DB26864B5AF}"/>
              </a:ext>
            </a:extLst>
          </p:cNvPr>
          <p:cNvSpPr/>
          <p:nvPr/>
        </p:nvSpPr>
        <p:spPr>
          <a:xfrm>
            <a:off x="1160410" y="4218904"/>
            <a:ext cx="65379" cy="125254"/>
          </a:xfrm>
          <a:custGeom>
            <a:avLst/>
            <a:gdLst/>
            <a:ahLst/>
            <a:cxnLst/>
            <a:rect l="l" t="t" r="r" b="b"/>
            <a:pathLst>
              <a:path w="87172" h="167004">
                <a:moveTo>
                  <a:pt x="43535" y="0"/>
                </a:moveTo>
                <a:lnTo>
                  <a:pt x="56179" y="2239"/>
                </a:lnTo>
                <a:lnTo>
                  <a:pt x="67027" y="8936"/>
                </a:lnTo>
                <a:lnTo>
                  <a:pt x="75120" y="18541"/>
                </a:lnTo>
                <a:lnTo>
                  <a:pt x="79306" y="26725"/>
                </a:lnTo>
                <a:lnTo>
                  <a:pt x="82602" y="36944"/>
                </a:lnTo>
                <a:lnTo>
                  <a:pt x="85008" y="49207"/>
                </a:lnTo>
                <a:lnTo>
                  <a:pt x="86525" y="63525"/>
                </a:lnTo>
                <a:lnTo>
                  <a:pt x="87153" y="79911"/>
                </a:lnTo>
                <a:lnTo>
                  <a:pt x="87172" y="83565"/>
                </a:lnTo>
                <a:lnTo>
                  <a:pt x="86725" y="100379"/>
                </a:lnTo>
                <a:lnTo>
                  <a:pt x="85382" y="115126"/>
                </a:lnTo>
                <a:lnTo>
                  <a:pt x="83143" y="127805"/>
                </a:lnTo>
                <a:lnTo>
                  <a:pt x="80008" y="138418"/>
                </a:lnTo>
                <a:lnTo>
                  <a:pt x="75976" y="146963"/>
                </a:lnTo>
                <a:lnTo>
                  <a:pt x="65864" y="159046"/>
                </a:lnTo>
                <a:lnTo>
                  <a:pt x="54836" y="165258"/>
                </a:lnTo>
                <a:lnTo>
                  <a:pt x="43649" y="167004"/>
                </a:lnTo>
                <a:lnTo>
                  <a:pt x="30979" y="164764"/>
                </a:lnTo>
                <a:lnTo>
                  <a:pt x="20116" y="158085"/>
                </a:lnTo>
                <a:lnTo>
                  <a:pt x="12052" y="148589"/>
                </a:lnTo>
                <a:lnTo>
                  <a:pt x="7891" y="140502"/>
                </a:lnTo>
                <a:lnTo>
                  <a:pt x="4607" y="130348"/>
                </a:lnTo>
                <a:lnTo>
                  <a:pt x="2201" y="118117"/>
                </a:lnTo>
                <a:lnTo>
                  <a:pt x="673" y="103797"/>
                </a:lnTo>
                <a:lnTo>
                  <a:pt x="24" y="87379"/>
                </a:lnTo>
                <a:lnTo>
                  <a:pt x="0" y="83184"/>
                </a:lnTo>
                <a:lnTo>
                  <a:pt x="450" y="66413"/>
                </a:lnTo>
                <a:lnTo>
                  <a:pt x="1800" y="51705"/>
                </a:lnTo>
                <a:lnTo>
                  <a:pt x="4049" y="39050"/>
                </a:lnTo>
                <a:lnTo>
                  <a:pt x="7196" y="28437"/>
                </a:lnTo>
                <a:lnTo>
                  <a:pt x="11239" y="19855"/>
                </a:lnTo>
                <a:lnTo>
                  <a:pt x="21324" y="7911"/>
                </a:lnTo>
                <a:lnTo>
                  <a:pt x="32375" y="1731"/>
                </a:lnTo>
                <a:lnTo>
                  <a:pt x="43535" y="0"/>
                </a:lnTo>
                <a:close/>
              </a:path>
            </a:pathLst>
          </a:custGeom>
          <a:ln w="9143">
            <a:solidFill>
              <a:srgbClr val="FFFFFF"/>
            </a:solidFill>
          </a:ln>
        </p:spPr>
        <p:txBody>
          <a:bodyPr wrap="square" lIns="0" tIns="0" rIns="0" bIns="0" rtlCol="0">
            <a:noAutofit/>
          </a:bodyPr>
          <a:lstStyle/>
          <a:p>
            <a:endParaRPr sz="1351"/>
          </a:p>
        </p:txBody>
      </p:sp>
      <p:sp>
        <p:nvSpPr>
          <p:cNvPr id="249" name="object 130">
            <a:extLst>
              <a:ext uri="{FF2B5EF4-FFF2-40B4-BE49-F238E27FC236}">
                <a16:creationId xmlns:a16="http://schemas.microsoft.com/office/drawing/2014/main" xmlns="" id="{8556F52B-B8BB-483F-A40C-42A574A8DF03}"/>
              </a:ext>
            </a:extLst>
          </p:cNvPr>
          <p:cNvSpPr/>
          <p:nvPr/>
        </p:nvSpPr>
        <p:spPr>
          <a:xfrm>
            <a:off x="1080259" y="4218904"/>
            <a:ext cx="67643" cy="123158"/>
          </a:xfrm>
          <a:custGeom>
            <a:avLst/>
            <a:gdLst/>
            <a:ahLst/>
            <a:cxnLst/>
            <a:rect l="l" t="t" r="r" b="b"/>
            <a:pathLst>
              <a:path w="90190" h="164211">
                <a:moveTo>
                  <a:pt x="47663" y="0"/>
                </a:moveTo>
                <a:lnTo>
                  <a:pt x="61735" y="1843"/>
                </a:lnTo>
                <a:lnTo>
                  <a:pt x="73017" y="7373"/>
                </a:lnTo>
                <a:lnTo>
                  <a:pt x="79474" y="13715"/>
                </a:lnTo>
                <a:lnTo>
                  <a:pt x="86093" y="24757"/>
                </a:lnTo>
                <a:lnTo>
                  <a:pt x="89590" y="36993"/>
                </a:lnTo>
                <a:lnTo>
                  <a:pt x="90190" y="45211"/>
                </a:lnTo>
                <a:lnTo>
                  <a:pt x="90190" y="51815"/>
                </a:lnTo>
                <a:lnTo>
                  <a:pt x="89278" y="58292"/>
                </a:lnTo>
                <a:lnTo>
                  <a:pt x="87456" y="64642"/>
                </a:lnTo>
                <a:lnTo>
                  <a:pt x="85632" y="70865"/>
                </a:lnTo>
                <a:lnTo>
                  <a:pt x="82823" y="77215"/>
                </a:lnTo>
                <a:lnTo>
                  <a:pt x="79028" y="83565"/>
                </a:lnTo>
                <a:lnTo>
                  <a:pt x="73066" y="92297"/>
                </a:lnTo>
                <a:lnTo>
                  <a:pt x="64539" y="102831"/>
                </a:lnTo>
                <a:lnTo>
                  <a:pt x="60053" y="107949"/>
                </a:lnTo>
                <a:lnTo>
                  <a:pt x="51793" y="117220"/>
                </a:lnTo>
                <a:lnTo>
                  <a:pt x="46564" y="123316"/>
                </a:lnTo>
                <a:lnTo>
                  <a:pt x="44369" y="126364"/>
                </a:lnTo>
                <a:lnTo>
                  <a:pt x="42174" y="129285"/>
                </a:lnTo>
                <a:lnTo>
                  <a:pt x="40407" y="132206"/>
                </a:lnTo>
                <a:lnTo>
                  <a:pt x="39067" y="135000"/>
                </a:lnTo>
                <a:lnTo>
                  <a:pt x="90190" y="135000"/>
                </a:lnTo>
                <a:lnTo>
                  <a:pt x="90190" y="164210"/>
                </a:lnTo>
                <a:lnTo>
                  <a:pt x="0" y="164210"/>
                </a:lnTo>
                <a:lnTo>
                  <a:pt x="2037" y="151579"/>
                </a:lnTo>
                <a:lnTo>
                  <a:pt x="5886" y="139481"/>
                </a:lnTo>
                <a:lnTo>
                  <a:pt x="8874" y="132841"/>
                </a:lnTo>
                <a:lnTo>
                  <a:pt x="13709" y="124374"/>
                </a:lnTo>
                <a:lnTo>
                  <a:pt x="20457" y="114684"/>
                </a:lnTo>
                <a:lnTo>
                  <a:pt x="29117" y="103742"/>
                </a:lnTo>
                <a:lnTo>
                  <a:pt x="37727" y="93725"/>
                </a:lnTo>
                <a:lnTo>
                  <a:pt x="48724" y="80830"/>
                </a:lnTo>
                <a:lnTo>
                  <a:pt x="55958" y="71582"/>
                </a:lnTo>
                <a:lnTo>
                  <a:pt x="58601" y="67563"/>
                </a:lnTo>
                <a:lnTo>
                  <a:pt x="62471" y="60959"/>
                </a:lnTo>
                <a:lnTo>
                  <a:pt x="64405" y="54355"/>
                </a:lnTo>
                <a:lnTo>
                  <a:pt x="64405" y="47624"/>
                </a:lnTo>
                <a:lnTo>
                  <a:pt x="64405" y="40512"/>
                </a:lnTo>
                <a:lnTo>
                  <a:pt x="62805" y="35051"/>
                </a:lnTo>
                <a:lnTo>
                  <a:pt x="59606" y="31495"/>
                </a:lnTo>
                <a:lnTo>
                  <a:pt x="56405" y="27812"/>
                </a:lnTo>
                <a:lnTo>
                  <a:pt x="52202" y="26034"/>
                </a:lnTo>
                <a:lnTo>
                  <a:pt x="46992" y="26034"/>
                </a:lnTo>
                <a:lnTo>
                  <a:pt x="35773" y="30190"/>
                </a:lnTo>
                <a:lnTo>
                  <a:pt x="29678" y="42656"/>
                </a:lnTo>
                <a:lnTo>
                  <a:pt x="28575" y="51561"/>
                </a:lnTo>
                <a:lnTo>
                  <a:pt x="3013" y="48386"/>
                </a:lnTo>
                <a:lnTo>
                  <a:pt x="5495" y="33627"/>
                </a:lnTo>
                <a:lnTo>
                  <a:pt x="9905" y="21635"/>
                </a:lnTo>
                <a:lnTo>
                  <a:pt x="16244" y="12384"/>
                </a:lnTo>
                <a:lnTo>
                  <a:pt x="26970" y="4422"/>
                </a:lnTo>
                <a:lnTo>
                  <a:pt x="39309" y="611"/>
                </a:lnTo>
                <a:lnTo>
                  <a:pt x="47663" y="0"/>
                </a:lnTo>
                <a:close/>
              </a:path>
            </a:pathLst>
          </a:custGeom>
          <a:ln w="9144">
            <a:solidFill>
              <a:srgbClr val="FFFFFF"/>
            </a:solidFill>
          </a:ln>
        </p:spPr>
        <p:txBody>
          <a:bodyPr wrap="square" lIns="0" tIns="0" rIns="0" bIns="0" rtlCol="0">
            <a:noAutofit/>
          </a:bodyPr>
          <a:lstStyle/>
          <a:p>
            <a:endParaRPr sz="1351"/>
          </a:p>
        </p:txBody>
      </p:sp>
      <p:sp>
        <p:nvSpPr>
          <p:cNvPr id="250" name="object 131">
            <a:extLst>
              <a:ext uri="{FF2B5EF4-FFF2-40B4-BE49-F238E27FC236}">
                <a16:creationId xmlns:a16="http://schemas.microsoft.com/office/drawing/2014/main" xmlns="" id="{E93E501D-4CC4-4CB6-94BC-27242571F14E}"/>
              </a:ext>
            </a:extLst>
          </p:cNvPr>
          <p:cNvSpPr/>
          <p:nvPr/>
        </p:nvSpPr>
        <p:spPr>
          <a:xfrm>
            <a:off x="1132521" y="2981224"/>
            <a:ext cx="1217295" cy="192024"/>
          </a:xfrm>
          <a:prstGeom prst="rect">
            <a:avLst/>
          </a:prstGeom>
          <a:blipFill>
            <a:blip r:embed="rId21" cstate="print"/>
            <a:stretch>
              <a:fillRect/>
            </a:stretch>
          </a:blipFill>
        </p:spPr>
        <p:txBody>
          <a:bodyPr wrap="square" lIns="0" tIns="0" rIns="0" bIns="0" rtlCol="0">
            <a:noAutofit/>
          </a:bodyPr>
          <a:lstStyle/>
          <a:p>
            <a:endParaRPr sz="1351"/>
          </a:p>
        </p:txBody>
      </p:sp>
      <p:sp>
        <p:nvSpPr>
          <p:cNvPr id="251" name="object 132">
            <a:extLst>
              <a:ext uri="{FF2B5EF4-FFF2-40B4-BE49-F238E27FC236}">
                <a16:creationId xmlns:a16="http://schemas.microsoft.com/office/drawing/2014/main" xmlns="" id="{464F8BDA-55FD-4752-8C97-355F37333571}"/>
              </a:ext>
            </a:extLst>
          </p:cNvPr>
          <p:cNvSpPr/>
          <p:nvPr/>
        </p:nvSpPr>
        <p:spPr>
          <a:xfrm>
            <a:off x="2484699" y="4573424"/>
            <a:ext cx="627507" cy="480060"/>
          </a:xfrm>
          <a:prstGeom prst="rect">
            <a:avLst/>
          </a:prstGeom>
          <a:blipFill>
            <a:blip r:embed="rId22" cstate="print"/>
            <a:stretch>
              <a:fillRect/>
            </a:stretch>
          </a:blipFill>
        </p:spPr>
        <p:txBody>
          <a:bodyPr wrap="square" lIns="0" tIns="0" rIns="0" bIns="0" rtlCol="0">
            <a:noAutofit/>
          </a:bodyPr>
          <a:lstStyle/>
          <a:p>
            <a:endParaRPr sz="1351"/>
          </a:p>
        </p:txBody>
      </p:sp>
      <p:sp>
        <p:nvSpPr>
          <p:cNvPr id="252" name="object 133">
            <a:extLst>
              <a:ext uri="{FF2B5EF4-FFF2-40B4-BE49-F238E27FC236}">
                <a16:creationId xmlns:a16="http://schemas.microsoft.com/office/drawing/2014/main" xmlns="" id="{B8456634-3747-4471-B205-971B706E4C4D}"/>
              </a:ext>
            </a:extLst>
          </p:cNvPr>
          <p:cNvSpPr/>
          <p:nvPr/>
        </p:nvSpPr>
        <p:spPr>
          <a:xfrm>
            <a:off x="5375344" y="2455450"/>
            <a:ext cx="413767" cy="413767"/>
          </a:xfrm>
          <a:prstGeom prst="rect">
            <a:avLst/>
          </a:prstGeom>
          <a:blipFill>
            <a:blip r:embed="rId23" cstate="print"/>
            <a:stretch>
              <a:fillRect/>
            </a:stretch>
          </a:blipFill>
        </p:spPr>
        <p:txBody>
          <a:bodyPr wrap="square" lIns="0" tIns="0" rIns="0" bIns="0" rtlCol="0">
            <a:noAutofit/>
          </a:bodyPr>
          <a:lstStyle/>
          <a:p>
            <a:endParaRPr sz="1351"/>
          </a:p>
        </p:txBody>
      </p:sp>
      <p:sp>
        <p:nvSpPr>
          <p:cNvPr id="253" name="object 134">
            <a:extLst>
              <a:ext uri="{FF2B5EF4-FFF2-40B4-BE49-F238E27FC236}">
                <a16:creationId xmlns:a16="http://schemas.microsoft.com/office/drawing/2014/main" xmlns="" id="{1A691382-DECD-4817-B7A9-F956163D1A9B}"/>
              </a:ext>
            </a:extLst>
          </p:cNvPr>
          <p:cNvSpPr/>
          <p:nvPr/>
        </p:nvSpPr>
        <p:spPr>
          <a:xfrm>
            <a:off x="6527490" y="2455455"/>
            <a:ext cx="395477" cy="395477"/>
          </a:xfrm>
          <a:prstGeom prst="rect">
            <a:avLst/>
          </a:prstGeom>
          <a:blipFill>
            <a:blip r:embed="rId24" cstate="print"/>
            <a:stretch>
              <a:fillRect/>
            </a:stretch>
          </a:blipFill>
        </p:spPr>
        <p:txBody>
          <a:bodyPr wrap="square" lIns="0" tIns="0" rIns="0" bIns="0" rtlCol="0">
            <a:noAutofit/>
          </a:bodyPr>
          <a:lstStyle/>
          <a:p>
            <a:endParaRPr sz="1351"/>
          </a:p>
        </p:txBody>
      </p:sp>
      <p:sp>
        <p:nvSpPr>
          <p:cNvPr id="254" name="object 135">
            <a:extLst>
              <a:ext uri="{FF2B5EF4-FFF2-40B4-BE49-F238E27FC236}">
                <a16:creationId xmlns:a16="http://schemas.microsoft.com/office/drawing/2014/main" xmlns="" id="{AB3DEF27-E974-4BCD-A197-86EB96E66D91}"/>
              </a:ext>
            </a:extLst>
          </p:cNvPr>
          <p:cNvSpPr/>
          <p:nvPr/>
        </p:nvSpPr>
        <p:spPr>
          <a:xfrm>
            <a:off x="3263083" y="4949481"/>
            <a:ext cx="1891665" cy="1181861"/>
          </a:xfrm>
          <a:prstGeom prst="rect">
            <a:avLst/>
          </a:prstGeom>
          <a:blipFill>
            <a:blip r:embed="rId25" cstate="print"/>
            <a:stretch>
              <a:fillRect/>
            </a:stretch>
          </a:blipFill>
        </p:spPr>
        <p:txBody>
          <a:bodyPr wrap="square" lIns="0" tIns="0" rIns="0" bIns="0" rtlCol="0">
            <a:noAutofit/>
          </a:bodyPr>
          <a:lstStyle/>
          <a:p>
            <a:endParaRPr sz="1351"/>
          </a:p>
        </p:txBody>
      </p:sp>
      <p:sp>
        <p:nvSpPr>
          <p:cNvPr id="255" name="object 136">
            <a:extLst>
              <a:ext uri="{FF2B5EF4-FFF2-40B4-BE49-F238E27FC236}">
                <a16:creationId xmlns:a16="http://schemas.microsoft.com/office/drawing/2014/main" xmlns="" id="{E2EC49EB-E967-4A7C-A4CC-6FDF05B43DD8}"/>
              </a:ext>
            </a:extLst>
          </p:cNvPr>
          <p:cNvSpPr/>
          <p:nvPr/>
        </p:nvSpPr>
        <p:spPr>
          <a:xfrm>
            <a:off x="6642273" y="4616867"/>
            <a:ext cx="3347243" cy="1523619"/>
          </a:xfrm>
          <a:custGeom>
            <a:avLst/>
            <a:gdLst/>
            <a:ahLst/>
            <a:cxnLst/>
            <a:rect l="l" t="t" r="r" b="b"/>
            <a:pathLst>
              <a:path w="4288535" h="2031492">
                <a:moveTo>
                  <a:pt x="0" y="2031492"/>
                </a:moveTo>
                <a:lnTo>
                  <a:pt x="4288535" y="2031492"/>
                </a:lnTo>
                <a:lnTo>
                  <a:pt x="4288535" y="0"/>
                </a:lnTo>
                <a:lnTo>
                  <a:pt x="0" y="0"/>
                </a:lnTo>
                <a:lnTo>
                  <a:pt x="0" y="2031492"/>
                </a:lnTo>
                <a:close/>
              </a:path>
            </a:pathLst>
          </a:custGeom>
          <a:solidFill>
            <a:srgbClr val="00AFEF"/>
          </a:solidFill>
        </p:spPr>
        <p:txBody>
          <a:bodyPr wrap="square" lIns="0" tIns="0" rIns="0" bIns="0" rtlCol="0">
            <a:noAutofit/>
          </a:bodyPr>
          <a:lstStyle/>
          <a:p>
            <a:endParaRPr sz="1351"/>
          </a:p>
        </p:txBody>
      </p:sp>
      <p:sp>
        <p:nvSpPr>
          <p:cNvPr id="256" name="object 47">
            <a:extLst>
              <a:ext uri="{FF2B5EF4-FFF2-40B4-BE49-F238E27FC236}">
                <a16:creationId xmlns:a16="http://schemas.microsoft.com/office/drawing/2014/main" xmlns="" id="{4F53D736-E232-4EF2-86E7-2A87BB38683B}"/>
              </a:ext>
            </a:extLst>
          </p:cNvPr>
          <p:cNvSpPr/>
          <p:nvPr/>
        </p:nvSpPr>
        <p:spPr>
          <a:xfrm>
            <a:off x="5886268" y="4219100"/>
            <a:ext cx="321183" cy="144019"/>
          </a:xfrm>
          <a:prstGeom prst="rect">
            <a:avLst/>
          </a:prstGeom>
          <a:blipFill>
            <a:blip r:embed="rId26" cstate="print"/>
            <a:stretch>
              <a:fillRect/>
            </a:stretch>
          </a:blipFill>
        </p:spPr>
        <p:txBody>
          <a:bodyPr wrap="square" lIns="0" tIns="0" rIns="0" bIns="0" rtlCol="0">
            <a:noAutofit/>
          </a:bodyPr>
          <a:lstStyle/>
          <a:p>
            <a:endParaRPr sz="1351"/>
          </a:p>
        </p:txBody>
      </p:sp>
      <p:sp>
        <p:nvSpPr>
          <p:cNvPr id="257" name="object 48">
            <a:extLst>
              <a:ext uri="{FF2B5EF4-FFF2-40B4-BE49-F238E27FC236}">
                <a16:creationId xmlns:a16="http://schemas.microsoft.com/office/drawing/2014/main" xmlns="" id="{4A63711C-8DEA-467D-9A0E-144E5F92B6F9}"/>
              </a:ext>
            </a:extLst>
          </p:cNvPr>
          <p:cNvSpPr/>
          <p:nvPr/>
        </p:nvSpPr>
        <p:spPr>
          <a:xfrm>
            <a:off x="5988677" y="4307756"/>
            <a:ext cx="20651" cy="38496"/>
          </a:xfrm>
          <a:custGeom>
            <a:avLst/>
            <a:gdLst/>
            <a:ahLst/>
            <a:cxnLst/>
            <a:rect l="l" t="t" r="r" b="b"/>
            <a:pathLst>
              <a:path w="27533" h="51328">
                <a:moveTo>
                  <a:pt x="27533" y="15260"/>
                </a:moveTo>
                <a:lnTo>
                  <a:pt x="24612" y="21991"/>
                </a:lnTo>
                <a:lnTo>
                  <a:pt x="20548" y="25293"/>
                </a:lnTo>
                <a:lnTo>
                  <a:pt x="10261" y="25293"/>
                </a:lnTo>
                <a:lnTo>
                  <a:pt x="6197" y="21991"/>
                </a:lnTo>
                <a:lnTo>
                  <a:pt x="3276" y="15387"/>
                </a:lnTo>
                <a:lnTo>
                  <a:pt x="1619" y="10216"/>
                </a:lnTo>
                <a:lnTo>
                  <a:pt x="0" y="0"/>
                </a:lnTo>
                <a:lnTo>
                  <a:pt x="2767" y="49120"/>
                </a:lnTo>
                <a:lnTo>
                  <a:pt x="15468" y="51328"/>
                </a:lnTo>
                <a:lnTo>
                  <a:pt x="26621" y="49595"/>
                </a:lnTo>
                <a:lnTo>
                  <a:pt x="27533" y="15260"/>
                </a:lnTo>
                <a:close/>
              </a:path>
            </a:pathLst>
          </a:custGeom>
          <a:solidFill>
            <a:srgbClr val="000000"/>
          </a:solidFill>
        </p:spPr>
        <p:txBody>
          <a:bodyPr wrap="square" lIns="0" tIns="0" rIns="0" bIns="0" rtlCol="0">
            <a:noAutofit/>
          </a:bodyPr>
          <a:lstStyle/>
          <a:p>
            <a:endParaRPr sz="1351"/>
          </a:p>
        </p:txBody>
      </p:sp>
      <p:sp>
        <p:nvSpPr>
          <p:cNvPr id="258" name="object 49">
            <a:extLst>
              <a:ext uri="{FF2B5EF4-FFF2-40B4-BE49-F238E27FC236}">
                <a16:creationId xmlns:a16="http://schemas.microsoft.com/office/drawing/2014/main" xmlns="" id="{B8A5203A-E772-4AC7-8ABA-677240209C7F}"/>
              </a:ext>
            </a:extLst>
          </p:cNvPr>
          <p:cNvSpPr/>
          <p:nvPr/>
        </p:nvSpPr>
        <p:spPr>
          <a:xfrm>
            <a:off x="6050479" y="4221006"/>
            <a:ext cx="44195" cy="123159"/>
          </a:xfrm>
          <a:custGeom>
            <a:avLst/>
            <a:gdLst/>
            <a:ahLst/>
            <a:cxnLst/>
            <a:rect l="l" t="t" r="r" b="b"/>
            <a:pathLst>
              <a:path w="58927" h="164211">
                <a:moveTo>
                  <a:pt x="58927" y="0"/>
                </a:moveTo>
                <a:lnTo>
                  <a:pt x="38100" y="0"/>
                </a:lnTo>
                <a:lnTo>
                  <a:pt x="36480" y="4679"/>
                </a:lnTo>
                <a:lnTo>
                  <a:pt x="30557" y="15820"/>
                </a:lnTo>
                <a:lnTo>
                  <a:pt x="22098" y="25781"/>
                </a:lnTo>
                <a:lnTo>
                  <a:pt x="20755" y="27079"/>
                </a:lnTo>
                <a:lnTo>
                  <a:pt x="10208" y="35690"/>
                </a:lnTo>
                <a:lnTo>
                  <a:pt x="0" y="41275"/>
                </a:lnTo>
                <a:lnTo>
                  <a:pt x="0" y="69723"/>
                </a:lnTo>
                <a:lnTo>
                  <a:pt x="2456" y="68708"/>
                </a:lnTo>
                <a:lnTo>
                  <a:pt x="13573" y="62833"/>
                </a:lnTo>
                <a:lnTo>
                  <a:pt x="23803" y="55239"/>
                </a:lnTo>
                <a:lnTo>
                  <a:pt x="33147" y="45974"/>
                </a:lnTo>
                <a:lnTo>
                  <a:pt x="33147" y="164211"/>
                </a:lnTo>
                <a:lnTo>
                  <a:pt x="58927" y="164211"/>
                </a:lnTo>
                <a:lnTo>
                  <a:pt x="58927" y="0"/>
                </a:lnTo>
                <a:close/>
              </a:path>
            </a:pathLst>
          </a:custGeom>
          <a:solidFill>
            <a:srgbClr val="000000"/>
          </a:solidFill>
        </p:spPr>
        <p:txBody>
          <a:bodyPr wrap="square" lIns="0" tIns="0" rIns="0" bIns="0" rtlCol="0">
            <a:noAutofit/>
          </a:bodyPr>
          <a:lstStyle/>
          <a:p>
            <a:endParaRPr sz="1351"/>
          </a:p>
        </p:txBody>
      </p:sp>
      <p:sp>
        <p:nvSpPr>
          <p:cNvPr id="259" name="object 50">
            <a:extLst>
              <a:ext uri="{FF2B5EF4-FFF2-40B4-BE49-F238E27FC236}">
                <a16:creationId xmlns:a16="http://schemas.microsoft.com/office/drawing/2014/main" xmlns="" id="{97136AF6-06B6-4C73-A1C0-50AD7D0BFD6F}"/>
              </a:ext>
            </a:extLst>
          </p:cNvPr>
          <p:cNvSpPr/>
          <p:nvPr/>
        </p:nvSpPr>
        <p:spPr>
          <a:xfrm>
            <a:off x="5887402" y="4221006"/>
            <a:ext cx="67628" cy="123159"/>
          </a:xfrm>
          <a:custGeom>
            <a:avLst/>
            <a:gdLst/>
            <a:ahLst/>
            <a:cxnLst/>
            <a:rect l="l" t="t" r="r" b="b"/>
            <a:pathLst>
              <a:path w="90170" h="164211">
                <a:moveTo>
                  <a:pt x="44323" y="126365"/>
                </a:moveTo>
                <a:lnTo>
                  <a:pt x="46482" y="123443"/>
                </a:lnTo>
                <a:lnTo>
                  <a:pt x="51688" y="117221"/>
                </a:lnTo>
                <a:lnTo>
                  <a:pt x="59944" y="107950"/>
                </a:lnTo>
                <a:lnTo>
                  <a:pt x="64477" y="102797"/>
                </a:lnTo>
                <a:lnTo>
                  <a:pt x="73019" y="92283"/>
                </a:lnTo>
                <a:lnTo>
                  <a:pt x="78994" y="83566"/>
                </a:lnTo>
                <a:lnTo>
                  <a:pt x="82803" y="77216"/>
                </a:lnTo>
                <a:lnTo>
                  <a:pt x="85598" y="70866"/>
                </a:lnTo>
                <a:lnTo>
                  <a:pt x="87375" y="64643"/>
                </a:lnTo>
                <a:lnTo>
                  <a:pt x="89280" y="58419"/>
                </a:lnTo>
                <a:lnTo>
                  <a:pt x="90170" y="51816"/>
                </a:lnTo>
                <a:lnTo>
                  <a:pt x="90170" y="45212"/>
                </a:lnTo>
                <a:lnTo>
                  <a:pt x="89568" y="37026"/>
                </a:lnTo>
                <a:lnTo>
                  <a:pt x="86058" y="24782"/>
                </a:lnTo>
                <a:lnTo>
                  <a:pt x="79375" y="13716"/>
                </a:lnTo>
                <a:lnTo>
                  <a:pt x="72980" y="7397"/>
                </a:lnTo>
                <a:lnTo>
                  <a:pt x="61722" y="1849"/>
                </a:lnTo>
                <a:lnTo>
                  <a:pt x="47625" y="0"/>
                </a:lnTo>
                <a:lnTo>
                  <a:pt x="39266" y="609"/>
                </a:lnTo>
                <a:lnTo>
                  <a:pt x="26907" y="4419"/>
                </a:lnTo>
                <a:lnTo>
                  <a:pt x="16890" y="11684"/>
                </a:lnTo>
                <a:lnTo>
                  <a:pt x="9826" y="21719"/>
                </a:lnTo>
                <a:lnTo>
                  <a:pt x="5437" y="33716"/>
                </a:lnTo>
                <a:lnTo>
                  <a:pt x="2921" y="48513"/>
                </a:lnTo>
                <a:lnTo>
                  <a:pt x="28575" y="51562"/>
                </a:lnTo>
                <a:lnTo>
                  <a:pt x="29672" y="42657"/>
                </a:lnTo>
                <a:lnTo>
                  <a:pt x="35751" y="30190"/>
                </a:lnTo>
                <a:lnTo>
                  <a:pt x="46989" y="26035"/>
                </a:lnTo>
                <a:lnTo>
                  <a:pt x="52197" y="26035"/>
                </a:lnTo>
                <a:lnTo>
                  <a:pt x="56387" y="27812"/>
                </a:lnTo>
                <a:lnTo>
                  <a:pt x="59562" y="31496"/>
                </a:lnTo>
                <a:lnTo>
                  <a:pt x="62737" y="35179"/>
                </a:lnTo>
                <a:lnTo>
                  <a:pt x="64389" y="40512"/>
                </a:lnTo>
                <a:lnTo>
                  <a:pt x="64389" y="54356"/>
                </a:lnTo>
                <a:lnTo>
                  <a:pt x="62357" y="60960"/>
                </a:lnTo>
                <a:lnTo>
                  <a:pt x="58547" y="67563"/>
                </a:lnTo>
                <a:lnTo>
                  <a:pt x="55892" y="71586"/>
                </a:lnTo>
                <a:lnTo>
                  <a:pt x="48687" y="80877"/>
                </a:lnTo>
                <a:lnTo>
                  <a:pt x="37719" y="93725"/>
                </a:lnTo>
                <a:lnTo>
                  <a:pt x="29035" y="103800"/>
                </a:lnTo>
                <a:lnTo>
                  <a:pt x="20357" y="114755"/>
                </a:lnTo>
                <a:lnTo>
                  <a:pt x="13600" y="124440"/>
                </a:lnTo>
                <a:lnTo>
                  <a:pt x="8762" y="132842"/>
                </a:lnTo>
                <a:lnTo>
                  <a:pt x="5787" y="139459"/>
                </a:lnTo>
                <a:lnTo>
                  <a:pt x="1966" y="151568"/>
                </a:lnTo>
                <a:lnTo>
                  <a:pt x="0" y="164211"/>
                </a:lnTo>
                <a:lnTo>
                  <a:pt x="90170" y="164211"/>
                </a:lnTo>
                <a:lnTo>
                  <a:pt x="90170" y="135128"/>
                </a:lnTo>
                <a:lnTo>
                  <a:pt x="38988" y="135128"/>
                </a:lnTo>
                <a:lnTo>
                  <a:pt x="40386" y="132206"/>
                </a:lnTo>
                <a:lnTo>
                  <a:pt x="42163" y="129286"/>
                </a:lnTo>
                <a:lnTo>
                  <a:pt x="44323" y="126365"/>
                </a:lnTo>
                <a:close/>
              </a:path>
            </a:pathLst>
          </a:custGeom>
          <a:solidFill>
            <a:srgbClr val="000000"/>
          </a:solidFill>
        </p:spPr>
        <p:txBody>
          <a:bodyPr wrap="square" lIns="0" tIns="0" rIns="0" bIns="0" rtlCol="0">
            <a:noAutofit/>
          </a:bodyPr>
          <a:lstStyle/>
          <a:p>
            <a:endParaRPr sz="1351"/>
          </a:p>
        </p:txBody>
      </p:sp>
      <p:sp>
        <p:nvSpPr>
          <p:cNvPr id="260" name="object 51">
            <a:extLst>
              <a:ext uri="{FF2B5EF4-FFF2-40B4-BE49-F238E27FC236}">
                <a16:creationId xmlns:a16="http://schemas.microsoft.com/office/drawing/2014/main" xmlns="" id="{2CE87BA6-34D6-41B2-87BD-BB52C03CFF10}"/>
              </a:ext>
            </a:extLst>
          </p:cNvPr>
          <p:cNvSpPr/>
          <p:nvPr/>
        </p:nvSpPr>
        <p:spPr>
          <a:xfrm>
            <a:off x="5967512" y="4221009"/>
            <a:ext cx="65343" cy="123953"/>
          </a:xfrm>
          <a:custGeom>
            <a:avLst/>
            <a:gdLst/>
            <a:ahLst/>
            <a:cxnLst/>
            <a:rect l="l" t="t" r="r" b="b"/>
            <a:pathLst>
              <a:path w="87122" h="165271">
                <a:moveTo>
                  <a:pt x="27247" y="101577"/>
                </a:moveTo>
                <a:lnTo>
                  <a:pt x="26924" y="83566"/>
                </a:lnTo>
                <a:lnTo>
                  <a:pt x="27109" y="69565"/>
                </a:lnTo>
                <a:lnTo>
                  <a:pt x="27924" y="54519"/>
                </a:lnTo>
                <a:lnTo>
                  <a:pt x="29386" y="43363"/>
                </a:lnTo>
                <a:lnTo>
                  <a:pt x="31496" y="36068"/>
                </a:lnTo>
                <a:lnTo>
                  <a:pt x="34417" y="29337"/>
                </a:lnTo>
                <a:lnTo>
                  <a:pt x="38481" y="26035"/>
                </a:lnTo>
                <a:lnTo>
                  <a:pt x="48768" y="26035"/>
                </a:lnTo>
                <a:lnTo>
                  <a:pt x="52832" y="29337"/>
                </a:lnTo>
                <a:lnTo>
                  <a:pt x="55752" y="36068"/>
                </a:lnTo>
                <a:lnTo>
                  <a:pt x="57410" y="41238"/>
                </a:lnTo>
                <a:lnTo>
                  <a:pt x="59029" y="51455"/>
                </a:lnTo>
                <a:lnTo>
                  <a:pt x="60001" y="65554"/>
                </a:lnTo>
                <a:lnTo>
                  <a:pt x="60325" y="83566"/>
                </a:lnTo>
                <a:lnTo>
                  <a:pt x="60143" y="97368"/>
                </a:lnTo>
                <a:lnTo>
                  <a:pt x="59330" y="112434"/>
                </a:lnTo>
                <a:lnTo>
                  <a:pt x="57867" y="123619"/>
                </a:lnTo>
                <a:lnTo>
                  <a:pt x="55752" y="130937"/>
                </a:lnTo>
                <a:lnTo>
                  <a:pt x="54840" y="165271"/>
                </a:lnTo>
                <a:lnTo>
                  <a:pt x="65872" y="159091"/>
                </a:lnTo>
                <a:lnTo>
                  <a:pt x="75184" y="148462"/>
                </a:lnTo>
                <a:lnTo>
                  <a:pt x="80063" y="138415"/>
                </a:lnTo>
                <a:lnTo>
                  <a:pt x="83159" y="127775"/>
                </a:lnTo>
                <a:lnTo>
                  <a:pt x="85364" y="115090"/>
                </a:lnTo>
                <a:lnTo>
                  <a:pt x="86683" y="100355"/>
                </a:lnTo>
                <a:lnTo>
                  <a:pt x="87122" y="83566"/>
                </a:lnTo>
                <a:lnTo>
                  <a:pt x="87103" y="79938"/>
                </a:lnTo>
                <a:lnTo>
                  <a:pt x="86486" y="63545"/>
                </a:lnTo>
                <a:lnTo>
                  <a:pt x="84992" y="49219"/>
                </a:lnTo>
                <a:lnTo>
                  <a:pt x="82613" y="36951"/>
                </a:lnTo>
                <a:lnTo>
                  <a:pt x="79345" y="26728"/>
                </a:lnTo>
                <a:lnTo>
                  <a:pt x="75184" y="18542"/>
                </a:lnTo>
                <a:lnTo>
                  <a:pt x="67012" y="8920"/>
                </a:lnTo>
                <a:lnTo>
                  <a:pt x="56155" y="2235"/>
                </a:lnTo>
                <a:lnTo>
                  <a:pt x="43561" y="0"/>
                </a:lnTo>
                <a:lnTo>
                  <a:pt x="32383" y="1733"/>
                </a:lnTo>
                <a:lnTo>
                  <a:pt x="21320" y="7913"/>
                </a:lnTo>
                <a:lnTo>
                  <a:pt x="12065" y="18542"/>
                </a:lnTo>
                <a:lnTo>
                  <a:pt x="7217" y="28438"/>
                </a:lnTo>
                <a:lnTo>
                  <a:pt x="4068" y="39051"/>
                </a:lnTo>
                <a:lnTo>
                  <a:pt x="1811" y="51706"/>
                </a:lnTo>
                <a:lnTo>
                  <a:pt x="453" y="66413"/>
                </a:lnTo>
                <a:lnTo>
                  <a:pt x="0" y="83185"/>
                </a:lnTo>
                <a:lnTo>
                  <a:pt x="24" y="87382"/>
                </a:lnTo>
                <a:lnTo>
                  <a:pt x="678" y="103799"/>
                </a:lnTo>
                <a:lnTo>
                  <a:pt x="2214" y="118118"/>
                </a:lnTo>
                <a:lnTo>
                  <a:pt x="4627" y="130349"/>
                </a:lnTo>
                <a:lnTo>
                  <a:pt x="7913" y="140503"/>
                </a:lnTo>
                <a:lnTo>
                  <a:pt x="12065" y="148590"/>
                </a:lnTo>
                <a:lnTo>
                  <a:pt x="20120" y="158151"/>
                </a:lnTo>
                <a:lnTo>
                  <a:pt x="30986" y="164797"/>
                </a:lnTo>
                <a:lnTo>
                  <a:pt x="28219" y="115676"/>
                </a:lnTo>
                <a:lnTo>
                  <a:pt x="27247" y="101577"/>
                </a:lnTo>
                <a:close/>
              </a:path>
            </a:pathLst>
          </a:custGeom>
          <a:solidFill>
            <a:srgbClr val="000000"/>
          </a:solidFill>
        </p:spPr>
        <p:txBody>
          <a:bodyPr wrap="square" lIns="0" tIns="0" rIns="0" bIns="0" rtlCol="0">
            <a:noAutofit/>
          </a:bodyPr>
          <a:lstStyle/>
          <a:p>
            <a:endParaRPr sz="1351"/>
          </a:p>
        </p:txBody>
      </p:sp>
      <p:sp>
        <p:nvSpPr>
          <p:cNvPr id="261" name="object 52">
            <a:extLst>
              <a:ext uri="{FF2B5EF4-FFF2-40B4-BE49-F238E27FC236}">
                <a16:creationId xmlns:a16="http://schemas.microsoft.com/office/drawing/2014/main" xmlns="" id="{208A86DE-2F68-4D46-B00A-CAECD63AF04D}"/>
              </a:ext>
            </a:extLst>
          </p:cNvPr>
          <p:cNvSpPr/>
          <p:nvPr/>
        </p:nvSpPr>
        <p:spPr>
          <a:xfrm>
            <a:off x="6122962" y="4221005"/>
            <a:ext cx="67341" cy="125255"/>
          </a:xfrm>
          <a:custGeom>
            <a:avLst/>
            <a:gdLst/>
            <a:ahLst/>
            <a:cxnLst/>
            <a:rect l="l" t="t" r="r" b="b"/>
            <a:pathLst>
              <a:path w="89788" h="167005">
                <a:moveTo>
                  <a:pt x="28955" y="99822"/>
                </a:moveTo>
                <a:lnTo>
                  <a:pt x="30606" y="92837"/>
                </a:lnTo>
                <a:lnTo>
                  <a:pt x="34035" y="88137"/>
                </a:lnTo>
                <a:lnTo>
                  <a:pt x="37464" y="83438"/>
                </a:lnTo>
                <a:lnTo>
                  <a:pt x="41655" y="81153"/>
                </a:lnTo>
                <a:lnTo>
                  <a:pt x="51688" y="81153"/>
                </a:lnTo>
                <a:lnTo>
                  <a:pt x="55879" y="83566"/>
                </a:lnTo>
                <a:lnTo>
                  <a:pt x="59435" y="88518"/>
                </a:lnTo>
                <a:lnTo>
                  <a:pt x="62864" y="93472"/>
                </a:lnTo>
                <a:lnTo>
                  <a:pt x="64515" y="101218"/>
                </a:lnTo>
                <a:lnTo>
                  <a:pt x="64515" y="122174"/>
                </a:lnTo>
                <a:lnTo>
                  <a:pt x="62992" y="129667"/>
                </a:lnTo>
                <a:lnTo>
                  <a:pt x="59817" y="134238"/>
                </a:lnTo>
                <a:lnTo>
                  <a:pt x="56642" y="138684"/>
                </a:lnTo>
                <a:lnTo>
                  <a:pt x="52577" y="140969"/>
                </a:lnTo>
                <a:lnTo>
                  <a:pt x="42925" y="140969"/>
                </a:lnTo>
                <a:lnTo>
                  <a:pt x="38480" y="138303"/>
                </a:lnTo>
                <a:lnTo>
                  <a:pt x="34671" y="132842"/>
                </a:lnTo>
                <a:lnTo>
                  <a:pt x="30860" y="127381"/>
                </a:lnTo>
                <a:lnTo>
                  <a:pt x="34069" y="164929"/>
                </a:lnTo>
                <a:lnTo>
                  <a:pt x="46608" y="167005"/>
                </a:lnTo>
                <a:lnTo>
                  <a:pt x="55553" y="166042"/>
                </a:lnTo>
                <a:lnTo>
                  <a:pt x="67275" y="161187"/>
                </a:lnTo>
                <a:lnTo>
                  <a:pt x="77343" y="152273"/>
                </a:lnTo>
                <a:lnTo>
                  <a:pt x="79777" y="149111"/>
                </a:lnTo>
                <a:lnTo>
                  <a:pt x="85325" y="138625"/>
                </a:lnTo>
                <a:lnTo>
                  <a:pt x="88669" y="126125"/>
                </a:lnTo>
                <a:lnTo>
                  <a:pt x="89788" y="111633"/>
                </a:lnTo>
                <a:lnTo>
                  <a:pt x="89743" y="108670"/>
                </a:lnTo>
                <a:lnTo>
                  <a:pt x="88131" y="94841"/>
                </a:lnTo>
                <a:lnTo>
                  <a:pt x="84209" y="82875"/>
                </a:lnTo>
                <a:lnTo>
                  <a:pt x="77977" y="72771"/>
                </a:lnTo>
                <a:lnTo>
                  <a:pt x="73542" y="67857"/>
                </a:lnTo>
                <a:lnTo>
                  <a:pt x="62692" y="60502"/>
                </a:lnTo>
                <a:lnTo>
                  <a:pt x="50546" y="58038"/>
                </a:lnTo>
                <a:lnTo>
                  <a:pt x="45720" y="58038"/>
                </a:lnTo>
                <a:lnTo>
                  <a:pt x="41401" y="59181"/>
                </a:lnTo>
                <a:lnTo>
                  <a:pt x="37464" y="61468"/>
                </a:lnTo>
                <a:lnTo>
                  <a:pt x="33527" y="63881"/>
                </a:lnTo>
                <a:lnTo>
                  <a:pt x="29845" y="67310"/>
                </a:lnTo>
                <a:lnTo>
                  <a:pt x="26670" y="71881"/>
                </a:lnTo>
                <a:lnTo>
                  <a:pt x="28065" y="55789"/>
                </a:lnTo>
                <a:lnTo>
                  <a:pt x="30397" y="43228"/>
                </a:lnTo>
                <a:lnTo>
                  <a:pt x="33654" y="34925"/>
                </a:lnTo>
                <a:lnTo>
                  <a:pt x="37337" y="28829"/>
                </a:lnTo>
                <a:lnTo>
                  <a:pt x="42036" y="25781"/>
                </a:lnTo>
                <a:lnTo>
                  <a:pt x="56260" y="25781"/>
                </a:lnTo>
                <a:lnTo>
                  <a:pt x="61086" y="31877"/>
                </a:lnTo>
                <a:lnTo>
                  <a:pt x="62229" y="43942"/>
                </a:lnTo>
                <a:lnTo>
                  <a:pt x="87122" y="40640"/>
                </a:lnTo>
                <a:lnTo>
                  <a:pt x="85440" y="31530"/>
                </a:lnTo>
                <a:lnTo>
                  <a:pt x="80917" y="19258"/>
                </a:lnTo>
                <a:lnTo>
                  <a:pt x="74168" y="10033"/>
                </a:lnTo>
                <a:lnTo>
                  <a:pt x="61956" y="2237"/>
                </a:lnTo>
                <a:lnTo>
                  <a:pt x="49022" y="0"/>
                </a:lnTo>
                <a:lnTo>
                  <a:pt x="46512" y="68"/>
                </a:lnTo>
                <a:lnTo>
                  <a:pt x="34044" y="2750"/>
                </a:lnTo>
                <a:lnTo>
                  <a:pt x="23104" y="9331"/>
                </a:lnTo>
                <a:lnTo>
                  <a:pt x="13715" y="19812"/>
                </a:lnTo>
                <a:lnTo>
                  <a:pt x="8105" y="30250"/>
                </a:lnTo>
                <a:lnTo>
                  <a:pt x="4559" y="40996"/>
                </a:lnTo>
                <a:lnTo>
                  <a:pt x="2026" y="53616"/>
                </a:lnTo>
                <a:lnTo>
                  <a:pt x="506" y="68104"/>
                </a:lnTo>
                <a:lnTo>
                  <a:pt x="0" y="84455"/>
                </a:lnTo>
                <a:lnTo>
                  <a:pt x="4" y="86131"/>
                </a:lnTo>
                <a:lnTo>
                  <a:pt x="616" y="102332"/>
                </a:lnTo>
                <a:lnTo>
                  <a:pt x="2248" y="116613"/>
                </a:lnTo>
                <a:lnTo>
                  <a:pt x="4894" y="128964"/>
                </a:lnTo>
                <a:lnTo>
                  <a:pt x="8550" y="139372"/>
                </a:lnTo>
                <a:lnTo>
                  <a:pt x="13207" y="147828"/>
                </a:lnTo>
                <a:lnTo>
                  <a:pt x="23050" y="158683"/>
                </a:lnTo>
                <a:lnTo>
                  <a:pt x="28955" y="119506"/>
                </a:lnTo>
                <a:lnTo>
                  <a:pt x="28955" y="99822"/>
                </a:lnTo>
                <a:close/>
              </a:path>
            </a:pathLst>
          </a:custGeom>
          <a:solidFill>
            <a:srgbClr val="000000"/>
          </a:solidFill>
        </p:spPr>
        <p:txBody>
          <a:bodyPr wrap="square" lIns="0" tIns="0" rIns="0" bIns="0" rtlCol="0">
            <a:noAutofit/>
          </a:bodyPr>
          <a:lstStyle/>
          <a:p>
            <a:endParaRPr sz="1351"/>
          </a:p>
        </p:txBody>
      </p:sp>
      <p:sp>
        <p:nvSpPr>
          <p:cNvPr id="262" name="object 53">
            <a:extLst>
              <a:ext uri="{FF2B5EF4-FFF2-40B4-BE49-F238E27FC236}">
                <a16:creationId xmlns:a16="http://schemas.microsoft.com/office/drawing/2014/main" xmlns="" id="{DC5548BA-FF82-4307-8AFD-9A057658E058}"/>
              </a:ext>
            </a:extLst>
          </p:cNvPr>
          <p:cNvSpPr/>
          <p:nvPr/>
        </p:nvSpPr>
        <p:spPr>
          <a:xfrm>
            <a:off x="6140243" y="4310638"/>
            <a:ext cx="8264" cy="34067"/>
          </a:xfrm>
          <a:custGeom>
            <a:avLst/>
            <a:gdLst/>
            <a:ahLst/>
            <a:cxnLst/>
            <a:rect l="l" t="t" r="r" b="b"/>
            <a:pathLst>
              <a:path w="11019" h="45422">
                <a:moveTo>
                  <a:pt x="5905" y="0"/>
                </a:moveTo>
                <a:lnTo>
                  <a:pt x="0" y="39176"/>
                </a:lnTo>
                <a:lnTo>
                  <a:pt x="11019" y="45422"/>
                </a:lnTo>
                <a:lnTo>
                  <a:pt x="7810" y="7873"/>
                </a:lnTo>
                <a:lnTo>
                  <a:pt x="5905" y="0"/>
                </a:lnTo>
                <a:close/>
              </a:path>
            </a:pathLst>
          </a:custGeom>
          <a:solidFill>
            <a:srgbClr val="000000"/>
          </a:solidFill>
        </p:spPr>
        <p:txBody>
          <a:bodyPr wrap="square" lIns="0" tIns="0" rIns="0" bIns="0" rtlCol="0">
            <a:noAutofit/>
          </a:bodyPr>
          <a:lstStyle/>
          <a:p>
            <a:endParaRPr sz="1351"/>
          </a:p>
        </p:txBody>
      </p:sp>
      <p:sp>
        <p:nvSpPr>
          <p:cNvPr id="263" name="object 54">
            <a:extLst>
              <a:ext uri="{FF2B5EF4-FFF2-40B4-BE49-F238E27FC236}">
                <a16:creationId xmlns:a16="http://schemas.microsoft.com/office/drawing/2014/main" xmlns="" id="{C0281520-2A01-4833-8785-D9A77B4E686A}"/>
              </a:ext>
            </a:extLst>
          </p:cNvPr>
          <p:cNvSpPr/>
          <p:nvPr/>
        </p:nvSpPr>
        <p:spPr>
          <a:xfrm>
            <a:off x="6144681" y="4281870"/>
            <a:ext cx="26669" cy="44863"/>
          </a:xfrm>
          <a:custGeom>
            <a:avLst/>
            <a:gdLst/>
            <a:ahLst/>
            <a:cxnLst/>
            <a:rect l="l" t="t" r="r" b="b"/>
            <a:pathLst>
              <a:path w="35559" h="59816">
                <a:moveTo>
                  <a:pt x="17652" y="0"/>
                </a:moveTo>
                <a:lnTo>
                  <a:pt x="12700" y="0"/>
                </a:lnTo>
                <a:lnTo>
                  <a:pt x="8508" y="2285"/>
                </a:lnTo>
                <a:lnTo>
                  <a:pt x="5079" y="6984"/>
                </a:lnTo>
                <a:lnTo>
                  <a:pt x="1650" y="11683"/>
                </a:lnTo>
                <a:lnTo>
                  <a:pt x="0" y="18668"/>
                </a:lnTo>
                <a:lnTo>
                  <a:pt x="0" y="27939"/>
                </a:lnTo>
                <a:lnTo>
                  <a:pt x="0" y="38353"/>
                </a:lnTo>
                <a:lnTo>
                  <a:pt x="1904" y="46227"/>
                </a:lnTo>
                <a:lnTo>
                  <a:pt x="5715" y="51688"/>
                </a:lnTo>
                <a:lnTo>
                  <a:pt x="9525" y="57149"/>
                </a:lnTo>
                <a:lnTo>
                  <a:pt x="13970" y="59816"/>
                </a:lnTo>
                <a:lnTo>
                  <a:pt x="18923" y="59816"/>
                </a:lnTo>
                <a:lnTo>
                  <a:pt x="23622" y="59816"/>
                </a:lnTo>
                <a:lnTo>
                  <a:pt x="27686" y="57530"/>
                </a:lnTo>
                <a:lnTo>
                  <a:pt x="30861" y="53085"/>
                </a:lnTo>
                <a:lnTo>
                  <a:pt x="34036" y="48513"/>
                </a:lnTo>
                <a:lnTo>
                  <a:pt x="35559" y="41020"/>
                </a:lnTo>
                <a:lnTo>
                  <a:pt x="35559" y="30733"/>
                </a:lnTo>
                <a:lnTo>
                  <a:pt x="35559" y="20065"/>
                </a:lnTo>
                <a:lnTo>
                  <a:pt x="33908" y="12318"/>
                </a:lnTo>
                <a:lnTo>
                  <a:pt x="30479" y="7365"/>
                </a:lnTo>
                <a:lnTo>
                  <a:pt x="26924" y="2412"/>
                </a:lnTo>
                <a:lnTo>
                  <a:pt x="22732" y="0"/>
                </a:lnTo>
                <a:lnTo>
                  <a:pt x="17652" y="0"/>
                </a:lnTo>
                <a:close/>
              </a:path>
            </a:pathLst>
          </a:custGeom>
          <a:ln w="9144">
            <a:solidFill>
              <a:srgbClr val="FFFFFF"/>
            </a:solidFill>
          </a:ln>
        </p:spPr>
        <p:txBody>
          <a:bodyPr wrap="square" lIns="0" tIns="0" rIns="0" bIns="0" rtlCol="0">
            <a:noAutofit/>
          </a:bodyPr>
          <a:lstStyle/>
          <a:p>
            <a:endParaRPr sz="1351"/>
          </a:p>
        </p:txBody>
      </p:sp>
      <p:sp>
        <p:nvSpPr>
          <p:cNvPr id="264" name="object 55">
            <a:extLst>
              <a:ext uri="{FF2B5EF4-FFF2-40B4-BE49-F238E27FC236}">
                <a16:creationId xmlns:a16="http://schemas.microsoft.com/office/drawing/2014/main" xmlns="" id="{7B977E5D-C5FD-4E35-BB98-7FE42CE75446}"/>
              </a:ext>
            </a:extLst>
          </p:cNvPr>
          <p:cNvSpPr/>
          <p:nvPr/>
        </p:nvSpPr>
        <p:spPr>
          <a:xfrm>
            <a:off x="5987705" y="4240535"/>
            <a:ext cx="25051" cy="86201"/>
          </a:xfrm>
          <a:custGeom>
            <a:avLst/>
            <a:gdLst/>
            <a:ahLst/>
            <a:cxnLst/>
            <a:rect l="l" t="t" r="r" b="b"/>
            <a:pathLst>
              <a:path w="33400" h="114934">
                <a:moveTo>
                  <a:pt x="16637" y="0"/>
                </a:moveTo>
                <a:lnTo>
                  <a:pt x="11557" y="0"/>
                </a:lnTo>
                <a:lnTo>
                  <a:pt x="7493" y="3301"/>
                </a:lnTo>
                <a:lnTo>
                  <a:pt x="4572" y="10032"/>
                </a:lnTo>
                <a:lnTo>
                  <a:pt x="2462" y="17328"/>
                </a:lnTo>
                <a:lnTo>
                  <a:pt x="1000" y="28484"/>
                </a:lnTo>
                <a:lnTo>
                  <a:pt x="185" y="43530"/>
                </a:lnTo>
                <a:lnTo>
                  <a:pt x="0" y="57531"/>
                </a:lnTo>
                <a:lnTo>
                  <a:pt x="323" y="75542"/>
                </a:lnTo>
                <a:lnTo>
                  <a:pt x="1295" y="89641"/>
                </a:lnTo>
                <a:lnTo>
                  <a:pt x="2914" y="99858"/>
                </a:lnTo>
                <a:lnTo>
                  <a:pt x="4572" y="105028"/>
                </a:lnTo>
                <a:lnTo>
                  <a:pt x="7493" y="111632"/>
                </a:lnTo>
                <a:lnTo>
                  <a:pt x="11557" y="114934"/>
                </a:lnTo>
                <a:lnTo>
                  <a:pt x="16637" y="114934"/>
                </a:lnTo>
                <a:lnTo>
                  <a:pt x="21844" y="114934"/>
                </a:lnTo>
                <a:lnTo>
                  <a:pt x="25908" y="111632"/>
                </a:lnTo>
                <a:lnTo>
                  <a:pt x="28828" y="104901"/>
                </a:lnTo>
                <a:lnTo>
                  <a:pt x="30943" y="97584"/>
                </a:lnTo>
                <a:lnTo>
                  <a:pt x="32406" y="86399"/>
                </a:lnTo>
                <a:lnTo>
                  <a:pt x="33219" y="71333"/>
                </a:lnTo>
                <a:lnTo>
                  <a:pt x="33400" y="57531"/>
                </a:lnTo>
                <a:lnTo>
                  <a:pt x="33077" y="39519"/>
                </a:lnTo>
                <a:lnTo>
                  <a:pt x="32105" y="25420"/>
                </a:lnTo>
                <a:lnTo>
                  <a:pt x="30486" y="15203"/>
                </a:lnTo>
                <a:lnTo>
                  <a:pt x="28828" y="10032"/>
                </a:lnTo>
                <a:lnTo>
                  <a:pt x="25908" y="3301"/>
                </a:lnTo>
                <a:lnTo>
                  <a:pt x="21844" y="0"/>
                </a:lnTo>
                <a:lnTo>
                  <a:pt x="16637" y="0"/>
                </a:lnTo>
                <a:close/>
              </a:path>
            </a:pathLst>
          </a:custGeom>
          <a:ln w="9144">
            <a:solidFill>
              <a:srgbClr val="FFFFFF"/>
            </a:solidFill>
          </a:ln>
        </p:spPr>
        <p:txBody>
          <a:bodyPr wrap="square" lIns="0" tIns="0" rIns="0" bIns="0" rtlCol="0">
            <a:noAutofit/>
          </a:bodyPr>
          <a:lstStyle/>
          <a:p>
            <a:endParaRPr sz="1351"/>
          </a:p>
        </p:txBody>
      </p:sp>
      <p:sp>
        <p:nvSpPr>
          <p:cNvPr id="265" name="object 56">
            <a:extLst>
              <a:ext uri="{FF2B5EF4-FFF2-40B4-BE49-F238E27FC236}">
                <a16:creationId xmlns:a16="http://schemas.microsoft.com/office/drawing/2014/main" xmlns="" id="{CF54D7E9-BA51-420B-BD98-8AD24AD85C69}"/>
              </a:ext>
            </a:extLst>
          </p:cNvPr>
          <p:cNvSpPr/>
          <p:nvPr/>
        </p:nvSpPr>
        <p:spPr>
          <a:xfrm>
            <a:off x="6122962" y="4221005"/>
            <a:ext cx="67341" cy="125255"/>
          </a:xfrm>
          <a:custGeom>
            <a:avLst/>
            <a:gdLst/>
            <a:ahLst/>
            <a:cxnLst/>
            <a:rect l="l" t="t" r="r" b="b"/>
            <a:pathLst>
              <a:path w="89788" h="167005">
                <a:moveTo>
                  <a:pt x="49022" y="0"/>
                </a:moveTo>
                <a:lnTo>
                  <a:pt x="61956" y="2237"/>
                </a:lnTo>
                <a:lnTo>
                  <a:pt x="72878" y="8844"/>
                </a:lnTo>
                <a:lnTo>
                  <a:pt x="74168" y="10033"/>
                </a:lnTo>
                <a:lnTo>
                  <a:pt x="80917" y="19258"/>
                </a:lnTo>
                <a:lnTo>
                  <a:pt x="85440" y="31530"/>
                </a:lnTo>
                <a:lnTo>
                  <a:pt x="87122" y="40640"/>
                </a:lnTo>
                <a:lnTo>
                  <a:pt x="62229" y="43942"/>
                </a:lnTo>
                <a:lnTo>
                  <a:pt x="61086" y="31877"/>
                </a:lnTo>
                <a:lnTo>
                  <a:pt x="56260" y="25781"/>
                </a:lnTo>
                <a:lnTo>
                  <a:pt x="47625" y="25781"/>
                </a:lnTo>
                <a:lnTo>
                  <a:pt x="42036" y="25781"/>
                </a:lnTo>
                <a:lnTo>
                  <a:pt x="37337" y="28829"/>
                </a:lnTo>
                <a:lnTo>
                  <a:pt x="33654" y="34925"/>
                </a:lnTo>
                <a:lnTo>
                  <a:pt x="30397" y="43228"/>
                </a:lnTo>
                <a:lnTo>
                  <a:pt x="28065" y="55789"/>
                </a:lnTo>
                <a:lnTo>
                  <a:pt x="26670" y="71881"/>
                </a:lnTo>
                <a:lnTo>
                  <a:pt x="29845" y="67310"/>
                </a:lnTo>
                <a:lnTo>
                  <a:pt x="33527" y="63881"/>
                </a:lnTo>
                <a:lnTo>
                  <a:pt x="41401" y="59181"/>
                </a:lnTo>
                <a:lnTo>
                  <a:pt x="50546" y="58038"/>
                </a:lnTo>
                <a:lnTo>
                  <a:pt x="62692" y="60502"/>
                </a:lnTo>
                <a:lnTo>
                  <a:pt x="73542" y="67857"/>
                </a:lnTo>
                <a:lnTo>
                  <a:pt x="77977" y="72771"/>
                </a:lnTo>
                <a:lnTo>
                  <a:pt x="84209" y="82875"/>
                </a:lnTo>
                <a:lnTo>
                  <a:pt x="88131" y="94841"/>
                </a:lnTo>
                <a:lnTo>
                  <a:pt x="89743" y="108670"/>
                </a:lnTo>
                <a:lnTo>
                  <a:pt x="89788" y="111633"/>
                </a:lnTo>
                <a:lnTo>
                  <a:pt x="88669" y="126125"/>
                </a:lnTo>
                <a:lnTo>
                  <a:pt x="85325" y="138625"/>
                </a:lnTo>
                <a:lnTo>
                  <a:pt x="79777" y="149111"/>
                </a:lnTo>
                <a:lnTo>
                  <a:pt x="67275" y="161187"/>
                </a:lnTo>
                <a:lnTo>
                  <a:pt x="55553" y="166042"/>
                </a:lnTo>
                <a:lnTo>
                  <a:pt x="46608" y="167005"/>
                </a:lnTo>
                <a:lnTo>
                  <a:pt x="34069" y="164929"/>
                </a:lnTo>
                <a:lnTo>
                  <a:pt x="23050" y="158683"/>
                </a:lnTo>
                <a:lnTo>
                  <a:pt x="13495" y="148240"/>
                </a:lnTo>
                <a:lnTo>
                  <a:pt x="8550" y="139372"/>
                </a:lnTo>
                <a:lnTo>
                  <a:pt x="4894" y="128964"/>
                </a:lnTo>
                <a:lnTo>
                  <a:pt x="2248" y="116613"/>
                </a:lnTo>
                <a:lnTo>
                  <a:pt x="616" y="102332"/>
                </a:lnTo>
                <a:lnTo>
                  <a:pt x="4" y="86131"/>
                </a:lnTo>
                <a:lnTo>
                  <a:pt x="0" y="84455"/>
                </a:lnTo>
                <a:lnTo>
                  <a:pt x="506" y="68104"/>
                </a:lnTo>
                <a:lnTo>
                  <a:pt x="2026" y="53616"/>
                </a:lnTo>
                <a:lnTo>
                  <a:pt x="4559" y="40996"/>
                </a:lnTo>
                <a:lnTo>
                  <a:pt x="8105" y="30250"/>
                </a:lnTo>
                <a:lnTo>
                  <a:pt x="12665" y="21384"/>
                </a:lnTo>
                <a:lnTo>
                  <a:pt x="23104" y="9331"/>
                </a:lnTo>
                <a:lnTo>
                  <a:pt x="34044" y="2750"/>
                </a:lnTo>
                <a:lnTo>
                  <a:pt x="46512" y="68"/>
                </a:lnTo>
                <a:lnTo>
                  <a:pt x="49022" y="0"/>
                </a:lnTo>
                <a:close/>
              </a:path>
            </a:pathLst>
          </a:custGeom>
          <a:ln w="9144">
            <a:solidFill>
              <a:srgbClr val="FFFFFF"/>
            </a:solidFill>
          </a:ln>
        </p:spPr>
        <p:txBody>
          <a:bodyPr wrap="square" lIns="0" tIns="0" rIns="0" bIns="0" rtlCol="0">
            <a:noAutofit/>
          </a:bodyPr>
          <a:lstStyle/>
          <a:p>
            <a:endParaRPr sz="1351"/>
          </a:p>
        </p:txBody>
      </p:sp>
      <p:sp>
        <p:nvSpPr>
          <p:cNvPr id="266" name="object 57">
            <a:extLst>
              <a:ext uri="{FF2B5EF4-FFF2-40B4-BE49-F238E27FC236}">
                <a16:creationId xmlns:a16="http://schemas.microsoft.com/office/drawing/2014/main" xmlns="" id="{4FE0A27E-F1A4-4C2C-A251-A8BDD1DA1E03}"/>
              </a:ext>
            </a:extLst>
          </p:cNvPr>
          <p:cNvSpPr/>
          <p:nvPr/>
        </p:nvSpPr>
        <p:spPr>
          <a:xfrm>
            <a:off x="6050479" y="4221006"/>
            <a:ext cx="44195" cy="123159"/>
          </a:xfrm>
          <a:custGeom>
            <a:avLst/>
            <a:gdLst/>
            <a:ahLst/>
            <a:cxnLst/>
            <a:rect l="l" t="t" r="r" b="b"/>
            <a:pathLst>
              <a:path w="58927" h="164211">
                <a:moveTo>
                  <a:pt x="38100" y="0"/>
                </a:moveTo>
                <a:lnTo>
                  <a:pt x="58927" y="0"/>
                </a:lnTo>
                <a:lnTo>
                  <a:pt x="58927" y="164211"/>
                </a:lnTo>
                <a:lnTo>
                  <a:pt x="33147" y="164211"/>
                </a:lnTo>
                <a:lnTo>
                  <a:pt x="33147" y="45974"/>
                </a:lnTo>
                <a:lnTo>
                  <a:pt x="23803" y="55239"/>
                </a:lnTo>
                <a:lnTo>
                  <a:pt x="13573" y="62833"/>
                </a:lnTo>
                <a:lnTo>
                  <a:pt x="2456" y="68708"/>
                </a:lnTo>
                <a:lnTo>
                  <a:pt x="0" y="69723"/>
                </a:lnTo>
                <a:lnTo>
                  <a:pt x="0" y="41275"/>
                </a:lnTo>
                <a:lnTo>
                  <a:pt x="10208" y="35690"/>
                </a:lnTo>
                <a:lnTo>
                  <a:pt x="20755" y="27079"/>
                </a:lnTo>
                <a:lnTo>
                  <a:pt x="22098" y="25781"/>
                </a:lnTo>
                <a:lnTo>
                  <a:pt x="30557" y="15820"/>
                </a:lnTo>
                <a:lnTo>
                  <a:pt x="36480" y="4679"/>
                </a:lnTo>
                <a:lnTo>
                  <a:pt x="38100" y="0"/>
                </a:lnTo>
                <a:close/>
              </a:path>
            </a:pathLst>
          </a:custGeom>
          <a:ln w="9144">
            <a:solidFill>
              <a:srgbClr val="FFFFFF"/>
            </a:solidFill>
          </a:ln>
        </p:spPr>
        <p:txBody>
          <a:bodyPr wrap="square" lIns="0" tIns="0" rIns="0" bIns="0" rtlCol="0">
            <a:noAutofit/>
          </a:bodyPr>
          <a:lstStyle/>
          <a:p>
            <a:endParaRPr sz="1351"/>
          </a:p>
        </p:txBody>
      </p:sp>
      <p:sp>
        <p:nvSpPr>
          <p:cNvPr id="267" name="object 58">
            <a:extLst>
              <a:ext uri="{FF2B5EF4-FFF2-40B4-BE49-F238E27FC236}">
                <a16:creationId xmlns:a16="http://schemas.microsoft.com/office/drawing/2014/main" xmlns="" id="{95229F2E-394E-420D-8ED6-07AC453624BA}"/>
              </a:ext>
            </a:extLst>
          </p:cNvPr>
          <p:cNvSpPr/>
          <p:nvPr/>
        </p:nvSpPr>
        <p:spPr>
          <a:xfrm>
            <a:off x="5967512" y="4221005"/>
            <a:ext cx="65343" cy="125255"/>
          </a:xfrm>
          <a:custGeom>
            <a:avLst/>
            <a:gdLst/>
            <a:ahLst/>
            <a:cxnLst/>
            <a:rect l="l" t="t" r="r" b="b"/>
            <a:pathLst>
              <a:path w="87122" h="167005">
                <a:moveTo>
                  <a:pt x="43561" y="0"/>
                </a:moveTo>
                <a:lnTo>
                  <a:pt x="56155" y="2235"/>
                </a:lnTo>
                <a:lnTo>
                  <a:pt x="67012" y="8920"/>
                </a:lnTo>
                <a:lnTo>
                  <a:pt x="75184" y="18542"/>
                </a:lnTo>
                <a:lnTo>
                  <a:pt x="79345" y="26728"/>
                </a:lnTo>
                <a:lnTo>
                  <a:pt x="82613" y="36951"/>
                </a:lnTo>
                <a:lnTo>
                  <a:pt x="84992" y="49219"/>
                </a:lnTo>
                <a:lnTo>
                  <a:pt x="86486" y="63545"/>
                </a:lnTo>
                <a:lnTo>
                  <a:pt x="87103" y="79938"/>
                </a:lnTo>
                <a:lnTo>
                  <a:pt x="87122" y="83566"/>
                </a:lnTo>
                <a:lnTo>
                  <a:pt x="86683" y="100355"/>
                </a:lnTo>
                <a:lnTo>
                  <a:pt x="85364" y="115090"/>
                </a:lnTo>
                <a:lnTo>
                  <a:pt x="83159" y="127775"/>
                </a:lnTo>
                <a:lnTo>
                  <a:pt x="80063" y="138415"/>
                </a:lnTo>
                <a:lnTo>
                  <a:pt x="76070" y="147017"/>
                </a:lnTo>
                <a:lnTo>
                  <a:pt x="65872" y="159091"/>
                </a:lnTo>
                <a:lnTo>
                  <a:pt x="54840" y="165271"/>
                </a:lnTo>
                <a:lnTo>
                  <a:pt x="43688" y="167005"/>
                </a:lnTo>
                <a:lnTo>
                  <a:pt x="30986" y="164797"/>
                </a:lnTo>
                <a:lnTo>
                  <a:pt x="20120" y="158151"/>
                </a:lnTo>
                <a:lnTo>
                  <a:pt x="12065" y="148590"/>
                </a:lnTo>
                <a:lnTo>
                  <a:pt x="7913" y="140503"/>
                </a:lnTo>
                <a:lnTo>
                  <a:pt x="4627" y="130349"/>
                </a:lnTo>
                <a:lnTo>
                  <a:pt x="2214" y="118118"/>
                </a:lnTo>
                <a:lnTo>
                  <a:pt x="678" y="103799"/>
                </a:lnTo>
                <a:lnTo>
                  <a:pt x="24" y="87382"/>
                </a:lnTo>
                <a:lnTo>
                  <a:pt x="0" y="83185"/>
                </a:lnTo>
                <a:lnTo>
                  <a:pt x="453" y="66413"/>
                </a:lnTo>
                <a:lnTo>
                  <a:pt x="1811" y="51706"/>
                </a:lnTo>
                <a:lnTo>
                  <a:pt x="4068" y="39051"/>
                </a:lnTo>
                <a:lnTo>
                  <a:pt x="7217" y="28438"/>
                </a:lnTo>
                <a:lnTo>
                  <a:pt x="11254" y="19856"/>
                </a:lnTo>
                <a:lnTo>
                  <a:pt x="21320" y="7913"/>
                </a:lnTo>
                <a:lnTo>
                  <a:pt x="32383" y="1733"/>
                </a:lnTo>
                <a:lnTo>
                  <a:pt x="43561" y="0"/>
                </a:lnTo>
                <a:close/>
              </a:path>
            </a:pathLst>
          </a:custGeom>
          <a:ln w="9144">
            <a:solidFill>
              <a:srgbClr val="FFFFFF"/>
            </a:solidFill>
          </a:ln>
        </p:spPr>
        <p:txBody>
          <a:bodyPr wrap="square" lIns="0" tIns="0" rIns="0" bIns="0" rtlCol="0">
            <a:noAutofit/>
          </a:bodyPr>
          <a:lstStyle/>
          <a:p>
            <a:endParaRPr sz="1351"/>
          </a:p>
        </p:txBody>
      </p:sp>
      <p:sp>
        <p:nvSpPr>
          <p:cNvPr id="268" name="object 59">
            <a:extLst>
              <a:ext uri="{FF2B5EF4-FFF2-40B4-BE49-F238E27FC236}">
                <a16:creationId xmlns:a16="http://schemas.microsoft.com/office/drawing/2014/main" xmlns="" id="{FA5887E9-9F33-48DA-A015-7EE051B713EF}"/>
              </a:ext>
            </a:extLst>
          </p:cNvPr>
          <p:cNvSpPr/>
          <p:nvPr/>
        </p:nvSpPr>
        <p:spPr>
          <a:xfrm>
            <a:off x="5887402" y="4221006"/>
            <a:ext cx="67628" cy="123159"/>
          </a:xfrm>
          <a:custGeom>
            <a:avLst/>
            <a:gdLst/>
            <a:ahLst/>
            <a:cxnLst/>
            <a:rect l="l" t="t" r="r" b="b"/>
            <a:pathLst>
              <a:path w="90170" h="164211">
                <a:moveTo>
                  <a:pt x="47625" y="0"/>
                </a:moveTo>
                <a:lnTo>
                  <a:pt x="61722" y="1849"/>
                </a:lnTo>
                <a:lnTo>
                  <a:pt x="72980" y="7397"/>
                </a:lnTo>
                <a:lnTo>
                  <a:pt x="79375" y="13716"/>
                </a:lnTo>
                <a:lnTo>
                  <a:pt x="86058" y="24782"/>
                </a:lnTo>
                <a:lnTo>
                  <a:pt x="89568" y="37026"/>
                </a:lnTo>
                <a:lnTo>
                  <a:pt x="90170" y="45212"/>
                </a:lnTo>
                <a:lnTo>
                  <a:pt x="90170" y="51816"/>
                </a:lnTo>
                <a:lnTo>
                  <a:pt x="89280" y="58419"/>
                </a:lnTo>
                <a:lnTo>
                  <a:pt x="87375" y="64643"/>
                </a:lnTo>
                <a:lnTo>
                  <a:pt x="85598" y="70866"/>
                </a:lnTo>
                <a:lnTo>
                  <a:pt x="82803" y="77216"/>
                </a:lnTo>
                <a:lnTo>
                  <a:pt x="78994" y="83566"/>
                </a:lnTo>
                <a:lnTo>
                  <a:pt x="73019" y="92283"/>
                </a:lnTo>
                <a:lnTo>
                  <a:pt x="64477" y="102797"/>
                </a:lnTo>
                <a:lnTo>
                  <a:pt x="59944" y="107950"/>
                </a:lnTo>
                <a:lnTo>
                  <a:pt x="51688" y="117221"/>
                </a:lnTo>
                <a:lnTo>
                  <a:pt x="46482" y="123443"/>
                </a:lnTo>
                <a:lnTo>
                  <a:pt x="44323" y="126365"/>
                </a:lnTo>
                <a:lnTo>
                  <a:pt x="42163" y="129286"/>
                </a:lnTo>
                <a:lnTo>
                  <a:pt x="40386" y="132206"/>
                </a:lnTo>
                <a:lnTo>
                  <a:pt x="38988" y="135128"/>
                </a:lnTo>
                <a:lnTo>
                  <a:pt x="90170" y="135128"/>
                </a:lnTo>
                <a:lnTo>
                  <a:pt x="90170" y="164211"/>
                </a:lnTo>
                <a:lnTo>
                  <a:pt x="0" y="164211"/>
                </a:lnTo>
                <a:lnTo>
                  <a:pt x="1966" y="151568"/>
                </a:lnTo>
                <a:lnTo>
                  <a:pt x="5787" y="139459"/>
                </a:lnTo>
                <a:lnTo>
                  <a:pt x="8762" y="132842"/>
                </a:lnTo>
                <a:lnTo>
                  <a:pt x="13600" y="124440"/>
                </a:lnTo>
                <a:lnTo>
                  <a:pt x="20357" y="114755"/>
                </a:lnTo>
                <a:lnTo>
                  <a:pt x="29035" y="103800"/>
                </a:lnTo>
                <a:lnTo>
                  <a:pt x="37719" y="93725"/>
                </a:lnTo>
                <a:lnTo>
                  <a:pt x="48687" y="80877"/>
                </a:lnTo>
                <a:lnTo>
                  <a:pt x="55892" y="71586"/>
                </a:lnTo>
                <a:lnTo>
                  <a:pt x="58547" y="67563"/>
                </a:lnTo>
                <a:lnTo>
                  <a:pt x="62357" y="60960"/>
                </a:lnTo>
                <a:lnTo>
                  <a:pt x="64389" y="54356"/>
                </a:lnTo>
                <a:lnTo>
                  <a:pt x="64389" y="47625"/>
                </a:lnTo>
                <a:lnTo>
                  <a:pt x="64389" y="40512"/>
                </a:lnTo>
                <a:lnTo>
                  <a:pt x="62737" y="35179"/>
                </a:lnTo>
                <a:lnTo>
                  <a:pt x="59562" y="31496"/>
                </a:lnTo>
                <a:lnTo>
                  <a:pt x="56387" y="27812"/>
                </a:lnTo>
                <a:lnTo>
                  <a:pt x="52197" y="26035"/>
                </a:lnTo>
                <a:lnTo>
                  <a:pt x="46989" y="26035"/>
                </a:lnTo>
                <a:lnTo>
                  <a:pt x="35751" y="30190"/>
                </a:lnTo>
                <a:lnTo>
                  <a:pt x="29672" y="42657"/>
                </a:lnTo>
                <a:lnTo>
                  <a:pt x="28575" y="51562"/>
                </a:lnTo>
                <a:lnTo>
                  <a:pt x="2921" y="48513"/>
                </a:lnTo>
                <a:lnTo>
                  <a:pt x="5437" y="33716"/>
                </a:lnTo>
                <a:lnTo>
                  <a:pt x="9826" y="21719"/>
                </a:lnTo>
                <a:lnTo>
                  <a:pt x="16139" y="12471"/>
                </a:lnTo>
                <a:lnTo>
                  <a:pt x="26907" y="4419"/>
                </a:lnTo>
                <a:lnTo>
                  <a:pt x="39266" y="609"/>
                </a:lnTo>
                <a:lnTo>
                  <a:pt x="47625" y="0"/>
                </a:lnTo>
                <a:close/>
              </a:path>
            </a:pathLst>
          </a:custGeom>
          <a:ln w="9144">
            <a:solidFill>
              <a:srgbClr val="FFFFFF"/>
            </a:solidFill>
          </a:ln>
        </p:spPr>
        <p:txBody>
          <a:bodyPr wrap="square" lIns="0" tIns="0" rIns="0" bIns="0" rtlCol="0">
            <a:noAutofit/>
          </a:bodyPr>
          <a:lstStyle/>
          <a:p>
            <a:endParaRPr sz="1351"/>
          </a:p>
        </p:txBody>
      </p:sp>
      <p:sp>
        <p:nvSpPr>
          <p:cNvPr id="269" name="object 36">
            <a:extLst>
              <a:ext uri="{FF2B5EF4-FFF2-40B4-BE49-F238E27FC236}">
                <a16:creationId xmlns:a16="http://schemas.microsoft.com/office/drawing/2014/main" xmlns="" id="{554536A9-59C3-415C-AC2F-C24487B17704}"/>
              </a:ext>
            </a:extLst>
          </p:cNvPr>
          <p:cNvSpPr/>
          <p:nvPr/>
        </p:nvSpPr>
        <p:spPr>
          <a:xfrm>
            <a:off x="7103552" y="4219100"/>
            <a:ext cx="320040" cy="144019"/>
          </a:xfrm>
          <a:prstGeom prst="rect">
            <a:avLst/>
          </a:prstGeom>
          <a:blipFill>
            <a:blip r:embed="rId27" cstate="print"/>
            <a:stretch>
              <a:fillRect/>
            </a:stretch>
          </a:blipFill>
        </p:spPr>
        <p:txBody>
          <a:bodyPr wrap="square" lIns="0" tIns="0" rIns="0" bIns="0" rtlCol="0">
            <a:noAutofit/>
          </a:bodyPr>
          <a:lstStyle/>
          <a:p>
            <a:endParaRPr sz="1351"/>
          </a:p>
        </p:txBody>
      </p:sp>
      <p:sp>
        <p:nvSpPr>
          <p:cNvPr id="270" name="object 37">
            <a:extLst>
              <a:ext uri="{FF2B5EF4-FFF2-40B4-BE49-F238E27FC236}">
                <a16:creationId xmlns:a16="http://schemas.microsoft.com/office/drawing/2014/main" xmlns="" id="{9A4B1DA6-94F2-4F24-86E9-2A318D7ADF27}"/>
              </a:ext>
            </a:extLst>
          </p:cNvPr>
          <p:cNvSpPr/>
          <p:nvPr/>
        </p:nvSpPr>
        <p:spPr>
          <a:xfrm>
            <a:off x="7340727" y="4223104"/>
            <a:ext cx="65912" cy="121063"/>
          </a:xfrm>
          <a:custGeom>
            <a:avLst/>
            <a:gdLst/>
            <a:ahLst/>
            <a:cxnLst/>
            <a:rect l="l" t="t" r="r" b="b"/>
            <a:pathLst>
              <a:path w="87883" h="161417">
                <a:moveTo>
                  <a:pt x="42672" y="161417"/>
                </a:moveTo>
                <a:lnTo>
                  <a:pt x="43029" y="150234"/>
                </a:lnTo>
                <a:lnTo>
                  <a:pt x="44164" y="137956"/>
                </a:lnTo>
                <a:lnTo>
                  <a:pt x="46077" y="125047"/>
                </a:lnTo>
                <a:lnTo>
                  <a:pt x="48767" y="111506"/>
                </a:lnTo>
                <a:lnTo>
                  <a:pt x="52853" y="95333"/>
                </a:lnTo>
                <a:lnTo>
                  <a:pt x="56665" y="83146"/>
                </a:lnTo>
                <a:lnTo>
                  <a:pt x="61018" y="71353"/>
                </a:lnTo>
                <a:lnTo>
                  <a:pt x="65912" y="59944"/>
                </a:lnTo>
                <a:lnTo>
                  <a:pt x="68562" y="54378"/>
                </a:lnTo>
                <a:lnTo>
                  <a:pt x="75067" y="41922"/>
                </a:lnTo>
                <a:lnTo>
                  <a:pt x="81495" y="31386"/>
                </a:lnTo>
                <a:lnTo>
                  <a:pt x="87883" y="22733"/>
                </a:lnTo>
                <a:lnTo>
                  <a:pt x="87883" y="0"/>
                </a:lnTo>
                <a:lnTo>
                  <a:pt x="0" y="0"/>
                </a:lnTo>
                <a:lnTo>
                  <a:pt x="0" y="29083"/>
                </a:lnTo>
                <a:lnTo>
                  <a:pt x="58419" y="29083"/>
                </a:lnTo>
                <a:lnTo>
                  <a:pt x="55535" y="33691"/>
                </a:lnTo>
                <a:lnTo>
                  <a:pt x="49342" y="44447"/>
                </a:lnTo>
                <a:lnTo>
                  <a:pt x="43639" y="55628"/>
                </a:lnTo>
                <a:lnTo>
                  <a:pt x="38425" y="67245"/>
                </a:lnTo>
                <a:lnTo>
                  <a:pt x="33700" y="79306"/>
                </a:lnTo>
                <a:lnTo>
                  <a:pt x="29463" y="91821"/>
                </a:lnTo>
                <a:lnTo>
                  <a:pt x="27430" y="98783"/>
                </a:lnTo>
                <a:lnTo>
                  <a:pt x="24264" y="111314"/>
                </a:lnTo>
                <a:lnTo>
                  <a:pt x="21733" y="123834"/>
                </a:lnTo>
                <a:lnTo>
                  <a:pt x="19833" y="136351"/>
                </a:lnTo>
                <a:lnTo>
                  <a:pt x="18559" y="148876"/>
                </a:lnTo>
                <a:lnTo>
                  <a:pt x="17906" y="161417"/>
                </a:lnTo>
                <a:lnTo>
                  <a:pt x="42672" y="161417"/>
                </a:lnTo>
                <a:close/>
              </a:path>
            </a:pathLst>
          </a:custGeom>
          <a:solidFill>
            <a:srgbClr val="000000"/>
          </a:solidFill>
        </p:spPr>
        <p:txBody>
          <a:bodyPr wrap="square" lIns="0" tIns="0" rIns="0" bIns="0" rtlCol="0">
            <a:noAutofit/>
          </a:bodyPr>
          <a:lstStyle/>
          <a:p>
            <a:endParaRPr sz="1351"/>
          </a:p>
        </p:txBody>
      </p:sp>
      <p:sp>
        <p:nvSpPr>
          <p:cNvPr id="271" name="object 38">
            <a:extLst>
              <a:ext uri="{FF2B5EF4-FFF2-40B4-BE49-F238E27FC236}">
                <a16:creationId xmlns:a16="http://schemas.microsoft.com/office/drawing/2014/main" xmlns="" id="{4E789B34-4220-4C8C-B172-440DFD35DF34}"/>
              </a:ext>
            </a:extLst>
          </p:cNvPr>
          <p:cNvSpPr/>
          <p:nvPr/>
        </p:nvSpPr>
        <p:spPr>
          <a:xfrm>
            <a:off x="7268155" y="4221006"/>
            <a:ext cx="44195" cy="123159"/>
          </a:xfrm>
          <a:custGeom>
            <a:avLst/>
            <a:gdLst/>
            <a:ahLst/>
            <a:cxnLst/>
            <a:rect l="l" t="t" r="r" b="b"/>
            <a:pathLst>
              <a:path w="58927" h="164211">
                <a:moveTo>
                  <a:pt x="58927" y="0"/>
                </a:moveTo>
                <a:lnTo>
                  <a:pt x="38226" y="0"/>
                </a:lnTo>
                <a:lnTo>
                  <a:pt x="36555" y="4679"/>
                </a:lnTo>
                <a:lnTo>
                  <a:pt x="30591" y="15820"/>
                </a:lnTo>
                <a:lnTo>
                  <a:pt x="22225" y="25781"/>
                </a:lnTo>
                <a:lnTo>
                  <a:pt x="20798" y="27157"/>
                </a:lnTo>
                <a:lnTo>
                  <a:pt x="10226" y="35717"/>
                </a:lnTo>
                <a:lnTo>
                  <a:pt x="0" y="41275"/>
                </a:lnTo>
                <a:lnTo>
                  <a:pt x="0" y="69723"/>
                </a:lnTo>
                <a:lnTo>
                  <a:pt x="2543" y="68670"/>
                </a:lnTo>
                <a:lnTo>
                  <a:pt x="13634" y="62798"/>
                </a:lnTo>
                <a:lnTo>
                  <a:pt x="23870" y="55218"/>
                </a:lnTo>
                <a:lnTo>
                  <a:pt x="33274" y="45974"/>
                </a:lnTo>
                <a:lnTo>
                  <a:pt x="33274" y="164211"/>
                </a:lnTo>
                <a:lnTo>
                  <a:pt x="58927" y="164211"/>
                </a:lnTo>
                <a:lnTo>
                  <a:pt x="58927" y="0"/>
                </a:lnTo>
                <a:close/>
              </a:path>
            </a:pathLst>
          </a:custGeom>
          <a:solidFill>
            <a:srgbClr val="000000"/>
          </a:solidFill>
        </p:spPr>
        <p:txBody>
          <a:bodyPr wrap="square" lIns="0" tIns="0" rIns="0" bIns="0" rtlCol="0">
            <a:noAutofit/>
          </a:bodyPr>
          <a:lstStyle/>
          <a:p>
            <a:endParaRPr sz="1351"/>
          </a:p>
        </p:txBody>
      </p:sp>
      <p:sp>
        <p:nvSpPr>
          <p:cNvPr id="272" name="object 39">
            <a:extLst>
              <a:ext uri="{FF2B5EF4-FFF2-40B4-BE49-F238E27FC236}">
                <a16:creationId xmlns:a16="http://schemas.microsoft.com/office/drawing/2014/main" xmlns="" id="{32709EB7-CB5C-45B3-9D44-CF1AD30BA390}"/>
              </a:ext>
            </a:extLst>
          </p:cNvPr>
          <p:cNvSpPr/>
          <p:nvPr/>
        </p:nvSpPr>
        <p:spPr>
          <a:xfrm>
            <a:off x="7105078" y="4221006"/>
            <a:ext cx="67628" cy="123159"/>
          </a:xfrm>
          <a:custGeom>
            <a:avLst/>
            <a:gdLst/>
            <a:ahLst/>
            <a:cxnLst/>
            <a:rect l="l" t="t" r="r" b="b"/>
            <a:pathLst>
              <a:path w="90170" h="164211">
                <a:moveTo>
                  <a:pt x="44323" y="126365"/>
                </a:moveTo>
                <a:lnTo>
                  <a:pt x="46608" y="123443"/>
                </a:lnTo>
                <a:lnTo>
                  <a:pt x="51815" y="117221"/>
                </a:lnTo>
                <a:lnTo>
                  <a:pt x="60071" y="107950"/>
                </a:lnTo>
                <a:lnTo>
                  <a:pt x="64543" y="102855"/>
                </a:lnTo>
                <a:lnTo>
                  <a:pt x="73047" y="92307"/>
                </a:lnTo>
                <a:lnTo>
                  <a:pt x="78993" y="83566"/>
                </a:lnTo>
                <a:lnTo>
                  <a:pt x="82803" y="77216"/>
                </a:lnTo>
                <a:lnTo>
                  <a:pt x="85598" y="70866"/>
                </a:lnTo>
                <a:lnTo>
                  <a:pt x="87502" y="64643"/>
                </a:lnTo>
                <a:lnTo>
                  <a:pt x="89280" y="58419"/>
                </a:lnTo>
                <a:lnTo>
                  <a:pt x="90170" y="51816"/>
                </a:lnTo>
                <a:lnTo>
                  <a:pt x="90170" y="45212"/>
                </a:lnTo>
                <a:lnTo>
                  <a:pt x="89574" y="37057"/>
                </a:lnTo>
                <a:lnTo>
                  <a:pt x="86094" y="24796"/>
                </a:lnTo>
                <a:lnTo>
                  <a:pt x="79501" y="13716"/>
                </a:lnTo>
                <a:lnTo>
                  <a:pt x="73018" y="7348"/>
                </a:lnTo>
                <a:lnTo>
                  <a:pt x="61718" y="1837"/>
                </a:lnTo>
                <a:lnTo>
                  <a:pt x="47625" y="0"/>
                </a:lnTo>
                <a:lnTo>
                  <a:pt x="39333" y="609"/>
                </a:lnTo>
                <a:lnTo>
                  <a:pt x="26997" y="4419"/>
                </a:lnTo>
                <a:lnTo>
                  <a:pt x="16890" y="11684"/>
                </a:lnTo>
                <a:lnTo>
                  <a:pt x="9900" y="21695"/>
                </a:lnTo>
                <a:lnTo>
                  <a:pt x="5507" y="33701"/>
                </a:lnTo>
                <a:lnTo>
                  <a:pt x="3048" y="48513"/>
                </a:lnTo>
                <a:lnTo>
                  <a:pt x="28575" y="51562"/>
                </a:lnTo>
                <a:lnTo>
                  <a:pt x="29672" y="42657"/>
                </a:lnTo>
                <a:lnTo>
                  <a:pt x="35751" y="30190"/>
                </a:lnTo>
                <a:lnTo>
                  <a:pt x="46989" y="26035"/>
                </a:lnTo>
                <a:lnTo>
                  <a:pt x="52197" y="26035"/>
                </a:lnTo>
                <a:lnTo>
                  <a:pt x="56387" y="27812"/>
                </a:lnTo>
                <a:lnTo>
                  <a:pt x="59562" y="31496"/>
                </a:lnTo>
                <a:lnTo>
                  <a:pt x="62864" y="35179"/>
                </a:lnTo>
                <a:lnTo>
                  <a:pt x="64388" y="40512"/>
                </a:lnTo>
                <a:lnTo>
                  <a:pt x="64388" y="54356"/>
                </a:lnTo>
                <a:lnTo>
                  <a:pt x="62483" y="60960"/>
                </a:lnTo>
                <a:lnTo>
                  <a:pt x="58674" y="67563"/>
                </a:lnTo>
                <a:lnTo>
                  <a:pt x="55975" y="71622"/>
                </a:lnTo>
                <a:lnTo>
                  <a:pt x="48706" y="80903"/>
                </a:lnTo>
                <a:lnTo>
                  <a:pt x="37718" y="93725"/>
                </a:lnTo>
                <a:lnTo>
                  <a:pt x="29146" y="103746"/>
                </a:lnTo>
                <a:lnTo>
                  <a:pt x="20490" y="114723"/>
                </a:lnTo>
                <a:lnTo>
                  <a:pt x="13734" y="124426"/>
                </a:lnTo>
                <a:lnTo>
                  <a:pt x="8889" y="132842"/>
                </a:lnTo>
                <a:lnTo>
                  <a:pt x="5902" y="139484"/>
                </a:lnTo>
                <a:lnTo>
                  <a:pt x="2061" y="151581"/>
                </a:lnTo>
                <a:lnTo>
                  <a:pt x="0" y="164211"/>
                </a:lnTo>
                <a:lnTo>
                  <a:pt x="90170" y="164211"/>
                </a:lnTo>
                <a:lnTo>
                  <a:pt x="90170" y="135128"/>
                </a:lnTo>
                <a:lnTo>
                  <a:pt x="39115" y="135128"/>
                </a:lnTo>
                <a:lnTo>
                  <a:pt x="40385" y="132206"/>
                </a:lnTo>
                <a:lnTo>
                  <a:pt x="42163" y="129286"/>
                </a:lnTo>
                <a:lnTo>
                  <a:pt x="44323" y="126365"/>
                </a:lnTo>
                <a:close/>
              </a:path>
            </a:pathLst>
          </a:custGeom>
          <a:solidFill>
            <a:srgbClr val="000000"/>
          </a:solidFill>
        </p:spPr>
        <p:txBody>
          <a:bodyPr wrap="square" lIns="0" tIns="0" rIns="0" bIns="0" rtlCol="0">
            <a:noAutofit/>
          </a:bodyPr>
          <a:lstStyle/>
          <a:p>
            <a:endParaRPr sz="1351"/>
          </a:p>
        </p:txBody>
      </p:sp>
      <p:sp>
        <p:nvSpPr>
          <p:cNvPr id="273" name="object 40">
            <a:extLst>
              <a:ext uri="{FF2B5EF4-FFF2-40B4-BE49-F238E27FC236}">
                <a16:creationId xmlns:a16="http://schemas.microsoft.com/office/drawing/2014/main" xmlns="" id="{292A2FDF-D2E0-4B74-8C1D-837E46F9E706}"/>
              </a:ext>
            </a:extLst>
          </p:cNvPr>
          <p:cNvSpPr/>
          <p:nvPr/>
        </p:nvSpPr>
        <p:spPr>
          <a:xfrm>
            <a:off x="7201273" y="4221005"/>
            <a:ext cx="49355" cy="125255"/>
          </a:xfrm>
          <a:custGeom>
            <a:avLst/>
            <a:gdLst/>
            <a:ahLst/>
            <a:cxnLst/>
            <a:rect l="l" t="t" r="r" b="b"/>
            <a:pathLst>
              <a:path w="65806" h="167005">
                <a:moveTo>
                  <a:pt x="33422" y="165271"/>
                </a:moveTo>
                <a:lnTo>
                  <a:pt x="44486" y="159091"/>
                </a:lnTo>
                <a:lnTo>
                  <a:pt x="53741" y="148462"/>
                </a:lnTo>
                <a:lnTo>
                  <a:pt x="58643" y="138402"/>
                </a:lnTo>
                <a:lnTo>
                  <a:pt x="61769" y="127762"/>
                </a:lnTo>
                <a:lnTo>
                  <a:pt x="64008" y="115080"/>
                </a:lnTo>
                <a:lnTo>
                  <a:pt x="65356" y="100350"/>
                </a:lnTo>
                <a:lnTo>
                  <a:pt x="65806" y="83566"/>
                </a:lnTo>
                <a:lnTo>
                  <a:pt x="65787" y="79908"/>
                </a:lnTo>
                <a:lnTo>
                  <a:pt x="65152" y="63523"/>
                </a:lnTo>
                <a:lnTo>
                  <a:pt x="63625" y="49205"/>
                </a:lnTo>
                <a:lnTo>
                  <a:pt x="61211" y="36943"/>
                </a:lnTo>
                <a:lnTo>
                  <a:pt x="57914" y="26725"/>
                </a:lnTo>
                <a:lnTo>
                  <a:pt x="53741" y="18542"/>
                </a:lnTo>
                <a:lnTo>
                  <a:pt x="45651" y="8920"/>
                </a:lnTo>
                <a:lnTo>
                  <a:pt x="34799" y="2235"/>
                </a:lnTo>
                <a:lnTo>
                  <a:pt x="22118" y="0"/>
                </a:lnTo>
                <a:lnTo>
                  <a:pt x="11041" y="1709"/>
                </a:lnTo>
                <a:lnTo>
                  <a:pt x="0" y="7888"/>
                </a:lnTo>
                <a:lnTo>
                  <a:pt x="5805" y="101577"/>
                </a:lnTo>
                <a:lnTo>
                  <a:pt x="5481" y="83566"/>
                </a:lnTo>
                <a:lnTo>
                  <a:pt x="5667" y="69565"/>
                </a:lnTo>
                <a:lnTo>
                  <a:pt x="6481" y="54519"/>
                </a:lnTo>
                <a:lnTo>
                  <a:pt x="7943" y="43363"/>
                </a:lnTo>
                <a:lnTo>
                  <a:pt x="10053" y="36068"/>
                </a:lnTo>
                <a:lnTo>
                  <a:pt x="13101" y="29337"/>
                </a:lnTo>
                <a:lnTo>
                  <a:pt x="17165" y="26035"/>
                </a:lnTo>
                <a:lnTo>
                  <a:pt x="27325" y="26035"/>
                </a:lnTo>
                <a:lnTo>
                  <a:pt x="31389" y="29337"/>
                </a:lnTo>
                <a:lnTo>
                  <a:pt x="34437" y="36068"/>
                </a:lnTo>
                <a:lnTo>
                  <a:pt x="36031" y="41232"/>
                </a:lnTo>
                <a:lnTo>
                  <a:pt x="37605" y="51449"/>
                </a:lnTo>
                <a:lnTo>
                  <a:pt x="38561" y="65550"/>
                </a:lnTo>
                <a:lnTo>
                  <a:pt x="38882" y="83566"/>
                </a:lnTo>
                <a:lnTo>
                  <a:pt x="38702" y="97355"/>
                </a:lnTo>
                <a:lnTo>
                  <a:pt x="37902" y="112428"/>
                </a:lnTo>
                <a:lnTo>
                  <a:pt x="36475" y="123617"/>
                </a:lnTo>
                <a:lnTo>
                  <a:pt x="34437" y="130937"/>
                </a:lnTo>
                <a:lnTo>
                  <a:pt x="31389" y="137668"/>
                </a:lnTo>
                <a:lnTo>
                  <a:pt x="27325" y="140969"/>
                </a:lnTo>
                <a:lnTo>
                  <a:pt x="17165" y="140969"/>
                </a:lnTo>
                <a:lnTo>
                  <a:pt x="13101" y="137668"/>
                </a:lnTo>
                <a:lnTo>
                  <a:pt x="10053" y="131063"/>
                </a:lnTo>
                <a:lnTo>
                  <a:pt x="9600" y="164783"/>
                </a:lnTo>
                <a:lnTo>
                  <a:pt x="22245" y="167005"/>
                </a:lnTo>
                <a:lnTo>
                  <a:pt x="33422" y="165271"/>
                </a:lnTo>
                <a:close/>
              </a:path>
            </a:pathLst>
          </a:custGeom>
          <a:solidFill>
            <a:srgbClr val="000000"/>
          </a:solidFill>
        </p:spPr>
        <p:txBody>
          <a:bodyPr wrap="square" lIns="0" tIns="0" rIns="0" bIns="0" rtlCol="0">
            <a:noAutofit/>
          </a:bodyPr>
          <a:lstStyle/>
          <a:p>
            <a:endParaRPr sz="1351"/>
          </a:p>
        </p:txBody>
      </p:sp>
      <p:sp>
        <p:nvSpPr>
          <p:cNvPr id="274" name="object 41">
            <a:extLst>
              <a:ext uri="{FF2B5EF4-FFF2-40B4-BE49-F238E27FC236}">
                <a16:creationId xmlns:a16="http://schemas.microsoft.com/office/drawing/2014/main" xmlns="" id="{C6BBF242-5E0A-4A13-B46F-16E9E9E8E714}"/>
              </a:ext>
            </a:extLst>
          </p:cNvPr>
          <p:cNvSpPr/>
          <p:nvPr/>
        </p:nvSpPr>
        <p:spPr>
          <a:xfrm>
            <a:off x="7185288" y="4226925"/>
            <a:ext cx="23527" cy="117671"/>
          </a:xfrm>
          <a:custGeom>
            <a:avLst/>
            <a:gdLst/>
            <a:ahLst/>
            <a:cxnLst/>
            <a:rect l="l" t="t" r="r" b="b"/>
            <a:pathLst>
              <a:path w="31369" h="156895">
                <a:moveTo>
                  <a:pt x="30915" y="156895"/>
                </a:moveTo>
                <a:lnTo>
                  <a:pt x="31369" y="123175"/>
                </a:lnTo>
                <a:lnTo>
                  <a:pt x="29711" y="118004"/>
                </a:lnTo>
                <a:lnTo>
                  <a:pt x="28092" y="107788"/>
                </a:lnTo>
                <a:lnTo>
                  <a:pt x="27120" y="93688"/>
                </a:lnTo>
                <a:lnTo>
                  <a:pt x="21315" y="0"/>
                </a:lnTo>
                <a:lnTo>
                  <a:pt x="12065" y="10653"/>
                </a:lnTo>
                <a:lnTo>
                  <a:pt x="7165" y="20550"/>
                </a:lnTo>
                <a:lnTo>
                  <a:pt x="4014" y="31163"/>
                </a:lnTo>
                <a:lnTo>
                  <a:pt x="1776" y="43817"/>
                </a:lnTo>
                <a:lnTo>
                  <a:pt x="442" y="58525"/>
                </a:lnTo>
                <a:lnTo>
                  <a:pt x="0" y="75296"/>
                </a:lnTo>
                <a:lnTo>
                  <a:pt x="24" y="79494"/>
                </a:lnTo>
                <a:lnTo>
                  <a:pt x="662" y="95911"/>
                </a:lnTo>
                <a:lnTo>
                  <a:pt x="2174" y="110230"/>
                </a:lnTo>
                <a:lnTo>
                  <a:pt x="4572" y="122461"/>
                </a:lnTo>
                <a:lnTo>
                  <a:pt x="7865" y="132614"/>
                </a:lnTo>
                <a:lnTo>
                  <a:pt x="12065" y="140701"/>
                </a:lnTo>
                <a:lnTo>
                  <a:pt x="20057" y="150209"/>
                </a:lnTo>
                <a:lnTo>
                  <a:pt x="30915" y="156895"/>
                </a:lnTo>
                <a:close/>
              </a:path>
            </a:pathLst>
          </a:custGeom>
          <a:solidFill>
            <a:srgbClr val="000000"/>
          </a:solidFill>
        </p:spPr>
        <p:txBody>
          <a:bodyPr wrap="square" lIns="0" tIns="0" rIns="0" bIns="0" rtlCol="0">
            <a:noAutofit/>
          </a:bodyPr>
          <a:lstStyle/>
          <a:p>
            <a:endParaRPr sz="1351"/>
          </a:p>
        </p:txBody>
      </p:sp>
      <p:sp>
        <p:nvSpPr>
          <p:cNvPr id="275" name="object 42">
            <a:extLst>
              <a:ext uri="{FF2B5EF4-FFF2-40B4-BE49-F238E27FC236}">
                <a16:creationId xmlns:a16="http://schemas.microsoft.com/office/drawing/2014/main" xmlns="" id="{46BABBCB-DCD9-48AF-9CE1-CD223D265C8B}"/>
              </a:ext>
            </a:extLst>
          </p:cNvPr>
          <p:cNvSpPr/>
          <p:nvPr/>
        </p:nvSpPr>
        <p:spPr>
          <a:xfrm>
            <a:off x="7205381" y="4240535"/>
            <a:ext cx="25051" cy="86201"/>
          </a:xfrm>
          <a:custGeom>
            <a:avLst/>
            <a:gdLst/>
            <a:ahLst/>
            <a:cxnLst/>
            <a:rect l="l" t="t" r="r" b="b"/>
            <a:pathLst>
              <a:path w="33400" h="114934">
                <a:moveTo>
                  <a:pt x="16764" y="0"/>
                </a:moveTo>
                <a:lnTo>
                  <a:pt x="11683" y="0"/>
                </a:lnTo>
                <a:lnTo>
                  <a:pt x="7620" y="3301"/>
                </a:lnTo>
                <a:lnTo>
                  <a:pt x="4572" y="10032"/>
                </a:lnTo>
                <a:lnTo>
                  <a:pt x="2462" y="17328"/>
                </a:lnTo>
                <a:lnTo>
                  <a:pt x="1000" y="28484"/>
                </a:lnTo>
                <a:lnTo>
                  <a:pt x="185" y="43530"/>
                </a:lnTo>
                <a:lnTo>
                  <a:pt x="0" y="57531"/>
                </a:lnTo>
                <a:lnTo>
                  <a:pt x="323" y="75542"/>
                </a:lnTo>
                <a:lnTo>
                  <a:pt x="1295" y="89641"/>
                </a:lnTo>
                <a:lnTo>
                  <a:pt x="2914" y="99858"/>
                </a:lnTo>
                <a:lnTo>
                  <a:pt x="4572" y="105028"/>
                </a:lnTo>
                <a:lnTo>
                  <a:pt x="7620" y="111632"/>
                </a:lnTo>
                <a:lnTo>
                  <a:pt x="11683" y="114934"/>
                </a:lnTo>
                <a:lnTo>
                  <a:pt x="16764" y="114934"/>
                </a:lnTo>
                <a:lnTo>
                  <a:pt x="21844" y="114934"/>
                </a:lnTo>
                <a:lnTo>
                  <a:pt x="25907" y="111632"/>
                </a:lnTo>
                <a:lnTo>
                  <a:pt x="28955" y="104901"/>
                </a:lnTo>
                <a:lnTo>
                  <a:pt x="30994" y="97582"/>
                </a:lnTo>
                <a:lnTo>
                  <a:pt x="32420" y="86393"/>
                </a:lnTo>
                <a:lnTo>
                  <a:pt x="33220" y="71320"/>
                </a:lnTo>
                <a:lnTo>
                  <a:pt x="33400" y="57531"/>
                </a:lnTo>
                <a:lnTo>
                  <a:pt x="33079" y="39515"/>
                </a:lnTo>
                <a:lnTo>
                  <a:pt x="32124" y="25414"/>
                </a:lnTo>
                <a:lnTo>
                  <a:pt x="30549" y="15197"/>
                </a:lnTo>
                <a:lnTo>
                  <a:pt x="28955" y="10032"/>
                </a:lnTo>
                <a:lnTo>
                  <a:pt x="25907" y="3301"/>
                </a:lnTo>
                <a:lnTo>
                  <a:pt x="21844" y="0"/>
                </a:lnTo>
                <a:lnTo>
                  <a:pt x="16764" y="0"/>
                </a:lnTo>
                <a:close/>
              </a:path>
            </a:pathLst>
          </a:custGeom>
          <a:ln w="9144">
            <a:solidFill>
              <a:srgbClr val="FFFFFF"/>
            </a:solidFill>
          </a:ln>
        </p:spPr>
        <p:txBody>
          <a:bodyPr wrap="square" lIns="0" tIns="0" rIns="0" bIns="0" rtlCol="0">
            <a:noAutofit/>
          </a:bodyPr>
          <a:lstStyle/>
          <a:p>
            <a:endParaRPr sz="1351"/>
          </a:p>
        </p:txBody>
      </p:sp>
      <p:sp>
        <p:nvSpPr>
          <p:cNvPr id="276" name="object 43">
            <a:extLst>
              <a:ext uri="{FF2B5EF4-FFF2-40B4-BE49-F238E27FC236}">
                <a16:creationId xmlns:a16="http://schemas.microsoft.com/office/drawing/2014/main" xmlns="" id="{3A5B7AC3-86AE-4FF3-BC4F-424EDBE3224C}"/>
              </a:ext>
            </a:extLst>
          </p:cNvPr>
          <p:cNvSpPr/>
          <p:nvPr/>
        </p:nvSpPr>
        <p:spPr>
          <a:xfrm>
            <a:off x="7340727" y="4223104"/>
            <a:ext cx="65912" cy="121063"/>
          </a:xfrm>
          <a:custGeom>
            <a:avLst/>
            <a:gdLst/>
            <a:ahLst/>
            <a:cxnLst/>
            <a:rect l="l" t="t" r="r" b="b"/>
            <a:pathLst>
              <a:path w="87883" h="161417">
                <a:moveTo>
                  <a:pt x="0" y="0"/>
                </a:moveTo>
                <a:lnTo>
                  <a:pt x="87883" y="0"/>
                </a:lnTo>
                <a:lnTo>
                  <a:pt x="87883" y="22733"/>
                </a:lnTo>
                <a:lnTo>
                  <a:pt x="81495" y="31386"/>
                </a:lnTo>
                <a:lnTo>
                  <a:pt x="75067" y="41922"/>
                </a:lnTo>
                <a:lnTo>
                  <a:pt x="68562" y="54378"/>
                </a:lnTo>
                <a:lnTo>
                  <a:pt x="65912" y="59944"/>
                </a:lnTo>
                <a:lnTo>
                  <a:pt x="61018" y="71353"/>
                </a:lnTo>
                <a:lnTo>
                  <a:pt x="56665" y="83146"/>
                </a:lnTo>
                <a:lnTo>
                  <a:pt x="52853" y="95333"/>
                </a:lnTo>
                <a:lnTo>
                  <a:pt x="49582" y="107925"/>
                </a:lnTo>
                <a:lnTo>
                  <a:pt x="46077" y="125047"/>
                </a:lnTo>
                <a:lnTo>
                  <a:pt x="44164" y="137956"/>
                </a:lnTo>
                <a:lnTo>
                  <a:pt x="43029" y="150234"/>
                </a:lnTo>
                <a:lnTo>
                  <a:pt x="42672" y="161417"/>
                </a:lnTo>
                <a:lnTo>
                  <a:pt x="17906" y="161417"/>
                </a:lnTo>
                <a:lnTo>
                  <a:pt x="18559" y="148876"/>
                </a:lnTo>
                <a:lnTo>
                  <a:pt x="19833" y="136351"/>
                </a:lnTo>
                <a:lnTo>
                  <a:pt x="21733" y="123834"/>
                </a:lnTo>
                <a:lnTo>
                  <a:pt x="24264" y="111314"/>
                </a:lnTo>
                <a:lnTo>
                  <a:pt x="27430" y="98783"/>
                </a:lnTo>
                <a:lnTo>
                  <a:pt x="29463" y="91821"/>
                </a:lnTo>
                <a:lnTo>
                  <a:pt x="33700" y="79306"/>
                </a:lnTo>
                <a:lnTo>
                  <a:pt x="38425" y="67245"/>
                </a:lnTo>
                <a:lnTo>
                  <a:pt x="43639" y="55628"/>
                </a:lnTo>
                <a:lnTo>
                  <a:pt x="49342" y="44447"/>
                </a:lnTo>
                <a:lnTo>
                  <a:pt x="55535" y="33691"/>
                </a:lnTo>
                <a:lnTo>
                  <a:pt x="58419" y="29083"/>
                </a:lnTo>
                <a:lnTo>
                  <a:pt x="0" y="29083"/>
                </a:lnTo>
                <a:lnTo>
                  <a:pt x="0" y="0"/>
                </a:lnTo>
                <a:close/>
              </a:path>
            </a:pathLst>
          </a:custGeom>
          <a:ln w="9144">
            <a:solidFill>
              <a:srgbClr val="FFFFFF"/>
            </a:solidFill>
          </a:ln>
        </p:spPr>
        <p:txBody>
          <a:bodyPr wrap="square" lIns="0" tIns="0" rIns="0" bIns="0" rtlCol="0">
            <a:noAutofit/>
          </a:bodyPr>
          <a:lstStyle/>
          <a:p>
            <a:endParaRPr sz="1351"/>
          </a:p>
        </p:txBody>
      </p:sp>
      <p:sp>
        <p:nvSpPr>
          <p:cNvPr id="277" name="object 44">
            <a:extLst>
              <a:ext uri="{FF2B5EF4-FFF2-40B4-BE49-F238E27FC236}">
                <a16:creationId xmlns:a16="http://schemas.microsoft.com/office/drawing/2014/main" xmlns="" id="{3EA21A9B-5349-4843-ABFF-1D0A97328C8E}"/>
              </a:ext>
            </a:extLst>
          </p:cNvPr>
          <p:cNvSpPr/>
          <p:nvPr/>
        </p:nvSpPr>
        <p:spPr>
          <a:xfrm>
            <a:off x="7268155" y="4221006"/>
            <a:ext cx="44195" cy="123159"/>
          </a:xfrm>
          <a:custGeom>
            <a:avLst/>
            <a:gdLst/>
            <a:ahLst/>
            <a:cxnLst/>
            <a:rect l="l" t="t" r="r" b="b"/>
            <a:pathLst>
              <a:path w="58927" h="164211">
                <a:moveTo>
                  <a:pt x="38226" y="0"/>
                </a:moveTo>
                <a:lnTo>
                  <a:pt x="58927" y="0"/>
                </a:lnTo>
                <a:lnTo>
                  <a:pt x="58927" y="164211"/>
                </a:lnTo>
                <a:lnTo>
                  <a:pt x="33274" y="164211"/>
                </a:lnTo>
                <a:lnTo>
                  <a:pt x="33274" y="45974"/>
                </a:lnTo>
                <a:lnTo>
                  <a:pt x="23870" y="55218"/>
                </a:lnTo>
                <a:lnTo>
                  <a:pt x="13634" y="62798"/>
                </a:lnTo>
                <a:lnTo>
                  <a:pt x="2543" y="68670"/>
                </a:lnTo>
                <a:lnTo>
                  <a:pt x="0" y="69723"/>
                </a:lnTo>
                <a:lnTo>
                  <a:pt x="0" y="41275"/>
                </a:lnTo>
                <a:lnTo>
                  <a:pt x="10226" y="35717"/>
                </a:lnTo>
                <a:lnTo>
                  <a:pt x="20798" y="27157"/>
                </a:lnTo>
                <a:lnTo>
                  <a:pt x="22225" y="25781"/>
                </a:lnTo>
                <a:lnTo>
                  <a:pt x="30591" y="15820"/>
                </a:lnTo>
                <a:lnTo>
                  <a:pt x="36555" y="4679"/>
                </a:lnTo>
                <a:lnTo>
                  <a:pt x="38226" y="0"/>
                </a:lnTo>
                <a:close/>
              </a:path>
            </a:pathLst>
          </a:custGeom>
          <a:ln w="9144">
            <a:solidFill>
              <a:srgbClr val="FFFFFF"/>
            </a:solidFill>
          </a:ln>
        </p:spPr>
        <p:txBody>
          <a:bodyPr wrap="square" lIns="0" tIns="0" rIns="0" bIns="0" rtlCol="0">
            <a:noAutofit/>
          </a:bodyPr>
          <a:lstStyle/>
          <a:p>
            <a:endParaRPr sz="1351"/>
          </a:p>
        </p:txBody>
      </p:sp>
      <p:sp>
        <p:nvSpPr>
          <p:cNvPr id="278" name="object 45">
            <a:extLst>
              <a:ext uri="{FF2B5EF4-FFF2-40B4-BE49-F238E27FC236}">
                <a16:creationId xmlns:a16="http://schemas.microsoft.com/office/drawing/2014/main" xmlns="" id="{6BFFE50C-302A-4962-BDA6-FB67ED63737A}"/>
              </a:ext>
            </a:extLst>
          </p:cNvPr>
          <p:cNvSpPr/>
          <p:nvPr/>
        </p:nvSpPr>
        <p:spPr>
          <a:xfrm>
            <a:off x="7185284" y="4221005"/>
            <a:ext cx="65343" cy="125255"/>
          </a:xfrm>
          <a:custGeom>
            <a:avLst/>
            <a:gdLst/>
            <a:ahLst/>
            <a:cxnLst/>
            <a:rect l="l" t="t" r="r" b="b"/>
            <a:pathLst>
              <a:path w="87122" h="167005">
                <a:moveTo>
                  <a:pt x="43433" y="0"/>
                </a:moveTo>
                <a:lnTo>
                  <a:pt x="56114" y="2235"/>
                </a:lnTo>
                <a:lnTo>
                  <a:pt x="66966" y="8920"/>
                </a:lnTo>
                <a:lnTo>
                  <a:pt x="75056" y="18542"/>
                </a:lnTo>
                <a:lnTo>
                  <a:pt x="79229" y="26725"/>
                </a:lnTo>
                <a:lnTo>
                  <a:pt x="82526" y="36943"/>
                </a:lnTo>
                <a:lnTo>
                  <a:pt x="84940" y="49205"/>
                </a:lnTo>
                <a:lnTo>
                  <a:pt x="86468" y="63523"/>
                </a:lnTo>
                <a:lnTo>
                  <a:pt x="87102" y="79908"/>
                </a:lnTo>
                <a:lnTo>
                  <a:pt x="87122" y="83566"/>
                </a:lnTo>
                <a:lnTo>
                  <a:pt x="86671" y="100350"/>
                </a:lnTo>
                <a:lnTo>
                  <a:pt x="85323" y="115080"/>
                </a:lnTo>
                <a:lnTo>
                  <a:pt x="83084" y="127762"/>
                </a:lnTo>
                <a:lnTo>
                  <a:pt x="79958" y="138402"/>
                </a:lnTo>
                <a:lnTo>
                  <a:pt x="75952" y="147004"/>
                </a:lnTo>
                <a:lnTo>
                  <a:pt x="65801" y="159091"/>
                </a:lnTo>
                <a:lnTo>
                  <a:pt x="54738" y="165271"/>
                </a:lnTo>
                <a:lnTo>
                  <a:pt x="43561" y="167005"/>
                </a:lnTo>
                <a:lnTo>
                  <a:pt x="30915" y="164783"/>
                </a:lnTo>
                <a:lnTo>
                  <a:pt x="20057" y="158098"/>
                </a:lnTo>
                <a:lnTo>
                  <a:pt x="12065" y="148590"/>
                </a:lnTo>
                <a:lnTo>
                  <a:pt x="7865" y="140503"/>
                </a:lnTo>
                <a:lnTo>
                  <a:pt x="4572" y="130349"/>
                </a:lnTo>
                <a:lnTo>
                  <a:pt x="2174" y="118118"/>
                </a:lnTo>
                <a:lnTo>
                  <a:pt x="662" y="103799"/>
                </a:lnTo>
                <a:lnTo>
                  <a:pt x="24" y="87382"/>
                </a:lnTo>
                <a:lnTo>
                  <a:pt x="0" y="83185"/>
                </a:lnTo>
                <a:lnTo>
                  <a:pt x="442" y="66413"/>
                </a:lnTo>
                <a:lnTo>
                  <a:pt x="1776" y="51706"/>
                </a:lnTo>
                <a:lnTo>
                  <a:pt x="4014" y="39051"/>
                </a:lnTo>
                <a:lnTo>
                  <a:pt x="7165" y="28438"/>
                </a:lnTo>
                <a:lnTo>
                  <a:pt x="11242" y="19856"/>
                </a:lnTo>
                <a:lnTo>
                  <a:pt x="21315" y="7888"/>
                </a:lnTo>
                <a:lnTo>
                  <a:pt x="32356" y="1709"/>
                </a:lnTo>
                <a:lnTo>
                  <a:pt x="43433" y="0"/>
                </a:lnTo>
                <a:close/>
              </a:path>
            </a:pathLst>
          </a:custGeom>
          <a:ln w="9144">
            <a:solidFill>
              <a:srgbClr val="FFFFFF"/>
            </a:solidFill>
          </a:ln>
        </p:spPr>
        <p:txBody>
          <a:bodyPr wrap="square" lIns="0" tIns="0" rIns="0" bIns="0" rtlCol="0">
            <a:noAutofit/>
          </a:bodyPr>
          <a:lstStyle/>
          <a:p>
            <a:endParaRPr sz="1351"/>
          </a:p>
        </p:txBody>
      </p:sp>
      <p:sp>
        <p:nvSpPr>
          <p:cNvPr id="279" name="object 46">
            <a:extLst>
              <a:ext uri="{FF2B5EF4-FFF2-40B4-BE49-F238E27FC236}">
                <a16:creationId xmlns:a16="http://schemas.microsoft.com/office/drawing/2014/main" xmlns="" id="{B2B51227-BD80-427E-969D-A49B534AB48A}"/>
              </a:ext>
            </a:extLst>
          </p:cNvPr>
          <p:cNvSpPr/>
          <p:nvPr/>
        </p:nvSpPr>
        <p:spPr>
          <a:xfrm>
            <a:off x="7105078" y="4221006"/>
            <a:ext cx="67628" cy="123159"/>
          </a:xfrm>
          <a:custGeom>
            <a:avLst/>
            <a:gdLst/>
            <a:ahLst/>
            <a:cxnLst/>
            <a:rect l="l" t="t" r="r" b="b"/>
            <a:pathLst>
              <a:path w="90170" h="164211">
                <a:moveTo>
                  <a:pt x="47625" y="0"/>
                </a:moveTo>
                <a:lnTo>
                  <a:pt x="61718" y="1837"/>
                </a:lnTo>
                <a:lnTo>
                  <a:pt x="73018" y="7348"/>
                </a:lnTo>
                <a:lnTo>
                  <a:pt x="79501" y="13716"/>
                </a:lnTo>
                <a:lnTo>
                  <a:pt x="86094" y="24796"/>
                </a:lnTo>
                <a:lnTo>
                  <a:pt x="89574" y="37057"/>
                </a:lnTo>
                <a:lnTo>
                  <a:pt x="90170" y="45212"/>
                </a:lnTo>
                <a:lnTo>
                  <a:pt x="90170" y="51816"/>
                </a:lnTo>
                <a:lnTo>
                  <a:pt x="89280" y="58419"/>
                </a:lnTo>
                <a:lnTo>
                  <a:pt x="87502" y="64643"/>
                </a:lnTo>
                <a:lnTo>
                  <a:pt x="85598" y="70866"/>
                </a:lnTo>
                <a:lnTo>
                  <a:pt x="82803" y="77216"/>
                </a:lnTo>
                <a:lnTo>
                  <a:pt x="78993" y="83566"/>
                </a:lnTo>
                <a:lnTo>
                  <a:pt x="73047" y="92307"/>
                </a:lnTo>
                <a:lnTo>
                  <a:pt x="64543" y="102855"/>
                </a:lnTo>
                <a:lnTo>
                  <a:pt x="60071" y="107950"/>
                </a:lnTo>
                <a:lnTo>
                  <a:pt x="51815" y="117221"/>
                </a:lnTo>
                <a:lnTo>
                  <a:pt x="46608" y="123443"/>
                </a:lnTo>
                <a:lnTo>
                  <a:pt x="44323" y="126365"/>
                </a:lnTo>
                <a:lnTo>
                  <a:pt x="42163" y="129286"/>
                </a:lnTo>
                <a:lnTo>
                  <a:pt x="40385" y="132206"/>
                </a:lnTo>
                <a:lnTo>
                  <a:pt x="39115" y="135128"/>
                </a:lnTo>
                <a:lnTo>
                  <a:pt x="90170" y="135128"/>
                </a:lnTo>
                <a:lnTo>
                  <a:pt x="90170" y="164211"/>
                </a:lnTo>
                <a:lnTo>
                  <a:pt x="0" y="164211"/>
                </a:lnTo>
                <a:lnTo>
                  <a:pt x="2061" y="151581"/>
                </a:lnTo>
                <a:lnTo>
                  <a:pt x="5902" y="139484"/>
                </a:lnTo>
                <a:lnTo>
                  <a:pt x="8889" y="132842"/>
                </a:lnTo>
                <a:lnTo>
                  <a:pt x="13734" y="124426"/>
                </a:lnTo>
                <a:lnTo>
                  <a:pt x="20490" y="114723"/>
                </a:lnTo>
                <a:lnTo>
                  <a:pt x="29146" y="103746"/>
                </a:lnTo>
                <a:lnTo>
                  <a:pt x="37718" y="93725"/>
                </a:lnTo>
                <a:lnTo>
                  <a:pt x="48706" y="80903"/>
                </a:lnTo>
                <a:lnTo>
                  <a:pt x="55975" y="71622"/>
                </a:lnTo>
                <a:lnTo>
                  <a:pt x="58674" y="67563"/>
                </a:lnTo>
                <a:lnTo>
                  <a:pt x="62483" y="60960"/>
                </a:lnTo>
                <a:lnTo>
                  <a:pt x="64388" y="54356"/>
                </a:lnTo>
                <a:lnTo>
                  <a:pt x="64388" y="47625"/>
                </a:lnTo>
                <a:lnTo>
                  <a:pt x="64388" y="40512"/>
                </a:lnTo>
                <a:lnTo>
                  <a:pt x="62864" y="35179"/>
                </a:lnTo>
                <a:lnTo>
                  <a:pt x="59562" y="31496"/>
                </a:lnTo>
                <a:lnTo>
                  <a:pt x="56387" y="27812"/>
                </a:lnTo>
                <a:lnTo>
                  <a:pt x="52197" y="26035"/>
                </a:lnTo>
                <a:lnTo>
                  <a:pt x="46989" y="26035"/>
                </a:lnTo>
                <a:lnTo>
                  <a:pt x="35751" y="30190"/>
                </a:lnTo>
                <a:lnTo>
                  <a:pt x="29672" y="42657"/>
                </a:lnTo>
                <a:lnTo>
                  <a:pt x="28575" y="51562"/>
                </a:lnTo>
                <a:lnTo>
                  <a:pt x="3048" y="48513"/>
                </a:lnTo>
                <a:lnTo>
                  <a:pt x="5507" y="33701"/>
                </a:lnTo>
                <a:lnTo>
                  <a:pt x="9900" y="21695"/>
                </a:lnTo>
                <a:lnTo>
                  <a:pt x="16176" y="12444"/>
                </a:lnTo>
                <a:lnTo>
                  <a:pt x="26997" y="4419"/>
                </a:lnTo>
                <a:lnTo>
                  <a:pt x="39333" y="609"/>
                </a:lnTo>
                <a:lnTo>
                  <a:pt x="47625" y="0"/>
                </a:lnTo>
                <a:close/>
              </a:path>
            </a:pathLst>
          </a:custGeom>
          <a:ln w="9144">
            <a:solidFill>
              <a:srgbClr val="FFFFFF"/>
            </a:solidFill>
          </a:ln>
        </p:spPr>
        <p:txBody>
          <a:bodyPr wrap="square" lIns="0" tIns="0" rIns="0" bIns="0" rtlCol="0">
            <a:noAutofit/>
          </a:bodyPr>
          <a:lstStyle/>
          <a:p>
            <a:endParaRPr sz="1351"/>
          </a:p>
        </p:txBody>
      </p:sp>
      <p:sp>
        <p:nvSpPr>
          <p:cNvPr id="280" name="object 21">
            <a:extLst>
              <a:ext uri="{FF2B5EF4-FFF2-40B4-BE49-F238E27FC236}">
                <a16:creationId xmlns:a16="http://schemas.microsoft.com/office/drawing/2014/main" xmlns="" id="{1C14AA34-CAF9-4770-BE88-304F4F9DF798}"/>
              </a:ext>
            </a:extLst>
          </p:cNvPr>
          <p:cNvSpPr/>
          <p:nvPr/>
        </p:nvSpPr>
        <p:spPr>
          <a:xfrm>
            <a:off x="8276271" y="4219100"/>
            <a:ext cx="320040" cy="144019"/>
          </a:xfrm>
          <a:prstGeom prst="rect">
            <a:avLst/>
          </a:prstGeom>
          <a:blipFill>
            <a:blip r:embed="rId28" cstate="print"/>
            <a:stretch>
              <a:fillRect/>
            </a:stretch>
          </a:blipFill>
        </p:spPr>
        <p:txBody>
          <a:bodyPr wrap="square" lIns="0" tIns="0" rIns="0" bIns="0" rtlCol="0">
            <a:noAutofit/>
          </a:bodyPr>
          <a:lstStyle/>
          <a:p>
            <a:endParaRPr sz="1351"/>
          </a:p>
        </p:txBody>
      </p:sp>
      <p:sp>
        <p:nvSpPr>
          <p:cNvPr id="281" name="object 22">
            <a:extLst>
              <a:ext uri="{FF2B5EF4-FFF2-40B4-BE49-F238E27FC236}">
                <a16:creationId xmlns:a16="http://schemas.microsoft.com/office/drawing/2014/main" xmlns="" id="{97676F26-0D58-478D-9CBC-0DC1BFCCF30D}"/>
              </a:ext>
            </a:extLst>
          </p:cNvPr>
          <p:cNvSpPr/>
          <p:nvPr/>
        </p:nvSpPr>
        <p:spPr>
          <a:xfrm>
            <a:off x="8358192" y="4226941"/>
            <a:ext cx="23623" cy="117663"/>
          </a:xfrm>
          <a:custGeom>
            <a:avLst/>
            <a:gdLst/>
            <a:ahLst/>
            <a:cxnLst/>
            <a:rect l="l" t="t" r="r" b="b"/>
            <a:pathLst>
              <a:path w="31496" h="156883">
                <a:moveTo>
                  <a:pt x="31016" y="156883"/>
                </a:moveTo>
                <a:lnTo>
                  <a:pt x="31496" y="123150"/>
                </a:lnTo>
                <a:lnTo>
                  <a:pt x="29838" y="117979"/>
                </a:lnTo>
                <a:lnTo>
                  <a:pt x="28219" y="107762"/>
                </a:lnTo>
                <a:lnTo>
                  <a:pt x="27247" y="93663"/>
                </a:lnTo>
                <a:lnTo>
                  <a:pt x="21376" y="0"/>
                </a:lnTo>
                <a:lnTo>
                  <a:pt x="12065" y="10628"/>
                </a:lnTo>
                <a:lnTo>
                  <a:pt x="7217" y="20525"/>
                </a:lnTo>
                <a:lnTo>
                  <a:pt x="4068" y="31137"/>
                </a:lnTo>
                <a:lnTo>
                  <a:pt x="1811" y="43792"/>
                </a:lnTo>
                <a:lnTo>
                  <a:pt x="453" y="58500"/>
                </a:lnTo>
                <a:lnTo>
                  <a:pt x="0" y="75271"/>
                </a:lnTo>
                <a:lnTo>
                  <a:pt x="24" y="79469"/>
                </a:lnTo>
                <a:lnTo>
                  <a:pt x="678" y="95886"/>
                </a:lnTo>
                <a:lnTo>
                  <a:pt x="2214" y="110205"/>
                </a:lnTo>
                <a:lnTo>
                  <a:pt x="4627" y="122435"/>
                </a:lnTo>
                <a:lnTo>
                  <a:pt x="7913" y="132589"/>
                </a:lnTo>
                <a:lnTo>
                  <a:pt x="12065" y="140676"/>
                </a:lnTo>
                <a:lnTo>
                  <a:pt x="20176" y="150238"/>
                </a:lnTo>
                <a:lnTo>
                  <a:pt x="31016" y="156883"/>
                </a:lnTo>
                <a:close/>
              </a:path>
            </a:pathLst>
          </a:custGeom>
          <a:solidFill>
            <a:srgbClr val="000000"/>
          </a:solidFill>
        </p:spPr>
        <p:txBody>
          <a:bodyPr wrap="square" lIns="0" tIns="0" rIns="0" bIns="0" rtlCol="0">
            <a:noAutofit/>
          </a:bodyPr>
          <a:lstStyle/>
          <a:p>
            <a:endParaRPr sz="1351"/>
          </a:p>
        </p:txBody>
      </p:sp>
      <p:sp>
        <p:nvSpPr>
          <p:cNvPr id="282" name="object 23">
            <a:extLst>
              <a:ext uri="{FF2B5EF4-FFF2-40B4-BE49-F238E27FC236}">
                <a16:creationId xmlns:a16="http://schemas.microsoft.com/office/drawing/2014/main" xmlns="" id="{618DEE88-BD26-435D-89F2-18BD64B65327}"/>
              </a:ext>
            </a:extLst>
          </p:cNvPr>
          <p:cNvSpPr/>
          <p:nvPr/>
        </p:nvSpPr>
        <p:spPr>
          <a:xfrm>
            <a:off x="8441158" y="4221006"/>
            <a:ext cx="44195" cy="123159"/>
          </a:xfrm>
          <a:custGeom>
            <a:avLst/>
            <a:gdLst/>
            <a:ahLst/>
            <a:cxnLst/>
            <a:rect l="l" t="t" r="r" b="b"/>
            <a:pathLst>
              <a:path w="58927" h="164211">
                <a:moveTo>
                  <a:pt x="58927" y="0"/>
                </a:moveTo>
                <a:lnTo>
                  <a:pt x="38100" y="0"/>
                </a:lnTo>
                <a:lnTo>
                  <a:pt x="36501" y="4627"/>
                </a:lnTo>
                <a:lnTo>
                  <a:pt x="30597" y="15796"/>
                </a:lnTo>
                <a:lnTo>
                  <a:pt x="22225" y="25781"/>
                </a:lnTo>
                <a:lnTo>
                  <a:pt x="20777" y="27157"/>
                </a:lnTo>
                <a:lnTo>
                  <a:pt x="10182" y="35717"/>
                </a:lnTo>
                <a:lnTo>
                  <a:pt x="0" y="41275"/>
                </a:lnTo>
                <a:lnTo>
                  <a:pt x="0" y="69723"/>
                </a:lnTo>
                <a:lnTo>
                  <a:pt x="2543" y="68670"/>
                </a:lnTo>
                <a:lnTo>
                  <a:pt x="13634" y="62798"/>
                </a:lnTo>
                <a:lnTo>
                  <a:pt x="23870" y="55218"/>
                </a:lnTo>
                <a:lnTo>
                  <a:pt x="33274" y="45974"/>
                </a:lnTo>
                <a:lnTo>
                  <a:pt x="33274" y="164211"/>
                </a:lnTo>
                <a:lnTo>
                  <a:pt x="58927" y="164211"/>
                </a:lnTo>
                <a:lnTo>
                  <a:pt x="58927" y="0"/>
                </a:lnTo>
                <a:close/>
              </a:path>
            </a:pathLst>
          </a:custGeom>
          <a:solidFill>
            <a:srgbClr val="000000"/>
          </a:solidFill>
        </p:spPr>
        <p:txBody>
          <a:bodyPr wrap="square" lIns="0" tIns="0" rIns="0" bIns="0" rtlCol="0">
            <a:noAutofit/>
          </a:bodyPr>
          <a:lstStyle/>
          <a:p>
            <a:endParaRPr sz="1351"/>
          </a:p>
        </p:txBody>
      </p:sp>
      <p:sp>
        <p:nvSpPr>
          <p:cNvPr id="283" name="object 24">
            <a:extLst>
              <a:ext uri="{FF2B5EF4-FFF2-40B4-BE49-F238E27FC236}">
                <a16:creationId xmlns:a16="http://schemas.microsoft.com/office/drawing/2014/main" xmlns="" id="{F4122F9E-8D78-48A1-94C9-CE885BC3AEC5}"/>
              </a:ext>
            </a:extLst>
          </p:cNvPr>
          <p:cNvSpPr/>
          <p:nvPr/>
        </p:nvSpPr>
        <p:spPr>
          <a:xfrm>
            <a:off x="8278082" y="4221006"/>
            <a:ext cx="67628" cy="123159"/>
          </a:xfrm>
          <a:custGeom>
            <a:avLst/>
            <a:gdLst/>
            <a:ahLst/>
            <a:cxnLst/>
            <a:rect l="l" t="t" r="r" b="b"/>
            <a:pathLst>
              <a:path w="90170" h="164211">
                <a:moveTo>
                  <a:pt x="44323" y="126365"/>
                </a:moveTo>
                <a:lnTo>
                  <a:pt x="46481" y="123443"/>
                </a:lnTo>
                <a:lnTo>
                  <a:pt x="51816" y="117221"/>
                </a:lnTo>
                <a:lnTo>
                  <a:pt x="60071" y="107950"/>
                </a:lnTo>
                <a:lnTo>
                  <a:pt x="64498" y="102855"/>
                </a:lnTo>
                <a:lnTo>
                  <a:pt x="73009" y="92307"/>
                </a:lnTo>
                <a:lnTo>
                  <a:pt x="78994" y="83566"/>
                </a:lnTo>
                <a:lnTo>
                  <a:pt x="82803" y="77216"/>
                </a:lnTo>
                <a:lnTo>
                  <a:pt x="85598" y="70866"/>
                </a:lnTo>
                <a:lnTo>
                  <a:pt x="87375" y="64643"/>
                </a:lnTo>
                <a:lnTo>
                  <a:pt x="89280" y="58419"/>
                </a:lnTo>
                <a:lnTo>
                  <a:pt x="90170" y="51816"/>
                </a:lnTo>
                <a:lnTo>
                  <a:pt x="90170" y="45212"/>
                </a:lnTo>
                <a:lnTo>
                  <a:pt x="89574" y="37057"/>
                </a:lnTo>
                <a:lnTo>
                  <a:pt x="86094" y="24796"/>
                </a:lnTo>
                <a:lnTo>
                  <a:pt x="79501" y="13716"/>
                </a:lnTo>
                <a:lnTo>
                  <a:pt x="72963" y="7348"/>
                </a:lnTo>
                <a:lnTo>
                  <a:pt x="61685" y="1837"/>
                </a:lnTo>
                <a:lnTo>
                  <a:pt x="47625" y="0"/>
                </a:lnTo>
                <a:lnTo>
                  <a:pt x="39281" y="609"/>
                </a:lnTo>
                <a:lnTo>
                  <a:pt x="26962" y="4419"/>
                </a:lnTo>
                <a:lnTo>
                  <a:pt x="16891" y="11684"/>
                </a:lnTo>
                <a:lnTo>
                  <a:pt x="9844" y="21695"/>
                </a:lnTo>
                <a:lnTo>
                  <a:pt x="5480" y="33701"/>
                </a:lnTo>
                <a:lnTo>
                  <a:pt x="3048" y="48513"/>
                </a:lnTo>
                <a:lnTo>
                  <a:pt x="28575" y="51562"/>
                </a:lnTo>
                <a:lnTo>
                  <a:pt x="29672" y="42657"/>
                </a:lnTo>
                <a:lnTo>
                  <a:pt x="35751" y="30190"/>
                </a:lnTo>
                <a:lnTo>
                  <a:pt x="46990" y="26035"/>
                </a:lnTo>
                <a:lnTo>
                  <a:pt x="52197" y="26035"/>
                </a:lnTo>
                <a:lnTo>
                  <a:pt x="56387" y="27812"/>
                </a:lnTo>
                <a:lnTo>
                  <a:pt x="59562" y="31496"/>
                </a:lnTo>
                <a:lnTo>
                  <a:pt x="62737" y="35179"/>
                </a:lnTo>
                <a:lnTo>
                  <a:pt x="64388" y="40512"/>
                </a:lnTo>
                <a:lnTo>
                  <a:pt x="64388" y="54356"/>
                </a:lnTo>
                <a:lnTo>
                  <a:pt x="62483" y="60960"/>
                </a:lnTo>
                <a:lnTo>
                  <a:pt x="58547" y="67563"/>
                </a:lnTo>
                <a:lnTo>
                  <a:pt x="55945" y="71586"/>
                </a:lnTo>
                <a:lnTo>
                  <a:pt x="48721" y="80877"/>
                </a:lnTo>
                <a:lnTo>
                  <a:pt x="37719" y="93725"/>
                </a:lnTo>
                <a:lnTo>
                  <a:pt x="29095" y="103746"/>
                </a:lnTo>
                <a:lnTo>
                  <a:pt x="20441" y="114723"/>
                </a:lnTo>
                <a:lnTo>
                  <a:pt x="13715" y="124426"/>
                </a:lnTo>
                <a:lnTo>
                  <a:pt x="8890" y="132842"/>
                </a:lnTo>
                <a:lnTo>
                  <a:pt x="5888" y="139484"/>
                </a:lnTo>
                <a:lnTo>
                  <a:pt x="2006" y="151581"/>
                </a:lnTo>
                <a:lnTo>
                  <a:pt x="0" y="164211"/>
                </a:lnTo>
                <a:lnTo>
                  <a:pt x="90170" y="164211"/>
                </a:lnTo>
                <a:lnTo>
                  <a:pt x="90170" y="135128"/>
                </a:lnTo>
                <a:lnTo>
                  <a:pt x="38988" y="135128"/>
                </a:lnTo>
                <a:lnTo>
                  <a:pt x="40385" y="132206"/>
                </a:lnTo>
                <a:lnTo>
                  <a:pt x="42163" y="129286"/>
                </a:lnTo>
                <a:lnTo>
                  <a:pt x="44323" y="126365"/>
                </a:lnTo>
                <a:close/>
              </a:path>
            </a:pathLst>
          </a:custGeom>
          <a:solidFill>
            <a:srgbClr val="000000"/>
          </a:solidFill>
        </p:spPr>
        <p:txBody>
          <a:bodyPr wrap="square" lIns="0" tIns="0" rIns="0" bIns="0" rtlCol="0">
            <a:noAutofit/>
          </a:bodyPr>
          <a:lstStyle/>
          <a:p>
            <a:endParaRPr sz="1351"/>
          </a:p>
        </p:txBody>
      </p:sp>
      <p:sp>
        <p:nvSpPr>
          <p:cNvPr id="284" name="object 25">
            <a:extLst>
              <a:ext uri="{FF2B5EF4-FFF2-40B4-BE49-F238E27FC236}">
                <a16:creationId xmlns:a16="http://schemas.microsoft.com/office/drawing/2014/main" xmlns="" id="{E23BAB20-AEC3-40A8-A9E6-EEA37A1D6E13}"/>
              </a:ext>
            </a:extLst>
          </p:cNvPr>
          <p:cNvSpPr/>
          <p:nvPr/>
        </p:nvSpPr>
        <p:spPr>
          <a:xfrm>
            <a:off x="8532407" y="4249676"/>
            <a:ext cx="14001" cy="51435"/>
          </a:xfrm>
          <a:custGeom>
            <a:avLst/>
            <a:gdLst/>
            <a:ahLst/>
            <a:cxnLst/>
            <a:rect l="l" t="t" r="r" b="b"/>
            <a:pathLst>
              <a:path w="18668" h="68579">
                <a:moveTo>
                  <a:pt x="2539" y="12445"/>
                </a:moveTo>
                <a:lnTo>
                  <a:pt x="2539" y="0"/>
                </a:lnTo>
                <a:lnTo>
                  <a:pt x="0" y="68579"/>
                </a:lnTo>
                <a:lnTo>
                  <a:pt x="1777" y="62483"/>
                </a:lnTo>
                <a:lnTo>
                  <a:pt x="5460" y="57911"/>
                </a:lnTo>
                <a:lnTo>
                  <a:pt x="9016" y="53339"/>
                </a:lnTo>
                <a:lnTo>
                  <a:pt x="13461" y="51053"/>
                </a:lnTo>
                <a:lnTo>
                  <a:pt x="18668" y="51053"/>
                </a:lnTo>
                <a:lnTo>
                  <a:pt x="18414" y="25907"/>
                </a:lnTo>
                <a:lnTo>
                  <a:pt x="13842" y="25907"/>
                </a:lnTo>
                <a:lnTo>
                  <a:pt x="10032" y="24129"/>
                </a:lnTo>
                <a:lnTo>
                  <a:pt x="6984" y="20700"/>
                </a:lnTo>
                <a:lnTo>
                  <a:pt x="3936" y="17398"/>
                </a:lnTo>
                <a:lnTo>
                  <a:pt x="2539" y="12445"/>
                </a:lnTo>
                <a:close/>
              </a:path>
            </a:pathLst>
          </a:custGeom>
          <a:solidFill>
            <a:srgbClr val="000000"/>
          </a:solidFill>
        </p:spPr>
        <p:txBody>
          <a:bodyPr wrap="square" lIns="0" tIns="0" rIns="0" bIns="0" rtlCol="0">
            <a:noAutofit/>
          </a:bodyPr>
          <a:lstStyle/>
          <a:p>
            <a:endParaRPr sz="1351"/>
          </a:p>
        </p:txBody>
      </p:sp>
      <p:sp>
        <p:nvSpPr>
          <p:cNvPr id="285" name="object 26">
            <a:extLst>
              <a:ext uri="{FF2B5EF4-FFF2-40B4-BE49-F238E27FC236}">
                <a16:creationId xmlns:a16="http://schemas.microsoft.com/office/drawing/2014/main" xmlns="" id="{2BBB057C-6D0D-4B43-AAEE-BEAB677217F2}"/>
              </a:ext>
            </a:extLst>
          </p:cNvPr>
          <p:cNvSpPr/>
          <p:nvPr/>
        </p:nvSpPr>
        <p:spPr>
          <a:xfrm>
            <a:off x="8531717" y="4221005"/>
            <a:ext cx="48029" cy="125255"/>
          </a:xfrm>
          <a:custGeom>
            <a:avLst/>
            <a:gdLst/>
            <a:ahLst/>
            <a:cxnLst/>
            <a:rect l="l" t="t" r="r" b="b"/>
            <a:pathLst>
              <a:path w="64038" h="167005">
                <a:moveTo>
                  <a:pt x="54640" y="150875"/>
                </a:moveTo>
                <a:lnTo>
                  <a:pt x="58323" y="143129"/>
                </a:lnTo>
                <a:lnTo>
                  <a:pt x="59127" y="141414"/>
                </a:lnTo>
                <a:lnTo>
                  <a:pt x="62810" y="129653"/>
                </a:lnTo>
                <a:lnTo>
                  <a:pt x="64038" y="116331"/>
                </a:lnTo>
                <a:lnTo>
                  <a:pt x="62607" y="102798"/>
                </a:lnTo>
                <a:lnTo>
                  <a:pt x="58323" y="91567"/>
                </a:lnTo>
                <a:lnTo>
                  <a:pt x="54513" y="84836"/>
                </a:lnTo>
                <a:lnTo>
                  <a:pt x="48798" y="79629"/>
                </a:lnTo>
                <a:lnTo>
                  <a:pt x="41178" y="75818"/>
                </a:lnTo>
                <a:lnTo>
                  <a:pt x="46893" y="72771"/>
                </a:lnTo>
                <a:lnTo>
                  <a:pt x="51338" y="68325"/>
                </a:lnTo>
                <a:lnTo>
                  <a:pt x="54640" y="62484"/>
                </a:lnTo>
                <a:lnTo>
                  <a:pt x="57942" y="56768"/>
                </a:lnTo>
                <a:lnTo>
                  <a:pt x="59720" y="49784"/>
                </a:lnTo>
                <a:lnTo>
                  <a:pt x="59720" y="41910"/>
                </a:lnTo>
                <a:lnTo>
                  <a:pt x="59339" y="35366"/>
                </a:lnTo>
                <a:lnTo>
                  <a:pt x="56064" y="22909"/>
                </a:lnTo>
                <a:lnTo>
                  <a:pt x="49433" y="12192"/>
                </a:lnTo>
                <a:lnTo>
                  <a:pt x="44570" y="7512"/>
                </a:lnTo>
                <a:lnTo>
                  <a:pt x="33447" y="1878"/>
                </a:lnTo>
                <a:lnTo>
                  <a:pt x="19461" y="0"/>
                </a:lnTo>
                <a:lnTo>
                  <a:pt x="12487" y="440"/>
                </a:lnTo>
                <a:lnTo>
                  <a:pt x="0" y="4089"/>
                </a:lnTo>
                <a:lnTo>
                  <a:pt x="919" y="123190"/>
                </a:lnTo>
                <a:lnTo>
                  <a:pt x="919" y="106806"/>
                </a:lnTo>
                <a:lnTo>
                  <a:pt x="3459" y="38227"/>
                </a:lnTo>
                <a:lnTo>
                  <a:pt x="4983" y="33528"/>
                </a:lnTo>
                <a:lnTo>
                  <a:pt x="8031" y="30099"/>
                </a:lnTo>
                <a:lnTo>
                  <a:pt x="11079" y="26669"/>
                </a:lnTo>
                <a:lnTo>
                  <a:pt x="14889" y="24892"/>
                </a:lnTo>
                <a:lnTo>
                  <a:pt x="24287" y="24892"/>
                </a:lnTo>
                <a:lnTo>
                  <a:pt x="27970" y="26543"/>
                </a:lnTo>
                <a:lnTo>
                  <a:pt x="31018" y="29972"/>
                </a:lnTo>
                <a:lnTo>
                  <a:pt x="34066" y="33400"/>
                </a:lnTo>
                <a:lnTo>
                  <a:pt x="35590" y="38227"/>
                </a:lnTo>
                <a:lnTo>
                  <a:pt x="35590" y="50673"/>
                </a:lnTo>
                <a:lnTo>
                  <a:pt x="34066" y="55625"/>
                </a:lnTo>
                <a:lnTo>
                  <a:pt x="31018" y="58928"/>
                </a:lnTo>
                <a:lnTo>
                  <a:pt x="27970" y="62356"/>
                </a:lnTo>
                <a:lnTo>
                  <a:pt x="24033" y="64135"/>
                </a:lnTo>
                <a:lnTo>
                  <a:pt x="19334" y="64135"/>
                </a:lnTo>
                <a:lnTo>
                  <a:pt x="19588" y="89281"/>
                </a:lnTo>
                <a:lnTo>
                  <a:pt x="24922" y="89281"/>
                </a:lnTo>
                <a:lnTo>
                  <a:pt x="29367" y="91567"/>
                </a:lnTo>
                <a:lnTo>
                  <a:pt x="33050" y="96138"/>
                </a:lnTo>
                <a:lnTo>
                  <a:pt x="36606" y="100584"/>
                </a:lnTo>
                <a:lnTo>
                  <a:pt x="38511" y="106806"/>
                </a:lnTo>
                <a:lnTo>
                  <a:pt x="38511" y="123698"/>
                </a:lnTo>
                <a:lnTo>
                  <a:pt x="36733" y="130429"/>
                </a:lnTo>
                <a:lnTo>
                  <a:pt x="33177" y="135000"/>
                </a:lnTo>
                <a:lnTo>
                  <a:pt x="29621" y="139446"/>
                </a:lnTo>
                <a:lnTo>
                  <a:pt x="25176" y="141731"/>
                </a:lnTo>
                <a:lnTo>
                  <a:pt x="14762" y="141731"/>
                </a:lnTo>
                <a:lnTo>
                  <a:pt x="20477" y="167005"/>
                </a:lnTo>
                <a:lnTo>
                  <a:pt x="28732" y="167005"/>
                </a:lnTo>
                <a:lnTo>
                  <a:pt x="36225" y="164973"/>
                </a:lnTo>
                <a:lnTo>
                  <a:pt x="42829" y="160909"/>
                </a:lnTo>
                <a:lnTo>
                  <a:pt x="49433" y="156718"/>
                </a:lnTo>
                <a:lnTo>
                  <a:pt x="54640" y="150875"/>
                </a:lnTo>
                <a:close/>
              </a:path>
            </a:pathLst>
          </a:custGeom>
          <a:solidFill>
            <a:srgbClr val="000000"/>
          </a:solidFill>
        </p:spPr>
        <p:txBody>
          <a:bodyPr wrap="square" lIns="0" tIns="0" rIns="0" bIns="0" rtlCol="0">
            <a:noAutofit/>
          </a:bodyPr>
          <a:lstStyle/>
          <a:p>
            <a:endParaRPr sz="1351"/>
          </a:p>
        </p:txBody>
      </p:sp>
      <p:sp>
        <p:nvSpPr>
          <p:cNvPr id="286" name="object 27">
            <a:extLst>
              <a:ext uri="{FF2B5EF4-FFF2-40B4-BE49-F238E27FC236}">
                <a16:creationId xmlns:a16="http://schemas.microsoft.com/office/drawing/2014/main" xmlns="" id="{480FB59D-8B7A-43DD-85CB-BA2E3F119DAC}"/>
              </a:ext>
            </a:extLst>
          </p:cNvPr>
          <p:cNvSpPr/>
          <p:nvPr/>
        </p:nvSpPr>
        <p:spPr>
          <a:xfrm>
            <a:off x="8513548" y="4224072"/>
            <a:ext cx="33527" cy="122187"/>
          </a:xfrm>
          <a:custGeom>
            <a:avLst/>
            <a:gdLst/>
            <a:ahLst/>
            <a:cxnLst/>
            <a:rect l="l" t="t" r="r" b="b"/>
            <a:pathLst>
              <a:path w="44703" h="162915">
                <a:moveTo>
                  <a:pt x="12573" y="149453"/>
                </a:moveTo>
                <a:lnTo>
                  <a:pt x="19965" y="155777"/>
                </a:lnTo>
                <a:lnTo>
                  <a:pt x="31441" y="161137"/>
                </a:lnTo>
                <a:lnTo>
                  <a:pt x="44703" y="162915"/>
                </a:lnTo>
                <a:lnTo>
                  <a:pt x="38988" y="137642"/>
                </a:lnTo>
                <a:lnTo>
                  <a:pt x="34543" y="135356"/>
                </a:lnTo>
                <a:lnTo>
                  <a:pt x="30733" y="130530"/>
                </a:lnTo>
                <a:lnTo>
                  <a:pt x="27050" y="125831"/>
                </a:lnTo>
                <a:lnTo>
                  <a:pt x="25146" y="119100"/>
                </a:lnTo>
                <a:lnTo>
                  <a:pt x="24226" y="0"/>
                </a:lnTo>
                <a:lnTo>
                  <a:pt x="14224" y="7340"/>
                </a:lnTo>
                <a:lnTo>
                  <a:pt x="9942" y="12774"/>
                </a:lnTo>
                <a:lnTo>
                  <a:pt x="4969" y="24198"/>
                </a:lnTo>
                <a:lnTo>
                  <a:pt x="3301" y="38074"/>
                </a:lnTo>
                <a:lnTo>
                  <a:pt x="3301" y="45948"/>
                </a:lnTo>
                <a:lnTo>
                  <a:pt x="4825" y="52806"/>
                </a:lnTo>
                <a:lnTo>
                  <a:pt x="8127" y="58394"/>
                </a:lnTo>
                <a:lnTo>
                  <a:pt x="11302" y="63982"/>
                </a:lnTo>
                <a:lnTo>
                  <a:pt x="16001" y="68554"/>
                </a:lnTo>
                <a:lnTo>
                  <a:pt x="22225" y="71729"/>
                </a:lnTo>
                <a:lnTo>
                  <a:pt x="15112" y="75539"/>
                </a:lnTo>
                <a:lnTo>
                  <a:pt x="9525" y="80873"/>
                </a:lnTo>
                <a:lnTo>
                  <a:pt x="5714" y="87985"/>
                </a:lnTo>
                <a:lnTo>
                  <a:pt x="5491" y="88400"/>
                </a:lnTo>
                <a:lnTo>
                  <a:pt x="1372" y="99824"/>
                </a:lnTo>
                <a:lnTo>
                  <a:pt x="0" y="113258"/>
                </a:lnTo>
                <a:lnTo>
                  <a:pt x="0" y="113514"/>
                </a:lnTo>
                <a:lnTo>
                  <a:pt x="1428" y="127532"/>
                </a:lnTo>
                <a:lnTo>
                  <a:pt x="5619" y="139539"/>
                </a:lnTo>
                <a:lnTo>
                  <a:pt x="12573" y="149453"/>
                </a:lnTo>
                <a:close/>
              </a:path>
            </a:pathLst>
          </a:custGeom>
          <a:solidFill>
            <a:srgbClr val="000000"/>
          </a:solidFill>
        </p:spPr>
        <p:txBody>
          <a:bodyPr wrap="square" lIns="0" tIns="0" rIns="0" bIns="0" rtlCol="0">
            <a:noAutofit/>
          </a:bodyPr>
          <a:lstStyle/>
          <a:p>
            <a:endParaRPr sz="1351"/>
          </a:p>
        </p:txBody>
      </p:sp>
      <p:sp>
        <p:nvSpPr>
          <p:cNvPr id="287" name="object 28">
            <a:extLst>
              <a:ext uri="{FF2B5EF4-FFF2-40B4-BE49-F238E27FC236}">
                <a16:creationId xmlns:a16="http://schemas.microsoft.com/office/drawing/2014/main" xmlns="" id="{160E6867-BD36-4E98-BCF5-606AA752EE1A}"/>
              </a:ext>
            </a:extLst>
          </p:cNvPr>
          <p:cNvSpPr/>
          <p:nvPr/>
        </p:nvSpPr>
        <p:spPr>
          <a:xfrm>
            <a:off x="8374219" y="4221005"/>
            <a:ext cx="49404" cy="125255"/>
          </a:xfrm>
          <a:custGeom>
            <a:avLst/>
            <a:gdLst/>
            <a:ahLst/>
            <a:cxnLst/>
            <a:rect l="l" t="t" r="r" b="b"/>
            <a:pathLst>
              <a:path w="65872" h="167005">
                <a:moveTo>
                  <a:pt x="33488" y="165271"/>
                </a:moveTo>
                <a:lnTo>
                  <a:pt x="44551" y="159091"/>
                </a:lnTo>
                <a:lnTo>
                  <a:pt x="53807" y="148462"/>
                </a:lnTo>
                <a:lnTo>
                  <a:pt x="58709" y="138402"/>
                </a:lnTo>
                <a:lnTo>
                  <a:pt x="61834" y="127762"/>
                </a:lnTo>
                <a:lnTo>
                  <a:pt x="64074" y="115080"/>
                </a:lnTo>
                <a:lnTo>
                  <a:pt x="65421" y="100350"/>
                </a:lnTo>
                <a:lnTo>
                  <a:pt x="65872" y="83566"/>
                </a:lnTo>
                <a:lnTo>
                  <a:pt x="65852" y="79908"/>
                </a:lnTo>
                <a:lnTo>
                  <a:pt x="65218" y="63523"/>
                </a:lnTo>
                <a:lnTo>
                  <a:pt x="63691" y="49205"/>
                </a:lnTo>
                <a:lnTo>
                  <a:pt x="61276" y="36943"/>
                </a:lnTo>
                <a:lnTo>
                  <a:pt x="57980" y="26725"/>
                </a:lnTo>
                <a:lnTo>
                  <a:pt x="53807" y="18542"/>
                </a:lnTo>
                <a:lnTo>
                  <a:pt x="45716" y="8920"/>
                </a:lnTo>
                <a:lnTo>
                  <a:pt x="34865" y="2235"/>
                </a:lnTo>
                <a:lnTo>
                  <a:pt x="22184" y="0"/>
                </a:lnTo>
                <a:lnTo>
                  <a:pt x="11031" y="1733"/>
                </a:lnTo>
                <a:lnTo>
                  <a:pt x="0" y="7913"/>
                </a:lnTo>
                <a:lnTo>
                  <a:pt x="5871" y="101577"/>
                </a:lnTo>
                <a:lnTo>
                  <a:pt x="5547" y="83566"/>
                </a:lnTo>
                <a:lnTo>
                  <a:pt x="5733" y="69565"/>
                </a:lnTo>
                <a:lnTo>
                  <a:pt x="6547" y="54519"/>
                </a:lnTo>
                <a:lnTo>
                  <a:pt x="8009" y="43363"/>
                </a:lnTo>
                <a:lnTo>
                  <a:pt x="10119" y="36068"/>
                </a:lnTo>
                <a:lnTo>
                  <a:pt x="13167" y="29337"/>
                </a:lnTo>
                <a:lnTo>
                  <a:pt x="17231" y="26035"/>
                </a:lnTo>
                <a:lnTo>
                  <a:pt x="27391" y="26035"/>
                </a:lnTo>
                <a:lnTo>
                  <a:pt x="31455" y="29337"/>
                </a:lnTo>
                <a:lnTo>
                  <a:pt x="34503" y="36068"/>
                </a:lnTo>
                <a:lnTo>
                  <a:pt x="36096" y="41232"/>
                </a:lnTo>
                <a:lnTo>
                  <a:pt x="37671" y="51449"/>
                </a:lnTo>
                <a:lnTo>
                  <a:pt x="38626" y="65550"/>
                </a:lnTo>
                <a:lnTo>
                  <a:pt x="38948" y="83566"/>
                </a:lnTo>
                <a:lnTo>
                  <a:pt x="38767" y="97355"/>
                </a:lnTo>
                <a:lnTo>
                  <a:pt x="37967" y="112428"/>
                </a:lnTo>
                <a:lnTo>
                  <a:pt x="36541" y="123617"/>
                </a:lnTo>
                <a:lnTo>
                  <a:pt x="34503" y="130937"/>
                </a:lnTo>
                <a:lnTo>
                  <a:pt x="31455" y="137668"/>
                </a:lnTo>
                <a:lnTo>
                  <a:pt x="27391" y="140969"/>
                </a:lnTo>
                <a:lnTo>
                  <a:pt x="17231" y="140969"/>
                </a:lnTo>
                <a:lnTo>
                  <a:pt x="13167" y="137668"/>
                </a:lnTo>
                <a:lnTo>
                  <a:pt x="10119" y="131063"/>
                </a:lnTo>
                <a:lnTo>
                  <a:pt x="9639" y="164797"/>
                </a:lnTo>
                <a:lnTo>
                  <a:pt x="22311" y="167005"/>
                </a:lnTo>
                <a:lnTo>
                  <a:pt x="33488" y="165271"/>
                </a:lnTo>
                <a:close/>
              </a:path>
            </a:pathLst>
          </a:custGeom>
          <a:solidFill>
            <a:srgbClr val="000000"/>
          </a:solidFill>
        </p:spPr>
        <p:txBody>
          <a:bodyPr wrap="square" lIns="0" tIns="0" rIns="0" bIns="0" rtlCol="0">
            <a:noAutofit/>
          </a:bodyPr>
          <a:lstStyle/>
          <a:p>
            <a:endParaRPr sz="1351"/>
          </a:p>
        </p:txBody>
      </p:sp>
      <p:sp>
        <p:nvSpPr>
          <p:cNvPr id="288" name="object 29">
            <a:extLst>
              <a:ext uri="{FF2B5EF4-FFF2-40B4-BE49-F238E27FC236}">
                <a16:creationId xmlns:a16="http://schemas.microsoft.com/office/drawing/2014/main" xmlns="" id="{CC665E17-C4D6-4CC7-8A94-0DAE3D7DA1AD}"/>
              </a:ext>
            </a:extLst>
          </p:cNvPr>
          <p:cNvSpPr/>
          <p:nvPr/>
        </p:nvSpPr>
        <p:spPr>
          <a:xfrm>
            <a:off x="8532408" y="4287966"/>
            <a:ext cx="28193" cy="39339"/>
          </a:xfrm>
          <a:custGeom>
            <a:avLst/>
            <a:gdLst/>
            <a:ahLst/>
            <a:cxnLst/>
            <a:rect l="l" t="t" r="r" b="b"/>
            <a:pathLst>
              <a:path w="37591" h="52450">
                <a:moveTo>
                  <a:pt x="18668" y="0"/>
                </a:moveTo>
                <a:lnTo>
                  <a:pt x="13461" y="0"/>
                </a:lnTo>
                <a:lnTo>
                  <a:pt x="9016" y="2285"/>
                </a:lnTo>
                <a:lnTo>
                  <a:pt x="5460" y="6857"/>
                </a:lnTo>
                <a:lnTo>
                  <a:pt x="1777" y="11429"/>
                </a:lnTo>
                <a:lnTo>
                  <a:pt x="0" y="17525"/>
                </a:lnTo>
                <a:lnTo>
                  <a:pt x="0" y="25145"/>
                </a:lnTo>
                <a:lnTo>
                  <a:pt x="0" y="33908"/>
                </a:lnTo>
                <a:lnTo>
                  <a:pt x="1904" y="40639"/>
                </a:lnTo>
                <a:lnTo>
                  <a:pt x="5587" y="45338"/>
                </a:lnTo>
                <a:lnTo>
                  <a:pt x="9397" y="50164"/>
                </a:lnTo>
                <a:lnTo>
                  <a:pt x="13842" y="52450"/>
                </a:lnTo>
                <a:lnTo>
                  <a:pt x="19050" y="52450"/>
                </a:lnTo>
                <a:lnTo>
                  <a:pt x="24256" y="52450"/>
                </a:lnTo>
                <a:lnTo>
                  <a:pt x="28701" y="50164"/>
                </a:lnTo>
                <a:lnTo>
                  <a:pt x="32257" y="45719"/>
                </a:lnTo>
                <a:lnTo>
                  <a:pt x="35813" y="41147"/>
                </a:lnTo>
                <a:lnTo>
                  <a:pt x="37591" y="34416"/>
                </a:lnTo>
                <a:lnTo>
                  <a:pt x="37591" y="25272"/>
                </a:lnTo>
                <a:lnTo>
                  <a:pt x="37591" y="17525"/>
                </a:lnTo>
                <a:lnTo>
                  <a:pt x="35686" y="11302"/>
                </a:lnTo>
                <a:lnTo>
                  <a:pt x="32130" y="6857"/>
                </a:lnTo>
                <a:lnTo>
                  <a:pt x="28447" y="2285"/>
                </a:lnTo>
                <a:lnTo>
                  <a:pt x="24002" y="0"/>
                </a:lnTo>
                <a:lnTo>
                  <a:pt x="18668" y="0"/>
                </a:lnTo>
                <a:close/>
              </a:path>
            </a:pathLst>
          </a:custGeom>
          <a:ln w="9144">
            <a:solidFill>
              <a:srgbClr val="FFFFFF"/>
            </a:solidFill>
          </a:ln>
        </p:spPr>
        <p:txBody>
          <a:bodyPr wrap="square" lIns="0" tIns="0" rIns="0" bIns="0" rtlCol="0">
            <a:noAutofit/>
          </a:bodyPr>
          <a:lstStyle/>
          <a:p>
            <a:endParaRPr sz="1351"/>
          </a:p>
        </p:txBody>
      </p:sp>
      <p:sp>
        <p:nvSpPr>
          <p:cNvPr id="289" name="object 30">
            <a:extLst>
              <a:ext uri="{FF2B5EF4-FFF2-40B4-BE49-F238E27FC236}">
                <a16:creationId xmlns:a16="http://schemas.microsoft.com/office/drawing/2014/main" xmlns="" id="{4781F2A1-81D6-49C5-B3B7-0C5EE7AE31BE}"/>
              </a:ext>
            </a:extLst>
          </p:cNvPr>
          <p:cNvSpPr/>
          <p:nvPr/>
        </p:nvSpPr>
        <p:spPr>
          <a:xfrm>
            <a:off x="8378385" y="4240535"/>
            <a:ext cx="25051" cy="86201"/>
          </a:xfrm>
          <a:custGeom>
            <a:avLst/>
            <a:gdLst/>
            <a:ahLst/>
            <a:cxnLst/>
            <a:rect l="l" t="t" r="r" b="b"/>
            <a:pathLst>
              <a:path w="33400" h="114934">
                <a:moveTo>
                  <a:pt x="16764" y="0"/>
                </a:moveTo>
                <a:lnTo>
                  <a:pt x="11684" y="0"/>
                </a:lnTo>
                <a:lnTo>
                  <a:pt x="7620" y="3301"/>
                </a:lnTo>
                <a:lnTo>
                  <a:pt x="4572" y="10032"/>
                </a:lnTo>
                <a:lnTo>
                  <a:pt x="2462" y="17328"/>
                </a:lnTo>
                <a:lnTo>
                  <a:pt x="1000" y="28484"/>
                </a:lnTo>
                <a:lnTo>
                  <a:pt x="185" y="43530"/>
                </a:lnTo>
                <a:lnTo>
                  <a:pt x="0" y="57531"/>
                </a:lnTo>
                <a:lnTo>
                  <a:pt x="323" y="75542"/>
                </a:lnTo>
                <a:lnTo>
                  <a:pt x="1295" y="89641"/>
                </a:lnTo>
                <a:lnTo>
                  <a:pt x="2914" y="99858"/>
                </a:lnTo>
                <a:lnTo>
                  <a:pt x="4572" y="105028"/>
                </a:lnTo>
                <a:lnTo>
                  <a:pt x="7620" y="111632"/>
                </a:lnTo>
                <a:lnTo>
                  <a:pt x="11684" y="114934"/>
                </a:lnTo>
                <a:lnTo>
                  <a:pt x="16764" y="114934"/>
                </a:lnTo>
                <a:lnTo>
                  <a:pt x="21844" y="114934"/>
                </a:lnTo>
                <a:lnTo>
                  <a:pt x="25907" y="111632"/>
                </a:lnTo>
                <a:lnTo>
                  <a:pt x="28955" y="104901"/>
                </a:lnTo>
                <a:lnTo>
                  <a:pt x="30994" y="97582"/>
                </a:lnTo>
                <a:lnTo>
                  <a:pt x="32420" y="86393"/>
                </a:lnTo>
                <a:lnTo>
                  <a:pt x="33220" y="71320"/>
                </a:lnTo>
                <a:lnTo>
                  <a:pt x="33400" y="57531"/>
                </a:lnTo>
                <a:lnTo>
                  <a:pt x="33079" y="39515"/>
                </a:lnTo>
                <a:lnTo>
                  <a:pt x="32124" y="25414"/>
                </a:lnTo>
                <a:lnTo>
                  <a:pt x="30549" y="15197"/>
                </a:lnTo>
                <a:lnTo>
                  <a:pt x="28955" y="10032"/>
                </a:lnTo>
                <a:lnTo>
                  <a:pt x="25907" y="3301"/>
                </a:lnTo>
                <a:lnTo>
                  <a:pt x="21844" y="0"/>
                </a:lnTo>
                <a:lnTo>
                  <a:pt x="16764" y="0"/>
                </a:lnTo>
                <a:close/>
              </a:path>
            </a:pathLst>
          </a:custGeom>
          <a:ln w="9144">
            <a:solidFill>
              <a:srgbClr val="FFFFFF"/>
            </a:solidFill>
          </a:ln>
        </p:spPr>
        <p:txBody>
          <a:bodyPr wrap="square" lIns="0" tIns="0" rIns="0" bIns="0" rtlCol="0">
            <a:noAutofit/>
          </a:bodyPr>
          <a:lstStyle/>
          <a:p>
            <a:endParaRPr sz="1351"/>
          </a:p>
        </p:txBody>
      </p:sp>
      <p:sp>
        <p:nvSpPr>
          <p:cNvPr id="290" name="object 31">
            <a:extLst>
              <a:ext uri="{FF2B5EF4-FFF2-40B4-BE49-F238E27FC236}">
                <a16:creationId xmlns:a16="http://schemas.microsoft.com/office/drawing/2014/main" xmlns="" id="{B03450A3-DBF7-4D16-AE70-FCE9F7C1AE57}"/>
              </a:ext>
            </a:extLst>
          </p:cNvPr>
          <p:cNvSpPr/>
          <p:nvPr/>
        </p:nvSpPr>
        <p:spPr>
          <a:xfrm>
            <a:off x="8534309" y="4239668"/>
            <a:ext cx="24099" cy="29432"/>
          </a:xfrm>
          <a:custGeom>
            <a:avLst/>
            <a:gdLst/>
            <a:ahLst/>
            <a:cxnLst/>
            <a:rect l="l" t="t" r="r" b="b"/>
            <a:pathLst>
              <a:path w="32130" h="39243">
                <a:moveTo>
                  <a:pt x="16255" y="0"/>
                </a:moveTo>
                <a:lnTo>
                  <a:pt x="11429" y="0"/>
                </a:lnTo>
                <a:lnTo>
                  <a:pt x="7620" y="1778"/>
                </a:lnTo>
                <a:lnTo>
                  <a:pt x="4572" y="5207"/>
                </a:lnTo>
                <a:lnTo>
                  <a:pt x="1524" y="8636"/>
                </a:lnTo>
                <a:lnTo>
                  <a:pt x="0" y="13335"/>
                </a:lnTo>
                <a:lnTo>
                  <a:pt x="0" y="19431"/>
                </a:lnTo>
                <a:lnTo>
                  <a:pt x="0" y="25781"/>
                </a:lnTo>
                <a:lnTo>
                  <a:pt x="1397" y="30734"/>
                </a:lnTo>
                <a:lnTo>
                  <a:pt x="4445" y="34036"/>
                </a:lnTo>
                <a:lnTo>
                  <a:pt x="7493" y="37465"/>
                </a:lnTo>
                <a:lnTo>
                  <a:pt x="11302" y="39243"/>
                </a:lnTo>
                <a:lnTo>
                  <a:pt x="15875" y="39243"/>
                </a:lnTo>
                <a:lnTo>
                  <a:pt x="20574" y="39243"/>
                </a:lnTo>
                <a:lnTo>
                  <a:pt x="24511" y="37465"/>
                </a:lnTo>
                <a:lnTo>
                  <a:pt x="27558" y="34036"/>
                </a:lnTo>
                <a:lnTo>
                  <a:pt x="30606" y="30734"/>
                </a:lnTo>
                <a:lnTo>
                  <a:pt x="32130" y="25781"/>
                </a:lnTo>
                <a:lnTo>
                  <a:pt x="32130" y="19431"/>
                </a:lnTo>
                <a:lnTo>
                  <a:pt x="32130" y="13335"/>
                </a:lnTo>
                <a:lnTo>
                  <a:pt x="30606" y="8509"/>
                </a:lnTo>
                <a:lnTo>
                  <a:pt x="27558" y="5080"/>
                </a:lnTo>
                <a:lnTo>
                  <a:pt x="24511" y="1651"/>
                </a:lnTo>
                <a:lnTo>
                  <a:pt x="20827" y="0"/>
                </a:lnTo>
                <a:lnTo>
                  <a:pt x="16255" y="0"/>
                </a:lnTo>
                <a:close/>
              </a:path>
            </a:pathLst>
          </a:custGeom>
          <a:ln w="9144">
            <a:solidFill>
              <a:srgbClr val="FFFFFF"/>
            </a:solidFill>
          </a:ln>
        </p:spPr>
        <p:txBody>
          <a:bodyPr wrap="square" lIns="0" tIns="0" rIns="0" bIns="0" rtlCol="0">
            <a:noAutofit/>
          </a:bodyPr>
          <a:lstStyle/>
          <a:p>
            <a:endParaRPr sz="1351"/>
          </a:p>
        </p:txBody>
      </p:sp>
      <p:sp>
        <p:nvSpPr>
          <p:cNvPr id="291" name="object 32">
            <a:extLst>
              <a:ext uri="{FF2B5EF4-FFF2-40B4-BE49-F238E27FC236}">
                <a16:creationId xmlns:a16="http://schemas.microsoft.com/office/drawing/2014/main" xmlns="" id="{B17A0D5E-666D-4803-A0B3-BCECD316DA59}"/>
              </a:ext>
            </a:extLst>
          </p:cNvPr>
          <p:cNvSpPr/>
          <p:nvPr/>
        </p:nvSpPr>
        <p:spPr>
          <a:xfrm>
            <a:off x="8513545" y="4221005"/>
            <a:ext cx="66199" cy="125255"/>
          </a:xfrm>
          <a:custGeom>
            <a:avLst/>
            <a:gdLst/>
            <a:ahLst/>
            <a:cxnLst/>
            <a:rect l="l" t="t" r="r" b="b"/>
            <a:pathLst>
              <a:path w="88264" h="167005">
                <a:moveTo>
                  <a:pt x="43687" y="0"/>
                </a:moveTo>
                <a:lnTo>
                  <a:pt x="57674" y="1878"/>
                </a:lnTo>
                <a:lnTo>
                  <a:pt x="68797" y="7512"/>
                </a:lnTo>
                <a:lnTo>
                  <a:pt x="73659" y="12192"/>
                </a:lnTo>
                <a:lnTo>
                  <a:pt x="80290" y="22909"/>
                </a:lnTo>
                <a:lnTo>
                  <a:pt x="83566" y="35366"/>
                </a:lnTo>
                <a:lnTo>
                  <a:pt x="83947" y="41910"/>
                </a:lnTo>
                <a:lnTo>
                  <a:pt x="83947" y="49784"/>
                </a:lnTo>
                <a:lnTo>
                  <a:pt x="82168" y="56768"/>
                </a:lnTo>
                <a:lnTo>
                  <a:pt x="78866" y="62484"/>
                </a:lnTo>
                <a:lnTo>
                  <a:pt x="75564" y="68325"/>
                </a:lnTo>
                <a:lnTo>
                  <a:pt x="71119" y="72771"/>
                </a:lnTo>
                <a:lnTo>
                  <a:pt x="65404" y="75818"/>
                </a:lnTo>
                <a:lnTo>
                  <a:pt x="73025" y="79629"/>
                </a:lnTo>
                <a:lnTo>
                  <a:pt x="78739" y="84836"/>
                </a:lnTo>
                <a:lnTo>
                  <a:pt x="82550" y="91567"/>
                </a:lnTo>
                <a:lnTo>
                  <a:pt x="86834" y="102798"/>
                </a:lnTo>
                <a:lnTo>
                  <a:pt x="88264" y="116331"/>
                </a:lnTo>
                <a:lnTo>
                  <a:pt x="87037" y="129653"/>
                </a:lnTo>
                <a:lnTo>
                  <a:pt x="83353" y="141414"/>
                </a:lnTo>
                <a:lnTo>
                  <a:pt x="78866" y="150875"/>
                </a:lnTo>
                <a:lnTo>
                  <a:pt x="73659" y="156718"/>
                </a:lnTo>
                <a:lnTo>
                  <a:pt x="67055" y="160909"/>
                </a:lnTo>
                <a:lnTo>
                  <a:pt x="60451" y="164973"/>
                </a:lnTo>
                <a:lnTo>
                  <a:pt x="52958" y="167005"/>
                </a:lnTo>
                <a:lnTo>
                  <a:pt x="44703" y="167005"/>
                </a:lnTo>
                <a:lnTo>
                  <a:pt x="31441" y="165226"/>
                </a:lnTo>
                <a:lnTo>
                  <a:pt x="19965" y="159866"/>
                </a:lnTo>
                <a:lnTo>
                  <a:pt x="12573" y="153543"/>
                </a:lnTo>
                <a:lnTo>
                  <a:pt x="5619" y="143628"/>
                </a:lnTo>
                <a:lnTo>
                  <a:pt x="1428" y="131621"/>
                </a:lnTo>
                <a:lnTo>
                  <a:pt x="0" y="117603"/>
                </a:lnTo>
                <a:lnTo>
                  <a:pt x="0" y="117348"/>
                </a:lnTo>
                <a:lnTo>
                  <a:pt x="1372" y="103914"/>
                </a:lnTo>
                <a:lnTo>
                  <a:pt x="5491" y="92490"/>
                </a:lnTo>
                <a:lnTo>
                  <a:pt x="5714" y="92075"/>
                </a:lnTo>
                <a:lnTo>
                  <a:pt x="9525" y="84962"/>
                </a:lnTo>
                <a:lnTo>
                  <a:pt x="15112" y="79629"/>
                </a:lnTo>
                <a:lnTo>
                  <a:pt x="22225" y="75818"/>
                </a:lnTo>
                <a:lnTo>
                  <a:pt x="16001" y="72643"/>
                </a:lnTo>
                <a:lnTo>
                  <a:pt x="11302" y="68072"/>
                </a:lnTo>
                <a:lnTo>
                  <a:pt x="8127" y="62484"/>
                </a:lnTo>
                <a:lnTo>
                  <a:pt x="4825" y="56896"/>
                </a:lnTo>
                <a:lnTo>
                  <a:pt x="3301" y="50037"/>
                </a:lnTo>
                <a:lnTo>
                  <a:pt x="3301" y="42163"/>
                </a:lnTo>
                <a:lnTo>
                  <a:pt x="4969" y="28288"/>
                </a:lnTo>
                <a:lnTo>
                  <a:pt x="9942" y="16863"/>
                </a:lnTo>
                <a:lnTo>
                  <a:pt x="14224" y="11430"/>
                </a:lnTo>
                <a:lnTo>
                  <a:pt x="24226" y="4089"/>
                </a:lnTo>
                <a:lnTo>
                  <a:pt x="36714" y="440"/>
                </a:lnTo>
                <a:lnTo>
                  <a:pt x="43687" y="0"/>
                </a:lnTo>
                <a:close/>
              </a:path>
            </a:pathLst>
          </a:custGeom>
          <a:ln w="9144">
            <a:solidFill>
              <a:srgbClr val="FFFFFF"/>
            </a:solidFill>
          </a:ln>
        </p:spPr>
        <p:txBody>
          <a:bodyPr wrap="square" lIns="0" tIns="0" rIns="0" bIns="0" rtlCol="0">
            <a:noAutofit/>
          </a:bodyPr>
          <a:lstStyle/>
          <a:p>
            <a:endParaRPr sz="1351"/>
          </a:p>
        </p:txBody>
      </p:sp>
      <p:sp>
        <p:nvSpPr>
          <p:cNvPr id="292" name="object 33">
            <a:extLst>
              <a:ext uri="{FF2B5EF4-FFF2-40B4-BE49-F238E27FC236}">
                <a16:creationId xmlns:a16="http://schemas.microsoft.com/office/drawing/2014/main" xmlns="" id="{B3CB9BB2-7168-4D78-A167-0B0B55AA9209}"/>
              </a:ext>
            </a:extLst>
          </p:cNvPr>
          <p:cNvSpPr/>
          <p:nvPr/>
        </p:nvSpPr>
        <p:spPr>
          <a:xfrm>
            <a:off x="8441158" y="4221006"/>
            <a:ext cx="44195" cy="123159"/>
          </a:xfrm>
          <a:custGeom>
            <a:avLst/>
            <a:gdLst/>
            <a:ahLst/>
            <a:cxnLst/>
            <a:rect l="l" t="t" r="r" b="b"/>
            <a:pathLst>
              <a:path w="58927" h="164211">
                <a:moveTo>
                  <a:pt x="38100" y="0"/>
                </a:moveTo>
                <a:lnTo>
                  <a:pt x="58927" y="0"/>
                </a:lnTo>
                <a:lnTo>
                  <a:pt x="58927" y="164211"/>
                </a:lnTo>
                <a:lnTo>
                  <a:pt x="33274" y="164211"/>
                </a:lnTo>
                <a:lnTo>
                  <a:pt x="33274" y="45974"/>
                </a:lnTo>
                <a:lnTo>
                  <a:pt x="23870" y="55218"/>
                </a:lnTo>
                <a:lnTo>
                  <a:pt x="13634" y="62798"/>
                </a:lnTo>
                <a:lnTo>
                  <a:pt x="2543" y="68670"/>
                </a:lnTo>
                <a:lnTo>
                  <a:pt x="0" y="69723"/>
                </a:lnTo>
                <a:lnTo>
                  <a:pt x="0" y="41275"/>
                </a:lnTo>
                <a:lnTo>
                  <a:pt x="10182" y="35717"/>
                </a:lnTo>
                <a:lnTo>
                  <a:pt x="20777" y="27157"/>
                </a:lnTo>
                <a:lnTo>
                  <a:pt x="22225" y="25781"/>
                </a:lnTo>
                <a:lnTo>
                  <a:pt x="30597" y="15796"/>
                </a:lnTo>
                <a:lnTo>
                  <a:pt x="36501" y="4627"/>
                </a:lnTo>
                <a:lnTo>
                  <a:pt x="38100" y="0"/>
                </a:lnTo>
                <a:close/>
              </a:path>
            </a:pathLst>
          </a:custGeom>
          <a:ln w="9144">
            <a:solidFill>
              <a:srgbClr val="FFFFFF"/>
            </a:solidFill>
          </a:ln>
        </p:spPr>
        <p:txBody>
          <a:bodyPr wrap="square" lIns="0" tIns="0" rIns="0" bIns="0" rtlCol="0">
            <a:noAutofit/>
          </a:bodyPr>
          <a:lstStyle/>
          <a:p>
            <a:endParaRPr sz="1351"/>
          </a:p>
        </p:txBody>
      </p:sp>
      <p:sp>
        <p:nvSpPr>
          <p:cNvPr id="293" name="object 34">
            <a:extLst>
              <a:ext uri="{FF2B5EF4-FFF2-40B4-BE49-F238E27FC236}">
                <a16:creationId xmlns:a16="http://schemas.microsoft.com/office/drawing/2014/main" xmlns="" id="{AA377BB6-7F71-49B1-881D-F81AB0821BAA}"/>
              </a:ext>
            </a:extLst>
          </p:cNvPr>
          <p:cNvSpPr/>
          <p:nvPr/>
        </p:nvSpPr>
        <p:spPr>
          <a:xfrm>
            <a:off x="8358194" y="4221005"/>
            <a:ext cx="65437" cy="125255"/>
          </a:xfrm>
          <a:custGeom>
            <a:avLst/>
            <a:gdLst/>
            <a:ahLst/>
            <a:cxnLst/>
            <a:rect l="l" t="t" r="r" b="b"/>
            <a:pathLst>
              <a:path w="87249" h="167005">
                <a:moveTo>
                  <a:pt x="43561" y="0"/>
                </a:moveTo>
                <a:lnTo>
                  <a:pt x="56241" y="2235"/>
                </a:lnTo>
                <a:lnTo>
                  <a:pt x="67093" y="8920"/>
                </a:lnTo>
                <a:lnTo>
                  <a:pt x="75184" y="18542"/>
                </a:lnTo>
                <a:lnTo>
                  <a:pt x="79356" y="26725"/>
                </a:lnTo>
                <a:lnTo>
                  <a:pt x="82653" y="36943"/>
                </a:lnTo>
                <a:lnTo>
                  <a:pt x="85067" y="49205"/>
                </a:lnTo>
                <a:lnTo>
                  <a:pt x="86595" y="63523"/>
                </a:lnTo>
                <a:lnTo>
                  <a:pt x="87229" y="79908"/>
                </a:lnTo>
                <a:lnTo>
                  <a:pt x="87249" y="83566"/>
                </a:lnTo>
                <a:lnTo>
                  <a:pt x="86798" y="100350"/>
                </a:lnTo>
                <a:lnTo>
                  <a:pt x="85450" y="115080"/>
                </a:lnTo>
                <a:lnTo>
                  <a:pt x="83211" y="127762"/>
                </a:lnTo>
                <a:lnTo>
                  <a:pt x="80085" y="138402"/>
                </a:lnTo>
                <a:lnTo>
                  <a:pt x="76079" y="147004"/>
                </a:lnTo>
                <a:lnTo>
                  <a:pt x="65928" y="159091"/>
                </a:lnTo>
                <a:lnTo>
                  <a:pt x="54865" y="165271"/>
                </a:lnTo>
                <a:lnTo>
                  <a:pt x="43688" y="167005"/>
                </a:lnTo>
                <a:lnTo>
                  <a:pt x="31016" y="164797"/>
                </a:lnTo>
                <a:lnTo>
                  <a:pt x="20176" y="158151"/>
                </a:lnTo>
                <a:lnTo>
                  <a:pt x="12065" y="148590"/>
                </a:lnTo>
                <a:lnTo>
                  <a:pt x="7913" y="140503"/>
                </a:lnTo>
                <a:lnTo>
                  <a:pt x="4627" y="130349"/>
                </a:lnTo>
                <a:lnTo>
                  <a:pt x="2214" y="118118"/>
                </a:lnTo>
                <a:lnTo>
                  <a:pt x="678" y="103799"/>
                </a:lnTo>
                <a:lnTo>
                  <a:pt x="24" y="87382"/>
                </a:lnTo>
                <a:lnTo>
                  <a:pt x="0" y="83185"/>
                </a:lnTo>
                <a:lnTo>
                  <a:pt x="453" y="66413"/>
                </a:lnTo>
                <a:lnTo>
                  <a:pt x="1811" y="51706"/>
                </a:lnTo>
                <a:lnTo>
                  <a:pt x="4068" y="39051"/>
                </a:lnTo>
                <a:lnTo>
                  <a:pt x="7217" y="28438"/>
                </a:lnTo>
                <a:lnTo>
                  <a:pt x="11254" y="19856"/>
                </a:lnTo>
                <a:lnTo>
                  <a:pt x="21376" y="7913"/>
                </a:lnTo>
                <a:lnTo>
                  <a:pt x="32408" y="1733"/>
                </a:lnTo>
                <a:lnTo>
                  <a:pt x="43561" y="0"/>
                </a:lnTo>
                <a:close/>
              </a:path>
            </a:pathLst>
          </a:custGeom>
          <a:ln w="9144">
            <a:solidFill>
              <a:srgbClr val="FFFFFF"/>
            </a:solidFill>
          </a:ln>
        </p:spPr>
        <p:txBody>
          <a:bodyPr wrap="square" lIns="0" tIns="0" rIns="0" bIns="0" rtlCol="0">
            <a:noAutofit/>
          </a:bodyPr>
          <a:lstStyle/>
          <a:p>
            <a:endParaRPr sz="1351"/>
          </a:p>
        </p:txBody>
      </p:sp>
      <p:sp>
        <p:nvSpPr>
          <p:cNvPr id="294" name="object 35">
            <a:extLst>
              <a:ext uri="{FF2B5EF4-FFF2-40B4-BE49-F238E27FC236}">
                <a16:creationId xmlns:a16="http://schemas.microsoft.com/office/drawing/2014/main" xmlns="" id="{C3ECF7E3-B65C-41AA-81E6-3E3B76625746}"/>
              </a:ext>
            </a:extLst>
          </p:cNvPr>
          <p:cNvSpPr/>
          <p:nvPr/>
        </p:nvSpPr>
        <p:spPr>
          <a:xfrm>
            <a:off x="8278082" y="4221006"/>
            <a:ext cx="67628" cy="123159"/>
          </a:xfrm>
          <a:custGeom>
            <a:avLst/>
            <a:gdLst/>
            <a:ahLst/>
            <a:cxnLst/>
            <a:rect l="l" t="t" r="r" b="b"/>
            <a:pathLst>
              <a:path w="90170" h="164211">
                <a:moveTo>
                  <a:pt x="47625" y="0"/>
                </a:moveTo>
                <a:lnTo>
                  <a:pt x="61685" y="1837"/>
                </a:lnTo>
                <a:lnTo>
                  <a:pt x="72963" y="7348"/>
                </a:lnTo>
                <a:lnTo>
                  <a:pt x="79501" y="13716"/>
                </a:lnTo>
                <a:lnTo>
                  <a:pt x="86094" y="24796"/>
                </a:lnTo>
                <a:lnTo>
                  <a:pt x="89574" y="37057"/>
                </a:lnTo>
                <a:lnTo>
                  <a:pt x="90170" y="45212"/>
                </a:lnTo>
                <a:lnTo>
                  <a:pt x="90170" y="51816"/>
                </a:lnTo>
                <a:lnTo>
                  <a:pt x="89280" y="58419"/>
                </a:lnTo>
                <a:lnTo>
                  <a:pt x="87375" y="64643"/>
                </a:lnTo>
                <a:lnTo>
                  <a:pt x="85598" y="70866"/>
                </a:lnTo>
                <a:lnTo>
                  <a:pt x="82803" y="77216"/>
                </a:lnTo>
                <a:lnTo>
                  <a:pt x="78994" y="83566"/>
                </a:lnTo>
                <a:lnTo>
                  <a:pt x="73009" y="92307"/>
                </a:lnTo>
                <a:lnTo>
                  <a:pt x="64498" y="102855"/>
                </a:lnTo>
                <a:lnTo>
                  <a:pt x="60071" y="107950"/>
                </a:lnTo>
                <a:lnTo>
                  <a:pt x="51816" y="117221"/>
                </a:lnTo>
                <a:lnTo>
                  <a:pt x="46481" y="123443"/>
                </a:lnTo>
                <a:lnTo>
                  <a:pt x="44323" y="126365"/>
                </a:lnTo>
                <a:lnTo>
                  <a:pt x="42163" y="129286"/>
                </a:lnTo>
                <a:lnTo>
                  <a:pt x="40385" y="132206"/>
                </a:lnTo>
                <a:lnTo>
                  <a:pt x="38988" y="135128"/>
                </a:lnTo>
                <a:lnTo>
                  <a:pt x="90170" y="135128"/>
                </a:lnTo>
                <a:lnTo>
                  <a:pt x="90170" y="164211"/>
                </a:lnTo>
                <a:lnTo>
                  <a:pt x="0" y="164211"/>
                </a:lnTo>
                <a:lnTo>
                  <a:pt x="2006" y="151581"/>
                </a:lnTo>
                <a:lnTo>
                  <a:pt x="5888" y="139484"/>
                </a:lnTo>
                <a:lnTo>
                  <a:pt x="8890" y="132842"/>
                </a:lnTo>
                <a:lnTo>
                  <a:pt x="13715" y="124426"/>
                </a:lnTo>
                <a:lnTo>
                  <a:pt x="20441" y="114723"/>
                </a:lnTo>
                <a:lnTo>
                  <a:pt x="29095" y="103746"/>
                </a:lnTo>
                <a:lnTo>
                  <a:pt x="37719" y="93725"/>
                </a:lnTo>
                <a:lnTo>
                  <a:pt x="48721" y="80877"/>
                </a:lnTo>
                <a:lnTo>
                  <a:pt x="55945" y="71586"/>
                </a:lnTo>
                <a:lnTo>
                  <a:pt x="58547" y="67563"/>
                </a:lnTo>
                <a:lnTo>
                  <a:pt x="62483" y="60960"/>
                </a:lnTo>
                <a:lnTo>
                  <a:pt x="64388" y="54356"/>
                </a:lnTo>
                <a:lnTo>
                  <a:pt x="64388" y="47625"/>
                </a:lnTo>
                <a:lnTo>
                  <a:pt x="64388" y="40512"/>
                </a:lnTo>
                <a:lnTo>
                  <a:pt x="62737" y="35179"/>
                </a:lnTo>
                <a:lnTo>
                  <a:pt x="59562" y="31496"/>
                </a:lnTo>
                <a:lnTo>
                  <a:pt x="56387" y="27812"/>
                </a:lnTo>
                <a:lnTo>
                  <a:pt x="52197" y="26035"/>
                </a:lnTo>
                <a:lnTo>
                  <a:pt x="46990" y="26035"/>
                </a:lnTo>
                <a:lnTo>
                  <a:pt x="35751" y="30190"/>
                </a:lnTo>
                <a:lnTo>
                  <a:pt x="29672" y="42657"/>
                </a:lnTo>
                <a:lnTo>
                  <a:pt x="28575" y="51562"/>
                </a:lnTo>
                <a:lnTo>
                  <a:pt x="3048" y="48513"/>
                </a:lnTo>
                <a:lnTo>
                  <a:pt x="5480" y="33701"/>
                </a:lnTo>
                <a:lnTo>
                  <a:pt x="9844" y="21695"/>
                </a:lnTo>
                <a:lnTo>
                  <a:pt x="16164" y="12444"/>
                </a:lnTo>
                <a:lnTo>
                  <a:pt x="26962" y="4419"/>
                </a:lnTo>
                <a:lnTo>
                  <a:pt x="39281" y="609"/>
                </a:lnTo>
                <a:lnTo>
                  <a:pt x="47625" y="0"/>
                </a:lnTo>
                <a:close/>
              </a:path>
            </a:pathLst>
          </a:custGeom>
          <a:ln w="9144">
            <a:solidFill>
              <a:srgbClr val="FFFFFF"/>
            </a:solidFill>
          </a:ln>
        </p:spPr>
        <p:txBody>
          <a:bodyPr wrap="square" lIns="0" tIns="0" rIns="0" bIns="0" rtlCol="0">
            <a:noAutofit/>
          </a:bodyPr>
          <a:lstStyle/>
          <a:p>
            <a:endParaRPr sz="1351"/>
          </a:p>
        </p:txBody>
      </p:sp>
      <p:sp>
        <p:nvSpPr>
          <p:cNvPr id="295" name="object 18">
            <a:extLst>
              <a:ext uri="{FF2B5EF4-FFF2-40B4-BE49-F238E27FC236}">
                <a16:creationId xmlns:a16="http://schemas.microsoft.com/office/drawing/2014/main" xmlns="" id="{7D0A4782-6FD0-469A-AA2A-BFE56FE94ADB}"/>
              </a:ext>
            </a:extLst>
          </p:cNvPr>
          <p:cNvSpPr txBox="1"/>
          <p:nvPr/>
        </p:nvSpPr>
        <p:spPr>
          <a:xfrm>
            <a:off x="1949613" y="2196147"/>
            <a:ext cx="899632" cy="438531"/>
          </a:xfrm>
          <a:prstGeom prst="rect">
            <a:avLst/>
          </a:prstGeom>
        </p:spPr>
        <p:txBody>
          <a:bodyPr wrap="square" lIns="0" tIns="0" rIns="0" bIns="0" rtlCol="0">
            <a:noAutofit/>
          </a:bodyPr>
          <a:lstStyle/>
          <a:p>
            <a:pPr marL="9525">
              <a:lnSpc>
                <a:spcPts val="3455"/>
              </a:lnSpc>
              <a:spcBef>
                <a:spcPts val="173"/>
              </a:spcBef>
            </a:pPr>
            <a:r>
              <a:rPr sz="3300" dirty="0">
                <a:solidFill>
                  <a:srgbClr val="FFFFFF"/>
                </a:solidFill>
                <a:latin typeface="Impact"/>
                <a:cs typeface="Impact"/>
              </a:rPr>
              <a:t>2013</a:t>
            </a:r>
            <a:endParaRPr sz="3300">
              <a:latin typeface="Impact"/>
              <a:cs typeface="Impact"/>
            </a:endParaRPr>
          </a:p>
        </p:txBody>
      </p:sp>
      <p:sp>
        <p:nvSpPr>
          <p:cNvPr id="296" name="object 17">
            <a:extLst>
              <a:ext uri="{FF2B5EF4-FFF2-40B4-BE49-F238E27FC236}">
                <a16:creationId xmlns:a16="http://schemas.microsoft.com/office/drawing/2014/main" xmlns="" id="{673DDD9B-8267-44BC-941F-A5450211CBDE}"/>
              </a:ext>
            </a:extLst>
          </p:cNvPr>
          <p:cNvSpPr txBox="1"/>
          <p:nvPr/>
        </p:nvSpPr>
        <p:spPr>
          <a:xfrm>
            <a:off x="9083811" y="2204338"/>
            <a:ext cx="904343" cy="438531"/>
          </a:xfrm>
          <a:prstGeom prst="rect">
            <a:avLst/>
          </a:prstGeom>
        </p:spPr>
        <p:txBody>
          <a:bodyPr wrap="square" lIns="0" tIns="0" rIns="0" bIns="0" rtlCol="0">
            <a:noAutofit/>
          </a:bodyPr>
          <a:lstStyle/>
          <a:p>
            <a:pPr marL="9525">
              <a:lnSpc>
                <a:spcPts val="3455"/>
              </a:lnSpc>
              <a:spcBef>
                <a:spcPts val="173"/>
              </a:spcBef>
            </a:pPr>
            <a:r>
              <a:rPr sz="3300" dirty="0">
                <a:solidFill>
                  <a:srgbClr val="FFFFFF"/>
                </a:solidFill>
                <a:latin typeface="Impact"/>
                <a:cs typeface="Impact"/>
              </a:rPr>
              <a:t>2019</a:t>
            </a:r>
            <a:endParaRPr sz="3300">
              <a:latin typeface="Impact"/>
              <a:cs typeface="Impact"/>
            </a:endParaRPr>
          </a:p>
        </p:txBody>
      </p:sp>
      <p:sp>
        <p:nvSpPr>
          <p:cNvPr id="297" name="object 16">
            <a:extLst>
              <a:ext uri="{FF2B5EF4-FFF2-40B4-BE49-F238E27FC236}">
                <a16:creationId xmlns:a16="http://schemas.microsoft.com/office/drawing/2014/main" xmlns="" id="{546FAE0A-317D-4BF1-8D8E-AA3D3CE9A59A}"/>
              </a:ext>
            </a:extLst>
          </p:cNvPr>
          <p:cNvSpPr txBox="1"/>
          <p:nvPr/>
        </p:nvSpPr>
        <p:spPr>
          <a:xfrm>
            <a:off x="6329551" y="2891372"/>
            <a:ext cx="905104" cy="190500"/>
          </a:xfrm>
          <a:prstGeom prst="rect">
            <a:avLst/>
          </a:prstGeom>
        </p:spPr>
        <p:txBody>
          <a:bodyPr wrap="square" lIns="0" tIns="0" rIns="0" bIns="0" rtlCol="0">
            <a:noAutofit/>
          </a:bodyPr>
          <a:lstStyle/>
          <a:p>
            <a:pPr marL="9525">
              <a:lnSpc>
                <a:spcPts val="1500"/>
              </a:lnSpc>
              <a:spcBef>
                <a:spcPts val="75"/>
              </a:spcBef>
            </a:pPr>
            <a:r>
              <a:rPr sz="2025" spc="7" baseline="1392" dirty="0">
                <a:solidFill>
                  <a:srgbClr val="FFFFFF"/>
                </a:solidFill>
                <a:latin typeface="Segoe UI Light"/>
                <a:cs typeface="Segoe UI Light"/>
              </a:rPr>
              <a:t>C</a:t>
            </a:r>
            <a:r>
              <a:rPr sz="2025" spc="11" baseline="1392" dirty="0">
                <a:solidFill>
                  <a:srgbClr val="FFFFFF"/>
                </a:solidFill>
                <a:latin typeface="Segoe UI Light"/>
                <a:cs typeface="Segoe UI Light"/>
              </a:rPr>
              <a:t>L</a:t>
            </a:r>
            <a:r>
              <a:rPr sz="2025" spc="3" baseline="1392" dirty="0">
                <a:solidFill>
                  <a:srgbClr val="FFFFFF"/>
                </a:solidFill>
                <a:latin typeface="Segoe UI Light"/>
                <a:cs typeface="Segoe UI Light"/>
              </a:rPr>
              <a:t>I</a:t>
            </a:r>
            <a:r>
              <a:rPr sz="2025" baseline="1392" dirty="0">
                <a:solidFill>
                  <a:srgbClr val="FFFFFF"/>
                </a:solidFill>
                <a:latin typeface="Segoe UI Light"/>
                <a:cs typeface="Segoe UI Light"/>
              </a:rPr>
              <a:t>PB</a:t>
            </a:r>
            <a:r>
              <a:rPr sz="2025" spc="-23" baseline="1392" dirty="0">
                <a:solidFill>
                  <a:srgbClr val="FFFFFF"/>
                </a:solidFill>
                <a:latin typeface="Segoe UI Light"/>
                <a:cs typeface="Segoe UI Light"/>
              </a:rPr>
              <a:t>O</a:t>
            </a:r>
            <a:r>
              <a:rPr sz="2025" spc="3" baseline="1392" dirty="0">
                <a:solidFill>
                  <a:srgbClr val="FFFFFF"/>
                </a:solidFill>
                <a:latin typeface="Segoe UI Light"/>
                <a:cs typeface="Segoe UI Light"/>
              </a:rPr>
              <a:t>A</a:t>
            </a:r>
            <a:r>
              <a:rPr sz="2025" baseline="1392" dirty="0">
                <a:solidFill>
                  <a:srgbClr val="FFFFFF"/>
                </a:solidFill>
                <a:latin typeface="Segoe UI Light"/>
                <a:cs typeface="Segoe UI Light"/>
              </a:rPr>
              <a:t>RD</a:t>
            </a:r>
            <a:endParaRPr sz="1351">
              <a:latin typeface="Segoe UI Light"/>
              <a:cs typeface="Segoe UI Light"/>
            </a:endParaRPr>
          </a:p>
        </p:txBody>
      </p:sp>
      <p:sp>
        <p:nvSpPr>
          <p:cNvPr id="298" name="object 15">
            <a:extLst>
              <a:ext uri="{FF2B5EF4-FFF2-40B4-BE49-F238E27FC236}">
                <a16:creationId xmlns:a16="http://schemas.microsoft.com/office/drawing/2014/main" xmlns="" id="{40C3A2BF-B3FA-49B7-BAB9-63948AB7C401}"/>
              </a:ext>
            </a:extLst>
          </p:cNvPr>
          <p:cNvSpPr txBox="1"/>
          <p:nvPr/>
        </p:nvSpPr>
        <p:spPr>
          <a:xfrm>
            <a:off x="4961674" y="2896134"/>
            <a:ext cx="1255541" cy="190500"/>
          </a:xfrm>
          <a:prstGeom prst="rect">
            <a:avLst/>
          </a:prstGeom>
        </p:spPr>
        <p:txBody>
          <a:bodyPr wrap="square" lIns="0" tIns="0" rIns="0" bIns="0" rtlCol="0">
            <a:noAutofit/>
          </a:bodyPr>
          <a:lstStyle/>
          <a:p>
            <a:pPr marL="9525">
              <a:lnSpc>
                <a:spcPts val="1500"/>
              </a:lnSpc>
              <a:spcBef>
                <a:spcPts val="75"/>
              </a:spcBef>
            </a:pPr>
            <a:r>
              <a:rPr sz="2025" spc="11" baseline="1392" dirty="0">
                <a:solidFill>
                  <a:srgbClr val="FFFFFF"/>
                </a:solidFill>
                <a:latin typeface="Segoe UI Light"/>
                <a:cs typeface="Segoe UI Light"/>
              </a:rPr>
              <a:t>J</a:t>
            </a:r>
            <a:r>
              <a:rPr sz="2025" spc="7" baseline="1392" dirty="0">
                <a:solidFill>
                  <a:srgbClr val="FFFFFF"/>
                </a:solidFill>
                <a:latin typeface="Segoe UI Light"/>
                <a:cs typeface="Segoe UI Light"/>
              </a:rPr>
              <a:t>O</a:t>
            </a:r>
            <a:r>
              <a:rPr sz="2025" baseline="1392" dirty="0">
                <a:solidFill>
                  <a:srgbClr val="FFFFFF"/>
                </a:solidFill>
                <a:latin typeface="Segoe UI Light"/>
                <a:cs typeface="Segoe UI Light"/>
              </a:rPr>
              <a:t>B</a:t>
            </a:r>
            <a:r>
              <a:rPr sz="2025" spc="-15" baseline="1392" dirty="0">
                <a:solidFill>
                  <a:srgbClr val="FFFFFF"/>
                </a:solidFill>
                <a:latin typeface="Segoe UI Light"/>
                <a:cs typeface="Segoe UI Light"/>
              </a:rPr>
              <a:t> </a:t>
            </a:r>
            <a:r>
              <a:rPr sz="2025" spc="11" baseline="1392" dirty="0">
                <a:solidFill>
                  <a:srgbClr val="FFFFFF"/>
                </a:solidFill>
                <a:latin typeface="Segoe UI Light"/>
                <a:cs typeface="Segoe UI Light"/>
              </a:rPr>
              <a:t>S</a:t>
            </a:r>
            <a:r>
              <a:rPr sz="2025" spc="7" baseline="1392" dirty="0">
                <a:solidFill>
                  <a:srgbClr val="FFFFFF"/>
                </a:solidFill>
                <a:latin typeface="Segoe UI Light"/>
                <a:cs typeface="Segoe UI Light"/>
              </a:rPr>
              <a:t>C</a:t>
            </a:r>
            <a:r>
              <a:rPr sz="2025" spc="11" baseline="1392" dirty="0">
                <a:solidFill>
                  <a:srgbClr val="FFFFFF"/>
                </a:solidFill>
                <a:latin typeface="Segoe UI Light"/>
                <a:cs typeface="Segoe UI Light"/>
              </a:rPr>
              <a:t>H</a:t>
            </a:r>
            <a:r>
              <a:rPr sz="2025" spc="7" baseline="1392" dirty="0">
                <a:solidFill>
                  <a:srgbClr val="FFFFFF"/>
                </a:solidFill>
                <a:latin typeface="Segoe UI Light"/>
                <a:cs typeface="Segoe UI Light"/>
              </a:rPr>
              <a:t>E</a:t>
            </a:r>
            <a:r>
              <a:rPr sz="2025" baseline="1392" dirty="0">
                <a:solidFill>
                  <a:srgbClr val="FFFFFF"/>
                </a:solidFill>
                <a:latin typeface="Segoe UI Light"/>
                <a:cs typeface="Segoe UI Light"/>
              </a:rPr>
              <a:t>DULER</a:t>
            </a:r>
            <a:endParaRPr sz="1351">
              <a:latin typeface="Segoe UI Light"/>
              <a:cs typeface="Segoe UI Light"/>
            </a:endParaRPr>
          </a:p>
        </p:txBody>
      </p:sp>
      <p:sp>
        <p:nvSpPr>
          <p:cNvPr id="299" name="object 14">
            <a:extLst>
              <a:ext uri="{FF2B5EF4-FFF2-40B4-BE49-F238E27FC236}">
                <a16:creationId xmlns:a16="http://schemas.microsoft.com/office/drawing/2014/main" xmlns="" id="{163C8C0E-9476-4F6E-B984-2B92473F0FEE}"/>
              </a:ext>
            </a:extLst>
          </p:cNvPr>
          <p:cNvSpPr txBox="1"/>
          <p:nvPr/>
        </p:nvSpPr>
        <p:spPr>
          <a:xfrm>
            <a:off x="6596352" y="3253216"/>
            <a:ext cx="383055" cy="285368"/>
          </a:xfrm>
          <a:prstGeom prst="rect">
            <a:avLst/>
          </a:prstGeom>
        </p:spPr>
        <p:txBody>
          <a:bodyPr wrap="square" lIns="0" tIns="0" rIns="0" bIns="0" rtlCol="0">
            <a:noAutofit/>
          </a:bodyPr>
          <a:lstStyle/>
          <a:p>
            <a:pPr marL="9525">
              <a:lnSpc>
                <a:spcPts val="2247"/>
              </a:lnSpc>
              <a:spcBef>
                <a:spcPts val="112"/>
              </a:spcBef>
            </a:pPr>
            <a:r>
              <a:rPr sz="2100" dirty="0">
                <a:solidFill>
                  <a:srgbClr val="FFFFFF"/>
                </a:solidFill>
                <a:latin typeface="Impact"/>
                <a:cs typeface="Impact"/>
              </a:rPr>
              <a:t>2.3</a:t>
            </a:r>
            <a:endParaRPr sz="2100">
              <a:latin typeface="Impact"/>
              <a:cs typeface="Impact"/>
            </a:endParaRPr>
          </a:p>
        </p:txBody>
      </p:sp>
      <p:sp>
        <p:nvSpPr>
          <p:cNvPr id="307" name="object 13">
            <a:extLst>
              <a:ext uri="{FF2B5EF4-FFF2-40B4-BE49-F238E27FC236}">
                <a16:creationId xmlns:a16="http://schemas.microsoft.com/office/drawing/2014/main" xmlns="" id="{CA5818AC-54CB-49C3-88D2-F5735F18E421}"/>
              </a:ext>
            </a:extLst>
          </p:cNvPr>
          <p:cNvSpPr txBox="1"/>
          <p:nvPr/>
        </p:nvSpPr>
        <p:spPr>
          <a:xfrm>
            <a:off x="7389598" y="3253216"/>
            <a:ext cx="374861" cy="285368"/>
          </a:xfrm>
          <a:prstGeom prst="rect">
            <a:avLst/>
          </a:prstGeom>
        </p:spPr>
        <p:txBody>
          <a:bodyPr wrap="square" lIns="0" tIns="0" rIns="0" bIns="0" rtlCol="0">
            <a:noAutofit/>
          </a:bodyPr>
          <a:lstStyle/>
          <a:p>
            <a:pPr marL="9525">
              <a:lnSpc>
                <a:spcPts val="2247"/>
              </a:lnSpc>
              <a:spcBef>
                <a:spcPts val="112"/>
              </a:spcBef>
            </a:pPr>
            <a:r>
              <a:rPr sz="2100" dirty="0">
                <a:solidFill>
                  <a:srgbClr val="79AAE1"/>
                </a:solidFill>
                <a:latin typeface="Impact"/>
                <a:cs typeface="Impact"/>
              </a:rPr>
              <a:t>2.4</a:t>
            </a:r>
            <a:endParaRPr sz="2100">
              <a:latin typeface="Impact"/>
              <a:cs typeface="Impact"/>
            </a:endParaRPr>
          </a:p>
        </p:txBody>
      </p:sp>
      <p:sp>
        <p:nvSpPr>
          <p:cNvPr id="308" name="object 12">
            <a:extLst>
              <a:ext uri="{FF2B5EF4-FFF2-40B4-BE49-F238E27FC236}">
                <a16:creationId xmlns:a16="http://schemas.microsoft.com/office/drawing/2014/main" xmlns="" id="{AD8490CE-B89A-4F56-BE21-2CEF5A66F62D}"/>
              </a:ext>
            </a:extLst>
          </p:cNvPr>
          <p:cNvSpPr txBox="1"/>
          <p:nvPr/>
        </p:nvSpPr>
        <p:spPr>
          <a:xfrm>
            <a:off x="1491957" y="3258073"/>
            <a:ext cx="325319" cy="285597"/>
          </a:xfrm>
          <a:prstGeom prst="rect">
            <a:avLst/>
          </a:prstGeom>
        </p:spPr>
        <p:txBody>
          <a:bodyPr wrap="square" lIns="0" tIns="0" rIns="0" bIns="0" rtlCol="0">
            <a:noAutofit/>
          </a:bodyPr>
          <a:lstStyle/>
          <a:p>
            <a:pPr marL="9525">
              <a:lnSpc>
                <a:spcPts val="2251"/>
              </a:lnSpc>
              <a:spcBef>
                <a:spcPts val="113"/>
              </a:spcBef>
            </a:pPr>
            <a:r>
              <a:rPr sz="2100" dirty="0">
                <a:solidFill>
                  <a:srgbClr val="FFFFFF"/>
                </a:solidFill>
                <a:latin typeface="Impact"/>
                <a:cs typeface="Impact"/>
              </a:rPr>
              <a:t>1.x</a:t>
            </a:r>
            <a:endParaRPr sz="2100">
              <a:latin typeface="Impact"/>
              <a:cs typeface="Impact"/>
            </a:endParaRPr>
          </a:p>
        </p:txBody>
      </p:sp>
      <p:sp>
        <p:nvSpPr>
          <p:cNvPr id="309" name="object 11">
            <a:extLst>
              <a:ext uri="{FF2B5EF4-FFF2-40B4-BE49-F238E27FC236}">
                <a16:creationId xmlns:a16="http://schemas.microsoft.com/office/drawing/2014/main" xmlns="" id="{3AF7E235-7798-4DFC-81A1-09DCF1384533}"/>
              </a:ext>
            </a:extLst>
          </p:cNvPr>
          <p:cNvSpPr txBox="1"/>
          <p:nvPr/>
        </p:nvSpPr>
        <p:spPr>
          <a:xfrm>
            <a:off x="3272796" y="3257121"/>
            <a:ext cx="384615" cy="285368"/>
          </a:xfrm>
          <a:prstGeom prst="rect">
            <a:avLst/>
          </a:prstGeom>
        </p:spPr>
        <p:txBody>
          <a:bodyPr wrap="square" lIns="0" tIns="0" rIns="0" bIns="0" rtlCol="0">
            <a:noAutofit/>
          </a:bodyPr>
          <a:lstStyle/>
          <a:p>
            <a:pPr marL="9525">
              <a:lnSpc>
                <a:spcPts val="2247"/>
              </a:lnSpc>
              <a:spcBef>
                <a:spcPts val="112"/>
              </a:spcBef>
            </a:pPr>
            <a:r>
              <a:rPr sz="2100" dirty="0">
                <a:solidFill>
                  <a:srgbClr val="FFFFFF"/>
                </a:solidFill>
                <a:latin typeface="Impact"/>
                <a:cs typeface="Impact"/>
              </a:rPr>
              <a:t>2.0</a:t>
            </a:r>
            <a:endParaRPr sz="2100">
              <a:latin typeface="Impact"/>
              <a:cs typeface="Impact"/>
            </a:endParaRPr>
          </a:p>
        </p:txBody>
      </p:sp>
      <p:sp>
        <p:nvSpPr>
          <p:cNvPr id="310" name="object 10">
            <a:extLst>
              <a:ext uri="{FF2B5EF4-FFF2-40B4-BE49-F238E27FC236}">
                <a16:creationId xmlns:a16="http://schemas.microsoft.com/office/drawing/2014/main" xmlns="" id="{F910DE9F-F7B8-4A19-9780-7F88F2E763FD}"/>
              </a:ext>
            </a:extLst>
          </p:cNvPr>
          <p:cNvSpPr txBox="1"/>
          <p:nvPr/>
        </p:nvSpPr>
        <p:spPr>
          <a:xfrm>
            <a:off x="5413633" y="3258082"/>
            <a:ext cx="375591" cy="285597"/>
          </a:xfrm>
          <a:prstGeom prst="rect">
            <a:avLst/>
          </a:prstGeom>
        </p:spPr>
        <p:txBody>
          <a:bodyPr wrap="square" lIns="0" tIns="0" rIns="0" bIns="0" rtlCol="0">
            <a:noAutofit/>
          </a:bodyPr>
          <a:lstStyle/>
          <a:p>
            <a:pPr marL="9525">
              <a:lnSpc>
                <a:spcPts val="2251"/>
              </a:lnSpc>
              <a:spcBef>
                <a:spcPts val="113"/>
              </a:spcBef>
            </a:pPr>
            <a:r>
              <a:rPr sz="2100" dirty="0">
                <a:solidFill>
                  <a:srgbClr val="FFFFFF"/>
                </a:solidFill>
                <a:latin typeface="Impact"/>
                <a:cs typeface="Impact"/>
              </a:rPr>
              <a:t>2.2</a:t>
            </a:r>
            <a:endParaRPr sz="2100">
              <a:latin typeface="Impact"/>
              <a:cs typeface="Impact"/>
            </a:endParaRPr>
          </a:p>
        </p:txBody>
      </p:sp>
      <p:sp>
        <p:nvSpPr>
          <p:cNvPr id="311" name="object 9">
            <a:extLst>
              <a:ext uri="{FF2B5EF4-FFF2-40B4-BE49-F238E27FC236}">
                <a16:creationId xmlns:a16="http://schemas.microsoft.com/office/drawing/2014/main" xmlns="" id="{FF492A14-4386-4257-AA8E-57747666DAB4}"/>
              </a:ext>
            </a:extLst>
          </p:cNvPr>
          <p:cNvSpPr txBox="1"/>
          <p:nvPr/>
        </p:nvSpPr>
        <p:spPr>
          <a:xfrm>
            <a:off x="4421512" y="3268369"/>
            <a:ext cx="343313" cy="285597"/>
          </a:xfrm>
          <a:prstGeom prst="rect">
            <a:avLst/>
          </a:prstGeom>
        </p:spPr>
        <p:txBody>
          <a:bodyPr wrap="square" lIns="0" tIns="0" rIns="0" bIns="0" rtlCol="0">
            <a:noAutofit/>
          </a:bodyPr>
          <a:lstStyle/>
          <a:p>
            <a:pPr marL="9525">
              <a:lnSpc>
                <a:spcPts val="2251"/>
              </a:lnSpc>
              <a:spcBef>
                <a:spcPts val="113"/>
              </a:spcBef>
            </a:pPr>
            <a:r>
              <a:rPr sz="2100" dirty="0">
                <a:solidFill>
                  <a:srgbClr val="FFFFFF"/>
                </a:solidFill>
                <a:latin typeface="Impact"/>
                <a:cs typeface="Impact"/>
              </a:rPr>
              <a:t>2.1</a:t>
            </a:r>
            <a:endParaRPr sz="2100">
              <a:latin typeface="Impact"/>
              <a:cs typeface="Impact"/>
            </a:endParaRPr>
          </a:p>
        </p:txBody>
      </p:sp>
      <p:sp>
        <p:nvSpPr>
          <p:cNvPr id="312" name="object 8">
            <a:extLst>
              <a:ext uri="{FF2B5EF4-FFF2-40B4-BE49-F238E27FC236}">
                <a16:creationId xmlns:a16="http://schemas.microsoft.com/office/drawing/2014/main" xmlns="" id="{B036976C-B55D-41F6-BCF1-2C93F690D7AB}"/>
              </a:ext>
            </a:extLst>
          </p:cNvPr>
          <p:cNvSpPr txBox="1"/>
          <p:nvPr/>
        </p:nvSpPr>
        <p:spPr>
          <a:xfrm>
            <a:off x="2609087" y="4672645"/>
            <a:ext cx="365804" cy="210159"/>
          </a:xfrm>
          <a:prstGeom prst="rect">
            <a:avLst/>
          </a:prstGeom>
        </p:spPr>
        <p:txBody>
          <a:bodyPr wrap="square" lIns="0" tIns="0" rIns="0" bIns="0" rtlCol="0">
            <a:noAutofit/>
          </a:bodyPr>
          <a:lstStyle/>
          <a:p>
            <a:pPr marL="9525">
              <a:lnSpc>
                <a:spcPts val="1635"/>
              </a:lnSpc>
              <a:spcBef>
                <a:spcPts val="83"/>
              </a:spcBef>
            </a:pPr>
            <a:r>
              <a:rPr sz="1500" dirty="0">
                <a:solidFill>
                  <a:srgbClr val="FFFFFF"/>
                </a:solidFill>
                <a:latin typeface="Impact"/>
                <a:cs typeface="Impact"/>
              </a:rPr>
              <a:t>1.</a:t>
            </a:r>
            <a:r>
              <a:rPr sz="1500" spc="3" dirty="0">
                <a:solidFill>
                  <a:srgbClr val="FFFFFF"/>
                </a:solidFill>
                <a:latin typeface="Impact"/>
                <a:cs typeface="Impact"/>
              </a:rPr>
              <a:t>3</a:t>
            </a:r>
            <a:r>
              <a:rPr sz="1500" dirty="0">
                <a:solidFill>
                  <a:srgbClr val="FFFFFF"/>
                </a:solidFill>
                <a:latin typeface="Impact"/>
                <a:cs typeface="Impact"/>
              </a:rPr>
              <a:t>.1</a:t>
            </a:r>
            <a:endParaRPr sz="1500">
              <a:latin typeface="Impact"/>
              <a:cs typeface="Impact"/>
            </a:endParaRPr>
          </a:p>
        </p:txBody>
      </p:sp>
      <p:sp>
        <p:nvSpPr>
          <p:cNvPr id="313" name="object 7">
            <a:extLst>
              <a:ext uri="{FF2B5EF4-FFF2-40B4-BE49-F238E27FC236}">
                <a16:creationId xmlns:a16="http://schemas.microsoft.com/office/drawing/2014/main" xmlns="" id="{0F50864B-0001-4C6A-A84B-B02223634994}"/>
              </a:ext>
            </a:extLst>
          </p:cNvPr>
          <p:cNvSpPr txBox="1"/>
          <p:nvPr/>
        </p:nvSpPr>
        <p:spPr>
          <a:xfrm>
            <a:off x="3352520" y="4679880"/>
            <a:ext cx="389823" cy="209931"/>
          </a:xfrm>
          <a:prstGeom prst="rect">
            <a:avLst/>
          </a:prstGeom>
        </p:spPr>
        <p:txBody>
          <a:bodyPr wrap="square" lIns="0" tIns="0" rIns="0" bIns="0" rtlCol="0">
            <a:noAutofit/>
          </a:bodyPr>
          <a:lstStyle/>
          <a:p>
            <a:pPr marL="9525">
              <a:lnSpc>
                <a:spcPts val="1635"/>
              </a:lnSpc>
              <a:spcBef>
                <a:spcPts val="83"/>
              </a:spcBef>
            </a:pPr>
            <a:r>
              <a:rPr sz="1500" dirty="0">
                <a:solidFill>
                  <a:srgbClr val="FFFFFF"/>
                </a:solidFill>
                <a:latin typeface="Impact"/>
                <a:cs typeface="Impact"/>
              </a:rPr>
              <a:t>2.</a:t>
            </a:r>
            <a:r>
              <a:rPr sz="1500" spc="7" dirty="0">
                <a:solidFill>
                  <a:srgbClr val="FFFFFF"/>
                </a:solidFill>
                <a:latin typeface="Impact"/>
                <a:cs typeface="Impact"/>
              </a:rPr>
              <a:t>0</a:t>
            </a:r>
            <a:r>
              <a:rPr sz="1500" dirty="0">
                <a:solidFill>
                  <a:srgbClr val="FFFFFF"/>
                </a:solidFill>
                <a:latin typeface="Impact"/>
                <a:cs typeface="Impact"/>
              </a:rPr>
              <a:t>.1</a:t>
            </a:r>
            <a:endParaRPr sz="1500">
              <a:latin typeface="Impact"/>
              <a:cs typeface="Impact"/>
            </a:endParaRPr>
          </a:p>
        </p:txBody>
      </p:sp>
      <p:sp>
        <p:nvSpPr>
          <p:cNvPr id="314" name="object 6">
            <a:extLst>
              <a:ext uri="{FF2B5EF4-FFF2-40B4-BE49-F238E27FC236}">
                <a16:creationId xmlns:a16="http://schemas.microsoft.com/office/drawing/2014/main" xmlns="" id="{E5B1E288-9D02-4269-82D9-FEEDA17F7F40}"/>
              </a:ext>
            </a:extLst>
          </p:cNvPr>
          <p:cNvSpPr txBox="1"/>
          <p:nvPr/>
        </p:nvSpPr>
        <p:spPr>
          <a:xfrm>
            <a:off x="4792223" y="4680169"/>
            <a:ext cx="359763" cy="210159"/>
          </a:xfrm>
          <a:prstGeom prst="rect">
            <a:avLst/>
          </a:prstGeom>
        </p:spPr>
        <p:txBody>
          <a:bodyPr wrap="square" lIns="0" tIns="0" rIns="0" bIns="0" rtlCol="0">
            <a:noAutofit/>
          </a:bodyPr>
          <a:lstStyle/>
          <a:p>
            <a:pPr marL="9525">
              <a:lnSpc>
                <a:spcPts val="1635"/>
              </a:lnSpc>
              <a:spcBef>
                <a:spcPts val="83"/>
              </a:spcBef>
            </a:pPr>
            <a:r>
              <a:rPr sz="1500" dirty="0">
                <a:solidFill>
                  <a:srgbClr val="FFFFFF"/>
                </a:solidFill>
                <a:latin typeface="Impact"/>
                <a:cs typeface="Impact"/>
              </a:rPr>
              <a:t>2.1.1</a:t>
            </a:r>
            <a:endParaRPr sz="1500">
              <a:latin typeface="Impact"/>
              <a:cs typeface="Impact"/>
            </a:endParaRPr>
          </a:p>
        </p:txBody>
      </p:sp>
      <p:sp>
        <p:nvSpPr>
          <p:cNvPr id="315" name="object 5">
            <a:extLst>
              <a:ext uri="{FF2B5EF4-FFF2-40B4-BE49-F238E27FC236}">
                <a16:creationId xmlns:a16="http://schemas.microsoft.com/office/drawing/2014/main" xmlns="" id="{5A958899-697C-4D27-8AF6-65556CF0F64C}"/>
              </a:ext>
            </a:extLst>
          </p:cNvPr>
          <p:cNvSpPr txBox="1"/>
          <p:nvPr/>
        </p:nvSpPr>
        <p:spPr>
          <a:xfrm>
            <a:off x="6062386" y="4682644"/>
            <a:ext cx="383417" cy="209931"/>
          </a:xfrm>
          <a:prstGeom prst="rect">
            <a:avLst/>
          </a:prstGeom>
        </p:spPr>
        <p:txBody>
          <a:bodyPr wrap="square" lIns="0" tIns="0" rIns="0" bIns="0" rtlCol="0">
            <a:noAutofit/>
          </a:bodyPr>
          <a:lstStyle/>
          <a:p>
            <a:pPr marL="9525">
              <a:lnSpc>
                <a:spcPts val="1635"/>
              </a:lnSpc>
              <a:spcBef>
                <a:spcPts val="83"/>
              </a:spcBef>
            </a:pPr>
            <a:r>
              <a:rPr sz="1500" dirty="0">
                <a:solidFill>
                  <a:srgbClr val="FFFFFF"/>
                </a:solidFill>
                <a:latin typeface="Impact"/>
                <a:cs typeface="Impact"/>
              </a:rPr>
              <a:t>2.2.1</a:t>
            </a:r>
            <a:endParaRPr sz="1500">
              <a:latin typeface="Impact"/>
              <a:cs typeface="Impact"/>
            </a:endParaRPr>
          </a:p>
        </p:txBody>
      </p:sp>
      <p:sp>
        <p:nvSpPr>
          <p:cNvPr id="316" name="object 4">
            <a:extLst>
              <a:ext uri="{FF2B5EF4-FFF2-40B4-BE49-F238E27FC236}">
                <a16:creationId xmlns:a16="http://schemas.microsoft.com/office/drawing/2014/main" xmlns="" id="{5D7E1D24-3E50-401D-B5E0-95D934EEE1C9}"/>
              </a:ext>
            </a:extLst>
          </p:cNvPr>
          <p:cNvSpPr txBox="1"/>
          <p:nvPr/>
        </p:nvSpPr>
        <p:spPr>
          <a:xfrm>
            <a:off x="6767517" y="3575595"/>
            <a:ext cx="788671" cy="1041273"/>
          </a:xfrm>
          <a:prstGeom prst="rect">
            <a:avLst/>
          </a:prstGeom>
        </p:spPr>
        <p:txBody>
          <a:bodyPr wrap="square" lIns="0" tIns="0" rIns="0" bIns="0" rtlCol="0">
            <a:noAutofit/>
          </a:bodyPr>
          <a:lstStyle/>
          <a:p>
            <a:pPr marL="19050">
              <a:lnSpc>
                <a:spcPts val="751"/>
              </a:lnSpc>
            </a:pPr>
            <a:endParaRPr sz="751"/>
          </a:p>
        </p:txBody>
      </p:sp>
      <p:sp>
        <p:nvSpPr>
          <p:cNvPr id="317" name="object 3">
            <a:extLst>
              <a:ext uri="{FF2B5EF4-FFF2-40B4-BE49-F238E27FC236}">
                <a16:creationId xmlns:a16="http://schemas.microsoft.com/office/drawing/2014/main" xmlns="" id="{96E3C9E0-A2DE-40B4-93E0-58B8FE89BE12}"/>
              </a:ext>
            </a:extLst>
          </p:cNvPr>
          <p:cNvSpPr txBox="1"/>
          <p:nvPr/>
        </p:nvSpPr>
        <p:spPr>
          <a:xfrm>
            <a:off x="7556191" y="3575595"/>
            <a:ext cx="2427731" cy="1041273"/>
          </a:xfrm>
          <a:prstGeom prst="rect">
            <a:avLst/>
          </a:prstGeom>
        </p:spPr>
        <p:txBody>
          <a:bodyPr wrap="square" lIns="0" tIns="0" rIns="0" bIns="0" rtlCol="0">
            <a:noAutofit/>
          </a:bodyPr>
          <a:lstStyle/>
          <a:p>
            <a:pPr marL="19050">
              <a:lnSpc>
                <a:spcPts val="751"/>
              </a:lnSpc>
            </a:pPr>
            <a:endParaRPr sz="751"/>
          </a:p>
        </p:txBody>
      </p:sp>
      <p:sp>
        <p:nvSpPr>
          <p:cNvPr id="318" name="object 2">
            <a:extLst>
              <a:ext uri="{FF2B5EF4-FFF2-40B4-BE49-F238E27FC236}">
                <a16:creationId xmlns:a16="http://schemas.microsoft.com/office/drawing/2014/main" xmlns="" id="{6BFA4AD6-38CE-43CC-AF0E-24F14D2366D1}"/>
              </a:ext>
            </a:extLst>
          </p:cNvPr>
          <p:cNvSpPr txBox="1"/>
          <p:nvPr/>
        </p:nvSpPr>
        <p:spPr>
          <a:xfrm>
            <a:off x="6671190" y="4679881"/>
            <a:ext cx="3312731" cy="1460605"/>
          </a:xfrm>
          <a:prstGeom prst="rect">
            <a:avLst/>
          </a:prstGeom>
        </p:spPr>
        <p:txBody>
          <a:bodyPr wrap="square" lIns="0" tIns="0" rIns="0" bIns="0" rtlCol="0">
            <a:noAutofit/>
          </a:bodyPr>
          <a:lstStyle/>
          <a:p>
            <a:pPr marL="1192389" marR="1190725" algn="ctr">
              <a:lnSpc>
                <a:spcPct val="101643"/>
              </a:lnSpc>
              <a:spcBef>
                <a:spcPts val="240"/>
              </a:spcBef>
            </a:pPr>
            <a:r>
              <a:rPr dirty="0">
                <a:solidFill>
                  <a:srgbClr val="FFFFFF"/>
                </a:solidFill>
                <a:latin typeface="Impact"/>
                <a:cs typeface="Impact"/>
              </a:rPr>
              <a:t>AtoM</a:t>
            </a:r>
            <a:r>
              <a:rPr spc="11" dirty="0">
                <a:solidFill>
                  <a:srgbClr val="FFFFFF"/>
                </a:solidFill>
                <a:latin typeface="Impact"/>
                <a:cs typeface="Impact"/>
              </a:rPr>
              <a:t> </a:t>
            </a:r>
            <a:r>
              <a:rPr dirty="0">
                <a:solidFill>
                  <a:srgbClr val="FFFFFF"/>
                </a:solidFill>
                <a:latin typeface="Impact"/>
                <a:cs typeface="Impact"/>
              </a:rPr>
              <a:t>2.4</a:t>
            </a:r>
            <a:endParaRPr dirty="0">
              <a:latin typeface="Impact"/>
              <a:cs typeface="Impact"/>
            </a:endParaRPr>
          </a:p>
          <a:p>
            <a:pPr marL="236533" marR="286386" indent="-168270">
              <a:lnSpc>
                <a:spcPts val="1620"/>
              </a:lnSpc>
              <a:spcBef>
                <a:spcPts val="908"/>
              </a:spcBef>
              <a:tabLst>
                <a:tab pos="276218" algn="l"/>
              </a:tabLst>
            </a:pPr>
            <a:r>
              <a:rPr sz="1351" dirty="0">
                <a:solidFill>
                  <a:srgbClr val="FFFFFF"/>
                </a:solidFill>
                <a:latin typeface="Arial"/>
                <a:cs typeface="Arial"/>
              </a:rPr>
              <a:t>•</a:t>
            </a:r>
            <a:r>
              <a:rPr lang="en-US" sz="1351" dirty="0">
                <a:solidFill>
                  <a:srgbClr val="FFFFFF"/>
                </a:solidFill>
                <a:latin typeface="Arial"/>
                <a:cs typeface="Arial"/>
              </a:rPr>
              <a:t>	</a:t>
            </a:r>
            <a:r>
              <a:rPr sz="1351" dirty="0">
                <a:solidFill>
                  <a:srgbClr val="FFFFFF"/>
                </a:solidFill>
                <a:latin typeface="Segoe UI Light"/>
                <a:cs typeface="Segoe UI Light"/>
              </a:rPr>
              <a:t>Full</a:t>
            </a:r>
            <a:r>
              <a:rPr sz="1351" spc="3" dirty="0">
                <a:solidFill>
                  <a:srgbClr val="FFFFFF"/>
                </a:solidFill>
                <a:latin typeface="Segoe UI Light"/>
                <a:cs typeface="Segoe UI Light"/>
              </a:rPr>
              <a:t> </a:t>
            </a:r>
            <a:r>
              <a:rPr sz="1351" dirty="0">
                <a:solidFill>
                  <a:srgbClr val="FFFFFF"/>
                </a:solidFill>
                <a:latin typeface="Segoe UI Light"/>
                <a:cs typeface="Segoe UI Light"/>
              </a:rPr>
              <a:t>bulk </a:t>
            </a:r>
            <a:r>
              <a:rPr sz="1351" spc="3" dirty="0">
                <a:solidFill>
                  <a:srgbClr val="FFFFFF"/>
                </a:solidFill>
                <a:latin typeface="Segoe UI Light"/>
                <a:cs typeface="Segoe UI Light"/>
              </a:rPr>
              <a:t>i</a:t>
            </a:r>
            <a:r>
              <a:rPr sz="1351" dirty="0">
                <a:solidFill>
                  <a:srgbClr val="FFFFFF"/>
                </a:solidFill>
                <a:latin typeface="Segoe UI Light"/>
                <a:cs typeface="Segoe UI Light"/>
              </a:rPr>
              <a:t>mpo</a:t>
            </a:r>
            <a:r>
              <a:rPr sz="1351" spc="63" dirty="0">
                <a:solidFill>
                  <a:srgbClr val="FFFFFF"/>
                </a:solidFill>
                <a:latin typeface="Segoe UI Light"/>
                <a:cs typeface="Segoe UI Light"/>
              </a:rPr>
              <a:t>r</a:t>
            </a:r>
            <a:r>
              <a:rPr sz="1351" dirty="0">
                <a:solidFill>
                  <a:srgbClr val="FFFFFF"/>
                </a:solidFill>
                <a:latin typeface="Segoe UI Light"/>
                <a:cs typeface="Segoe UI Light"/>
              </a:rPr>
              <a:t>t</a:t>
            </a:r>
            <a:r>
              <a:rPr sz="1351" spc="3" dirty="0">
                <a:solidFill>
                  <a:srgbClr val="FFFFFF"/>
                </a:solidFill>
                <a:latin typeface="Segoe UI Light"/>
                <a:cs typeface="Segoe UI Light"/>
              </a:rPr>
              <a:t> </a:t>
            </a:r>
            <a:r>
              <a:rPr sz="1351" dirty="0">
                <a:solidFill>
                  <a:srgbClr val="FFFFFF"/>
                </a:solidFill>
                <a:latin typeface="Segoe UI Light"/>
                <a:cs typeface="Segoe UI Light"/>
              </a:rPr>
              <a:t>/ expo</a:t>
            </a:r>
            <a:r>
              <a:rPr sz="1351" spc="63" dirty="0">
                <a:solidFill>
                  <a:srgbClr val="FFFFFF"/>
                </a:solidFill>
                <a:latin typeface="Segoe UI Light"/>
                <a:cs typeface="Segoe UI Light"/>
              </a:rPr>
              <a:t>r</a:t>
            </a:r>
            <a:r>
              <a:rPr sz="1351" dirty="0">
                <a:solidFill>
                  <a:srgbClr val="FFFFFF"/>
                </a:solidFill>
                <a:latin typeface="Segoe UI Light"/>
                <a:cs typeface="Segoe UI Light"/>
              </a:rPr>
              <a:t>t</a:t>
            </a:r>
            <a:r>
              <a:rPr sz="1351" spc="3" dirty="0">
                <a:solidFill>
                  <a:srgbClr val="FFFFFF"/>
                </a:solidFill>
                <a:latin typeface="Segoe UI Light"/>
                <a:cs typeface="Segoe UI Light"/>
              </a:rPr>
              <a:t> </a:t>
            </a:r>
            <a:r>
              <a:rPr lang="en-US" sz="1351" spc="3" dirty="0" err="1">
                <a:solidFill>
                  <a:srgbClr val="FFFFFF"/>
                </a:solidFill>
                <a:latin typeface="Segoe UI Light"/>
                <a:cs typeface="Segoe UI Light"/>
              </a:rPr>
              <a:t>melalui</a:t>
            </a:r>
            <a:r>
              <a:rPr lang="en-US" sz="1351" spc="3" dirty="0">
                <a:solidFill>
                  <a:srgbClr val="FFFFFF"/>
                </a:solidFill>
                <a:latin typeface="Segoe UI Light"/>
                <a:cs typeface="Segoe UI Light"/>
              </a:rPr>
              <a:t> </a:t>
            </a:r>
            <a:r>
              <a:rPr lang="en-US" sz="1351" spc="3" dirty="0" err="1">
                <a:solidFill>
                  <a:srgbClr val="FFFFFF"/>
                </a:solidFill>
                <a:latin typeface="Segoe UI Light"/>
                <a:cs typeface="Segoe UI Light"/>
              </a:rPr>
              <a:t>antar-muka</a:t>
            </a:r>
            <a:r>
              <a:rPr lang="en-US" sz="1351" spc="3" dirty="0">
                <a:solidFill>
                  <a:srgbClr val="FFFFFF"/>
                </a:solidFill>
                <a:latin typeface="Segoe UI Light"/>
                <a:cs typeface="Segoe UI Light"/>
              </a:rPr>
              <a:t> </a:t>
            </a:r>
            <a:r>
              <a:rPr lang="en-US" sz="1351" spc="3" dirty="0" err="1">
                <a:solidFill>
                  <a:srgbClr val="FFFFFF"/>
                </a:solidFill>
                <a:latin typeface="Segoe UI Light"/>
                <a:cs typeface="Segoe UI Light"/>
              </a:rPr>
              <a:t>pengguna</a:t>
            </a:r>
            <a:endParaRPr sz="1351" dirty="0">
              <a:latin typeface="Segoe UI Light"/>
              <a:cs typeface="Segoe UI Light"/>
            </a:endParaRPr>
          </a:p>
          <a:p>
            <a:pPr marL="236533" indent="-168270">
              <a:lnSpc>
                <a:spcPts val="1635"/>
              </a:lnSpc>
              <a:spcBef>
                <a:spcPts val="1"/>
              </a:spcBef>
            </a:pPr>
            <a:r>
              <a:rPr sz="1351" dirty="0">
                <a:solidFill>
                  <a:srgbClr val="FFFFFF"/>
                </a:solidFill>
                <a:latin typeface="Arial"/>
                <a:cs typeface="Arial"/>
              </a:rPr>
              <a:t>•  </a:t>
            </a:r>
            <a:r>
              <a:rPr lang="en-US" sz="1351" dirty="0">
                <a:solidFill>
                  <a:srgbClr val="FFFFFF"/>
                </a:solidFill>
                <a:latin typeface="Arial"/>
                <a:cs typeface="Arial"/>
              </a:rPr>
              <a:t>	</a:t>
            </a:r>
            <a:r>
              <a:rPr lang="en-US" sz="1351" spc="97" dirty="0" err="1">
                <a:solidFill>
                  <a:srgbClr val="FFFFFF"/>
                </a:solidFill>
                <a:latin typeface="Segoe UI Light"/>
                <a:cs typeface="Segoe UI Light"/>
              </a:rPr>
              <a:t>Penyempurnaan</a:t>
            </a:r>
            <a:r>
              <a:rPr lang="en-US" sz="1351" spc="97" dirty="0">
                <a:solidFill>
                  <a:srgbClr val="FFFFFF"/>
                </a:solidFill>
                <a:latin typeface="Segoe UI Light"/>
                <a:cs typeface="Segoe UI Light"/>
              </a:rPr>
              <a:t> </a:t>
            </a:r>
            <a:r>
              <a:rPr lang="en-US" sz="1351" spc="97" dirty="0" err="1">
                <a:solidFill>
                  <a:srgbClr val="FFFFFF"/>
                </a:solidFill>
                <a:latin typeface="Segoe UI Light"/>
                <a:cs typeface="Segoe UI Light"/>
              </a:rPr>
              <a:t>indeks</a:t>
            </a:r>
            <a:r>
              <a:rPr lang="en-US" sz="1351" spc="97" dirty="0">
                <a:solidFill>
                  <a:srgbClr val="FFFFFF"/>
                </a:solidFill>
                <a:latin typeface="Segoe UI Light"/>
                <a:cs typeface="Segoe UI Light"/>
              </a:rPr>
              <a:t> </a:t>
            </a:r>
            <a:r>
              <a:rPr lang="en-US" sz="1351" spc="97" dirty="0" err="1">
                <a:solidFill>
                  <a:srgbClr val="FFFFFF"/>
                </a:solidFill>
                <a:latin typeface="Segoe UI Light"/>
                <a:cs typeface="Segoe UI Light"/>
              </a:rPr>
              <a:t>pencarian</a:t>
            </a:r>
            <a:endParaRPr lang="en-US" sz="1351" spc="97" dirty="0">
              <a:solidFill>
                <a:srgbClr val="FFFFFF"/>
              </a:solidFill>
              <a:latin typeface="Segoe UI Light"/>
              <a:cs typeface="Segoe UI Light"/>
            </a:endParaRPr>
          </a:p>
          <a:p>
            <a:pPr marL="236533" indent="-168270">
              <a:lnSpc>
                <a:spcPts val="1635"/>
              </a:lnSpc>
              <a:spcBef>
                <a:spcPts val="1"/>
              </a:spcBef>
            </a:pPr>
            <a:r>
              <a:rPr sz="1351" dirty="0">
                <a:solidFill>
                  <a:srgbClr val="FFFFFF"/>
                </a:solidFill>
                <a:latin typeface="Arial"/>
                <a:cs typeface="Arial"/>
              </a:rPr>
              <a:t>•  </a:t>
            </a:r>
            <a:r>
              <a:rPr lang="en-US" sz="1351" dirty="0">
                <a:solidFill>
                  <a:srgbClr val="FFFFFF"/>
                </a:solidFill>
                <a:latin typeface="Arial"/>
                <a:cs typeface="Arial"/>
              </a:rPr>
              <a:t>	</a:t>
            </a:r>
            <a:r>
              <a:rPr lang="en-US" sz="1351" spc="97" dirty="0">
                <a:solidFill>
                  <a:srgbClr val="FFFFFF"/>
                </a:solidFill>
                <a:latin typeface="Segoe UI Light"/>
                <a:cs typeface="Segoe UI Light"/>
              </a:rPr>
              <a:t>Data </a:t>
            </a:r>
            <a:r>
              <a:rPr lang="en-US" sz="1351" spc="97" dirty="0" err="1">
                <a:solidFill>
                  <a:srgbClr val="FFFFFF"/>
                </a:solidFill>
                <a:latin typeface="Segoe UI Light"/>
                <a:cs typeface="Segoe UI Light"/>
              </a:rPr>
              <a:t>pencipta</a:t>
            </a:r>
            <a:r>
              <a:rPr lang="en-US" sz="1351" spc="97" dirty="0">
                <a:solidFill>
                  <a:srgbClr val="FFFFFF"/>
                </a:solidFill>
                <a:latin typeface="Segoe UI Light"/>
                <a:cs typeface="Segoe UI Light"/>
              </a:rPr>
              <a:t> </a:t>
            </a:r>
            <a:r>
              <a:rPr lang="en-US" sz="1351" spc="97" dirty="0" err="1">
                <a:solidFill>
                  <a:srgbClr val="FFFFFF"/>
                </a:solidFill>
                <a:latin typeface="Segoe UI Light"/>
                <a:cs typeface="Segoe UI Light"/>
              </a:rPr>
              <a:t>dan</a:t>
            </a:r>
            <a:r>
              <a:rPr lang="en-US" sz="1351" spc="97" dirty="0">
                <a:solidFill>
                  <a:srgbClr val="FFFFFF"/>
                </a:solidFill>
                <a:latin typeface="Segoe UI Light"/>
                <a:cs typeface="Segoe UI Light"/>
              </a:rPr>
              <a:t> </a:t>
            </a:r>
            <a:r>
              <a:rPr lang="en-US" sz="1351" spc="97" dirty="0" err="1">
                <a:solidFill>
                  <a:srgbClr val="FFFFFF"/>
                </a:solidFill>
                <a:latin typeface="Segoe UI Light"/>
                <a:cs typeface="Segoe UI Light"/>
              </a:rPr>
              <a:t>pengelola</a:t>
            </a:r>
            <a:r>
              <a:rPr lang="en-US" sz="1351" spc="97" dirty="0">
                <a:solidFill>
                  <a:srgbClr val="FFFFFF"/>
                </a:solidFill>
                <a:latin typeface="Segoe UI Light"/>
                <a:cs typeface="Segoe UI Light"/>
              </a:rPr>
              <a:t> </a:t>
            </a:r>
            <a:r>
              <a:rPr lang="en-US" sz="1351" spc="97" dirty="0" err="1">
                <a:solidFill>
                  <a:srgbClr val="FFFFFF"/>
                </a:solidFill>
                <a:latin typeface="Segoe UI Light"/>
                <a:cs typeface="Segoe UI Light"/>
              </a:rPr>
              <a:t>arsip</a:t>
            </a:r>
            <a:r>
              <a:rPr lang="en-US" sz="1351" spc="97" dirty="0">
                <a:solidFill>
                  <a:srgbClr val="FFFFFF"/>
                </a:solidFill>
                <a:latin typeface="Segoe UI Light"/>
                <a:cs typeface="Segoe UI Light"/>
              </a:rPr>
              <a:t> </a:t>
            </a:r>
            <a:r>
              <a:rPr lang="en-US" sz="1351" spc="97" dirty="0" err="1">
                <a:solidFill>
                  <a:srgbClr val="FFFFFF"/>
                </a:solidFill>
                <a:latin typeface="Segoe UI Light"/>
                <a:cs typeface="Segoe UI Light"/>
              </a:rPr>
              <a:t>pada</a:t>
            </a:r>
            <a:r>
              <a:rPr lang="en-US" sz="1351" spc="97" dirty="0">
                <a:solidFill>
                  <a:srgbClr val="FFFFFF"/>
                </a:solidFill>
                <a:latin typeface="Segoe UI Light"/>
                <a:cs typeface="Segoe UI Light"/>
              </a:rPr>
              <a:t> </a:t>
            </a:r>
            <a:r>
              <a:rPr sz="1351" dirty="0">
                <a:solidFill>
                  <a:srgbClr val="FFFFFF"/>
                </a:solidFill>
                <a:latin typeface="Segoe UI Light"/>
                <a:cs typeface="Segoe UI Light"/>
              </a:rPr>
              <a:t>Clipbo</a:t>
            </a:r>
            <a:r>
              <a:rPr sz="1351" spc="-3" dirty="0">
                <a:solidFill>
                  <a:srgbClr val="FFFFFF"/>
                </a:solidFill>
                <a:latin typeface="Segoe UI Light"/>
                <a:cs typeface="Segoe UI Light"/>
              </a:rPr>
              <a:t>a</a:t>
            </a:r>
            <a:r>
              <a:rPr sz="1351" spc="-23" dirty="0">
                <a:solidFill>
                  <a:srgbClr val="FFFFFF"/>
                </a:solidFill>
                <a:latin typeface="Segoe UI Light"/>
                <a:cs typeface="Segoe UI Light"/>
              </a:rPr>
              <a:t>r</a:t>
            </a:r>
            <a:r>
              <a:rPr sz="1351" dirty="0">
                <a:solidFill>
                  <a:srgbClr val="FFFFFF"/>
                </a:solidFill>
                <a:latin typeface="Segoe UI Light"/>
                <a:cs typeface="Segoe UI Light"/>
              </a:rPr>
              <a:t>d</a:t>
            </a:r>
            <a:endParaRPr sz="1351" dirty="0">
              <a:latin typeface="Segoe UI Light"/>
              <a:cs typeface="Segoe UI Light"/>
            </a:endParaRPr>
          </a:p>
        </p:txBody>
      </p:sp>
      <p:sp>
        <p:nvSpPr>
          <p:cNvPr id="320" name="TextBox 319">
            <a:extLst>
              <a:ext uri="{FF2B5EF4-FFF2-40B4-BE49-F238E27FC236}">
                <a16:creationId xmlns:a16="http://schemas.microsoft.com/office/drawing/2014/main" xmlns="" id="{A83C8D29-7A05-4876-8E4F-BCBE503A1C75}"/>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   Infrastruktur Aplikasi</a:t>
            </a:r>
            <a:endPar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Tree>
    <p:extLst>
      <p:ext uri="{BB962C8B-B14F-4D97-AF65-F5344CB8AC3E}">
        <p14:creationId xmlns:p14="http://schemas.microsoft.com/office/powerpoint/2010/main" val="23894117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BC8C59AE-8FAB-4E65-8BB2-E1CF04BFA02C}"/>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EBB64E03-E606-48AD-8EB8-31B07CD1ABE9}"/>
              </a:ext>
            </a:extLst>
          </p:cNvPr>
          <p:cNvGrpSpPr/>
          <p:nvPr/>
        </p:nvGrpSpPr>
        <p:grpSpPr>
          <a:xfrm>
            <a:off x="11031306" y="1636845"/>
            <a:ext cx="1160694" cy="3584311"/>
            <a:chOff x="11031305" y="1296256"/>
            <a:chExt cx="1160694" cy="3584311"/>
          </a:xfrm>
        </p:grpSpPr>
        <p:sp>
          <p:nvSpPr>
            <p:cNvPr id="43" name="Freeform: Shape 42">
              <a:extLst>
                <a:ext uri="{FF2B5EF4-FFF2-40B4-BE49-F238E27FC236}">
                  <a16:creationId xmlns:a16="http://schemas.microsoft.com/office/drawing/2014/main" xmlns="" id="{9942D34D-79A6-4A08-9F89-2D9B0CAD2F4F}"/>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800CB3D3-1834-45C5-A428-070B4A2F9663}"/>
                </a:ext>
              </a:extLst>
            </p:cNvPr>
            <p:cNvSpPr txBox="1"/>
            <p:nvPr/>
          </p:nvSpPr>
          <p:spPr>
            <a:xfrm rot="16200000">
              <a:off x="10935099" y="3089880"/>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Infrastruktur</a:t>
              </a:r>
              <a:endParaRPr lang="en-US" sz="2400" b="1" dirty="0">
                <a:solidFill>
                  <a:schemeClr val="bg1">
                    <a:lumMod val="95000"/>
                  </a:schemeClr>
                </a:solidFill>
                <a:latin typeface="Tw Cen MT" panose="020B0602020104020603" pitchFamily="34" charset="0"/>
              </a:endParaRPr>
            </a:p>
          </p:txBody>
        </p:sp>
        <p:pic>
          <p:nvPicPr>
            <p:cNvPr id="45" name="Picture 44">
              <a:extLst>
                <a:ext uri="{FF2B5EF4-FFF2-40B4-BE49-F238E27FC236}">
                  <a16:creationId xmlns:a16="http://schemas.microsoft.com/office/drawing/2014/main" xmlns="" id="{D30C85C0-8C01-44A3-8CC9-149F10EAC665}"/>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6" name="Picture 45">
              <a:extLst>
                <a:ext uri="{FF2B5EF4-FFF2-40B4-BE49-F238E27FC236}">
                  <a16:creationId xmlns:a16="http://schemas.microsoft.com/office/drawing/2014/main" xmlns="" id="{66A71E2F-D4ED-4D30-82AA-64C7897C49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7" name="Picture 46">
              <a:extLst>
                <a:ext uri="{FF2B5EF4-FFF2-40B4-BE49-F238E27FC236}">
                  <a16:creationId xmlns:a16="http://schemas.microsoft.com/office/drawing/2014/main" xmlns="" id="{61A06370-7E29-454B-A636-7C74BC987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
        <p:nvSpPr>
          <p:cNvPr id="50" name="TextBox 49">
            <a:extLst>
              <a:ext uri="{FF2B5EF4-FFF2-40B4-BE49-F238E27FC236}">
                <a16:creationId xmlns:a16="http://schemas.microsoft.com/office/drawing/2014/main" xmlns="" id="{E1AC4950-A960-4604-9DFB-E39824807D18}"/>
              </a:ext>
            </a:extLst>
          </p:cNvPr>
          <p:cNvSpPr txBox="1"/>
          <p:nvPr/>
        </p:nvSpPr>
        <p:spPr>
          <a:xfrm>
            <a:off x="930442" y="1125878"/>
            <a:ext cx="9156091" cy="5139869"/>
          </a:xfrm>
          <a:prstGeom prst="rect">
            <a:avLst/>
          </a:prstGeom>
          <a:noFill/>
        </p:spPr>
        <p:txBody>
          <a:bodyPr wrap="square" rtlCol="0">
            <a:spAutoFit/>
          </a:bodyPr>
          <a:lstStyle/>
          <a:p>
            <a:pPr marL="285744" indent="-285744">
              <a:spcBef>
                <a:spcPts val="600"/>
              </a:spcBef>
              <a:buFont typeface="Wingdings" panose="05000000000000000000" pitchFamily="2" charset="2"/>
              <a:buChar char="v"/>
            </a:pPr>
            <a:r>
              <a:rPr lang="en-US" b="1" i="1" dirty="0" err="1">
                <a:latin typeface="Tahoma" panose="020B0604030504040204" pitchFamily="34" charset="0"/>
                <a:ea typeface="Tahoma" panose="020B0604030504040204" pitchFamily="34" charset="0"/>
                <a:cs typeface="Tahoma" panose="020B0604030504040204" pitchFamily="34" charset="0"/>
              </a:rPr>
              <a:t>Berbasis</a:t>
            </a:r>
            <a:r>
              <a:rPr lang="en-US" b="1" i="1" dirty="0">
                <a:latin typeface="Tahoma" panose="020B0604030504040204" pitchFamily="34" charset="0"/>
                <a:ea typeface="Tahoma" panose="020B0604030504040204" pitchFamily="34" charset="0"/>
                <a:cs typeface="Tahoma" panose="020B0604030504040204" pitchFamily="34" charset="0"/>
              </a:rPr>
              <a:t>-web</a:t>
            </a:r>
          </a:p>
          <a:p>
            <a:pPr marL="285744" indent="-285744">
              <a:spcBef>
                <a:spcPts val="600"/>
              </a:spcBef>
              <a:buFont typeface="Wingdings" panose="05000000000000000000" pitchFamily="2" charset="2"/>
              <a:buChar char="v"/>
            </a:pPr>
            <a:r>
              <a:rPr lang="en-US" b="1" i="1" dirty="0" err="1">
                <a:latin typeface="Tahoma" panose="020B0604030504040204" pitchFamily="34" charset="0"/>
                <a:ea typeface="Tahoma" panose="020B0604030504040204" pitchFamily="34" charset="0"/>
                <a:cs typeface="Tahoma" panose="020B0604030504040204" pitchFamily="34" charset="0"/>
              </a:rPr>
              <a:t>Sumber</a:t>
            </a:r>
            <a:r>
              <a:rPr lang="en-US" b="1" i="1" dirty="0">
                <a:latin typeface="Tahoma" panose="020B0604030504040204" pitchFamily="34" charset="0"/>
                <a:ea typeface="Tahoma" panose="020B0604030504040204" pitchFamily="34" charset="0"/>
                <a:cs typeface="Tahoma" panose="020B0604030504040204" pitchFamily="34" charset="0"/>
              </a:rPr>
              <a:t> </a:t>
            </a:r>
            <a:r>
              <a:rPr lang="en-US" b="1" i="1" dirty="0" err="1">
                <a:latin typeface="Tahoma" panose="020B0604030504040204" pitchFamily="34" charset="0"/>
                <a:ea typeface="Tahoma" panose="020B0604030504040204" pitchFamily="34" charset="0"/>
                <a:cs typeface="Tahoma" panose="020B0604030504040204" pitchFamily="34" charset="0"/>
              </a:rPr>
              <a:t>terbuka</a:t>
            </a:r>
            <a:r>
              <a:rPr lang="en-US" b="1" i="1" dirty="0">
                <a:latin typeface="Tahoma" panose="020B0604030504040204" pitchFamily="34" charset="0"/>
                <a:ea typeface="Tahoma" panose="020B0604030504040204" pitchFamily="34" charset="0"/>
                <a:cs typeface="Tahoma" panose="020B0604030504040204" pitchFamily="34" charset="0"/>
              </a:rPr>
              <a:t> </a:t>
            </a:r>
          </a:p>
          <a:p>
            <a:pPr marL="742932" lvl="1" indent="-285744">
              <a:spcBef>
                <a:spcPts val="600"/>
              </a:spcBef>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GNU </a:t>
            </a:r>
            <a:r>
              <a:rPr lang="en-US" dirty="0" err="1">
                <a:latin typeface="Tahoma" panose="020B0604030504040204" pitchFamily="34" charset="0"/>
                <a:ea typeface="Tahoma" panose="020B0604030504040204" pitchFamily="34" charset="0"/>
                <a:cs typeface="Tahoma" panose="020B0604030504040204" pitchFamily="34" charset="0"/>
              </a:rPr>
              <a:t>Affero</a:t>
            </a:r>
            <a:r>
              <a:rPr lang="en-US" dirty="0">
                <a:latin typeface="Tahoma" panose="020B0604030504040204" pitchFamily="34" charset="0"/>
                <a:ea typeface="Tahoma" panose="020B0604030504040204" pitchFamily="34" charset="0"/>
                <a:cs typeface="Tahoma" panose="020B0604030504040204" pitchFamily="34" charset="0"/>
              </a:rPr>
              <a:t> General Public License (A-GPL 3.0))</a:t>
            </a:r>
          </a:p>
          <a:p>
            <a:pPr marL="285744" indent="-285744">
              <a:spcBef>
                <a:spcPts val="600"/>
              </a:spcBef>
              <a:buFont typeface="Wingdings" panose="05000000000000000000" pitchFamily="2" charset="2"/>
              <a:buChar char="v"/>
            </a:pPr>
            <a:r>
              <a:rPr lang="en-US" b="1" i="1" dirty="0" err="1">
                <a:latin typeface="Tahoma" panose="020B0604030504040204" pitchFamily="34" charset="0"/>
                <a:ea typeface="Tahoma" panose="020B0604030504040204" pitchFamily="34" charset="0"/>
                <a:cs typeface="Tahoma" panose="020B0604030504040204" pitchFamily="34" charset="0"/>
              </a:rPr>
              <a:t>Berbasis-standar</a:t>
            </a:r>
            <a:endParaRPr lang="en-US" b="1" i="1" dirty="0">
              <a:latin typeface="Tahoma" panose="020B0604030504040204" pitchFamily="34" charset="0"/>
              <a:ea typeface="Tahoma" panose="020B0604030504040204" pitchFamily="34" charset="0"/>
              <a:cs typeface="Tahoma" panose="020B0604030504040204" pitchFamily="34" charset="0"/>
            </a:endParaRPr>
          </a:p>
          <a:p>
            <a:pPr marL="742932" lvl="1" indent="-285744">
              <a:spcBef>
                <a:spcPts val="600"/>
              </a:spcBef>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ISAD-G (</a:t>
            </a:r>
            <a:r>
              <a:rPr lang="en-US" dirty="0" err="1">
                <a:latin typeface="Tahoma" panose="020B0604030504040204" pitchFamily="34" charset="0"/>
                <a:ea typeface="Tahoma" panose="020B0604030504040204" pitchFamily="34" charset="0"/>
                <a:cs typeface="Tahoma" panose="020B0604030504040204" pitchFamily="34" charset="0"/>
              </a:rPr>
              <a:t>standar</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untuk</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mendeskripsikan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 </a:t>
            </a:r>
          </a:p>
          <a:p>
            <a:pPr marL="742932" lvl="1" indent="-285744">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ISAAR-CPF (</a:t>
            </a:r>
            <a:r>
              <a:rPr lang="en-US" dirty="0" err="1">
                <a:latin typeface="Tahoma" panose="020B0604030504040204" pitchFamily="34" charset="0"/>
                <a:ea typeface="Tahoma" panose="020B0604030504040204" pitchFamily="34" charset="0"/>
                <a:cs typeface="Tahoma" panose="020B0604030504040204" pitchFamily="34" charset="0"/>
              </a:rPr>
              <a:t>standar</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untuk</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mendeskripsikan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pencipta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 </a:t>
            </a:r>
          </a:p>
          <a:p>
            <a:pPr marL="742932" lvl="1" indent="-285744">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ISDF (</a:t>
            </a:r>
            <a:r>
              <a:rPr lang="en-US" dirty="0" err="1">
                <a:latin typeface="Tahoma" panose="020B0604030504040204" pitchFamily="34" charset="0"/>
                <a:ea typeface="Tahoma" panose="020B0604030504040204" pitchFamily="34" charset="0"/>
                <a:cs typeface="Tahoma" panose="020B0604030504040204" pitchFamily="34" charset="0"/>
              </a:rPr>
              <a:t>standar</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untuk</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mendeskripsikan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fungsi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dan</a:t>
            </a:r>
            <a:r>
              <a:rPr lang="en-US" dirty="0">
                <a:latin typeface="Tahoma" panose="020B0604030504040204" pitchFamily="34" charset="0"/>
                <a:ea typeface="Tahoma" panose="020B0604030504040204" pitchFamily="34" charset="0"/>
                <a:cs typeface="Tahoma" panose="020B0604030504040204" pitchFamily="34" charset="0"/>
              </a:rPr>
              <a:t> </a:t>
            </a:r>
          </a:p>
          <a:p>
            <a:pPr marL="742932" lvl="1" indent="-285744">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ISDIAH (</a:t>
            </a:r>
            <a:r>
              <a:rPr lang="en-US" dirty="0" err="1">
                <a:latin typeface="Tahoma" panose="020B0604030504040204" pitchFamily="34" charset="0"/>
                <a:ea typeface="Tahoma" panose="020B0604030504040204" pitchFamily="34" charset="0"/>
                <a:cs typeface="Tahoma" panose="020B0604030504040204" pitchFamily="34" charset="0"/>
              </a:rPr>
              <a:t>standar</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untuk</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mendeskripsikan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pengelola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a:t>
            </a:r>
          </a:p>
          <a:p>
            <a:pPr marL="285744" indent="-285744">
              <a:spcBef>
                <a:spcPts val="600"/>
              </a:spcBef>
              <a:buFont typeface="Wingdings" panose="05000000000000000000" pitchFamily="2" charset="2"/>
              <a:buChar char="v"/>
            </a:pPr>
            <a:r>
              <a:rPr lang="en-US" b="1" i="1" dirty="0" err="1">
                <a:latin typeface="Tahoma" panose="020B0604030504040204" pitchFamily="34" charset="0"/>
                <a:ea typeface="Tahoma" panose="020B0604030504040204" pitchFamily="34" charset="0"/>
                <a:cs typeface="Tahoma" panose="020B0604030504040204" pitchFamily="34" charset="0"/>
              </a:rPr>
              <a:t>Mudah</a:t>
            </a:r>
            <a:r>
              <a:rPr lang="en-US" b="1" i="1" dirty="0">
                <a:latin typeface="Tahoma" panose="020B0604030504040204" pitchFamily="34" charset="0"/>
                <a:ea typeface="Tahoma" panose="020B0604030504040204" pitchFamily="34" charset="0"/>
                <a:cs typeface="Tahoma" panose="020B0604030504040204" pitchFamily="34" charset="0"/>
              </a:rPr>
              <a:t> </a:t>
            </a:r>
            <a:r>
              <a:rPr lang="en-US" b="1" i="1" dirty="0" err="1">
                <a:latin typeface="Tahoma" panose="020B0604030504040204" pitchFamily="34" charset="0"/>
                <a:ea typeface="Tahoma" panose="020B0604030504040204" pitchFamily="34" charset="0"/>
                <a:cs typeface="Tahoma" panose="020B0604030504040204" pitchFamily="34" charset="0"/>
              </a:rPr>
              <a:t>dalam</a:t>
            </a:r>
            <a:r>
              <a:rPr lang="en-US" b="1" i="1" dirty="0">
                <a:latin typeface="Tahoma" panose="020B0604030504040204" pitchFamily="34" charset="0"/>
                <a:ea typeface="Tahoma" panose="020B0604030504040204" pitchFamily="34" charset="0"/>
                <a:cs typeface="Tahoma" panose="020B0604030504040204" pitchFamily="34" charset="0"/>
              </a:rPr>
              <a:t> </a:t>
            </a:r>
            <a:r>
              <a:rPr lang="en-US" b="1" i="1" dirty="0" err="1">
                <a:latin typeface="Tahoma" panose="020B0604030504040204" pitchFamily="34" charset="0"/>
                <a:ea typeface="Tahoma" panose="020B0604030504040204" pitchFamily="34" charset="0"/>
                <a:cs typeface="Tahoma" panose="020B0604030504040204" pitchFamily="34" charset="0"/>
              </a:rPr>
              <a:t>impor</a:t>
            </a:r>
            <a:r>
              <a:rPr lang="en-US" b="1" i="1" dirty="0">
                <a:latin typeface="Tahoma" panose="020B0604030504040204" pitchFamily="34" charset="0"/>
                <a:ea typeface="Tahoma" panose="020B0604030504040204" pitchFamily="34" charset="0"/>
                <a:cs typeface="Tahoma" panose="020B0604030504040204" pitchFamily="34" charset="0"/>
              </a:rPr>
              <a:t>/</a:t>
            </a:r>
            <a:r>
              <a:rPr lang="en-US" b="1" i="1" dirty="0" err="1">
                <a:latin typeface="Tahoma" panose="020B0604030504040204" pitchFamily="34" charset="0"/>
                <a:ea typeface="Tahoma" panose="020B0604030504040204" pitchFamily="34" charset="0"/>
                <a:cs typeface="Tahoma" panose="020B0604030504040204" pitchFamily="34" charset="0"/>
              </a:rPr>
              <a:t>ekspor</a:t>
            </a:r>
            <a:endParaRPr lang="en-US" b="1" i="1" dirty="0">
              <a:latin typeface="Tahoma" panose="020B0604030504040204" pitchFamily="34" charset="0"/>
              <a:ea typeface="Tahoma" panose="020B0604030504040204" pitchFamily="34" charset="0"/>
              <a:cs typeface="Tahoma" panose="020B0604030504040204" pitchFamily="34" charset="0"/>
            </a:endParaRPr>
          </a:p>
          <a:p>
            <a:pPr marL="742932" lvl="1" indent="-285744">
              <a:spcBef>
                <a:spcPts val="600"/>
              </a:spcBef>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EAD (</a:t>
            </a:r>
            <a:r>
              <a:rPr lang="en-US" dirty="0" err="1">
                <a:latin typeface="Tahoma" panose="020B0604030504040204" pitchFamily="34" charset="0"/>
                <a:ea typeface="Tahoma" panose="020B0604030504040204" pitchFamily="34" charset="0"/>
                <a:cs typeface="Tahoma" panose="020B0604030504040204" pitchFamily="34" charset="0"/>
              </a:rPr>
              <a:t>untuk</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deskripsi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pencipta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pengelola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serta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terminologi</a:t>
            </a:r>
            <a:r>
              <a:rPr lang="en-US" dirty="0">
                <a:latin typeface="Tahoma" panose="020B0604030504040204" pitchFamily="34" charset="0"/>
                <a:ea typeface="Tahoma" panose="020B0604030504040204" pitchFamily="34" charset="0"/>
                <a:cs typeface="Tahoma" panose="020B0604030504040204" pitchFamily="34" charset="0"/>
              </a:rPr>
              <a:t>),</a:t>
            </a:r>
          </a:p>
          <a:p>
            <a:pPr marL="742932" lvl="1" indent="-285744">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Dublin Core XML, MODS XML (</a:t>
            </a:r>
            <a:r>
              <a:rPr lang="en-US" dirty="0" err="1">
                <a:latin typeface="Tahoma" panose="020B0604030504040204" pitchFamily="34" charset="0"/>
                <a:ea typeface="Tahoma" panose="020B0604030504040204" pitchFamily="34" charset="0"/>
                <a:cs typeface="Tahoma" panose="020B0604030504040204" pitchFamily="34" charset="0"/>
              </a:rPr>
              <a:t>untuk</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deskripsi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dan</a:t>
            </a:r>
            <a:r>
              <a:rPr lang="en-US" dirty="0">
                <a:latin typeface="Tahoma" panose="020B0604030504040204" pitchFamily="34" charset="0"/>
                <a:ea typeface="Tahoma" panose="020B0604030504040204" pitchFamily="34" charset="0"/>
                <a:cs typeface="Tahoma" panose="020B0604030504040204" pitchFamily="34" charset="0"/>
              </a:rPr>
              <a:t> terminology </a:t>
            </a:r>
            <a:r>
              <a:rPr lang="en-US" dirty="0" err="1">
                <a:latin typeface="Tahoma" panose="020B0604030504040204" pitchFamily="34" charset="0"/>
                <a:ea typeface="Tahoma" panose="020B0604030504040204" pitchFamily="34" charset="0"/>
                <a:cs typeface="Tahoma" panose="020B0604030504040204" pitchFamily="34" charset="0"/>
              </a:rPr>
              <a:t>terkait</a:t>
            </a:r>
            <a:r>
              <a:rPr lang="en-US" dirty="0">
                <a:latin typeface="Tahoma" panose="020B0604030504040204" pitchFamily="34" charset="0"/>
                <a:ea typeface="Tahoma" panose="020B0604030504040204" pitchFamily="34" charset="0"/>
                <a:cs typeface="Tahoma" panose="020B0604030504040204" pitchFamily="34" charset="0"/>
              </a:rPr>
              <a:t>),</a:t>
            </a:r>
          </a:p>
          <a:p>
            <a:pPr marL="742932" lvl="1" indent="-285744">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EAC (basis data </a:t>
            </a:r>
            <a:r>
              <a:rPr lang="en-US" dirty="0" err="1">
                <a:latin typeface="Tahoma" panose="020B0604030504040204" pitchFamily="34" charset="0"/>
                <a:ea typeface="Tahoma" panose="020B0604030504040204" pitchFamily="34" charset="0"/>
                <a:cs typeface="Tahoma" panose="020B0604030504040204" pitchFamily="34" charset="0"/>
              </a:rPr>
              <a:t>pencipta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arsip</a:t>
            </a:r>
            <a:r>
              <a:rPr lang="en-US" dirty="0">
                <a:latin typeface="Tahoma" panose="020B0604030504040204" pitchFamily="34" charset="0"/>
                <a:ea typeface="Tahoma" panose="020B0604030504040204" pitchFamily="34" charset="0"/>
                <a:cs typeface="Tahoma" panose="020B0604030504040204" pitchFamily="34" charset="0"/>
              </a:rPr>
              <a:t>),</a:t>
            </a:r>
          </a:p>
          <a:p>
            <a:pPr marL="742932" lvl="1" indent="-285744">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SKOS (basis data </a:t>
            </a:r>
            <a:r>
              <a:rPr lang="en-US" dirty="0" err="1">
                <a:latin typeface="Tahoma" panose="020B0604030504040204" pitchFamily="34" charset="0"/>
                <a:ea typeface="Tahoma" panose="020B0604030504040204" pitchFamily="34" charset="0"/>
                <a:cs typeface="Tahoma" panose="020B0604030504040204" pitchFamily="34" charset="0"/>
              </a:rPr>
              <a:t>terminologi</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taksonomi</a:t>
            </a:r>
            <a:r>
              <a:rPr lang="en-US" dirty="0">
                <a:latin typeface="Tahoma" panose="020B0604030504040204" pitchFamily="34" charset="0"/>
                <a:ea typeface="Tahoma" panose="020B0604030504040204" pitchFamily="34" charset="0"/>
                <a:cs typeface="Tahoma" panose="020B0604030504040204" pitchFamily="34" charset="0"/>
              </a:rPr>
              <a:t>),</a:t>
            </a:r>
          </a:p>
          <a:p>
            <a:pPr marL="746107" indent="-288918">
              <a:buFont typeface="Wingdings" panose="05000000000000000000" pitchFamily="2" charset="2"/>
              <a:buChar char="ü"/>
              <a:tabLst>
                <a:tab pos="457189" algn="l"/>
              </a:tabLst>
            </a:pPr>
            <a:r>
              <a:rPr lang="en-US" dirty="0">
                <a:latin typeface="Tahoma" panose="020B0604030504040204" pitchFamily="34" charset="0"/>
                <a:ea typeface="Tahoma" panose="020B0604030504040204" pitchFamily="34" charset="0"/>
                <a:cs typeface="Tahoma" panose="020B0604030504040204" pitchFamily="34" charset="0"/>
              </a:rPr>
              <a:t>File .csv (</a:t>
            </a:r>
            <a:r>
              <a:rPr lang="en-US" i="1" dirty="0">
                <a:latin typeface="Tahoma" panose="020B0604030504040204" pitchFamily="34" charset="0"/>
                <a:ea typeface="Tahoma" panose="020B0604030504040204" pitchFamily="34" charset="0"/>
                <a:cs typeface="Tahoma" panose="020B0604030504040204" pitchFamily="34" charset="0"/>
              </a:rPr>
              <a:t>comma-separated values</a:t>
            </a:r>
            <a:r>
              <a:rPr lang="en-US" dirty="0">
                <a:latin typeface="Tahoma" panose="020B0604030504040204" pitchFamily="34" charset="0"/>
                <a:ea typeface="Tahoma" panose="020B0604030504040204" pitchFamily="34" charset="0"/>
                <a:cs typeface="Tahoma" panose="020B0604030504040204" pitchFamily="34" charset="0"/>
              </a:rPr>
              <a:t>). </a:t>
            </a:r>
          </a:p>
          <a:p>
            <a:pPr marL="285744" indent="-285744">
              <a:spcBef>
                <a:spcPts val="600"/>
              </a:spcBef>
              <a:buFont typeface="Wingdings" panose="05000000000000000000" pitchFamily="2" charset="2"/>
              <a:buChar char="v"/>
            </a:pPr>
            <a:r>
              <a:rPr lang="en-US" b="1" i="1" dirty="0" err="1">
                <a:latin typeface="Tahoma" panose="020B0604030504040204" pitchFamily="34" charset="0"/>
                <a:ea typeface="Tahoma" panose="020B0604030504040204" pitchFamily="34" charset="0"/>
                <a:cs typeface="Tahoma" panose="020B0604030504040204" pitchFamily="34" charset="0"/>
              </a:rPr>
              <a:t>Multirepositori</a:t>
            </a:r>
            <a:endParaRPr lang="en-US" b="1" i="1" dirty="0">
              <a:latin typeface="Tahoma" panose="020B0604030504040204" pitchFamily="34" charset="0"/>
              <a:ea typeface="Tahoma" panose="020B0604030504040204" pitchFamily="34" charset="0"/>
              <a:cs typeface="Tahoma" panose="020B0604030504040204" pitchFamily="34" charset="0"/>
            </a:endParaRPr>
          </a:p>
          <a:p>
            <a:pPr marL="285744" indent="-285744">
              <a:spcBef>
                <a:spcPts val="600"/>
              </a:spcBef>
              <a:buFont typeface="Wingdings" panose="05000000000000000000" pitchFamily="2" charset="2"/>
              <a:buChar char="v"/>
            </a:pPr>
            <a:r>
              <a:rPr lang="en-US" b="1" i="1" dirty="0" err="1">
                <a:latin typeface="Tahoma" panose="020B0604030504040204" pitchFamily="34" charset="0"/>
                <a:ea typeface="Tahoma" panose="020B0604030504040204" pitchFamily="34" charset="0"/>
                <a:cs typeface="Tahoma" panose="020B0604030504040204" pitchFamily="34" charset="0"/>
              </a:rPr>
              <a:t>Disempurnakan</a:t>
            </a:r>
            <a:r>
              <a:rPr lang="en-US" b="1" i="1" dirty="0">
                <a:latin typeface="Tahoma" panose="020B0604030504040204" pitchFamily="34" charset="0"/>
                <a:ea typeface="Tahoma" panose="020B0604030504040204" pitchFamily="34" charset="0"/>
                <a:cs typeface="Tahoma" panose="020B0604030504040204" pitchFamily="34" charset="0"/>
              </a:rPr>
              <a:t> </a:t>
            </a:r>
            <a:r>
              <a:rPr lang="en-US" b="1" i="1" dirty="0" err="1">
                <a:latin typeface="Tahoma" panose="020B0604030504040204" pitchFamily="34" charset="0"/>
                <a:ea typeface="Tahoma" panose="020B0604030504040204" pitchFamily="34" charset="0"/>
                <a:cs typeface="Tahoma" panose="020B0604030504040204" pitchFamily="34" charset="0"/>
              </a:rPr>
              <a:t>secara</a:t>
            </a:r>
            <a:r>
              <a:rPr lang="en-US" b="1" i="1" dirty="0">
                <a:latin typeface="Tahoma" panose="020B0604030504040204" pitchFamily="34" charset="0"/>
                <a:ea typeface="Tahoma" panose="020B0604030504040204" pitchFamily="34" charset="0"/>
                <a:cs typeface="Tahoma" panose="020B0604030504040204" pitchFamily="34" charset="0"/>
              </a:rPr>
              <a:t> </a:t>
            </a:r>
            <a:r>
              <a:rPr lang="en-US" b="1" i="1" dirty="0" err="1">
                <a:latin typeface="Tahoma" panose="020B0604030504040204" pitchFamily="34" charset="0"/>
                <a:ea typeface="Tahoma" panose="020B0604030504040204" pitchFamily="34" charset="0"/>
                <a:cs typeface="Tahoma" panose="020B0604030504040204" pitchFamily="34" charset="0"/>
              </a:rPr>
              <a:t>terus-menerus</a:t>
            </a:r>
            <a:endParaRPr lang="en-US" b="1" i="1" dirty="0">
              <a:latin typeface="Tahoma" panose="020B0604030504040204" pitchFamily="34" charset="0"/>
              <a:ea typeface="Tahoma" panose="020B0604030504040204" pitchFamily="34" charset="0"/>
              <a:cs typeface="Tahoma" panose="020B0604030504040204" pitchFamily="34" charset="0"/>
            </a:endParaRPr>
          </a:p>
        </p:txBody>
      </p:sp>
      <p:sp>
        <p:nvSpPr>
          <p:cNvPr id="49" name="TextBox 48">
            <a:extLst>
              <a:ext uri="{FF2B5EF4-FFF2-40B4-BE49-F238E27FC236}">
                <a16:creationId xmlns:a16="http://schemas.microsoft.com/office/drawing/2014/main" xmlns="" id="{CB2E1D95-368E-4A70-88E6-8E85B09413C9}"/>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   Infrastruktur Aplikasi</a:t>
            </a:r>
            <a:endPar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Tree>
    <p:extLst>
      <p:ext uri="{BB962C8B-B14F-4D97-AF65-F5344CB8AC3E}">
        <p14:creationId xmlns:p14="http://schemas.microsoft.com/office/powerpoint/2010/main" val="33136490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BC8C59AE-8FAB-4E65-8BB2-E1CF04BFA02C}"/>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EBB64E03-E606-48AD-8EB8-31B07CD1ABE9}"/>
              </a:ext>
            </a:extLst>
          </p:cNvPr>
          <p:cNvGrpSpPr/>
          <p:nvPr/>
        </p:nvGrpSpPr>
        <p:grpSpPr>
          <a:xfrm>
            <a:off x="11031306" y="1636845"/>
            <a:ext cx="1160694" cy="3584311"/>
            <a:chOff x="11031305" y="1296256"/>
            <a:chExt cx="1160694" cy="3584311"/>
          </a:xfrm>
        </p:grpSpPr>
        <p:sp>
          <p:nvSpPr>
            <p:cNvPr id="43" name="Freeform: Shape 42">
              <a:extLst>
                <a:ext uri="{FF2B5EF4-FFF2-40B4-BE49-F238E27FC236}">
                  <a16:creationId xmlns:a16="http://schemas.microsoft.com/office/drawing/2014/main" xmlns="" id="{9942D34D-79A6-4A08-9F89-2D9B0CAD2F4F}"/>
                </a:ext>
              </a:extLst>
            </p:cNvPr>
            <p:cNvSpPr/>
            <p:nvPr/>
          </p:nvSpPr>
          <p:spPr>
            <a:xfrm>
              <a:off x="11031305" y="2191923"/>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800CB3D3-1834-45C5-A428-070B4A2F9663}"/>
                </a:ext>
              </a:extLst>
            </p:cNvPr>
            <p:cNvSpPr txBox="1"/>
            <p:nvPr/>
          </p:nvSpPr>
          <p:spPr>
            <a:xfrm rot="16200000">
              <a:off x="10935099" y="3089880"/>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Infrastruktur</a:t>
              </a:r>
              <a:endParaRPr lang="en-US" sz="2400" b="1" dirty="0">
                <a:solidFill>
                  <a:schemeClr val="bg1">
                    <a:lumMod val="95000"/>
                  </a:schemeClr>
                </a:solidFill>
                <a:latin typeface="Tw Cen MT" panose="020B0602020104020603" pitchFamily="34" charset="0"/>
              </a:endParaRPr>
            </a:p>
          </p:txBody>
        </p:sp>
        <p:pic>
          <p:nvPicPr>
            <p:cNvPr id="45" name="Picture 44">
              <a:extLst>
                <a:ext uri="{FF2B5EF4-FFF2-40B4-BE49-F238E27FC236}">
                  <a16:creationId xmlns:a16="http://schemas.microsoft.com/office/drawing/2014/main" xmlns="" id="{D30C85C0-8C01-44A3-8CC9-149F10EAC665}"/>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043711"/>
              <a:ext cx="554000" cy="554000"/>
            </a:xfrm>
            <a:prstGeom prst="rect">
              <a:avLst/>
            </a:prstGeom>
          </p:spPr>
        </p:pic>
        <p:pic>
          <p:nvPicPr>
            <p:cNvPr id="46" name="Picture 45">
              <a:extLst>
                <a:ext uri="{FF2B5EF4-FFF2-40B4-BE49-F238E27FC236}">
                  <a16:creationId xmlns:a16="http://schemas.microsoft.com/office/drawing/2014/main" xmlns="" id="{66A71E2F-D4ED-4D30-82AA-64C7897C49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505494"/>
              <a:ext cx="947078" cy="528601"/>
            </a:xfrm>
            <a:prstGeom prst="rect">
              <a:avLst/>
            </a:prstGeom>
          </p:spPr>
        </p:pic>
        <p:pic>
          <p:nvPicPr>
            <p:cNvPr id="47" name="Picture 46">
              <a:extLst>
                <a:ext uri="{FF2B5EF4-FFF2-40B4-BE49-F238E27FC236}">
                  <a16:creationId xmlns:a16="http://schemas.microsoft.com/office/drawing/2014/main" xmlns="" id="{61A06370-7E29-454B-A636-7C74BC987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504729"/>
              <a:ext cx="362036" cy="389640"/>
            </a:xfrm>
            <a:prstGeom prst="rect">
              <a:avLst/>
            </a:prstGeom>
          </p:spPr>
        </p:pic>
      </p:grpSp>
      <p:sp>
        <p:nvSpPr>
          <p:cNvPr id="319" name="object 4">
            <a:extLst>
              <a:ext uri="{FF2B5EF4-FFF2-40B4-BE49-F238E27FC236}">
                <a16:creationId xmlns:a16="http://schemas.microsoft.com/office/drawing/2014/main" xmlns="" id="{C8A67826-A80B-4FC4-A43F-28E6E537940A}"/>
              </a:ext>
            </a:extLst>
          </p:cNvPr>
          <p:cNvSpPr/>
          <p:nvPr/>
        </p:nvSpPr>
        <p:spPr>
          <a:xfrm>
            <a:off x="401054" y="1000742"/>
            <a:ext cx="10122568" cy="5608605"/>
          </a:xfrm>
          <a:prstGeom prst="rect">
            <a:avLst/>
          </a:prstGeom>
          <a:blipFill>
            <a:blip r:embed="rId5" cstate="print"/>
            <a:stretch>
              <a:fillRect/>
            </a:stretch>
          </a:blipFill>
          <a:effectLst>
            <a:glow rad="139700">
              <a:schemeClr val="accent5">
                <a:satMod val="175000"/>
                <a:alpha val="40000"/>
              </a:schemeClr>
            </a:glow>
          </a:effectLst>
        </p:spPr>
        <p:txBody>
          <a:bodyPr wrap="square" lIns="0" tIns="0" rIns="0" bIns="0" rtlCol="0">
            <a:noAutofit/>
          </a:bodyPr>
          <a:lstStyle/>
          <a:p>
            <a:endParaRPr sz="1351"/>
          </a:p>
        </p:txBody>
      </p:sp>
      <p:sp>
        <p:nvSpPr>
          <p:cNvPr id="320" name="object 20">
            <a:extLst>
              <a:ext uri="{FF2B5EF4-FFF2-40B4-BE49-F238E27FC236}">
                <a16:creationId xmlns:a16="http://schemas.microsoft.com/office/drawing/2014/main" xmlns="" id="{F1F79761-995C-4D2F-BA6C-7A80A8D00E2F}"/>
              </a:ext>
            </a:extLst>
          </p:cNvPr>
          <p:cNvSpPr txBox="1"/>
          <p:nvPr/>
        </p:nvSpPr>
        <p:spPr>
          <a:xfrm>
            <a:off x="3727402" y="5936618"/>
            <a:ext cx="6456468" cy="705079"/>
          </a:xfrm>
          <a:prstGeom prst="rect">
            <a:avLst/>
          </a:prstGeom>
        </p:spPr>
        <p:txBody>
          <a:bodyPr wrap="square" lIns="0" tIns="0" rIns="0" bIns="0" rtlCol="0">
            <a:noAutofit/>
          </a:bodyPr>
          <a:lstStyle/>
          <a:p>
            <a:pPr marL="9525" algn="ctr">
              <a:lnSpc>
                <a:spcPts val="5551"/>
              </a:lnSpc>
              <a:spcBef>
                <a:spcPts val="279"/>
              </a:spcBef>
            </a:pPr>
            <a:r>
              <a:rPr lang="en-US" sz="7200" baseline="-1138" dirty="0">
                <a:solidFill>
                  <a:schemeClr val="bg1"/>
                </a:solidFill>
                <a:latin typeface="Impact"/>
                <a:cs typeface="Impact"/>
              </a:rPr>
              <a:t>PENGGUNA  ATOM</a:t>
            </a:r>
            <a:endParaRPr sz="7200" dirty="0">
              <a:solidFill>
                <a:schemeClr val="bg1"/>
              </a:solidFill>
              <a:latin typeface="Impact"/>
              <a:cs typeface="Impact"/>
            </a:endParaRPr>
          </a:p>
        </p:txBody>
      </p:sp>
      <p:sp>
        <p:nvSpPr>
          <p:cNvPr id="49" name="TextBox 48">
            <a:extLst>
              <a:ext uri="{FF2B5EF4-FFF2-40B4-BE49-F238E27FC236}">
                <a16:creationId xmlns:a16="http://schemas.microsoft.com/office/drawing/2014/main" xmlns="" id="{424914C7-83FD-4655-8C20-C672FD27BDAA}"/>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Infrastruktur</a:t>
            </a:r>
            <a:r>
              <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rPr>
              <a:t>Aplikasi</a:t>
            </a:r>
            <a:endParaRPr lang="en-US" sz="3600" dirty="0">
              <a:ln w="18000">
                <a:solidFill>
                  <a:srgbClr val="00B05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Tree>
    <p:extLst>
      <p:ext uri="{BB962C8B-B14F-4D97-AF65-F5344CB8AC3E}">
        <p14:creationId xmlns:p14="http://schemas.microsoft.com/office/powerpoint/2010/main" val="22928427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3047"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94421"/>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
        <p:nvSpPr>
          <p:cNvPr id="204" name="TextBox 203">
            <a:extLst>
              <a:ext uri="{FF2B5EF4-FFF2-40B4-BE49-F238E27FC236}">
                <a16:creationId xmlns:a16="http://schemas.microsoft.com/office/drawing/2014/main" xmlns="" id="{01B7EAF2-1427-48E4-8014-DF1341F5CE82}"/>
              </a:ext>
            </a:extLst>
          </p:cNvPr>
          <p:cNvSpPr txBox="1"/>
          <p:nvPr/>
        </p:nvSpPr>
        <p:spPr>
          <a:xfrm>
            <a:off x="4053303" y="2123560"/>
            <a:ext cx="2058920" cy="461665"/>
          </a:xfrm>
          <a:prstGeom prst="rect">
            <a:avLst/>
          </a:prstGeom>
          <a:noFill/>
        </p:spPr>
        <p:txBody>
          <a:bodyPr wrap="square" rtlCol="0">
            <a:spAutoFit/>
          </a:bodyPr>
          <a:lstStyle/>
          <a:p>
            <a:r>
              <a:rPr lang="en-US" sz="1200">
                <a:latin typeface="Tw Cen MT" panose="020B0602020104020603" pitchFamily="34" charset="0"/>
              </a:rPr>
              <a:t>App cloud: </a:t>
            </a:r>
            <a:endParaRPr lang="en-US" sz="1200" dirty="0">
              <a:latin typeface="Tw Cen MT" panose="020B0602020104020603" pitchFamily="34" charset="0"/>
            </a:endParaRPr>
          </a:p>
          <a:p>
            <a:r>
              <a:rPr lang="en-US" sz="1200" b="1" dirty="0">
                <a:latin typeface="Tw Cen MT" panose="020B0602020104020603" pitchFamily="34" charset="0"/>
              </a:rPr>
              <a:t>https://</a:t>
            </a:r>
            <a:r>
              <a:rPr lang="en-US" sz="1200" b="1" dirty="0">
                <a:solidFill>
                  <a:srgbClr val="0070C0"/>
                </a:solidFill>
                <a:latin typeface="Tw Cen MT" panose="020B0602020104020603" pitchFamily="34" charset="0"/>
              </a:rPr>
              <a:t>subdomain</a:t>
            </a:r>
            <a:r>
              <a:rPr lang="en-US" sz="1200" b="1" dirty="0">
                <a:latin typeface="Tw Cen MT" panose="020B0602020104020603" pitchFamily="34" charset="0"/>
              </a:rPr>
              <a:t>.sikn.go.id</a:t>
            </a:r>
          </a:p>
        </p:txBody>
      </p:sp>
      <p:grpSp>
        <p:nvGrpSpPr>
          <p:cNvPr id="205" name="Group 204">
            <a:extLst>
              <a:ext uri="{FF2B5EF4-FFF2-40B4-BE49-F238E27FC236}">
                <a16:creationId xmlns:a16="http://schemas.microsoft.com/office/drawing/2014/main" xmlns="" id="{49E009F0-7285-4B1F-ABA4-7EA1B02993D8}"/>
              </a:ext>
            </a:extLst>
          </p:cNvPr>
          <p:cNvGrpSpPr/>
          <p:nvPr/>
        </p:nvGrpSpPr>
        <p:grpSpPr>
          <a:xfrm>
            <a:off x="4029680" y="727797"/>
            <a:ext cx="2177528" cy="1561243"/>
            <a:chOff x="4029680" y="823327"/>
            <a:chExt cx="2177528" cy="1561242"/>
          </a:xfrm>
        </p:grpSpPr>
        <p:sp>
          <p:nvSpPr>
            <p:cNvPr id="206" name="Flowchart: Connector 205">
              <a:extLst>
                <a:ext uri="{FF2B5EF4-FFF2-40B4-BE49-F238E27FC236}">
                  <a16:creationId xmlns:a16="http://schemas.microsoft.com/office/drawing/2014/main" xmlns="" id="{25195D86-9DBD-410D-8332-B85033059722}"/>
                </a:ext>
              </a:extLst>
            </p:cNvPr>
            <p:cNvSpPr/>
            <p:nvPr/>
          </p:nvSpPr>
          <p:spPr>
            <a:xfrm>
              <a:off x="4538197" y="1195849"/>
              <a:ext cx="1188720" cy="118872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Connector 206">
              <a:extLst>
                <a:ext uri="{FF2B5EF4-FFF2-40B4-BE49-F238E27FC236}">
                  <a16:creationId xmlns:a16="http://schemas.microsoft.com/office/drawing/2014/main" xmlns="" id="{7595EA93-ECD4-4EB6-9CBC-2E1457DBAE00}"/>
                </a:ext>
              </a:extLst>
            </p:cNvPr>
            <p:cNvSpPr/>
            <p:nvPr/>
          </p:nvSpPr>
          <p:spPr>
            <a:xfrm>
              <a:off x="4629637" y="1287289"/>
              <a:ext cx="1005840" cy="1005840"/>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 name="Picture 4" descr="Image result for server icon">
              <a:extLst>
                <a:ext uri="{FF2B5EF4-FFF2-40B4-BE49-F238E27FC236}">
                  <a16:creationId xmlns:a16="http://schemas.microsoft.com/office/drawing/2014/main" xmlns="" id="{E317505D-F74D-42CB-98D4-12E4BE764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853" y="1497653"/>
              <a:ext cx="605182" cy="605182"/>
            </a:xfrm>
            <a:prstGeom prst="rect">
              <a:avLst/>
            </a:prstGeom>
            <a:noFill/>
            <a:extLst>
              <a:ext uri="{909E8E84-426E-40dd-AFC4-6F175D3DCCD1}">
                <a14:hiddenFill xmlns:a14="http://schemas.microsoft.com/office/drawing/2010/main">
                  <a:solidFill>
                    <a:srgbClr val="FFFFFF"/>
                  </a:solidFill>
                </a14:hiddenFill>
              </a:ext>
            </a:extLst>
          </p:spPr>
        </p:pic>
        <p:sp>
          <p:nvSpPr>
            <p:cNvPr id="209" name="TextBox 208">
              <a:extLst>
                <a:ext uri="{FF2B5EF4-FFF2-40B4-BE49-F238E27FC236}">
                  <a16:creationId xmlns:a16="http://schemas.microsoft.com/office/drawing/2014/main" xmlns="" id="{85AE556E-302F-428B-9111-EAB82F1415D9}"/>
                </a:ext>
              </a:extLst>
            </p:cNvPr>
            <p:cNvSpPr txBox="1"/>
            <p:nvPr/>
          </p:nvSpPr>
          <p:spPr>
            <a:xfrm>
              <a:off x="4029680" y="823327"/>
              <a:ext cx="2177528" cy="338554"/>
            </a:xfrm>
            <a:prstGeom prst="rect">
              <a:avLst/>
            </a:prstGeom>
            <a:noFill/>
          </p:spPr>
          <p:txBody>
            <a:bodyPr wrap="square" rtlCol="0">
              <a:spAutoFit/>
            </a:bodyPr>
            <a:lstStyle/>
            <a:p>
              <a:pPr algn="ctr"/>
              <a:r>
                <a:rPr lang="en-US" sz="1600" b="1" dirty="0">
                  <a:solidFill>
                    <a:srgbClr val="0070C0"/>
                  </a:solidFill>
                  <a:latin typeface="Tw Cen MT" panose="020B0602020104020603" pitchFamily="34" charset="0"/>
                </a:rPr>
                <a:t>SIMPUL JARINGAN</a:t>
              </a:r>
            </a:p>
          </p:txBody>
        </p:sp>
      </p:grpSp>
      <p:grpSp>
        <p:nvGrpSpPr>
          <p:cNvPr id="210" name="Group 209">
            <a:extLst>
              <a:ext uri="{FF2B5EF4-FFF2-40B4-BE49-F238E27FC236}">
                <a16:creationId xmlns:a16="http://schemas.microsoft.com/office/drawing/2014/main" xmlns="" id="{CC5C82E5-D5B8-4C5B-A642-EF855ED3410C}"/>
              </a:ext>
            </a:extLst>
          </p:cNvPr>
          <p:cNvGrpSpPr/>
          <p:nvPr/>
        </p:nvGrpSpPr>
        <p:grpSpPr>
          <a:xfrm>
            <a:off x="7147498" y="1606025"/>
            <a:ext cx="3068043" cy="4765407"/>
            <a:chOff x="7147492" y="1606016"/>
            <a:chExt cx="3068042" cy="4765407"/>
          </a:xfrm>
        </p:grpSpPr>
        <p:grpSp>
          <p:nvGrpSpPr>
            <p:cNvPr id="211" name="Group 210">
              <a:extLst>
                <a:ext uri="{FF2B5EF4-FFF2-40B4-BE49-F238E27FC236}">
                  <a16:creationId xmlns:a16="http://schemas.microsoft.com/office/drawing/2014/main" xmlns="" id="{C7C62EED-9A36-4AA7-9B50-BD525E54C35C}"/>
                </a:ext>
              </a:extLst>
            </p:cNvPr>
            <p:cNvGrpSpPr/>
            <p:nvPr/>
          </p:nvGrpSpPr>
          <p:grpSpPr>
            <a:xfrm>
              <a:off x="7147492" y="1606016"/>
              <a:ext cx="3016105" cy="2149472"/>
              <a:chOff x="6481916" y="1769166"/>
              <a:chExt cx="3016105" cy="2149472"/>
            </a:xfrm>
          </p:grpSpPr>
          <p:sp>
            <p:nvSpPr>
              <p:cNvPr id="219" name="Flowchart: Connector 218">
                <a:extLst>
                  <a:ext uri="{FF2B5EF4-FFF2-40B4-BE49-F238E27FC236}">
                    <a16:creationId xmlns:a16="http://schemas.microsoft.com/office/drawing/2014/main" xmlns="" id="{8EE6C174-1377-40BD-959C-972908B9BEF4}"/>
                  </a:ext>
                </a:extLst>
              </p:cNvPr>
              <p:cNvSpPr/>
              <p:nvPr/>
            </p:nvSpPr>
            <p:spPr>
              <a:xfrm>
                <a:off x="7099544" y="2089838"/>
                <a:ext cx="1828800" cy="18288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Connector 219">
                <a:extLst>
                  <a:ext uri="{FF2B5EF4-FFF2-40B4-BE49-F238E27FC236}">
                    <a16:creationId xmlns:a16="http://schemas.microsoft.com/office/drawing/2014/main" xmlns="" id="{4EADE31A-023D-4DB0-BE20-CAAA23E58EF7}"/>
                  </a:ext>
                </a:extLst>
              </p:cNvPr>
              <p:cNvSpPr/>
              <p:nvPr/>
            </p:nvSpPr>
            <p:spPr>
              <a:xfrm>
                <a:off x="7238090" y="2226998"/>
                <a:ext cx="1551708" cy="155448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1" name="Picture 2" descr="Related image">
                <a:extLst>
                  <a:ext uri="{FF2B5EF4-FFF2-40B4-BE49-F238E27FC236}">
                    <a16:creationId xmlns:a16="http://schemas.microsoft.com/office/drawing/2014/main" xmlns="" id="{3E5F6582-3808-45BE-B134-B54523C570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4402" y="2626513"/>
                <a:ext cx="1111134" cy="1111134"/>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21">
                <a:extLst>
                  <a:ext uri="{FF2B5EF4-FFF2-40B4-BE49-F238E27FC236}">
                    <a16:creationId xmlns:a16="http://schemas.microsoft.com/office/drawing/2014/main" xmlns="" id="{EC650CB3-C408-4340-A28A-535414DBD01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91961" y="2280651"/>
                <a:ext cx="753575" cy="420600"/>
              </a:xfrm>
              <a:prstGeom prst="rect">
                <a:avLst/>
              </a:prstGeom>
            </p:spPr>
          </p:pic>
          <p:sp>
            <p:nvSpPr>
              <p:cNvPr id="223" name="TextBox 222">
                <a:extLst>
                  <a:ext uri="{FF2B5EF4-FFF2-40B4-BE49-F238E27FC236}">
                    <a16:creationId xmlns:a16="http://schemas.microsoft.com/office/drawing/2014/main" xmlns="" id="{E426312F-B34F-4E08-9407-7327D2E282DF}"/>
                  </a:ext>
                </a:extLst>
              </p:cNvPr>
              <p:cNvSpPr txBox="1"/>
              <p:nvPr/>
            </p:nvSpPr>
            <p:spPr>
              <a:xfrm>
                <a:off x="6481916" y="1769166"/>
                <a:ext cx="3016105" cy="338554"/>
              </a:xfrm>
              <a:prstGeom prst="rect">
                <a:avLst/>
              </a:prstGeom>
              <a:noFill/>
            </p:spPr>
            <p:txBody>
              <a:bodyPr wrap="square" rtlCol="0">
                <a:spAutoFit/>
              </a:bodyPr>
              <a:lstStyle/>
              <a:p>
                <a:pPr algn="ctr"/>
                <a:r>
                  <a:rPr lang="en-US" sz="1600" b="1" dirty="0">
                    <a:solidFill>
                      <a:srgbClr val="FFC000"/>
                    </a:solidFill>
                    <a:latin typeface="Tw Cen MT" panose="020B0602020104020603" pitchFamily="34" charset="0"/>
                  </a:rPr>
                  <a:t>PUSAT JARINGAN NASIONAL</a:t>
                </a:r>
              </a:p>
            </p:txBody>
          </p:sp>
        </p:grpSp>
        <p:grpSp>
          <p:nvGrpSpPr>
            <p:cNvPr id="212" name="Group 211">
              <a:extLst>
                <a:ext uri="{FF2B5EF4-FFF2-40B4-BE49-F238E27FC236}">
                  <a16:creationId xmlns:a16="http://schemas.microsoft.com/office/drawing/2014/main" xmlns="" id="{8EAD4287-EEED-4E93-833B-AF0F0D9B35CD}"/>
                </a:ext>
              </a:extLst>
            </p:cNvPr>
            <p:cNvGrpSpPr/>
            <p:nvPr/>
          </p:nvGrpSpPr>
          <p:grpSpPr>
            <a:xfrm>
              <a:off x="7147492" y="4580205"/>
              <a:ext cx="3068042" cy="1791218"/>
              <a:chOff x="4680417" y="4648413"/>
              <a:chExt cx="3068042" cy="1791218"/>
            </a:xfrm>
          </p:grpSpPr>
          <p:grpSp>
            <p:nvGrpSpPr>
              <p:cNvPr id="213" name="Group 212">
                <a:extLst>
                  <a:ext uri="{FF2B5EF4-FFF2-40B4-BE49-F238E27FC236}">
                    <a16:creationId xmlns:a16="http://schemas.microsoft.com/office/drawing/2014/main" xmlns="" id="{86C8CDBE-0F94-4E27-9C9D-DCFC1B864245}"/>
                  </a:ext>
                </a:extLst>
              </p:cNvPr>
              <p:cNvGrpSpPr/>
              <p:nvPr/>
            </p:nvGrpSpPr>
            <p:grpSpPr>
              <a:xfrm>
                <a:off x="5103303" y="4648413"/>
                <a:ext cx="2240031" cy="1680024"/>
                <a:chOff x="5103303" y="4648413"/>
                <a:chExt cx="2240031" cy="1680024"/>
              </a:xfrm>
            </p:grpSpPr>
            <p:pic>
              <p:nvPicPr>
                <p:cNvPr id="215" name="Picture 10" descr="Image result for pc icon">
                  <a:extLst>
                    <a:ext uri="{FF2B5EF4-FFF2-40B4-BE49-F238E27FC236}">
                      <a16:creationId xmlns:a16="http://schemas.microsoft.com/office/drawing/2014/main" xmlns="" id="{C95702B1-5402-4797-905E-9D5357FEA2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3303" y="4648413"/>
                  <a:ext cx="2240031" cy="168002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a:extLst>
                    <a:ext uri="{FF2B5EF4-FFF2-40B4-BE49-F238E27FC236}">
                      <a16:creationId xmlns:a16="http://schemas.microsoft.com/office/drawing/2014/main" xmlns="" id="{35F77F36-E17B-4130-A152-04F0292E2A32}"/>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15777" y="4826247"/>
                  <a:ext cx="1256220" cy="681948"/>
                </a:xfrm>
                <a:prstGeom prst="rect">
                  <a:avLst/>
                </a:prstGeom>
              </p:spPr>
            </p:pic>
            <p:pic>
              <p:nvPicPr>
                <p:cNvPr id="217" name="Picture 216">
                  <a:extLst>
                    <a:ext uri="{FF2B5EF4-FFF2-40B4-BE49-F238E27FC236}">
                      <a16:creationId xmlns:a16="http://schemas.microsoft.com/office/drawing/2014/main" xmlns="" id="{E7A5B473-AA24-4C54-B6C2-85C62F18AB9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8700" y="5501574"/>
                  <a:ext cx="764888" cy="415225"/>
                </a:xfrm>
                <a:prstGeom prst="rect">
                  <a:avLst/>
                </a:prstGeom>
              </p:spPr>
            </p:pic>
            <p:pic>
              <p:nvPicPr>
                <p:cNvPr id="218" name="Picture 217">
                  <a:extLst>
                    <a:ext uri="{FF2B5EF4-FFF2-40B4-BE49-F238E27FC236}">
                      <a16:creationId xmlns:a16="http://schemas.microsoft.com/office/drawing/2014/main" xmlns="" id="{67DA49A2-8458-42F0-8811-B43DB235122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0379" y="5579849"/>
                  <a:ext cx="338932" cy="183992"/>
                </a:xfrm>
                <a:prstGeom prst="rect">
                  <a:avLst/>
                </a:prstGeom>
              </p:spPr>
            </p:pic>
          </p:grpSp>
          <p:sp>
            <p:nvSpPr>
              <p:cNvPr id="214" name="TextBox 213">
                <a:extLst>
                  <a:ext uri="{FF2B5EF4-FFF2-40B4-BE49-F238E27FC236}">
                    <a16:creationId xmlns:a16="http://schemas.microsoft.com/office/drawing/2014/main" xmlns="" id="{E444AC66-8E52-4044-88C2-CBF5643201B9}"/>
                  </a:ext>
                </a:extLst>
              </p:cNvPr>
              <p:cNvSpPr txBox="1"/>
              <p:nvPr/>
            </p:nvSpPr>
            <p:spPr>
              <a:xfrm>
                <a:off x="4680417" y="6162632"/>
                <a:ext cx="3068042" cy="276999"/>
              </a:xfrm>
              <a:prstGeom prst="rect">
                <a:avLst/>
              </a:prstGeom>
              <a:noFill/>
            </p:spPr>
            <p:txBody>
              <a:bodyPr wrap="square" rtlCol="0">
                <a:spAutoFit/>
              </a:bodyPr>
              <a:lstStyle/>
              <a:p>
                <a:pPr algn="ctr"/>
                <a:r>
                  <a:rPr lang="en-US" sz="1200" dirty="0">
                    <a:latin typeface="Tw Cen MT" panose="020B0602020104020603" pitchFamily="34" charset="0"/>
                  </a:rPr>
                  <a:t>Portal </a:t>
                </a:r>
                <a:r>
                  <a:rPr lang="en-US" sz="1200" dirty="0" err="1">
                    <a:latin typeface="Tw Cen MT" panose="020B0602020104020603" pitchFamily="34" charset="0"/>
                  </a:rPr>
                  <a:t>nasional</a:t>
                </a:r>
                <a:r>
                  <a:rPr lang="en-US" sz="1200" dirty="0">
                    <a:latin typeface="Tw Cen MT" panose="020B0602020104020603" pitchFamily="34" charset="0"/>
                  </a:rPr>
                  <a:t>:  </a:t>
                </a:r>
                <a:r>
                  <a:rPr lang="en-US" sz="1200" b="1" dirty="0">
                    <a:latin typeface="Tw Cen MT" panose="020B0602020104020603" pitchFamily="34" charset="0"/>
                  </a:rPr>
                  <a:t>https://jikn.go.id</a:t>
                </a:r>
              </a:p>
            </p:txBody>
          </p:sp>
        </p:grpSp>
      </p:grpSp>
      <p:grpSp>
        <p:nvGrpSpPr>
          <p:cNvPr id="224" name="Group 223">
            <a:extLst>
              <a:ext uri="{FF2B5EF4-FFF2-40B4-BE49-F238E27FC236}">
                <a16:creationId xmlns:a16="http://schemas.microsoft.com/office/drawing/2014/main" xmlns="" id="{4F61EFE4-4FA0-4E1D-BD1A-184382B8BC3B}"/>
              </a:ext>
            </a:extLst>
          </p:cNvPr>
          <p:cNvGrpSpPr/>
          <p:nvPr/>
        </p:nvGrpSpPr>
        <p:grpSpPr>
          <a:xfrm>
            <a:off x="556562" y="2110959"/>
            <a:ext cx="3068042" cy="1959845"/>
            <a:chOff x="2006493" y="4759607"/>
            <a:chExt cx="3068042" cy="1959845"/>
          </a:xfrm>
        </p:grpSpPr>
        <p:pic>
          <p:nvPicPr>
            <p:cNvPr id="225" name="Picture 10" descr="Image result for pc icon">
              <a:extLst>
                <a:ext uri="{FF2B5EF4-FFF2-40B4-BE49-F238E27FC236}">
                  <a16:creationId xmlns:a16="http://schemas.microsoft.com/office/drawing/2014/main" xmlns="" id="{C3959A4D-8E30-4A2E-BF1E-88F3978777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7804" y="4759607"/>
              <a:ext cx="2240031" cy="1680024"/>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225">
              <a:extLst>
                <a:ext uri="{FF2B5EF4-FFF2-40B4-BE49-F238E27FC236}">
                  <a16:creationId xmlns:a16="http://schemas.microsoft.com/office/drawing/2014/main" xmlns="" id="{3624E690-63E7-409A-80DD-6974EF5132A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1614" y="5167221"/>
              <a:ext cx="417406" cy="500887"/>
            </a:xfrm>
            <a:prstGeom prst="rect">
              <a:avLst/>
            </a:prstGeom>
          </p:spPr>
        </p:pic>
        <p:pic>
          <p:nvPicPr>
            <p:cNvPr id="227" name="Picture 12" descr="Image result for logo jabar">
              <a:extLst>
                <a:ext uri="{FF2B5EF4-FFF2-40B4-BE49-F238E27FC236}">
                  <a16:creationId xmlns:a16="http://schemas.microsoft.com/office/drawing/2014/main" xmlns="" id="{4E9D6126-AAFF-48D1-A9BF-A49378651D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8714" y="5650999"/>
              <a:ext cx="329222" cy="365137"/>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4" descr="Image result for ipb">
              <a:extLst>
                <a:ext uri="{FF2B5EF4-FFF2-40B4-BE49-F238E27FC236}">
                  <a16:creationId xmlns:a16="http://schemas.microsoft.com/office/drawing/2014/main" xmlns="" id="{C0D3C56E-7FF5-44C5-9B46-4902D43AE1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67074" y="5676511"/>
              <a:ext cx="280266" cy="280266"/>
            </a:xfrm>
            <a:prstGeom prst="rect">
              <a:avLst/>
            </a:prstGeom>
            <a:noFill/>
            <a:extLst>
              <a:ext uri="{909E8E84-426E-40dd-AFC4-6F175D3DCCD1}">
                <a14:hiddenFill xmlns:a14="http://schemas.microsoft.com/office/drawing/2010/main">
                  <a:solidFill>
                    <a:srgbClr val="FFFFFF"/>
                  </a:solidFill>
                </a14:hiddenFill>
              </a:ext>
            </a:extLst>
          </p:spPr>
        </p:pic>
        <p:sp>
          <p:nvSpPr>
            <p:cNvPr id="229" name="TextBox 228">
              <a:extLst>
                <a:ext uri="{FF2B5EF4-FFF2-40B4-BE49-F238E27FC236}">
                  <a16:creationId xmlns:a16="http://schemas.microsoft.com/office/drawing/2014/main" xmlns="" id="{3A8885CC-3050-4BE3-8CC0-812B5D7CD127}"/>
                </a:ext>
              </a:extLst>
            </p:cNvPr>
            <p:cNvSpPr txBox="1"/>
            <p:nvPr/>
          </p:nvSpPr>
          <p:spPr>
            <a:xfrm>
              <a:off x="2006493" y="6257787"/>
              <a:ext cx="3068042" cy="461665"/>
            </a:xfrm>
            <a:prstGeom prst="rect">
              <a:avLst/>
            </a:prstGeom>
            <a:noFill/>
          </p:spPr>
          <p:txBody>
            <a:bodyPr wrap="square" rtlCol="0">
              <a:spAutoFit/>
            </a:bodyPr>
            <a:lstStyle/>
            <a:p>
              <a:pPr algn="ctr"/>
              <a:r>
                <a:rPr lang="en-US" sz="1200" dirty="0">
                  <a:latin typeface="Tw Cen MT" panose="020B0602020104020603" pitchFamily="34" charset="0"/>
                </a:rPr>
                <a:t>Portal </a:t>
              </a:r>
              <a:r>
                <a:rPr lang="en-US" sz="1200" dirty="0" err="1">
                  <a:latin typeface="Tw Cen MT" panose="020B0602020104020603" pitchFamily="34" charset="0"/>
                </a:rPr>
                <a:t>lokal</a:t>
              </a:r>
              <a:r>
                <a:rPr lang="en-US" sz="1200" dirty="0">
                  <a:latin typeface="Tw Cen MT" panose="020B0602020104020603" pitchFamily="34" charset="0"/>
                </a:rPr>
                <a:t>:  </a:t>
              </a:r>
              <a:r>
                <a:rPr lang="en-US" sz="1200" b="1" dirty="0">
                  <a:latin typeface="Tw Cen MT" panose="020B0602020104020603" pitchFamily="34" charset="0"/>
                </a:rPr>
                <a:t>https://</a:t>
              </a:r>
              <a:r>
                <a:rPr lang="en-US" sz="1200" b="1" i="1" dirty="0">
                  <a:latin typeface="Tw Cen MT" panose="020B0602020104020603" pitchFamily="34" charset="0"/>
                </a:rPr>
                <a:t>subdomain</a:t>
              </a:r>
              <a:r>
                <a:rPr lang="en-US" sz="1200" b="1" dirty="0">
                  <a:latin typeface="Tw Cen MT" panose="020B0602020104020603" pitchFamily="34" charset="0"/>
                </a:rPr>
                <a:t>.sikn.go.id</a:t>
              </a:r>
            </a:p>
            <a:p>
              <a:pPr algn="ctr"/>
              <a:r>
                <a:rPr lang="en-US" sz="1200" b="1" dirty="0">
                  <a:latin typeface="Tw Cen MT" panose="020B0602020104020603" pitchFamily="34" charset="0"/>
                </a:rPr>
                <a:t>               https://</a:t>
              </a:r>
              <a:r>
                <a:rPr lang="en-US" sz="1200" b="1" i="1" dirty="0">
                  <a:latin typeface="Tw Cen MT" panose="020B0602020104020603" pitchFamily="34" charset="0"/>
                </a:rPr>
                <a:t>namasendiri</a:t>
              </a:r>
              <a:r>
                <a:rPr lang="en-US" sz="1200" b="1" dirty="0">
                  <a:latin typeface="Tw Cen MT" panose="020B0602020104020603" pitchFamily="34" charset="0"/>
                </a:rPr>
                <a:t>.go.id</a:t>
              </a:r>
            </a:p>
          </p:txBody>
        </p:sp>
      </p:grpSp>
      <p:sp>
        <p:nvSpPr>
          <p:cNvPr id="230" name="TextBox 229">
            <a:extLst>
              <a:ext uri="{FF2B5EF4-FFF2-40B4-BE49-F238E27FC236}">
                <a16:creationId xmlns:a16="http://schemas.microsoft.com/office/drawing/2014/main" xmlns="" id="{F2655FB1-0605-4AC5-BBAB-9AB09CE90753}"/>
              </a:ext>
            </a:extLst>
          </p:cNvPr>
          <p:cNvSpPr txBox="1"/>
          <p:nvPr/>
        </p:nvSpPr>
        <p:spPr>
          <a:xfrm>
            <a:off x="4062681" y="4102013"/>
            <a:ext cx="2058920" cy="461665"/>
          </a:xfrm>
          <a:prstGeom prst="rect">
            <a:avLst/>
          </a:prstGeom>
          <a:noFill/>
        </p:spPr>
        <p:txBody>
          <a:bodyPr wrap="square" rtlCol="0">
            <a:spAutoFit/>
          </a:bodyPr>
          <a:lstStyle/>
          <a:p>
            <a:r>
              <a:rPr lang="en-US" sz="1200" dirty="0">
                <a:latin typeface="Tw Cen MT" panose="020B0602020104020603" pitchFamily="34" charset="0"/>
              </a:rPr>
              <a:t>App </a:t>
            </a:r>
            <a:r>
              <a:rPr lang="en-US" sz="1200" dirty="0" err="1">
                <a:latin typeface="Tw Cen MT" panose="020B0602020104020603" pitchFamily="34" charset="0"/>
              </a:rPr>
              <a:t>lokal</a:t>
            </a:r>
            <a:r>
              <a:rPr lang="en-US" sz="1200" dirty="0">
                <a:latin typeface="Tw Cen MT" panose="020B0602020104020603" pitchFamily="34" charset="0"/>
              </a:rPr>
              <a:t>: </a:t>
            </a:r>
          </a:p>
          <a:p>
            <a:r>
              <a:rPr lang="en-US" sz="1200" b="1" dirty="0">
                <a:latin typeface="Tw Cen MT" panose="020B0602020104020603" pitchFamily="34" charset="0"/>
              </a:rPr>
              <a:t>https://</a:t>
            </a:r>
            <a:r>
              <a:rPr lang="en-US" sz="1200" b="1" dirty="0">
                <a:solidFill>
                  <a:srgbClr val="FF0000"/>
                </a:solidFill>
                <a:latin typeface="Tw Cen MT" panose="020B0602020104020603" pitchFamily="34" charset="0"/>
              </a:rPr>
              <a:t>namasendiri</a:t>
            </a:r>
            <a:r>
              <a:rPr lang="en-US" sz="1200" b="1" dirty="0">
                <a:latin typeface="Tw Cen MT" panose="020B0602020104020603" pitchFamily="34" charset="0"/>
              </a:rPr>
              <a:t>.go.id</a:t>
            </a:r>
          </a:p>
        </p:txBody>
      </p:sp>
      <p:grpSp>
        <p:nvGrpSpPr>
          <p:cNvPr id="231" name="Group 230">
            <a:extLst>
              <a:ext uri="{FF2B5EF4-FFF2-40B4-BE49-F238E27FC236}">
                <a16:creationId xmlns:a16="http://schemas.microsoft.com/office/drawing/2014/main" xmlns="" id="{A46385A5-E976-4D74-A3E7-C02FA0F7DE66}"/>
              </a:ext>
            </a:extLst>
          </p:cNvPr>
          <p:cNvGrpSpPr/>
          <p:nvPr/>
        </p:nvGrpSpPr>
        <p:grpSpPr>
          <a:xfrm>
            <a:off x="4039059" y="2706251"/>
            <a:ext cx="2177528" cy="1561243"/>
            <a:chOff x="4039059" y="2706245"/>
            <a:chExt cx="2177528" cy="1561242"/>
          </a:xfrm>
        </p:grpSpPr>
        <p:sp>
          <p:nvSpPr>
            <p:cNvPr id="232" name="Flowchart: Connector 231">
              <a:extLst>
                <a:ext uri="{FF2B5EF4-FFF2-40B4-BE49-F238E27FC236}">
                  <a16:creationId xmlns:a16="http://schemas.microsoft.com/office/drawing/2014/main" xmlns="" id="{899A9DD1-23E2-4DA8-A8F0-D40A1F1A35F9}"/>
                </a:ext>
              </a:extLst>
            </p:cNvPr>
            <p:cNvSpPr/>
            <p:nvPr/>
          </p:nvSpPr>
          <p:spPr>
            <a:xfrm>
              <a:off x="4547576" y="3078767"/>
              <a:ext cx="1188720" cy="118872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Connector 232">
              <a:extLst>
                <a:ext uri="{FF2B5EF4-FFF2-40B4-BE49-F238E27FC236}">
                  <a16:creationId xmlns:a16="http://schemas.microsoft.com/office/drawing/2014/main" xmlns="" id="{A0F179A9-8F0A-4170-8DAF-AB10FD518719}"/>
                </a:ext>
              </a:extLst>
            </p:cNvPr>
            <p:cNvSpPr/>
            <p:nvPr/>
          </p:nvSpPr>
          <p:spPr>
            <a:xfrm>
              <a:off x="4639016" y="3170207"/>
              <a:ext cx="1005840" cy="100584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4" name="Picture 4" descr="Image result for server icon">
              <a:extLst>
                <a:ext uri="{FF2B5EF4-FFF2-40B4-BE49-F238E27FC236}">
                  <a16:creationId xmlns:a16="http://schemas.microsoft.com/office/drawing/2014/main" xmlns="" id="{535B9A53-DAAC-43A1-A918-F0B8573E380C}"/>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25232" y="3380571"/>
              <a:ext cx="605182" cy="605182"/>
            </a:xfrm>
            <a:prstGeom prst="rect">
              <a:avLst/>
            </a:prstGeom>
            <a:noFill/>
            <a:extLst>
              <a:ext uri="{909E8E84-426E-40dd-AFC4-6F175D3DCCD1}">
                <a14:hiddenFill xmlns:a14="http://schemas.microsoft.com/office/drawing/2010/main">
                  <a:solidFill>
                    <a:srgbClr val="FFFFFF"/>
                  </a:solidFill>
                </a14:hiddenFill>
              </a:ext>
            </a:extLst>
          </p:spPr>
        </p:pic>
        <p:sp>
          <p:nvSpPr>
            <p:cNvPr id="235" name="TextBox 234">
              <a:extLst>
                <a:ext uri="{FF2B5EF4-FFF2-40B4-BE49-F238E27FC236}">
                  <a16:creationId xmlns:a16="http://schemas.microsoft.com/office/drawing/2014/main" xmlns="" id="{92398A92-EB59-48A7-B86F-A257C2CEC4A0}"/>
                </a:ext>
              </a:extLst>
            </p:cNvPr>
            <p:cNvSpPr txBox="1"/>
            <p:nvPr/>
          </p:nvSpPr>
          <p:spPr>
            <a:xfrm>
              <a:off x="4039059" y="2706245"/>
              <a:ext cx="2177528" cy="338554"/>
            </a:xfrm>
            <a:prstGeom prst="rect">
              <a:avLst/>
            </a:prstGeom>
            <a:noFill/>
          </p:spPr>
          <p:txBody>
            <a:bodyPr wrap="square" rtlCol="0">
              <a:spAutoFit/>
            </a:bodyPr>
            <a:lstStyle/>
            <a:p>
              <a:pPr algn="ctr"/>
              <a:r>
                <a:rPr lang="en-US" sz="1600" b="1" dirty="0">
                  <a:solidFill>
                    <a:srgbClr val="FF0000"/>
                  </a:solidFill>
                  <a:latin typeface="Tw Cen MT" panose="020B0602020104020603" pitchFamily="34" charset="0"/>
                </a:rPr>
                <a:t>SIMPUL JARINGAN</a:t>
              </a:r>
            </a:p>
          </p:txBody>
        </p:sp>
      </p:grpSp>
      <p:sp>
        <p:nvSpPr>
          <p:cNvPr id="236" name="TextBox 235">
            <a:extLst>
              <a:ext uri="{FF2B5EF4-FFF2-40B4-BE49-F238E27FC236}">
                <a16:creationId xmlns:a16="http://schemas.microsoft.com/office/drawing/2014/main" xmlns="" id="{7CA8058B-D7F4-46CB-98B6-38E2B16742E1}"/>
              </a:ext>
            </a:extLst>
          </p:cNvPr>
          <p:cNvSpPr txBox="1"/>
          <p:nvPr/>
        </p:nvSpPr>
        <p:spPr>
          <a:xfrm>
            <a:off x="4125164" y="6053964"/>
            <a:ext cx="2058920" cy="461665"/>
          </a:xfrm>
          <a:prstGeom prst="rect">
            <a:avLst/>
          </a:prstGeom>
          <a:noFill/>
        </p:spPr>
        <p:txBody>
          <a:bodyPr wrap="square" rtlCol="0">
            <a:spAutoFit/>
          </a:bodyPr>
          <a:lstStyle/>
          <a:p>
            <a:r>
              <a:rPr lang="en-US" sz="1200" dirty="0">
                <a:latin typeface="Tw Cen MT" panose="020B0602020104020603" pitchFamily="34" charset="0"/>
              </a:rPr>
              <a:t>App </a:t>
            </a:r>
            <a:r>
              <a:rPr lang="en-US" sz="1200" dirty="0" err="1">
                <a:latin typeface="Tw Cen MT" panose="020B0602020104020603" pitchFamily="34" charset="0"/>
              </a:rPr>
              <a:t>lokal</a:t>
            </a:r>
            <a:r>
              <a:rPr lang="en-US" sz="1200" dirty="0">
                <a:latin typeface="Tw Cen MT" panose="020B0602020104020603" pitchFamily="34" charset="0"/>
              </a:rPr>
              <a:t>: </a:t>
            </a:r>
          </a:p>
          <a:p>
            <a:r>
              <a:rPr lang="en-US" sz="1200" b="1" dirty="0">
                <a:latin typeface="Tw Cen MT" panose="020B0602020104020603" pitchFamily="34" charset="0"/>
              </a:rPr>
              <a:t>https://</a:t>
            </a:r>
            <a:r>
              <a:rPr lang="en-US" sz="1200" b="1" dirty="0">
                <a:solidFill>
                  <a:srgbClr val="00B050"/>
                </a:solidFill>
                <a:latin typeface="Tw Cen MT" panose="020B0602020104020603" pitchFamily="34" charset="0"/>
              </a:rPr>
              <a:t>namasendiri</a:t>
            </a:r>
            <a:r>
              <a:rPr lang="en-US" sz="1200" b="1" dirty="0">
                <a:latin typeface="Tw Cen MT" panose="020B0602020104020603" pitchFamily="34" charset="0"/>
              </a:rPr>
              <a:t>.go.id</a:t>
            </a:r>
          </a:p>
        </p:txBody>
      </p:sp>
      <p:grpSp>
        <p:nvGrpSpPr>
          <p:cNvPr id="237" name="Group 236">
            <a:extLst>
              <a:ext uri="{FF2B5EF4-FFF2-40B4-BE49-F238E27FC236}">
                <a16:creationId xmlns:a16="http://schemas.microsoft.com/office/drawing/2014/main" xmlns="" id="{2F6FE774-DDF2-4CEF-B675-1EC38C56D03E}"/>
              </a:ext>
            </a:extLst>
          </p:cNvPr>
          <p:cNvGrpSpPr/>
          <p:nvPr/>
        </p:nvGrpSpPr>
        <p:grpSpPr>
          <a:xfrm>
            <a:off x="4101543" y="4658201"/>
            <a:ext cx="2177528" cy="1561243"/>
            <a:chOff x="4101542" y="4658195"/>
            <a:chExt cx="2177528" cy="1561242"/>
          </a:xfrm>
        </p:grpSpPr>
        <p:sp>
          <p:nvSpPr>
            <p:cNvPr id="238" name="Flowchart: Connector 237">
              <a:extLst>
                <a:ext uri="{FF2B5EF4-FFF2-40B4-BE49-F238E27FC236}">
                  <a16:creationId xmlns:a16="http://schemas.microsoft.com/office/drawing/2014/main" xmlns="" id="{EE120F25-F79F-4205-BF28-4AB4393D6658}"/>
                </a:ext>
              </a:extLst>
            </p:cNvPr>
            <p:cNvSpPr/>
            <p:nvPr/>
          </p:nvSpPr>
          <p:spPr>
            <a:xfrm>
              <a:off x="4610059" y="5030717"/>
              <a:ext cx="1188720" cy="118872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Connector 238">
              <a:extLst>
                <a:ext uri="{FF2B5EF4-FFF2-40B4-BE49-F238E27FC236}">
                  <a16:creationId xmlns:a16="http://schemas.microsoft.com/office/drawing/2014/main" xmlns="" id="{70810760-B28A-40DB-B105-4D4E9F180FC9}"/>
                </a:ext>
              </a:extLst>
            </p:cNvPr>
            <p:cNvSpPr/>
            <p:nvPr/>
          </p:nvSpPr>
          <p:spPr>
            <a:xfrm>
              <a:off x="4701499" y="5122157"/>
              <a:ext cx="1005840" cy="100584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0" name="Picture 4" descr="Image result for server icon">
              <a:extLst>
                <a:ext uri="{FF2B5EF4-FFF2-40B4-BE49-F238E27FC236}">
                  <a16:creationId xmlns:a16="http://schemas.microsoft.com/office/drawing/2014/main" xmlns="" id="{E757529A-0216-4093-A994-6C35CE0C9A82}"/>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887715" y="5332521"/>
              <a:ext cx="605182" cy="605182"/>
            </a:xfrm>
            <a:prstGeom prst="rect">
              <a:avLst/>
            </a:prstGeom>
            <a:noFill/>
            <a:extLst>
              <a:ext uri="{909E8E84-426E-40dd-AFC4-6F175D3DCCD1}">
                <a14:hiddenFill xmlns:a14="http://schemas.microsoft.com/office/drawing/2010/main">
                  <a:solidFill>
                    <a:srgbClr val="FFFFFF"/>
                  </a:solidFill>
                </a14:hiddenFill>
              </a:ext>
            </a:extLst>
          </p:spPr>
        </p:pic>
        <p:sp>
          <p:nvSpPr>
            <p:cNvPr id="241" name="TextBox 240">
              <a:extLst>
                <a:ext uri="{FF2B5EF4-FFF2-40B4-BE49-F238E27FC236}">
                  <a16:creationId xmlns:a16="http://schemas.microsoft.com/office/drawing/2014/main" xmlns="" id="{F3F59462-F80D-44AF-BA1A-7072B5E77E7C}"/>
                </a:ext>
              </a:extLst>
            </p:cNvPr>
            <p:cNvSpPr txBox="1"/>
            <p:nvPr/>
          </p:nvSpPr>
          <p:spPr>
            <a:xfrm>
              <a:off x="4101542" y="4658195"/>
              <a:ext cx="2177528" cy="338554"/>
            </a:xfrm>
            <a:prstGeom prst="rect">
              <a:avLst/>
            </a:prstGeom>
            <a:noFill/>
          </p:spPr>
          <p:txBody>
            <a:bodyPr wrap="square" rtlCol="0">
              <a:spAutoFit/>
            </a:bodyPr>
            <a:lstStyle/>
            <a:p>
              <a:pPr algn="ctr"/>
              <a:r>
                <a:rPr lang="en-US" sz="1600" b="1" dirty="0">
                  <a:solidFill>
                    <a:srgbClr val="00B050"/>
                  </a:solidFill>
                  <a:latin typeface="Tw Cen MT" panose="020B0602020104020603" pitchFamily="34" charset="0"/>
                </a:rPr>
                <a:t>SIMPUL JARINGAN</a:t>
              </a:r>
            </a:p>
          </p:txBody>
        </p:sp>
      </p:grpSp>
      <p:cxnSp>
        <p:nvCxnSpPr>
          <p:cNvPr id="242" name="Straight Arrow Connector 241">
            <a:extLst>
              <a:ext uri="{FF2B5EF4-FFF2-40B4-BE49-F238E27FC236}">
                <a16:creationId xmlns:a16="http://schemas.microsoft.com/office/drawing/2014/main" xmlns="" id="{24EF8658-DBE2-4340-8628-8B39B4561C6D}"/>
              </a:ext>
            </a:extLst>
          </p:cNvPr>
          <p:cNvCxnSpPr>
            <a:cxnSpLocks/>
          </p:cNvCxnSpPr>
          <p:nvPr/>
        </p:nvCxnSpPr>
        <p:spPr>
          <a:xfrm>
            <a:off x="5699631" y="1721969"/>
            <a:ext cx="2125335" cy="866320"/>
          </a:xfrm>
          <a:prstGeom prst="straightConnector1">
            <a:avLst/>
          </a:prstGeom>
          <a:ln w="7620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xmlns="" id="{3C25F014-DA5D-432E-B708-3A2A752FA4CC}"/>
              </a:ext>
            </a:extLst>
          </p:cNvPr>
          <p:cNvCxnSpPr>
            <a:cxnSpLocks/>
          </p:cNvCxnSpPr>
          <p:nvPr/>
        </p:nvCxnSpPr>
        <p:spPr>
          <a:xfrm>
            <a:off x="8655544" y="3679021"/>
            <a:ext cx="0" cy="901184"/>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xmlns="" id="{5D1DF40F-E630-4079-910A-90B1749905D2}"/>
              </a:ext>
            </a:extLst>
          </p:cNvPr>
          <p:cNvCxnSpPr>
            <a:cxnSpLocks/>
          </p:cNvCxnSpPr>
          <p:nvPr/>
        </p:nvCxnSpPr>
        <p:spPr>
          <a:xfrm flipV="1">
            <a:off x="5644866" y="2955741"/>
            <a:ext cx="2197545" cy="589072"/>
          </a:xfrm>
          <a:prstGeom prst="straightConnector1">
            <a:avLst/>
          </a:prstGeom>
          <a:ln w="7620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xmlns="" id="{7C3EE2BF-95CE-4CBC-A2DD-1554FFC6D009}"/>
              </a:ext>
            </a:extLst>
          </p:cNvPr>
          <p:cNvCxnSpPr>
            <a:cxnSpLocks/>
          </p:cNvCxnSpPr>
          <p:nvPr/>
        </p:nvCxnSpPr>
        <p:spPr>
          <a:xfrm>
            <a:off x="8266667" y="3633223"/>
            <a:ext cx="0" cy="930455"/>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xmlns="" id="{CEFA92C1-AF26-4D3F-BE4A-2B561C8B6E34}"/>
              </a:ext>
            </a:extLst>
          </p:cNvPr>
          <p:cNvCxnSpPr>
            <a:cxnSpLocks/>
          </p:cNvCxnSpPr>
          <p:nvPr/>
        </p:nvCxnSpPr>
        <p:spPr>
          <a:xfrm flipH="1">
            <a:off x="3135220" y="1865433"/>
            <a:ext cx="1474847" cy="872627"/>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xmlns="" id="{6AF0D20D-AEEF-4F4D-848C-61EB64AE317D}"/>
              </a:ext>
            </a:extLst>
          </p:cNvPr>
          <p:cNvCxnSpPr>
            <a:cxnSpLocks/>
          </p:cNvCxnSpPr>
          <p:nvPr/>
        </p:nvCxnSpPr>
        <p:spPr>
          <a:xfrm flipH="1" flipV="1">
            <a:off x="3401820" y="3264976"/>
            <a:ext cx="1188720" cy="287385"/>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xmlns="" id="{30F66EB1-67BF-425A-806A-666423961B72}"/>
              </a:ext>
            </a:extLst>
          </p:cNvPr>
          <p:cNvCxnSpPr>
            <a:cxnSpLocks/>
          </p:cNvCxnSpPr>
          <p:nvPr/>
        </p:nvCxnSpPr>
        <p:spPr>
          <a:xfrm flipV="1">
            <a:off x="5674985" y="3353763"/>
            <a:ext cx="2265223" cy="1962633"/>
          </a:xfrm>
          <a:prstGeom prst="straightConnector1">
            <a:avLst/>
          </a:prstGeom>
          <a:ln w="7620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xmlns="" id="{16C442FC-C3FA-40E0-B487-A2E1319F38F2}"/>
              </a:ext>
            </a:extLst>
          </p:cNvPr>
          <p:cNvCxnSpPr>
            <a:cxnSpLocks/>
          </p:cNvCxnSpPr>
          <p:nvPr/>
        </p:nvCxnSpPr>
        <p:spPr>
          <a:xfrm>
            <a:off x="9039072" y="3644363"/>
            <a:ext cx="0" cy="919315"/>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1" name="TextBox 310">
            <a:extLst>
              <a:ext uri="{FF2B5EF4-FFF2-40B4-BE49-F238E27FC236}">
                <a16:creationId xmlns:a16="http://schemas.microsoft.com/office/drawing/2014/main" xmlns="" id="{726FCECE-DE0E-4056-A855-FF4890F19487}"/>
              </a:ext>
            </a:extLst>
          </p:cNvPr>
          <p:cNvSpPr txBox="1"/>
          <p:nvPr/>
        </p:nvSpPr>
        <p:spPr>
          <a:xfrm rot="1332042">
            <a:off x="5865166" y="2117172"/>
            <a:ext cx="1629683" cy="400110"/>
          </a:xfrm>
          <a:prstGeom prst="rect">
            <a:avLst/>
          </a:prstGeom>
          <a:noFill/>
        </p:spPr>
        <p:txBody>
          <a:bodyPr wrap="square" rtlCol="0">
            <a:spAutoFit/>
          </a:bodyPr>
          <a:lstStyle/>
          <a:p>
            <a:pPr algn="ctr"/>
            <a:r>
              <a:rPr lang="en-US" sz="1000" b="1" dirty="0" err="1">
                <a:solidFill>
                  <a:schemeClr val="tx2"/>
                </a:solidFill>
                <a:latin typeface="Tw Cen MT" panose="020B0602020104020603" pitchFamily="34" charset="0"/>
              </a:rPr>
              <a:t>ekspor</a:t>
            </a:r>
            <a:r>
              <a:rPr lang="en-US" sz="1000" b="1" dirty="0">
                <a:solidFill>
                  <a:schemeClr val="tx2"/>
                </a:solidFill>
                <a:latin typeface="Tw Cen MT" panose="020B0602020104020603" pitchFamily="34" charset="0"/>
              </a:rPr>
              <a:t>/</a:t>
            </a:r>
            <a:r>
              <a:rPr lang="en-US" sz="1000" b="1" dirty="0" err="1">
                <a:solidFill>
                  <a:schemeClr val="tx2"/>
                </a:solidFill>
                <a:latin typeface="Tw Cen MT" panose="020B0602020104020603" pitchFamily="34" charset="0"/>
              </a:rPr>
              <a:t>impor</a:t>
            </a:r>
            <a:r>
              <a:rPr lang="en-US" sz="1000" b="1" dirty="0">
                <a:solidFill>
                  <a:schemeClr val="tx2"/>
                </a:solidFill>
                <a:latin typeface="Tw Cen MT" panose="020B0602020104020603" pitchFamily="34" charset="0"/>
              </a:rPr>
              <a:t> </a:t>
            </a:r>
            <a:r>
              <a:rPr lang="en-US" sz="1000" dirty="0">
                <a:solidFill>
                  <a:srgbClr val="C00000"/>
                </a:solidFill>
                <a:latin typeface="Tw Cen MT" panose="020B0602020104020603" pitchFamily="34" charset="0"/>
              </a:rPr>
              <a:t>CSV, EAD xml</a:t>
            </a:r>
          </a:p>
          <a:p>
            <a:pPr algn="ctr"/>
            <a:r>
              <a:rPr lang="en-US" sz="1000" b="1" dirty="0">
                <a:solidFill>
                  <a:schemeClr val="tx2"/>
                </a:solidFill>
                <a:latin typeface="Tw Cen MT" panose="020B0602020104020603" pitchFamily="34" charset="0"/>
              </a:rPr>
              <a:t>harvest </a:t>
            </a:r>
            <a:r>
              <a:rPr lang="en-US" sz="1000" dirty="0">
                <a:solidFill>
                  <a:srgbClr val="C00000"/>
                </a:solidFill>
                <a:latin typeface="Tw Cen MT" panose="020B0602020104020603" pitchFamily="34" charset="0"/>
              </a:rPr>
              <a:t>OAI-PMH</a:t>
            </a:r>
            <a:endParaRPr lang="en-US" sz="1000" b="1" dirty="0">
              <a:solidFill>
                <a:schemeClr val="tx2"/>
              </a:solidFill>
              <a:latin typeface="Tw Cen MT" panose="020B0602020104020603" pitchFamily="34" charset="0"/>
            </a:endParaRPr>
          </a:p>
        </p:txBody>
      </p:sp>
      <p:sp>
        <p:nvSpPr>
          <p:cNvPr id="14" name="Rectangle: Rounded Corners 13">
            <a:extLst>
              <a:ext uri="{FF2B5EF4-FFF2-40B4-BE49-F238E27FC236}">
                <a16:creationId xmlns:a16="http://schemas.microsoft.com/office/drawing/2014/main" xmlns="" id="{04C1A74B-DE6E-4AED-8E99-557755A82084}"/>
              </a:ext>
            </a:extLst>
          </p:cNvPr>
          <p:cNvSpPr/>
          <p:nvPr/>
        </p:nvSpPr>
        <p:spPr>
          <a:xfrm>
            <a:off x="4027047" y="739153"/>
            <a:ext cx="2215879" cy="1864635"/>
          </a:xfrm>
          <a:prstGeom prst="roundRect">
            <a:avLst>
              <a:gd name="adj" fmla="val 7971"/>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extBox 309">
            <a:extLst>
              <a:ext uri="{FF2B5EF4-FFF2-40B4-BE49-F238E27FC236}">
                <a16:creationId xmlns:a16="http://schemas.microsoft.com/office/drawing/2014/main" xmlns="" id="{F275865E-7697-42D6-A81A-94DB520015AE}"/>
              </a:ext>
            </a:extLst>
          </p:cNvPr>
          <p:cNvSpPr txBox="1"/>
          <p:nvPr/>
        </p:nvSpPr>
        <p:spPr>
          <a:xfrm rot="19139668">
            <a:off x="6114702" y="4309194"/>
            <a:ext cx="1629683" cy="400110"/>
          </a:xfrm>
          <a:prstGeom prst="rect">
            <a:avLst/>
          </a:prstGeom>
          <a:noFill/>
        </p:spPr>
        <p:txBody>
          <a:bodyPr wrap="square" rtlCol="0">
            <a:spAutoFit/>
          </a:bodyPr>
          <a:lstStyle/>
          <a:p>
            <a:pPr algn="ctr"/>
            <a:r>
              <a:rPr lang="en-US" sz="1000" b="1" dirty="0" err="1">
                <a:solidFill>
                  <a:schemeClr val="tx2"/>
                </a:solidFill>
                <a:latin typeface="Tw Cen MT" panose="020B0602020104020603" pitchFamily="34" charset="0"/>
              </a:rPr>
              <a:t>ekspor</a:t>
            </a:r>
            <a:r>
              <a:rPr lang="en-US" sz="1000" b="1" dirty="0">
                <a:solidFill>
                  <a:schemeClr val="tx2"/>
                </a:solidFill>
                <a:latin typeface="Tw Cen MT" panose="020B0602020104020603" pitchFamily="34" charset="0"/>
              </a:rPr>
              <a:t>/</a:t>
            </a:r>
            <a:r>
              <a:rPr lang="en-US" sz="1000" b="1" dirty="0" err="1">
                <a:solidFill>
                  <a:schemeClr val="tx2"/>
                </a:solidFill>
                <a:latin typeface="Tw Cen MT" panose="020B0602020104020603" pitchFamily="34" charset="0"/>
              </a:rPr>
              <a:t>impor</a:t>
            </a:r>
            <a:r>
              <a:rPr lang="en-US" sz="1000" b="1" dirty="0">
                <a:solidFill>
                  <a:schemeClr val="tx2"/>
                </a:solidFill>
                <a:latin typeface="Tw Cen MT" panose="020B0602020104020603" pitchFamily="34" charset="0"/>
              </a:rPr>
              <a:t> </a:t>
            </a:r>
            <a:r>
              <a:rPr lang="en-US" sz="1000" dirty="0">
                <a:solidFill>
                  <a:srgbClr val="C00000"/>
                </a:solidFill>
                <a:latin typeface="Tw Cen MT" panose="020B0602020104020603" pitchFamily="34" charset="0"/>
              </a:rPr>
              <a:t>CSV, EAD xml</a:t>
            </a:r>
          </a:p>
          <a:p>
            <a:pPr algn="ctr"/>
            <a:r>
              <a:rPr lang="en-US" sz="1000" b="1" dirty="0">
                <a:solidFill>
                  <a:schemeClr val="tx2"/>
                </a:solidFill>
                <a:latin typeface="Tw Cen MT" panose="020B0602020104020603" pitchFamily="34" charset="0"/>
              </a:rPr>
              <a:t>harvest </a:t>
            </a:r>
            <a:r>
              <a:rPr lang="en-US" sz="1000" dirty="0">
                <a:solidFill>
                  <a:srgbClr val="C00000"/>
                </a:solidFill>
                <a:latin typeface="Tw Cen MT" panose="020B0602020104020603" pitchFamily="34" charset="0"/>
              </a:rPr>
              <a:t>OAI-PMH</a:t>
            </a:r>
            <a:endParaRPr lang="en-US" sz="1000" b="1" dirty="0">
              <a:solidFill>
                <a:schemeClr val="tx2"/>
              </a:solidFill>
              <a:latin typeface="Tw Cen MT" panose="020B0602020104020603" pitchFamily="34" charset="0"/>
            </a:endParaRPr>
          </a:p>
        </p:txBody>
      </p:sp>
      <p:sp>
        <p:nvSpPr>
          <p:cNvPr id="287" name="TextBox 286">
            <a:extLst>
              <a:ext uri="{FF2B5EF4-FFF2-40B4-BE49-F238E27FC236}">
                <a16:creationId xmlns:a16="http://schemas.microsoft.com/office/drawing/2014/main" xmlns="" id="{3F3B21D3-7B8F-488F-8943-860803D261E9}"/>
              </a:ext>
            </a:extLst>
          </p:cNvPr>
          <p:cNvSpPr txBox="1"/>
          <p:nvPr/>
        </p:nvSpPr>
        <p:spPr>
          <a:xfrm rot="20731309">
            <a:off x="5925307" y="3247182"/>
            <a:ext cx="1629683" cy="400110"/>
          </a:xfrm>
          <a:prstGeom prst="rect">
            <a:avLst/>
          </a:prstGeom>
          <a:noFill/>
        </p:spPr>
        <p:txBody>
          <a:bodyPr wrap="square" rtlCol="0">
            <a:spAutoFit/>
          </a:bodyPr>
          <a:lstStyle/>
          <a:p>
            <a:pPr algn="ctr"/>
            <a:r>
              <a:rPr lang="en-US" sz="1000" b="1" dirty="0" err="1">
                <a:solidFill>
                  <a:schemeClr val="tx2"/>
                </a:solidFill>
                <a:latin typeface="Tw Cen MT" panose="020B0602020104020603" pitchFamily="34" charset="0"/>
              </a:rPr>
              <a:t>ekspor</a:t>
            </a:r>
            <a:r>
              <a:rPr lang="en-US" sz="1000" b="1" dirty="0">
                <a:solidFill>
                  <a:schemeClr val="tx2"/>
                </a:solidFill>
                <a:latin typeface="Tw Cen MT" panose="020B0602020104020603" pitchFamily="34" charset="0"/>
              </a:rPr>
              <a:t>/</a:t>
            </a:r>
            <a:r>
              <a:rPr lang="en-US" sz="1000" b="1" dirty="0" err="1">
                <a:solidFill>
                  <a:schemeClr val="tx2"/>
                </a:solidFill>
                <a:latin typeface="Tw Cen MT" panose="020B0602020104020603" pitchFamily="34" charset="0"/>
              </a:rPr>
              <a:t>impor</a:t>
            </a:r>
            <a:r>
              <a:rPr lang="en-US" sz="1000" b="1" dirty="0">
                <a:solidFill>
                  <a:schemeClr val="tx2"/>
                </a:solidFill>
                <a:latin typeface="Tw Cen MT" panose="020B0602020104020603" pitchFamily="34" charset="0"/>
              </a:rPr>
              <a:t> </a:t>
            </a:r>
            <a:r>
              <a:rPr lang="en-US" sz="1000" dirty="0">
                <a:solidFill>
                  <a:srgbClr val="C00000"/>
                </a:solidFill>
                <a:latin typeface="Tw Cen MT" panose="020B0602020104020603" pitchFamily="34" charset="0"/>
              </a:rPr>
              <a:t>CSV, EAD xml</a:t>
            </a:r>
          </a:p>
          <a:p>
            <a:pPr algn="ctr"/>
            <a:r>
              <a:rPr lang="en-US" sz="1000" b="1" dirty="0">
                <a:solidFill>
                  <a:schemeClr val="tx2"/>
                </a:solidFill>
                <a:latin typeface="Tw Cen MT" panose="020B0602020104020603" pitchFamily="34" charset="0"/>
              </a:rPr>
              <a:t>harvest </a:t>
            </a:r>
            <a:r>
              <a:rPr lang="en-US" sz="1000" dirty="0">
                <a:solidFill>
                  <a:srgbClr val="C00000"/>
                </a:solidFill>
                <a:latin typeface="Tw Cen MT" panose="020B0602020104020603" pitchFamily="34" charset="0"/>
              </a:rPr>
              <a:t>OAI-PMH</a:t>
            </a:r>
            <a:endParaRPr lang="en-US" sz="1000" b="1" dirty="0">
              <a:solidFill>
                <a:schemeClr val="tx2"/>
              </a:solidFill>
              <a:latin typeface="Tw Cen MT" panose="020B0602020104020603" pitchFamily="34" charset="0"/>
            </a:endParaRPr>
          </a:p>
        </p:txBody>
      </p:sp>
      <p:cxnSp>
        <p:nvCxnSpPr>
          <p:cNvPr id="250" name="Straight Arrow Connector 249">
            <a:extLst>
              <a:ext uri="{FF2B5EF4-FFF2-40B4-BE49-F238E27FC236}">
                <a16:creationId xmlns:a16="http://schemas.microsoft.com/office/drawing/2014/main" xmlns="" id="{2A2B5C90-7CED-411F-8293-00B2E40FE86F}"/>
              </a:ext>
            </a:extLst>
          </p:cNvPr>
          <p:cNvCxnSpPr>
            <a:cxnSpLocks/>
          </p:cNvCxnSpPr>
          <p:nvPr/>
        </p:nvCxnSpPr>
        <p:spPr>
          <a:xfrm flipH="1" flipV="1">
            <a:off x="3267914" y="3985762"/>
            <a:ext cx="1412057" cy="1482525"/>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4" name="TextBox 263">
            <a:extLst>
              <a:ext uri="{FF2B5EF4-FFF2-40B4-BE49-F238E27FC236}">
                <a16:creationId xmlns:a16="http://schemas.microsoft.com/office/drawing/2014/main" xmlns="" id="{9CB3E71C-11A7-425E-8C02-21E22EF55CA7}"/>
              </a:ext>
            </a:extLst>
          </p:cNvPr>
          <p:cNvSpPr txBox="1"/>
          <p:nvPr/>
        </p:nvSpPr>
        <p:spPr>
          <a:xfrm>
            <a:off x="4188080" y="434244"/>
            <a:ext cx="1907929" cy="338554"/>
          </a:xfrm>
          <a:prstGeom prst="rect">
            <a:avLst/>
          </a:prstGeom>
          <a:noFill/>
        </p:spPr>
        <p:txBody>
          <a:bodyPr wrap="square" rtlCol="0">
            <a:spAutoFit/>
          </a:bodyPr>
          <a:lstStyle/>
          <a:p>
            <a:pPr algn="ctr"/>
            <a:r>
              <a:rPr lang="en-US" sz="1600" b="1" dirty="0">
                <a:solidFill>
                  <a:srgbClr val="0070C0"/>
                </a:solidFill>
                <a:latin typeface="Tw Cen MT" panose="020B0602020104020603" pitchFamily="34" charset="0"/>
              </a:rPr>
              <a:t>Cloud SIKN</a:t>
            </a:r>
          </a:p>
        </p:txBody>
      </p:sp>
      <p:sp>
        <p:nvSpPr>
          <p:cNvPr id="265" name="Rectangle: Rounded Corners 264">
            <a:extLst>
              <a:ext uri="{FF2B5EF4-FFF2-40B4-BE49-F238E27FC236}">
                <a16:creationId xmlns:a16="http://schemas.microsoft.com/office/drawing/2014/main" xmlns="" id="{EEF0EF91-5E3A-40F1-A619-CFA9B5AA44BF}"/>
              </a:ext>
            </a:extLst>
          </p:cNvPr>
          <p:cNvSpPr/>
          <p:nvPr/>
        </p:nvSpPr>
        <p:spPr>
          <a:xfrm>
            <a:off x="4027164" y="2702980"/>
            <a:ext cx="2215879" cy="3812640"/>
          </a:xfrm>
          <a:prstGeom prst="roundRect">
            <a:avLst>
              <a:gd name="adj" fmla="val 7971"/>
            </a:avLst>
          </a:pr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extBox 265">
            <a:extLst>
              <a:ext uri="{FF2B5EF4-FFF2-40B4-BE49-F238E27FC236}">
                <a16:creationId xmlns:a16="http://schemas.microsoft.com/office/drawing/2014/main" xmlns="" id="{FAB263D4-BCC1-4BDE-AB15-3A59D6B297CB}"/>
              </a:ext>
            </a:extLst>
          </p:cNvPr>
          <p:cNvSpPr txBox="1"/>
          <p:nvPr/>
        </p:nvSpPr>
        <p:spPr>
          <a:xfrm>
            <a:off x="4123432" y="6480751"/>
            <a:ext cx="1907929" cy="338554"/>
          </a:xfrm>
          <a:prstGeom prst="rect">
            <a:avLst/>
          </a:prstGeom>
          <a:noFill/>
        </p:spPr>
        <p:txBody>
          <a:bodyPr wrap="square" rtlCol="0">
            <a:spAutoFit/>
          </a:bodyPr>
          <a:lstStyle/>
          <a:p>
            <a:pPr algn="ctr"/>
            <a:r>
              <a:rPr lang="en-US" sz="1600" b="1" dirty="0" err="1">
                <a:solidFill>
                  <a:srgbClr val="FF0000"/>
                </a:solidFill>
                <a:latin typeface="Tw Cen MT" panose="020B0602020104020603" pitchFamily="34" charset="0"/>
              </a:rPr>
              <a:t>Mandiri</a:t>
            </a:r>
            <a:endParaRPr lang="en-US" sz="1600" b="1" dirty="0">
              <a:solidFill>
                <a:srgbClr val="FF0000"/>
              </a:solidFill>
              <a:latin typeface="Tw Cen MT" panose="020B0602020104020603" pitchFamily="34" charset="0"/>
            </a:endParaRPr>
          </a:p>
        </p:txBody>
      </p:sp>
      <p:sp>
        <p:nvSpPr>
          <p:cNvPr id="97" name="TextBox 96">
            <a:extLst>
              <a:ext uri="{FF2B5EF4-FFF2-40B4-BE49-F238E27FC236}">
                <a16:creationId xmlns:a16="http://schemas.microsoft.com/office/drawing/2014/main" xmlns="" id="{24ED071B-743F-4CF5-9F20-0F151570349D}"/>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Skema</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Implementasi</a:t>
            </a:r>
            <a:endPar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Tree>
    <p:extLst>
      <p:ext uri="{BB962C8B-B14F-4D97-AF65-F5344CB8AC3E}">
        <p14:creationId xmlns:p14="http://schemas.microsoft.com/office/powerpoint/2010/main" val="22398789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p:cTn id="7" dur="500" fill="hold"/>
                                        <p:tgtEl>
                                          <p:spTgt spid="210"/>
                                        </p:tgtEl>
                                        <p:attrNameLst>
                                          <p:attrName>ppt_w</p:attrName>
                                        </p:attrNameLst>
                                      </p:cBhvr>
                                      <p:tavLst>
                                        <p:tav tm="0">
                                          <p:val>
                                            <p:fltVal val="0"/>
                                          </p:val>
                                        </p:tav>
                                        <p:tav tm="100000">
                                          <p:val>
                                            <p:strVal val="#ppt_w"/>
                                          </p:val>
                                        </p:tav>
                                      </p:tavLst>
                                    </p:anim>
                                    <p:anim calcmode="lin" valueType="num">
                                      <p:cBhvr>
                                        <p:cTn id="8" dur="500" fill="hold"/>
                                        <p:tgtEl>
                                          <p:spTgt spid="210"/>
                                        </p:tgtEl>
                                        <p:attrNameLst>
                                          <p:attrName>ppt_h</p:attrName>
                                        </p:attrNameLst>
                                      </p:cBhvr>
                                      <p:tavLst>
                                        <p:tav tm="0">
                                          <p:val>
                                            <p:fltVal val="0"/>
                                          </p:val>
                                        </p:tav>
                                        <p:tav tm="100000">
                                          <p:val>
                                            <p:strVal val="#ppt_h"/>
                                          </p:val>
                                        </p:tav>
                                      </p:tavLst>
                                    </p:anim>
                                    <p:animEffect transition="in" filter="fade">
                                      <p:cBhvr>
                                        <p:cTn id="9" dur="500"/>
                                        <p:tgtEl>
                                          <p:spTgt spid="2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
                                        </p:tgtEl>
                                        <p:attrNameLst>
                                          <p:attrName>style.visibility</p:attrName>
                                        </p:attrNameLst>
                                      </p:cBhvr>
                                      <p:to>
                                        <p:strVal val="visible"/>
                                      </p:to>
                                    </p:set>
                                    <p:anim calcmode="lin" valueType="num">
                                      <p:cBhvr>
                                        <p:cTn id="13" dur="500" fill="hold"/>
                                        <p:tgtEl>
                                          <p:spTgt spid="205"/>
                                        </p:tgtEl>
                                        <p:attrNameLst>
                                          <p:attrName>ppt_w</p:attrName>
                                        </p:attrNameLst>
                                      </p:cBhvr>
                                      <p:tavLst>
                                        <p:tav tm="0">
                                          <p:val>
                                            <p:fltVal val="0"/>
                                          </p:val>
                                        </p:tav>
                                        <p:tav tm="100000">
                                          <p:val>
                                            <p:strVal val="#ppt_w"/>
                                          </p:val>
                                        </p:tav>
                                      </p:tavLst>
                                    </p:anim>
                                    <p:anim calcmode="lin" valueType="num">
                                      <p:cBhvr>
                                        <p:cTn id="14" dur="500" fill="hold"/>
                                        <p:tgtEl>
                                          <p:spTgt spid="205"/>
                                        </p:tgtEl>
                                        <p:attrNameLst>
                                          <p:attrName>ppt_h</p:attrName>
                                        </p:attrNameLst>
                                      </p:cBhvr>
                                      <p:tavLst>
                                        <p:tav tm="0">
                                          <p:val>
                                            <p:fltVal val="0"/>
                                          </p:val>
                                        </p:tav>
                                        <p:tav tm="100000">
                                          <p:val>
                                            <p:strVal val="#ppt_h"/>
                                          </p:val>
                                        </p:tav>
                                      </p:tavLst>
                                    </p:anim>
                                    <p:animEffect transition="in" filter="fade">
                                      <p:cBhvr>
                                        <p:cTn id="15" dur="500"/>
                                        <p:tgtEl>
                                          <p:spTgt spid="205"/>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204"/>
                                        </p:tgtEl>
                                        <p:attrNameLst>
                                          <p:attrName>style.visibility</p:attrName>
                                        </p:attrNameLst>
                                      </p:cBhvr>
                                      <p:to>
                                        <p:strVal val="visible"/>
                                      </p:to>
                                    </p:set>
                                    <p:anim calcmode="lin" valueType="num">
                                      <p:cBhvr additive="base">
                                        <p:cTn id="19" dur="250" fill="hold"/>
                                        <p:tgtEl>
                                          <p:spTgt spid="204"/>
                                        </p:tgtEl>
                                        <p:attrNameLst>
                                          <p:attrName>ppt_x</p:attrName>
                                        </p:attrNameLst>
                                      </p:cBhvr>
                                      <p:tavLst>
                                        <p:tav tm="0">
                                          <p:val>
                                            <p:strVal val="#ppt_x"/>
                                          </p:val>
                                        </p:tav>
                                        <p:tav tm="100000">
                                          <p:val>
                                            <p:strVal val="#ppt_x"/>
                                          </p:val>
                                        </p:tav>
                                      </p:tavLst>
                                    </p:anim>
                                    <p:anim calcmode="lin" valueType="num">
                                      <p:cBhvr additive="base">
                                        <p:cTn id="20" dur="250" fill="hold"/>
                                        <p:tgtEl>
                                          <p:spTgt spid="204"/>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24"/>
                                        </p:tgtEl>
                                        <p:attrNameLst>
                                          <p:attrName>style.visibility</p:attrName>
                                        </p:attrNameLst>
                                      </p:cBhvr>
                                      <p:to>
                                        <p:strVal val="visible"/>
                                      </p:to>
                                    </p:set>
                                    <p:anim calcmode="lin" valueType="num">
                                      <p:cBhvr>
                                        <p:cTn id="23" dur="500" fill="hold"/>
                                        <p:tgtEl>
                                          <p:spTgt spid="224"/>
                                        </p:tgtEl>
                                        <p:attrNameLst>
                                          <p:attrName>ppt_w</p:attrName>
                                        </p:attrNameLst>
                                      </p:cBhvr>
                                      <p:tavLst>
                                        <p:tav tm="0">
                                          <p:val>
                                            <p:fltVal val="0"/>
                                          </p:val>
                                        </p:tav>
                                        <p:tav tm="100000">
                                          <p:val>
                                            <p:strVal val="#ppt_w"/>
                                          </p:val>
                                        </p:tav>
                                      </p:tavLst>
                                    </p:anim>
                                    <p:anim calcmode="lin" valueType="num">
                                      <p:cBhvr>
                                        <p:cTn id="24" dur="500" fill="hold"/>
                                        <p:tgtEl>
                                          <p:spTgt spid="224"/>
                                        </p:tgtEl>
                                        <p:attrNameLst>
                                          <p:attrName>ppt_h</p:attrName>
                                        </p:attrNameLst>
                                      </p:cBhvr>
                                      <p:tavLst>
                                        <p:tav tm="0">
                                          <p:val>
                                            <p:fltVal val="0"/>
                                          </p:val>
                                        </p:tav>
                                        <p:tav tm="100000">
                                          <p:val>
                                            <p:strVal val="#ppt_h"/>
                                          </p:val>
                                        </p:tav>
                                      </p:tavLst>
                                    </p:anim>
                                    <p:animEffect transition="in" filter="fade">
                                      <p:cBhvr>
                                        <p:cTn id="25" dur="500"/>
                                        <p:tgtEl>
                                          <p:spTgt spid="2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250"/>
                                  </p:stCondLst>
                                  <p:childTnLst>
                                    <p:set>
                                      <p:cBhvr>
                                        <p:cTn id="29" dur="1" fill="hold">
                                          <p:stCondLst>
                                            <p:cond delay="0"/>
                                          </p:stCondLst>
                                        </p:cTn>
                                        <p:tgtEl>
                                          <p:spTgt spid="242"/>
                                        </p:tgtEl>
                                        <p:attrNameLst>
                                          <p:attrName>style.visibility</p:attrName>
                                        </p:attrNameLst>
                                      </p:cBhvr>
                                      <p:to>
                                        <p:strVal val="visible"/>
                                      </p:to>
                                    </p:set>
                                    <p:animEffect transition="in" filter="wipe(left)">
                                      <p:cBhvr>
                                        <p:cTn id="30" dur="500"/>
                                        <p:tgtEl>
                                          <p:spTgt spid="242"/>
                                        </p:tgtEl>
                                      </p:cBhvr>
                                    </p:animEffect>
                                  </p:childTnLst>
                                </p:cTn>
                              </p:par>
                            </p:childTnLst>
                          </p:cTn>
                        </p:par>
                        <p:par>
                          <p:cTn id="31" fill="hold">
                            <p:stCondLst>
                              <p:cond delay="750"/>
                            </p:stCondLst>
                            <p:childTnLst>
                              <p:par>
                                <p:cTn id="32" presetID="22" presetClass="entr" presetSubtype="1" fill="hold" nodeType="afterEffect">
                                  <p:stCondLst>
                                    <p:cond delay="250"/>
                                  </p:stCondLst>
                                  <p:childTnLst>
                                    <p:set>
                                      <p:cBhvr>
                                        <p:cTn id="33" dur="1" fill="hold">
                                          <p:stCondLst>
                                            <p:cond delay="0"/>
                                          </p:stCondLst>
                                        </p:cTn>
                                        <p:tgtEl>
                                          <p:spTgt spid="243"/>
                                        </p:tgtEl>
                                        <p:attrNameLst>
                                          <p:attrName>style.visibility</p:attrName>
                                        </p:attrNameLst>
                                      </p:cBhvr>
                                      <p:to>
                                        <p:strVal val="visible"/>
                                      </p:to>
                                    </p:set>
                                    <p:animEffect transition="in" filter="wipe(up)">
                                      <p:cBhvr>
                                        <p:cTn id="34" dur="500"/>
                                        <p:tgtEl>
                                          <p:spTgt spid="243"/>
                                        </p:tgtEl>
                                      </p:cBhvr>
                                    </p:animEffect>
                                  </p:childTnLst>
                                </p:cTn>
                              </p:par>
                            </p:childTnLst>
                          </p:cTn>
                        </p:par>
                        <p:par>
                          <p:cTn id="35" fill="hold">
                            <p:stCondLst>
                              <p:cond delay="1500"/>
                            </p:stCondLst>
                            <p:childTnLst>
                              <p:par>
                                <p:cTn id="36" presetID="22" presetClass="entr" presetSubtype="2" fill="hold" nodeType="afterEffect">
                                  <p:stCondLst>
                                    <p:cond delay="250"/>
                                  </p:stCondLst>
                                  <p:childTnLst>
                                    <p:set>
                                      <p:cBhvr>
                                        <p:cTn id="37" dur="1" fill="hold">
                                          <p:stCondLst>
                                            <p:cond delay="0"/>
                                          </p:stCondLst>
                                        </p:cTn>
                                        <p:tgtEl>
                                          <p:spTgt spid="246"/>
                                        </p:tgtEl>
                                        <p:attrNameLst>
                                          <p:attrName>style.visibility</p:attrName>
                                        </p:attrNameLst>
                                      </p:cBhvr>
                                      <p:to>
                                        <p:strVal val="visible"/>
                                      </p:to>
                                    </p:set>
                                    <p:animEffect transition="in" filter="wipe(right)">
                                      <p:cBhvr>
                                        <p:cTn id="38" dur="500"/>
                                        <p:tgtEl>
                                          <p:spTgt spid="246"/>
                                        </p:tgtEl>
                                      </p:cBhvr>
                                    </p:animEffect>
                                  </p:childTnLst>
                                </p:cTn>
                              </p:par>
                            </p:childTnLst>
                          </p:cTn>
                        </p:par>
                        <p:par>
                          <p:cTn id="39" fill="hold">
                            <p:stCondLst>
                              <p:cond delay="2250"/>
                            </p:stCondLst>
                            <p:childTnLst>
                              <p:par>
                                <p:cTn id="40" presetID="47" presetClass="entr" presetSubtype="0" fill="hold" grpId="0" nodeType="afterEffect">
                                  <p:stCondLst>
                                    <p:cond delay="0"/>
                                  </p:stCondLst>
                                  <p:childTnLst>
                                    <p:set>
                                      <p:cBhvr>
                                        <p:cTn id="41" dur="1" fill="hold">
                                          <p:stCondLst>
                                            <p:cond delay="0"/>
                                          </p:stCondLst>
                                        </p:cTn>
                                        <p:tgtEl>
                                          <p:spTgt spid="311"/>
                                        </p:tgtEl>
                                        <p:attrNameLst>
                                          <p:attrName>style.visibility</p:attrName>
                                        </p:attrNameLst>
                                      </p:cBhvr>
                                      <p:to>
                                        <p:strVal val="visible"/>
                                      </p:to>
                                    </p:set>
                                    <p:animEffect transition="in" filter="fade">
                                      <p:cBhvr>
                                        <p:cTn id="42" dur="250"/>
                                        <p:tgtEl>
                                          <p:spTgt spid="311"/>
                                        </p:tgtEl>
                                      </p:cBhvr>
                                    </p:animEffect>
                                    <p:anim calcmode="lin" valueType="num">
                                      <p:cBhvr>
                                        <p:cTn id="43" dur="250" fill="hold"/>
                                        <p:tgtEl>
                                          <p:spTgt spid="311"/>
                                        </p:tgtEl>
                                        <p:attrNameLst>
                                          <p:attrName>ppt_x</p:attrName>
                                        </p:attrNameLst>
                                      </p:cBhvr>
                                      <p:tavLst>
                                        <p:tav tm="0">
                                          <p:val>
                                            <p:strVal val="#ppt_x"/>
                                          </p:val>
                                        </p:tav>
                                        <p:tav tm="100000">
                                          <p:val>
                                            <p:strVal val="#ppt_x"/>
                                          </p:val>
                                        </p:tav>
                                      </p:tavLst>
                                    </p:anim>
                                    <p:anim calcmode="lin" valueType="num">
                                      <p:cBhvr>
                                        <p:cTn id="44" dur="250" fill="hold"/>
                                        <p:tgtEl>
                                          <p:spTgt spid="3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31"/>
                                        </p:tgtEl>
                                        <p:attrNameLst>
                                          <p:attrName>style.visibility</p:attrName>
                                        </p:attrNameLst>
                                      </p:cBhvr>
                                      <p:to>
                                        <p:strVal val="visible"/>
                                      </p:to>
                                    </p:set>
                                    <p:anim calcmode="lin" valueType="num">
                                      <p:cBhvr>
                                        <p:cTn id="49" dur="500" fill="hold"/>
                                        <p:tgtEl>
                                          <p:spTgt spid="231"/>
                                        </p:tgtEl>
                                        <p:attrNameLst>
                                          <p:attrName>ppt_w</p:attrName>
                                        </p:attrNameLst>
                                      </p:cBhvr>
                                      <p:tavLst>
                                        <p:tav tm="0">
                                          <p:val>
                                            <p:fltVal val="0"/>
                                          </p:val>
                                        </p:tav>
                                        <p:tav tm="100000">
                                          <p:val>
                                            <p:strVal val="#ppt_w"/>
                                          </p:val>
                                        </p:tav>
                                      </p:tavLst>
                                    </p:anim>
                                    <p:anim calcmode="lin" valueType="num">
                                      <p:cBhvr>
                                        <p:cTn id="50" dur="500" fill="hold"/>
                                        <p:tgtEl>
                                          <p:spTgt spid="231"/>
                                        </p:tgtEl>
                                        <p:attrNameLst>
                                          <p:attrName>ppt_h</p:attrName>
                                        </p:attrNameLst>
                                      </p:cBhvr>
                                      <p:tavLst>
                                        <p:tav tm="0">
                                          <p:val>
                                            <p:fltVal val="0"/>
                                          </p:val>
                                        </p:tav>
                                        <p:tav tm="100000">
                                          <p:val>
                                            <p:strVal val="#ppt_h"/>
                                          </p:val>
                                        </p:tav>
                                      </p:tavLst>
                                    </p:anim>
                                    <p:animEffect transition="in" filter="fade">
                                      <p:cBhvr>
                                        <p:cTn id="51" dur="500"/>
                                        <p:tgtEl>
                                          <p:spTgt spid="231"/>
                                        </p:tgtEl>
                                      </p:cBhvr>
                                    </p:animEffect>
                                  </p:childTnLst>
                                </p:cTn>
                              </p:par>
                            </p:childTnLst>
                          </p:cTn>
                        </p:par>
                        <p:par>
                          <p:cTn id="52" fill="hold">
                            <p:stCondLst>
                              <p:cond delay="500"/>
                            </p:stCondLst>
                            <p:childTnLst>
                              <p:par>
                                <p:cTn id="53" presetID="42" presetClass="entr" presetSubtype="0" fill="hold" grpId="0" nodeType="afterEffect">
                                  <p:stCondLst>
                                    <p:cond delay="0"/>
                                  </p:stCondLst>
                                  <p:childTnLst>
                                    <p:set>
                                      <p:cBhvr>
                                        <p:cTn id="54" dur="1" fill="hold">
                                          <p:stCondLst>
                                            <p:cond delay="0"/>
                                          </p:stCondLst>
                                        </p:cTn>
                                        <p:tgtEl>
                                          <p:spTgt spid="230"/>
                                        </p:tgtEl>
                                        <p:attrNameLst>
                                          <p:attrName>style.visibility</p:attrName>
                                        </p:attrNameLst>
                                      </p:cBhvr>
                                      <p:to>
                                        <p:strVal val="visible"/>
                                      </p:to>
                                    </p:set>
                                    <p:animEffect transition="in" filter="fade">
                                      <p:cBhvr>
                                        <p:cTn id="55" dur="250"/>
                                        <p:tgtEl>
                                          <p:spTgt spid="230"/>
                                        </p:tgtEl>
                                      </p:cBhvr>
                                    </p:animEffect>
                                    <p:anim calcmode="lin" valueType="num">
                                      <p:cBhvr>
                                        <p:cTn id="56" dur="250" fill="hold"/>
                                        <p:tgtEl>
                                          <p:spTgt spid="230"/>
                                        </p:tgtEl>
                                        <p:attrNameLst>
                                          <p:attrName>ppt_x</p:attrName>
                                        </p:attrNameLst>
                                      </p:cBhvr>
                                      <p:tavLst>
                                        <p:tav tm="0">
                                          <p:val>
                                            <p:strVal val="#ppt_x"/>
                                          </p:val>
                                        </p:tav>
                                        <p:tav tm="100000">
                                          <p:val>
                                            <p:strVal val="#ppt_x"/>
                                          </p:val>
                                        </p:tav>
                                      </p:tavLst>
                                    </p:anim>
                                    <p:anim calcmode="lin" valueType="num">
                                      <p:cBhvr>
                                        <p:cTn id="57" dur="250" fill="hold"/>
                                        <p:tgtEl>
                                          <p:spTgt spid="230"/>
                                        </p:tgtEl>
                                        <p:attrNameLst>
                                          <p:attrName>ppt_y</p:attrName>
                                        </p:attrNameLst>
                                      </p:cBhvr>
                                      <p:tavLst>
                                        <p:tav tm="0">
                                          <p:val>
                                            <p:strVal val="#ppt_y+.1"/>
                                          </p:val>
                                        </p:tav>
                                        <p:tav tm="100000">
                                          <p:val>
                                            <p:strVal val="#ppt_y"/>
                                          </p:val>
                                        </p:tav>
                                      </p:tavLst>
                                    </p:anim>
                                  </p:childTnLst>
                                </p:cTn>
                              </p:par>
                            </p:childTnLst>
                          </p:cTn>
                        </p:par>
                        <p:par>
                          <p:cTn id="58" fill="hold">
                            <p:stCondLst>
                              <p:cond delay="750"/>
                            </p:stCondLst>
                            <p:childTnLst>
                              <p:par>
                                <p:cTn id="59" presetID="22" presetClass="entr" presetSubtype="8" fill="hold" nodeType="afterEffect">
                                  <p:stCondLst>
                                    <p:cond delay="250"/>
                                  </p:stCondLst>
                                  <p:childTnLst>
                                    <p:set>
                                      <p:cBhvr>
                                        <p:cTn id="60" dur="1" fill="hold">
                                          <p:stCondLst>
                                            <p:cond delay="0"/>
                                          </p:stCondLst>
                                        </p:cTn>
                                        <p:tgtEl>
                                          <p:spTgt spid="244"/>
                                        </p:tgtEl>
                                        <p:attrNameLst>
                                          <p:attrName>style.visibility</p:attrName>
                                        </p:attrNameLst>
                                      </p:cBhvr>
                                      <p:to>
                                        <p:strVal val="visible"/>
                                      </p:to>
                                    </p:set>
                                    <p:animEffect transition="in" filter="wipe(left)">
                                      <p:cBhvr>
                                        <p:cTn id="61" dur="500"/>
                                        <p:tgtEl>
                                          <p:spTgt spid="244"/>
                                        </p:tgtEl>
                                      </p:cBhvr>
                                    </p:animEffect>
                                  </p:childTnLst>
                                </p:cTn>
                              </p:par>
                            </p:childTnLst>
                          </p:cTn>
                        </p:par>
                        <p:par>
                          <p:cTn id="62" fill="hold">
                            <p:stCondLst>
                              <p:cond delay="1500"/>
                            </p:stCondLst>
                            <p:childTnLst>
                              <p:par>
                                <p:cTn id="63" presetID="22" presetClass="entr" presetSubtype="1" fill="hold" nodeType="afterEffect">
                                  <p:stCondLst>
                                    <p:cond delay="250"/>
                                  </p:stCondLst>
                                  <p:childTnLst>
                                    <p:set>
                                      <p:cBhvr>
                                        <p:cTn id="64" dur="1" fill="hold">
                                          <p:stCondLst>
                                            <p:cond delay="0"/>
                                          </p:stCondLst>
                                        </p:cTn>
                                        <p:tgtEl>
                                          <p:spTgt spid="245"/>
                                        </p:tgtEl>
                                        <p:attrNameLst>
                                          <p:attrName>style.visibility</p:attrName>
                                        </p:attrNameLst>
                                      </p:cBhvr>
                                      <p:to>
                                        <p:strVal val="visible"/>
                                      </p:to>
                                    </p:set>
                                    <p:animEffect transition="in" filter="wipe(up)">
                                      <p:cBhvr>
                                        <p:cTn id="65" dur="500"/>
                                        <p:tgtEl>
                                          <p:spTgt spid="245"/>
                                        </p:tgtEl>
                                      </p:cBhvr>
                                    </p:animEffect>
                                  </p:childTnLst>
                                </p:cTn>
                              </p:par>
                            </p:childTnLst>
                          </p:cTn>
                        </p:par>
                        <p:par>
                          <p:cTn id="66" fill="hold">
                            <p:stCondLst>
                              <p:cond delay="2250"/>
                            </p:stCondLst>
                            <p:childTnLst>
                              <p:par>
                                <p:cTn id="67" presetID="22" presetClass="entr" presetSubtype="2" fill="hold" nodeType="afterEffect">
                                  <p:stCondLst>
                                    <p:cond delay="250"/>
                                  </p:stCondLst>
                                  <p:childTnLst>
                                    <p:set>
                                      <p:cBhvr>
                                        <p:cTn id="68" dur="1" fill="hold">
                                          <p:stCondLst>
                                            <p:cond delay="0"/>
                                          </p:stCondLst>
                                        </p:cTn>
                                        <p:tgtEl>
                                          <p:spTgt spid="247"/>
                                        </p:tgtEl>
                                        <p:attrNameLst>
                                          <p:attrName>style.visibility</p:attrName>
                                        </p:attrNameLst>
                                      </p:cBhvr>
                                      <p:to>
                                        <p:strVal val="visible"/>
                                      </p:to>
                                    </p:set>
                                    <p:animEffect transition="in" filter="wipe(right)">
                                      <p:cBhvr>
                                        <p:cTn id="69" dur="500"/>
                                        <p:tgtEl>
                                          <p:spTgt spid="247"/>
                                        </p:tgtEl>
                                      </p:cBhvr>
                                    </p:animEffect>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287"/>
                                        </p:tgtEl>
                                        <p:attrNameLst>
                                          <p:attrName>style.visibility</p:attrName>
                                        </p:attrNameLst>
                                      </p:cBhvr>
                                      <p:to>
                                        <p:strVal val="visible"/>
                                      </p:to>
                                    </p:set>
                                    <p:animEffect transition="in" filter="fade">
                                      <p:cBhvr>
                                        <p:cTn id="73" dur="250"/>
                                        <p:tgtEl>
                                          <p:spTgt spid="287"/>
                                        </p:tgtEl>
                                      </p:cBhvr>
                                    </p:animEffect>
                                    <p:anim calcmode="lin" valueType="num">
                                      <p:cBhvr>
                                        <p:cTn id="74" dur="250" fill="hold"/>
                                        <p:tgtEl>
                                          <p:spTgt spid="287"/>
                                        </p:tgtEl>
                                        <p:attrNameLst>
                                          <p:attrName>ppt_x</p:attrName>
                                        </p:attrNameLst>
                                      </p:cBhvr>
                                      <p:tavLst>
                                        <p:tav tm="0">
                                          <p:val>
                                            <p:strVal val="#ppt_x"/>
                                          </p:val>
                                        </p:tav>
                                        <p:tav tm="100000">
                                          <p:val>
                                            <p:strVal val="#ppt_x"/>
                                          </p:val>
                                        </p:tav>
                                      </p:tavLst>
                                    </p:anim>
                                    <p:anim calcmode="lin" valueType="num">
                                      <p:cBhvr>
                                        <p:cTn id="75" dur="250" fill="hold"/>
                                        <p:tgtEl>
                                          <p:spTgt spid="287"/>
                                        </p:tgtEl>
                                        <p:attrNameLst>
                                          <p:attrName>ppt_y</p:attrName>
                                        </p:attrNameLst>
                                      </p:cBhvr>
                                      <p:tavLst>
                                        <p:tav tm="0">
                                          <p:val>
                                            <p:strVal val="#ppt_y+.1"/>
                                          </p:val>
                                        </p:tav>
                                        <p:tav tm="100000">
                                          <p:val>
                                            <p:strVal val="#ppt_y"/>
                                          </p:val>
                                        </p:tav>
                                      </p:tavLst>
                                    </p:anim>
                                  </p:childTnLst>
                                </p:cTn>
                              </p:par>
                            </p:childTnLst>
                          </p:cTn>
                        </p:par>
                        <p:par>
                          <p:cTn id="76" fill="hold">
                            <p:stCondLst>
                              <p:cond delay="3250"/>
                            </p:stCondLst>
                            <p:childTnLst>
                              <p:par>
                                <p:cTn id="77" presetID="53" presetClass="entr" presetSubtype="16" fill="hold" nodeType="afterEffect">
                                  <p:stCondLst>
                                    <p:cond delay="0"/>
                                  </p:stCondLst>
                                  <p:childTnLst>
                                    <p:set>
                                      <p:cBhvr>
                                        <p:cTn id="78" dur="1" fill="hold">
                                          <p:stCondLst>
                                            <p:cond delay="0"/>
                                          </p:stCondLst>
                                        </p:cTn>
                                        <p:tgtEl>
                                          <p:spTgt spid="237"/>
                                        </p:tgtEl>
                                        <p:attrNameLst>
                                          <p:attrName>style.visibility</p:attrName>
                                        </p:attrNameLst>
                                      </p:cBhvr>
                                      <p:to>
                                        <p:strVal val="visible"/>
                                      </p:to>
                                    </p:set>
                                    <p:anim calcmode="lin" valueType="num">
                                      <p:cBhvr>
                                        <p:cTn id="79" dur="250" fill="hold"/>
                                        <p:tgtEl>
                                          <p:spTgt spid="237"/>
                                        </p:tgtEl>
                                        <p:attrNameLst>
                                          <p:attrName>ppt_w</p:attrName>
                                        </p:attrNameLst>
                                      </p:cBhvr>
                                      <p:tavLst>
                                        <p:tav tm="0">
                                          <p:val>
                                            <p:fltVal val="0"/>
                                          </p:val>
                                        </p:tav>
                                        <p:tav tm="100000">
                                          <p:val>
                                            <p:strVal val="#ppt_w"/>
                                          </p:val>
                                        </p:tav>
                                      </p:tavLst>
                                    </p:anim>
                                    <p:anim calcmode="lin" valueType="num">
                                      <p:cBhvr>
                                        <p:cTn id="80" dur="250" fill="hold"/>
                                        <p:tgtEl>
                                          <p:spTgt spid="237"/>
                                        </p:tgtEl>
                                        <p:attrNameLst>
                                          <p:attrName>ppt_h</p:attrName>
                                        </p:attrNameLst>
                                      </p:cBhvr>
                                      <p:tavLst>
                                        <p:tav tm="0">
                                          <p:val>
                                            <p:fltVal val="0"/>
                                          </p:val>
                                        </p:tav>
                                        <p:tav tm="100000">
                                          <p:val>
                                            <p:strVal val="#ppt_h"/>
                                          </p:val>
                                        </p:tav>
                                      </p:tavLst>
                                    </p:anim>
                                    <p:animEffect transition="in" filter="fade">
                                      <p:cBhvr>
                                        <p:cTn id="81" dur="250"/>
                                        <p:tgtEl>
                                          <p:spTgt spid="237"/>
                                        </p:tgtEl>
                                      </p:cBhvr>
                                    </p:animEffect>
                                  </p:childTnLst>
                                </p:cTn>
                              </p:par>
                            </p:childTnLst>
                          </p:cTn>
                        </p:par>
                        <p:par>
                          <p:cTn id="82" fill="hold">
                            <p:stCondLst>
                              <p:cond delay="3500"/>
                            </p:stCondLst>
                            <p:childTnLst>
                              <p:par>
                                <p:cTn id="83" presetID="42" presetClass="entr" presetSubtype="0" fill="hold" grpId="0" nodeType="afterEffect">
                                  <p:stCondLst>
                                    <p:cond delay="0"/>
                                  </p:stCondLst>
                                  <p:childTnLst>
                                    <p:set>
                                      <p:cBhvr>
                                        <p:cTn id="84" dur="1" fill="hold">
                                          <p:stCondLst>
                                            <p:cond delay="0"/>
                                          </p:stCondLst>
                                        </p:cTn>
                                        <p:tgtEl>
                                          <p:spTgt spid="236"/>
                                        </p:tgtEl>
                                        <p:attrNameLst>
                                          <p:attrName>style.visibility</p:attrName>
                                        </p:attrNameLst>
                                      </p:cBhvr>
                                      <p:to>
                                        <p:strVal val="visible"/>
                                      </p:to>
                                    </p:set>
                                    <p:animEffect transition="in" filter="fade">
                                      <p:cBhvr>
                                        <p:cTn id="85" dur="250"/>
                                        <p:tgtEl>
                                          <p:spTgt spid="236"/>
                                        </p:tgtEl>
                                      </p:cBhvr>
                                    </p:animEffect>
                                    <p:anim calcmode="lin" valueType="num">
                                      <p:cBhvr>
                                        <p:cTn id="86" dur="250" fill="hold"/>
                                        <p:tgtEl>
                                          <p:spTgt spid="236"/>
                                        </p:tgtEl>
                                        <p:attrNameLst>
                                          <p:attrName>ppt_x</p:attrName>
                                        </p:attrNameLst>
                                      </p:cBhvr>
                                      <p:tavLst>
                                        <p:tav tm="0">
                                          <p:val>
                                            <p:strVal val="#ppt_x"/>
                                          </p:val>
                                        </p:tav>
                                        <p:tav tm="100000">
                                          <p:val>
                                            <p:strVal val="#ppt_x"/>
                                          </p:val>
                                        </p:tav>
                                      </p:tavLst>
                                    </p:anim>
                                    <p:anim calcmode="lin" valueType="num">
                                      <p:cBhvr>
                                        <p:cTn id="87" dur="250" fill="hold"/>
                                        <p:tgtEl>
                                          <p:spTgt spid="236"/>
                                        </p:tgtEl>
                                        <p:attrNameLst>
                                          <p:attrName>ppt_y</p:attrName>
                                        </p:attrNameLst>
                                      </p:cBhvr>
                                      <p:tavLst>
                                        <p:tav tm="0">
                                          <p:val>
                                            <p:strVal val="#ppt_y+.1"/>
                                          </p:val>
                                        </p:tav>
                                        <p:tav tm="100000">
                                          <p:val>
                                            <p:strVal val="#ppt_y"/>
                                          </p:val>
                                        </p:tav>
                                      </p:tavLst>
                                    </p:anim>
                                  </p:childTnLst>
                                </p:cTn>
                              </p:par>
                            </p:childTnLst>
                          </p:cTn>
                        </p:par>
                        <p:par>
                          <p:cTn id="88" fill="hold">
                            <p:stCondLst>
                              <p:cond delay="3750"/>
                            </p:stCondLst>
                            <p:childTnLst>
                              <p:par>
                                <p:cTn id="89" presetID="22" presetClass="entr" presetSubtype="8" fill="hold" nodeType="afterEffect">
                                  <p:stCondLst>
                                    <p:cond delay="250"/>
                                  </p:stCondLst>
                                  <p:childTnLst>
                                    <p:set>
                                      <p:cBhvr>
                                        <p:cTn id="90" dur="1" fill="hold">
                                          <p:stCondLst>
                                            <p:cond delay="0"/>
                                          </p:stCondLst>
                                        </p:cTn>
                                        <p:tgtEl>
                                          <p:spTgt spid="248"/>
                                        </p:tgtEl>
                                        <p:attrNameLst>
                                          <p:attrName>style.visibility</p:attrName>
                                        </p:attrNameLst>
                                      </p:cBhvr>
                                      <p:to>
                                        <p:strVal val="visible"/>
                                      </p:to>
                                    </p:set>
                                    <p:animEffect transition="in" filter="wipe(left)">
                                      <p:cBhvr>
                                        <p:cTn id="91" dur="500"/>
                                        <p:tgtEl>
                                          <p:spTgt spid="248"/>
                                        </p:tgtEl>
                                      </p:cBhvr>
                                    </p:animEffect>
                                  </p:childTnLst>
                                </p:cTn>
                              </p:par>
                            </p:childTnLst>
                          </p:cTn>
                        </p:par>
                        <p:par>
                          <p:cTn id="92" fill="hold">
                            <p:stCondLst>
                              <p:cond delay="4500"/>
                            </p:stCondLst>
                            <p:childTnLst>
                              <p:par>
                                <p:cTn id="93" presetID="42" presetClass="entr" presetSubtype="0" fill="hold" grpId="0" nodeType="afterEffect">
                                  <p:stCondLst>
                                    <p:cond delay="0"/>
                                  </p:stCondLst>
                                  <p:childTnLst>
                                    <p:set>
                                      <p:cBhvr>
                                        <p:cTn id="94" dur="1" fill="hold">
                                          <p:stCondLst>
                                            <p:cond delay="0"/>
                                          </p:stCondLst>
                                        </p:cTn>
                                        <p:tgtEl>
                                          <p:spTgt spid="310"/>
                                        </p:tgtEl>
                                        <p:attrNameLst>
                                          <p:attrName>style.visibility</p:attrName>
                                        </p:attrNameLst>
                                      </p:cBhvr>
                                      <p:to>
                                        <p:strVal val="visible"/>
                                      </p:to>
                                    </p:set>
                                    <p:animEffect transition="in" filter="fade">
                                      <p:cBhvr>
                                        <p:cTn id="95" dur="250"/>
                                        <p:tgtEl>
                                          <p:spTgt spid="310"/>
                                        </p:tgtEl>
                                      </p:cBhvr>
                                    </p:animEffect>
                                    <p:anim calcmode="lin" valueType="num">
                                      <p:cBhvr>
                                        <p:cTn id="96" dur="250" fill="hold"/>
                                        <p:tgtEl>
                                          <p:spTgt spid="310"/>
                                        </p:tgtEl>
                                        <p:attrNameLst>
                                          <p:attrName>ppt_x</p:attrName>
                                        </p:attrNameLst>
                                      </p:cBhvr>
                                      <p:tavLst>
                                        <p:tav tm="0">
                                          <p:val>
                                            <p:strVal val="#ppt_x"/>
                                          </p:val>
                                        </p:tav>
                                        <p:tav tm="100000">
                                          <p:val>
                                            <p:strVal val="#ppt_x"/>
                                          </p:val>
                                        </p:tav>
                                      </p:tavLst>
                                    </p:anim>
                                    <p:anim calcmode="lin" valueType="num">
                                      <p:cBhvr>
                                        <p:cTn id="97" dur="250" fill="hold"/>
                                        <p:tgtEl>
                                          <p:spTgt spid="310"/>
                                        </p:tgtEl>
                                        <p:attrNameLst>
                                          <p:attrName>ppt_y</p:attrName>
                                        </p:attrNameLst>
                                      </p:cBhvr>
                                      <p:tavLst>
                                        <p:tav tm="0">
                                          <p:val>
                                            <p:strVal val="#ppt_y+.1"/>
                                          </p:val>
                                        </p:tav>
                                        <p:tav tm="100000">
                                          <p:val>
                                            <p:strVal val="#ppt_y"/>
                                          </p:val>
                                        </p:tav>
                                      </p:tavLst>
                                    </p:anim>
                                  </p:childTnLst>
                                </p:cTn>
                              </p:par>
                            </p:childTnLst>
                          </p:cTn>
                        </p:par>
                        <p:par>
                          <p:cTn id="98" fill="hold">
                            <p:stCondLst>
                              <p:cond delay="4750"/>
                            </p:stCondLst>
                            <p:childTnLst>
                              <p:par>
                                <p:cTn id="99" presetID="22" presetClass="entr" presetSubtype="1" fill="hold" nodeType="afterEffect">
                                  <p:stCondLst>
                                    <p:cond delay="250"/>
                                  </p:stCondLst>
                                  <p:childTnLst>
                                    <p:set>
                                      <p:cBhvr>
                                        <p:cTn id="100" dur="1" fill="hold">
                                          <p:stCondLst>
                                            <p:cond delay="0"/>
                                          </p:stCondLst>
                                        </p:cTn>
                                        <p:tgtEl>
                                          <p:spTgt spid="249"/>
                                        </p:tgtEl>
                                        <p:attrNameLst>
                                          <p:attrName>style.visibility</p:attrName>
                                        </p:attrNameLst>
                                      </p:cBhvr>
                                      <p:to>
                                        <p:strVal val="visible"/>
                                      </p:to>
                                    </p:set>
                                    <p:animEffect transition="in" filter="wipe(up)">
                                      <p:cBhvr>
                                        <p:cTn id="101" dur="500"/>
                                        <p:tgtEl>
                                          <p:spTgt spid="249"/>
                                        </p:tgtEl>
                                      </p:cBhvr>
                                    </p:animEffect>
                                  </p:childTnLst>
                                </p:cTn>
                              </p:par>
                            </p:childTnLst>
                          </p:cTn>
                        </p:par>
                        <p:par>
                          <p:cTn id="102" fill="hold">
                            <p:stCondLst>
                              <p:cond delay="5500"/>
                            </p:stCondLst>
                            <p:childTnLst>
                              <p:par>
                                <p:cTn id="103" presetID="22" presetClass="entr" presetSubtype="4" fill="hold" nodeType="afterEffect">
                                  <p:stCondLst>
                                    <p:cond delay="250"/>
                                  </p:stCondLst>
                                  <p:childTnLst>
                                    <p:set>
                                      <p:cBhvr>
                                        <p:cTn id="104" dur="1" fill="hold">
                                          <p:stCondLst>
                                            <p:cond delay="0"/>
                                          </p:stCondLst>
                                        </p:cTn>
                                        <p:tgtEl>
                                          <p:spTgt spid="250"/>
                                        </p:tgtEl>
                                        <p:attrNameLst>
                                          <p:attrName>style.visibility</p:attrName>
                                        </p:attrNameLst>
                                      </p:cBhvr>
                                      <p:to>
                                        <p:strVal val="visible"/>
                                      </p:to>
                                    </p:set>
                                    <p:animEffect transition="in" filter="wipe(down)">
                                      <p:cBhvr>
                                        <p:cTn id="105" dur="500"/>
                                        <p:tgtEl>
                                          <p:spTgt spid="250"/>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00"/>
                                        <p:tgtEl>
                                          <p:spTgt spid="14"/>
                                        </p:tgtEl>
                                      </p:cBhvr>
                                    </p:animEffect>
                                  </p:childTnLst>
                                </p:cTn>
                              </p:par>
                            </p:childTnLst>
                          </p:cTn>
                        </p:par>
                        <p:par>
                          <p:cTn id="111" fill="hold">
                            <p:stCondLst>
                              <p:cond delay="500"/>
                            </p:stCondLst>
                            <p:childTnLst>
                              <p:par>
                                <p:cTn id="112" presetID="22" presetClass="entr" presetSubtype="1" fill="hold" grpId="0" nodeType="afterEffect">
                                  <p:stCondLst>
                                    <p:cond delay="500"/>
                                  </p:stCondLst>
                                  <p:childTnLst>
                                    <p:set>
                                      <p:cBhvr>
                                        <p:cTn id="113" dur="1" fill="hold">
                                          <p:stCondLst>
                                            <p:cond delay="0"/>
                                          </p:stCondLst>
                                        </p:cTn>
                                        <p:tgtEl>
                                          <p:spTgt spid="264"/>
                                        </p:tgtEl>
                                        <p:attrNameLst>
                                          <p:attrName>style.visibility</p:attrName>
                                        </p:attrNameLst>
                                      </p:cBhvr>
                                      <p:to>
                                        <p:strVal val="visible"/>
                                      </p:to>
                                    </p:set>
                                    <p:animEffect transition="in" filter="wipe(up)">
                                      <p:cBhvr>
                                        <p:cTn id="114" dur="500"/>
                                        <p:tgtEl>
                                          <p:spTgt spid="26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500"/>
                                  </p:stCondLst>
                                  <p:childTnLst>
                                    <p:set>
                                      <p:cBhvr>
                                        <p:cTn id="118" dur="1" fill="hold">
                                          <p:stCondLst>
                                            <p:cond delay="0"/>
                                          </p:stCondLst>
                                        </p:cTn>
                                        <p:tgtEl>
                                          <p:spTgt spid="265"/>
                                        </p:tgtEl>
                                        <p:attrNameLst>
                                          <p:attrName>style.visibility</p:attrName>
                                        </p:attrNameLst>
                                      </p:cBhvr>
                                      <p:to>
                                        <p:strVal val="visible"/>
                                      </p:to>
                                    </p:set>
                                    <p:animEffect transition="in" filter="wipe(up)">
                                      <p:cBhvr>
                                        <p:cTn id="119" dur="500"/>
                                        <p:tgtEl>
                                          <p:spTgt spid="265"/>
                                        </p:tgtEl>
                                      </p:cBhvr>
                                    </p:animEffect>
                                  </p:childTnLst>
                                </p:cTn>
                              </p:par>
                            </p:childTnLst>
                          </p:cTn>
                        </p:par>
                        <p:par>
                          <p:cTn id="120" fill="hold">
                            <p:stCondLst>
                              <p:cond delay="1000"/>
                            </p:stCondLst>
                            <p:childTnLst>
                              <p:par>
                                <p:cTn id="121" presetID="22" presetClass="entr" presetSubtype="1" fill="hold" grpId="0" nodeType="afterEffect">
                                  <p:stCondLst>
                                    <p:cond delay="0"/>
                                  </p:stCondLst>
                                  <p:childTnLst>
                                    <p:set>
                                      <p:cBhvr>
                                        <p:cTn id="122" dur="1" fill="hold">
                                          <p:stCondLst>
                                            <p:cond delay="0"/>
                                          </p:stCondLst>
                                        </p:cTn>
                                        <p:tgtEl>
                                          <p:spTgt spid="266"/>
                                        </p:tgtEl>
                                        <p:attrNameLst>
                                          <p:attrName>style.visibility</p:attrName>
                                        </p:attrNameLst>
                                      </p:cBhvr>
                                      <p:to>
                                        <p:strVal val="visible"/>
                                      </p:to>
                                    </p:set>
                                    <p:animEffect transition="in" filter="wipe(up)">
                                      <p:cBhvr>
                                        <p:cTn id="123"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30" grpId="0"/>
      <p:bldP spid="236" grpId="0"/>
      <p:bldP spid="311" grpId="0"/>
      <p:bldP spid="14" grpId="0" animBg="1"/>
      <p:bldP spid="310" grpId="0"/>
      <p:bldP spid="287" grpId="0"/>
      <p:bldP spid="264" grpId="0"/>
      <p:bldP spid="265" grpId="0" animBg="1"/>
      <p:bldP spid="26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1306"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88978"/>
              <a:ext cx="1980846" cy="472551"/>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cxnSp>
        <p:nvCxnSpPr>
          <p:cNvPr id="48" name="Straight Connector 47">
            <a:extLst>
              <a:ext uri="{FF2B5EF4-FFF2-40B4-BE49-F238E27FC236}">
                <a16:creationId xmlns:a16="http://schemas.microsoft.com/office/drawing/2014/main" xmlns="" id="{6C157B97-7926-4701-BFB0-2D82E6173769}"/>
              </a:ext>
            </a:extLst>
          </p:cNvPr>
          <p:cNvCxnSpPr>
            <a:cxnSpLocks/>
          </p:cNvCxnSpPr>
          <p:nvPr/>
        </p:nvCxnSpPr>
        <p:spPr>
          <a:xfrm flipV="1">
            <a:off x="1271833" y="3326193"/>
            <a:ext cx="1778679" cy="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xmlns="" id="{2D673B40-F466-4BBA-A0AF-970D22875480}"/>
              </a:ext>
            </a:extLst>
          </p:cNvPr>
          <p:cNvGrpSpPr/>
          <p:nvPr/>
        </p:nvGrpSpPr>
        <p:grpSpPr>
          <a:xfrm>
            <a:off x="997507" y="3189023"/>
            <a:ext cx="274320" cy="274320"/>
            <a:chOff x="1130878" y="3717866"/>
            <a:chExt cx="274320" cy="274320"/>
          </a:xfrm>
        </p:grpSpPr>
        <p:sp>
          <p:nvSpPr>
            <p:cNvPr id="51" name="Oval 50">
              <a:extLst>
                <a:ext uri="{FF2B5EF4-FFF2-40B4-BE49-F238E27FC236}">
                  <a16:creationId xmlns:a16="http://schemas.microsoft.com/office/drawing/2014/main" xmlns="" id="{137FC9FC-F1F2-46D6-8C3A-E9288D65AB37}"/>
                </a:ext>
              </a:extLst>
            </p:cNvPr>
            <p:cNvSpPr/>
            <p:nvPr/>
          </p:nvSpPr>
          <p:spPr>
            <a:xfrm>
              <a:off x="1130878" y="3717866"/>
              <a:ext cx="274320" cy="2743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xmlns="" id="{4D283210-1D62-40A7-9580-E3BE36C83CD9}"/>
                </a:ext>
              </a:extLst>
            </p:cNvPr>
            <p:cNvSpPr/>
            <p:nvPr/>
          </p:nvSpPr>
          <p:spPr>
            <a:xfrm>
              <a:off x="1174097" y="3761085"/>
              <a:ext cx="187883" cy="1878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Connector 52">
            <a:extLst>
              <a:ext uri="{FF2B5EF4-FFF2-40B4-BE49-F238E27FC236}">
                <a16:creationId xmlns:a16="http://schemas.microsoft.com/office/drawing/2014/main" xmlns="" id="{BFFC2EFB-F7D8-427F-86FA-35716285C487}"/>
              </a:ext>
            </a:extLst>
          </p:cNvPr>
          <p:cNvCxnSpPr>
            <a:cxnSpLocks/>
          </p:cNvCxnSpPr>
          <p:nvPr/>
        </p:nvCxnSpPr>
        <p:spPr>
          <a:xfrm flipV="1">
            <a:off x="3324830" y="3329425"/>
            <a:ext cx="1778679" cy="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xmlns="" id="{6C6B6E68-C600-4231-AEEE-FA41EAA53284}"/>
              </a:ext>
            </a:extLst>
          </p:cNvPr>
          <p:cNvGrpSpPr/>
          <p:nvPr/>
        </p:nvGrpSpPr>
        <p:grpSpPr>
          <a:xfrm>
            <a:off x="3050505" y="3192255"/>
            <a:ext cx="274320" cy="274320"/>
            <a:chOff x="1130878" y="3717866"/>
            <a:chExt cx="274320" cy="274320"/>
          </a:xfrm>
        </p:grpSpPr>
        <p:sp>
          <p:nvSpPr>
            <p:cNvPr id="55" name="Oval 54">
              <a:extLst>
                <a:ext uri="{FF2B5EF4-FFF2-40B4-BE49-F238E27FC236}">
                  <a16:creationId xmlns:a16="http://schemas.microsoft.com/office/drawing/2014/main" xmlns="" id="{3E6DA57E-1080-4C2F-A9E8-0251A12CAA30}"/>
                </a:ext>
              </a:extLst>
            </p:cNvPr>
            <p:cNvSpPr/>
            <p:nvPr/>
          </p:nvSpPr>
          <p:spPr>
            <a:xfrm>
              <a:off x="1130878" y="3717866"/>
              <a:ext cx="274320" cy="2743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xmlns="" id="{CF6130DC-0F46-43E7-87D4-54F2835DD207}"/>
                </a:ext>
              </a:extLst>
            </p:cNvPr>
            <p:cNvSpPr/>
            <p:nvPr/>
          </p:nvSpPr>
          <p:spPr>
            <a:xfrm>
              <a:off x="1174097" y="3761085"/>
              <a:ext cx="187883" cy="1878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7" name="Straight Connector 56">
            <a:extLst>
              <a:ext uri="{FF2B5EF4-FFF2-40B4-BE49-F238E27FC236}">
                <a16:creationId xmlns:a16="http://schemas.microsoft.com/office/drawing/2014/main" xmlns="" id="{0CF100A3-89D8-448D-8507-57179020AED0}"/>
              </a:ext>
            </a:extLst>
          </p:cNvPr>
          <p:cNvCxnSpPr>
            <a:cxnSpLocks/>
          </p:cNvCxnSpPr>
          <p:nvPr/>
        </p:nvCxnSpPr>
        <p:spPr>
          <a:xfrm flipV="1">
            <a:off x="5377826" y="3326193"/>
            <a:ext cx="1778679" cy="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xmlns="" id="{E4C60E19-6766-4507-A418-ECB3E53B8D77}"/>
              </a:ext>
            </a:extLst>
          </p:cNvPr>
          <p:cNvGrpSpPr/>
          <p:nvPr/>
        </p:nvGrpSpPr>
        <p:grpSpPr>
          <a:xfrm>
            <a:off x="5103501" y="3189023"/>
            <a:ext cx="274320" cy="274320"/>
            <a:chOff x="1130878" y="3717866"/>
            <a:chExt cx="274320" cy="274320"/>
          </a:xfrm>
        </p:grpSpPr>
        <p:sp>
          <p:nvSpPr>
            <p:cNvPr id="59" name="Oval 58">
              <a:extLst>
                <a:ext uri="{FF2B5EF4-FFF2-40B4-BE49-F238E27FC236}">
                  <a16:creationId xmlns:a16="http://schemas.microsoft.com/office/drawing/2014/main" xmlns="" id="{7ED714D0-FD2E-4967-B59B-E3F993B8104A}"/>
                </a:ext>
              </a:extLst>
            </p:cNvPr>
            <p:cNvSpPr/>
            <p:nvPr/>
          </p:nvSpPr>
          <p:spPr>
            <a:xfrm>
              <a:off x="1130878" y="3717866"/>
              <a:ext cx="274320" cy="2743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xmlns="" id="{496383AF-EB54-4BCD-A510-1A07F9420D46}"/>
                </a:ext>
              </a:extLst>
            </p:cNvPr>
            <p:cNvSpPr/>
            <p:nvPr/>
          </p:nvSpPr>
          <p:spPr>
            <a:xfrm>
              <a:off x="1174097" y="3761085"/>
              <a:ext cx="187883" cy="18788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xmlns="" id="{4B6FB313-E9E1-4C63-AFF1-D53888275FC8}"/>
              </a:ext>
            </a:extLst>
          </p:cNvPr>
          <p:cNvGrpSpPr/>
          <p:nvPr/>
        </p:nvGrpSpPr>
        <p:grpSpPr>
          <a:xfrm>
            <a:off x="7156498" y="3189023"/>
            <a:ext cx="274320" cy="274320"/>
            <a:chOff x="1130878" y="3717866"/>
            <a:chExt cx="274320" cy="274320"/>
          </a:xfrm>
        </p:grpSpPr>
        <p:sp>
          <p:nvSpPr>
            <p:cNvPr id="63" name="Oval 62">
              <a:extLst>
                <a:ext uri="{FF2B5EF4-FFF2-40B4-BE49-F238E27FC236}">
                  <a16:creationId xmlns:a16="http://schemas.microsoft.com/office/drawing/2014/main" xmlns="" id="{93EB9FAC-B022-4EB3-8540-3628911D7382}"/>
                </a:ext>
              </a:extLst>
            </p:cNvPr>
            <p:cNvSpPr/>
            <p:nvPr/>
          </p:nvSpPr>
          <p:spPr>
            <a:xfrm>
              <a:off x="1130878" y="3717866"/>
              <a:ext cx="274320" cy="2743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xmlns="" id="{FD5FA382-60A3-466C-BEFD-89F3EE4D9ED2}"/>
                </a:ext>
              </a:extLst>
            </p:cNvPr>
            <p:cNvSpPr/>
            <p:nvPr/>
          </p:nvSpPr>
          <p:spPr>
            <a:xfrm>
              <a:off x="1174097" y="3761085"/>
              <a:ext cx="187883" cy="187883"/>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a:extLst>
              <a:ext uri="{FF2B5EF4-FFF2-40B4-BE49-F238E27FC236}">
                <a16:creationId xmlns:a16="http://schemas.microsoft.com/office/drawing/2014/main" xmlns="" id="{48AD627E-12CF-4E2B-9455-A7A04127892B}"/>
              </a:ext>
            </a:extLst>
          </p:cNvPr>
          <p:cNvGrpSpPr/>
          <p:nvPr/>
        </p:nvGrpSpPr>
        <p:grpSpPr>
          <a:xfrm>
            <a:off x="723187" y="2020280"/>
            <a:ext cx="822960" cy="820597"/>
            <a:chOff x="507643" y="2260248"/>
            <a:chExt cx="822960" cy="820597"/>
          </a:xfrm>
        </p:grpSpPr>
        <p:grpSp>
          <p:nvGrpSpPr>
            <p:cNvPr id="69" name="Group 68">
              <a:extLst>
                <a:ext uri="{FF2B5EF4-FFF2-40B4-BE49-F238E27FC236}">
                  <a16:creationId xmlns:a16="http://schemas.microsoft.com/office/drawing/2014/main" xmlns="" id="{564AEF20-9DB2-4711-9C41-2721A8FAAAD6}"/>
                </a:ext>
              </a:extLst>
            </p:cNvPr>
            <p:cNvGrpSpPr/>
            <p:nvPr/>
          </p:nvGrpSpPr>
          <p:grpSpPr>
            <a:xfrm>
              <a:off x="507643" y="2260248"/>
              <a:ext cx="822960" cy="820597"/>
              <a:chOff x="507643" y="2260248"/>
              <a:chExt cx="822960" cy="820597"/>
            </a:xfrm>
          </p:grpSpPr>
          <p:sp>
            <p:nvSpPr>
              <p:cNvPr id="71" name="Teardrop 70">
                <a:extLst>
                  <a:ext uri="{FF2B5EF4-FFF2-40B4-BE49-F238E27FC236}">
                    <a16:creationId xmlns:a16="http://schemas.microsoft.com/office/drawing/2014/main" xmlns="" id="{93DD7F99-C361-45AE-A0AE-EB5F4DE5AB0C}"/>
                  </a:ext>
                </a:extLst>
              </p:cNvPr>
              <p:cNvSpPr/>
              <p:nvPr/>
            </p:nvSpPr>
            <p:spPr>
              <a:xfrm rot="8104937">
                <a:off x="507643" y="2260248"/>
                <a:ext cx="822960" cy="820597"/>
              </a:xfrm>
              <a:prstGeom prst="teardrop">
                <a:avLst>
                  <a:gd name="adj" fmla="val 1181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xmlns="" id="{5713F52C-0324-45B2-BB0F-FFFF21F55D20}"/>
                  </a:ext>
                </a:extLst>
              </p:cNvPr>
              <p:cNvSpPr/>
              <p:nvPr/>
            </p:nvSpPr>
            <p:spPr>
              <a:xfrm>
                <a:off x="644803" y="2396506"/>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2" descr="Image result for icon achievement">
              <a:extLst>
                <a:ext uri="{FF2B5EF4-FFF2-40B4-BE49-F238E27FC236}">
                  <a16:creationId xmlns:a16="http://schemas.microsoft.com/office/drawing/2014/main" xmlns="" id="{BDB627A7-8BB8-49B0-A229-99CF85A60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08" y="2483267"/>
              <a:ext cx="387429" cy="387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xmlns="" id="{05CAEA53-0ADD-45E3-B012-5A8164E39CD0}"/>
              </a:ext>
            </a:extLst>
          </p:cNvPr>
          <p:cNvGrpSpPr/>
          <p:nvPr/>
        </p:nvGrpSpPr>
        <p:grpSpPr>
          <a:xfrm>
            <a:off x="2776185" y="2020279"/>
            <a:ext cx="822960" cy="820597"/>
            <a:chOff x="2560640" y="2260247"/>
            <a:chExt cx="822960" cy="820597"/>
          </a:xfrm>
        </p:grpSpPr>
        <p:grpSp>
          <p:nvGrpSpPr>
            <p:cNvPr id="74" name="Group 73">
              <a:extLst>
                <a:ext uri="{FF2B5EF4-FFF2-40B4-BE49-F238E27FC236}">
                  <a16:creationId xmlns:a16="http://schemas.microsoft.com/office/drawing/2014/main" xmlns="" id="{0BF91E2A-CA44-41EE-9A22-567E7B8DA7F7}"/>
                </a:ext>
              </a:extLst>
            </p:cNvPr>
            <p:cNvGrpSpPr/>
            <p:nvPr/>
          </p:nvGrpSpPr>
          <p:grpSpPr>
            <a:xfrm>
              <a:off x="2560640" y="2260247"/>
              <a:ext cx="822960" cy="820597"/>
              <a:chOff x="507643" y="2260248"/>
              <a:chExt cx="822960" cy="820597"/>
            </a:xfrm>
          </p:grpSpPr>
          <p:sp>
            <p:nvSpPr>
              <p:cNvPr id="76" name="Teardrop 75">
                <a:extLst>
                  <a:ext uri="{FF2B5EF4-FFF2-40B4-BE49-F238E27FC236}">
                    <a16:creationId xmlns:a16="http://schemas.microsoft.com/office/drawing/2014/main" xmlns="" id="{D4758276-BA0A-47B9-B424-2668E1580A01}"/>
                  </a:ext>
                </a:extLst>
              </p:cNvPr>
              <p:cNvSpPr/>
              <p:nvPr/>
            </p:nvSpPr>
            <p:spPr>
              <a:xfrm rot="8104937">
                <a:off x="507643" y="2260248"/>
                <a:ext cx="822960" cy="820597"/>
              </a:xfrm>
              <a:prstGeom prst="teardrop">
                <a:avLst>
                  <a:gd name="adj" fmla="val 11811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68DA84CA-F310-4D5B-B7FE-3DC6905C2254}"/>
                  </a:ext>
                </a:extLst>
              </p:cNvPr>
              <p:cNvSpPr/>
              <p:nvPr/>
            </p:nvSpPr>
            <p:spPr>
              <a:xfrm>
                <a:off x="644803" y="2396506"/>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2" descr="Image result for icon achievement">
              <a:extLst>
                <a:ext uri="{FF2B5EF4-FFF2-40B4-BE49-F238E27FC236}">
                  <a16:creationId xmlns:a16="http://schemas.microsoft.com/office/drawing/2014/main" xmlns="" id="{E39481C9-D769-41F1-AA68-6B393EDE4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405" y="2485832"/>
              <a:ext cx="387429" cy="387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xmlns="" id="{39885DC2-CADB-4C54-B407-AF5F60BE6404}"/>
              </a:ext>
            </a:extLst>
          </p:cNvPr>
          <p:cNvGrpSpPr/>
          <p:nvPr/>
        </p:nvGrpSpPr>
        <p:grpSpPr>
          <a:xfrm>
            <a:off x="4829181" y="2020278"/>
            <a:ext cx="822960" cy="820597"/>
            <a:chOff x="4613637" y="2260246"/>
            <a:chExt cx="822960" cy="820597"/>
          </a:xfrm>
        </p:grpSpPr>
        <p:grpSp>
          <p:nvGrpSpPr>
            <p:cNvPr id="79" name="Group 78">
              <a:extLst>
                <a:ext uri="{FF2B5EF4-FFF2-40B4-BE49-F238E27FC236}">
                  <a16:creationId xmlns:a16="http://schemas.microsoft.com/office/drawing/2014/main" xmlns="" id="{3712A1C7-5512-4405-9AC9-E0C3D7542374}"/>
                </a:ext>
              </a:extLst>
            </p:cNvPr>
            <p:cNvGrpSpPr/>
            <p:nvPr/>
          </p:nvGrpSpPr>
          <p:grpSpPr>
            <a:xfrm>
              <a:off x="4613637" y="2260246"/>
              <a:ext cx="822960" cy="820597"/>
              <a:chOff x="507643" y="2260248"/>
              <a:chExt cx="822960" cy="820597"/>
            </a:xfrm>
          </p:grpSpPr>
          <p:sp>
            <p:nvSpPr>
              <p:cNvPr id="81" name="Teardrop 80">
                <a:extLst>
                  <a:ext uri="{FF2B5EF4-FFF2-40B4-BE49-F238E27FC236}">
                    <a16:creationId xmlns:a16="http://schemas.microsoft.com/office/drawing/2014/main" xmlns="" id="{9C318D10-42AA-4F21-8A5D-10FAD095DC8D}"/>
                  </a:ext>
                </a:extLst>
              </p:cNvPr>
              <p:cNvSpPr/>
              <p:nvPr/>
            </p:nvSpPr>
            <p:spPr>
              <a:xfrm rot="8104937">
                <a:off x="507643" y="2260248"/>
                <a:ext cx="822960" cy="820597"/>
              </a:xfrm>
              <a:prstGeom prst="teardrop">
                <a:avLst>
                  <a:gd name="adj" fmla="val 11811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xmlns="" id="{D6EFFB31-C9E8-4DBB-8B77-D2139D367048}"/>
                  </a:ext>
                </a:extLst>
              </p:cNvPr>
              <p:cNvSpPr/>
              <p:nvPr/>
            </p:nvSpPr>
            <p:spPr>
              <a:xfrm>
                <a:off x="644803" y="2396506"/>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2" descr="Image result for icon achievement">
              <a:extLst>
                <a:ext uri="{FF2B5EF4-FFF2-40B4-BE49-F238E27FC236}">
                  <a16:creationId xmlns:a16="http://schemas.microsoft.com/office/drawing/2014/main" xmlns="" id="{DEC55FBF-4F91-44B6-8BFC-D80B5525B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1402" y="2483267"/>
              <a:ext cx="387429" cy="387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xmlns="" id="{B3347CB9-39B1-4F3C-859B-F22C2974AB9B}"/>
              </a:ext>
            </a:extLst>
          </p:cNvPr>
          <p:cNvGrpSpPr/>
          <p:nvPr/>
        </p:nvGrpSpPr>
        <p:grpSpPr>
          <a:xfrm>
            <a:off x="6882178" y="2026716"/>
            <a:ext cx="822960" cy="820597"/>
            <a:chOff x="6666634" y="2266685"/>
            <a:chExt cx="822960" cy="820597"/>
          </a:xfrm>
        </p:grpSpPr>
        <p:grpSp>
          <p:nvGrpSpPr>
            <p:cNvPr id="84" name="Group 83">
              <a:extLst>
                <a:ext uri="{FF2B5EF4-FFF2-40B4-BE49-F238E27FC236}">
                  <a16:creationId xmlns:a16="http://schemas.microsoft.com/office/drawing/2014/main" xmlns="" id="{CD72A306-291E-4C90-B1FC-4E079D1404C2}"/>
                </a:ext>
              </a:extLst>
            </p:cNvPr>
            <p:cNvGrpSpPr/>
            <p:nvPr/>
          </p:nvGrpSpPr>
          <p:grpSpPr>
            <a:xfrm>
              <a:off x="6666634" y="2266685"/>
              <a:ext cx="822960" cy="820597"/>
              <a:chOff x="507643" y="2260248"/>
              <a:chExt cx="822960" cy="820597"/>
            </a:xfrm>
          </p:grpSpPr>
          <p:sp>
            <p:nvSpPr>
              <p:cNvPr id="86" name="Teardrop 85">
                <a:extLst>
                  <a:ext uri="{FF2B5EF4-FFF2-40B4-BE49-F238E27FC236}">
                    <a16:creationId xmlns:a16="http://schemas.microsoft.com/office/drawing/2014/main" xmlns="" id="{CACDAC5B-363D-4E2B-BAC3-F239F3F3660B}"/>
                  </a:ext>
                </a:extLst>
              </p:cNvPr>
              <p:cNvSpPr/>
              <p:nvPr/>
            </p:nvSpPr>
            <p:spPr>
              <a:xfrm rot="8104937">
                <a:off x="507643" y="2260248"/>
                <a:ext cx="822960" cy="820597"/>
              </a:xfrm>
              <a:prstGeom prst="teardrop">
                <a:avLst>
                  <a:gd name="adj" fmla="val 11811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xmlns="" id="{AF382FE7-25BA-4CD7-962A-15389750B0EC}"/>
                  </a:ext>
                </a:extLst>
              </p:cNvPr>
              <p:cNvSpPr/>
              <p:nvPr/>
            </p:nvSpPr>
            <p:spPr>
              <a:xfrm>
                <a:off x="644803" y="2396506"/>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5" name="Picture 2" descr="Image result for icon achievement">
              <a:extLst>
                <a:ext uri="{FF2B5EF4-FFF2-40B4-BE49-F238E27FC236}">
                  <a16:creationId xmlns:a16="http://schemas.microsoft.com/office/drawing/2014/main" xmlns="" id="{3945C58E-210F-4FE2-B699-2ADE25F72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706" y="2489625"/>
              <a:ext cx="387429" cy="387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3" name="Group 92">
            <a:extLst>
              <a:ext uri="{FF2B5EF4-FFF2-40B4-BE49-F238E27FC236}">
                <a16:creationId xmlns:a16="http://schemas.microsoft.com/office/drawing/2014/main" xmlns="" id="{0154CF59-8DE1-4B4D-A83B-CE4A968CE39A}"/>
              </a:ext>
            </a:extLst>
          </p:cNvPr>
          <p:cNvGrpSpPr/>
          <p:nvPr/>
        </p:nvGrpSpPr>
        <p:grpSpPr>
          <a:xfrm>
            <a:off x="238947" y="4111039"/>
            <a:ext cx="1791437" cy="586936"/>
            <a:chOff x="1013063" y="3826005"/>
            <a:chExt cx="1791437" cy="586936"/>
          </a:xfrm>
        </p:grpSpPr>
        <p:sp>
          <p:nvSpPr>
            <p:cNvPr id="94" name="TextBox 93">
              <a:extLst>
                <a:ext uri="{FF2B5EF4-FFF2-40B4-BE49-F238E27FC236}">
                  <a16:creationId xmlns:a16="http://schemas.microsoft.com/office/drawing/2014/main" xmlns="" id="{E53724B9-BE9C-41DB-9EF4-42531535CA4F}"/>
                </a:ext>
              </a:extLst>
            </p:cNvPr>
            <p:cNvSpPr txBox="1"/>
            <p:nvPr/>
          </p:nvSpPr>
          <p:spPr>
            <a:xfrm>
              <a:off x="1013063" y="3826005"/>
              <a:ext cx="1791437"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700" b="1" dirty="0">
                  <a:latin typeface="Tw Cen MT" panose="020B0602020104020603" pitchFamily="34" charset="0"/>
                  <a:ea typeface="Tahoma" pitchFamily="34" charset="0"/>
                  <a:cs typeface="Tahoma" pitchFamily="34" charset="0"/>
                </a:rPr>
                <a:t>Launching JIKN I</a:t>
              </a:r>
              <a:endParaRPr lang="id-ID" sz="1700" b="1" dirty="0">
                <a:latin typeface="Tw Cen MT" panose="020B0602020104020603" pitchFamily="34" charset="0"/>
                <a:ea typeface="Tahoma" pitchFamily="34" charset="0"/>
                <a:cs typeface="Tahoma" pitchFamily="34" charset="0"/>
              </a:endParaRPr>
            </a:p>
          </p:txBody>
        </p:sp>
        <p:sp>
          <p:nvSpPr>
            <p:cNvPr id="95" name="TextBox 94">
              <a:extLst>
                <a:ext uri="{FF2B5EF4-FFF2-40B4-BE49-F238E27FC236}">
                  <a16:creationId xmlns:a16="http://schemas.microsoft.com/office/drawing/2014/main" xmlns="" id="{E8F6B8F5-F320-4DEA-8406-A4DF947F4371}"/>
                </a:ext>
              </a:extLst>
            </p:cNvPr>
            <p:cNvSpPr txBox="1"/>
            <p:nvPr/>
          </p:nvSpPr>
          <p:spPr>
            <a:xfrm>
              <a:off x="1013063" y="4194738"/>
              <a:ext cx="1791437" cy="2182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400" b="1" dirty="0" err="1">
                  <a:latin typeface="Tw Cen MT" panose="020B0602020104020603" pitchFamily="34" charset="0"/>
                  <a:ea typeface="Tahoma" pitchFamily="34" charset="0"/>
                  <a:cs typeface="Tahoma" pitchFamily="34" charset="0"/>
                </a:rPr>
                <a:t>Keppres</a:t>
              </a:r>
              <a:r>
                <a:rPr lang="en-US" sz="1400" b="1" dirty="0">
                  <a:latin typeface="Tw Cen MT" panose="020B0602020104020603" pitchFamily="34" charset="0"/>
                  <a:ea typeface="Tahoma" pitchFamily="34" charset="0"/>
                  <a:cs typeface="Tahoma" pitchFamily="34" charset="0"/>
                </a:rPr>
                <a:t> 105/2004</a:t>
              </a:r>
              <a:endParaRPr lang="id-ID" sz="1400" b="1" dirty="0">
                <a:latin typeface="Tw Cen MT" panose="020B0602020104020603" pitchFamily="34" charset="0"/>
                <a:ea typeface="Tahoma" pitchFamily="34" charset="0"/>
                <a:cs typeface="Tahoma" pitchFamily="34" charset="0"/>
              </a:endParaRPr>
            </a:p>
          </p:txBody>
        </p:sp>
      </p:grpSp>
      <p:sp>
        <p:nvSpPr>
          <p:cNvPr id="96" name="TextBox 95">
            <a:extLst>
              <a:ext uri="{FF2B5EF4-FFF2-40B4-BE49-F238E27FC236}">
                <a16:creationId xmlns:a16="http://schemas.microsoft.com/office/drawing/2014/main" xmlns="" id="{016EFA42-9ADD-40DA-987F-A8CEECF67FE8}"/>
              </a:ext>
            </a:extLst>
          </p:cNvPr>
          <p:cNvSpPr txBox="1"/>
          <p:nvPr/>
        </p:nvSpPr>
        <p:spPr>
          <a:xfrm>
            <a:off x="395995" y="3561145"/>
            <a:ext cx="1477357"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spcBef>
                <a:spcPct val="0"/>
              </a:spcBef>
            </a:pPr>
            <a:r>
              <a:rPr lang="en-US" sz="2800" b="1" dirty="0">
                <a:solidFill>
                  <a:schemeClr val="accent2"/>
                </a:solidFill>
                <a:latin typeface="Tw Cen MT" panose="020B0602020104020603" pitchFamily="34" charset="0"/>
                <a:ea typeface="Tahoma" pitchFamily="34" charset="0"/>
                <a:cs typeface="Tahoma" pitchFamily="34" charset="0"/>
              </a:rPr>
              <a:t>2007</a:t>
            </a:r>
            <a:endParaRPr lang="id-ID" sz="2800" b="1" dirty="0">
              <a:solidFill>
                <a:schemeClr val="accent2"/>
              </a:solidFill>
              <a:latin typeface="Tw Cen MT" panose="020B0602020104020603" pitchFamily="34" charset="0"/>
              <a:ea typeface="Tahoma" pitchFamily="34" charset="0"/>
              <a:cs typeface="Tahoma" pitchFamily="34" charset="0"/>
            </a:endParaRPr>
          </a:p>
        </p:txBody>
      </p:sp>
      <p:grpSp>
        <p:nvGrpSpPr>
          <p:cNvPr id="97" name="Group 96">
            <a:extLst>
              <a:ext uri="{FF2B5EF4-FFF2-40B4-BE49-F238E27FC236}">
                <a16:creationId xmlns:a16="http://schemas.microsoft.com/office/drawing/2014/main" xmlns="" id="{9D24BE8E-1A42-4E76-B648-ECD8927C9395}"/>
              </a:ext>
            </a:extLst>
          </p:cNvPr>
          <p:cNvGrpSpPr/>
          <p:nvPr/>
        </p:nvGrpSpPr>
        <p:grpSpPr>
          <a:xfrm>
            <a:off x="2291952" y="4111039"/>
            <a:ext cx="1791437" cy="586936"/>
            <a:chOff x="1013063" y="3826005"/>
            <a:chExt cx="1791437" cy="586936"/>
          </a:xfrm>
        </p:grpSpPr>
        <p:sp>
          <p:nvSpPr>
            <p:cNvPr id="98" name="TextBox 97">
              <a:extLst>
                <a:ext uri="{FF2B5EF4-FFF2-40B4-BE49-F238E27FC236}">
                  <a16:creationId xmlns:a16="http://schemas.microsoft.com/office/drawing/2014/main" xmlns="" id="{2ACAD61F-8B99-48D3-9AD7-4DE5F20F45C2}"/>
                </a:ext>
              </a:extLst>
            </p:cNvPr>
            <p:cNvSpPr txBox="1"/>
            <p:nvPr/>
          </p:nvSpPr>
          <p:spPr>
            <a:xfrm>
              <a:off x="1080235" y="3826005"/>
              <a:ext cx="1657094"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700" b="1" dirty="0">
                  <a:latin typeface="Tw Cen MT" panose="020B0602020104020603" pitchFamily="34" charset="0"/>
                  <a:ea typeface="Tahoma" pitchFamily="34" charset="0"/>
                  <a:cs typeface="Tahoma" pitchFamily="34" charset="0"/>
                </a:rPr>
                <a:t>UU 43/2009</a:t>
              </a:r>
              <a:endParaRPr lang="id-ID" sz="1700" b="1" dirty="0">
                <a:latin typeface="Tw Cen MT" panose="020B0602020104020603" pitchFamily="34" charset="0"/>
                <a:ea typeface="Tahoma" pitchFamily="34" charset="0"/>
                <a:cs typeface="Tahoma" pitchFamily="34" charset="0"/>
              </a:endParaRPr>
            </a:p>
          </p:txBody>
        </p:sp>
        <p:sp>
          <p:nvSpPr>
            <p:cNvPr id="99" name="TextBox 98">
              <a:extLst>
                <a:ext uri="{FF2B5EF4-FFF2-40B4-BE49-F238E27FC236}">
                  <a16:creationId xmlns:a16="http://schemas.microsoft.com/office/drawing/2014/main" xmlns="" id="{B539673D-74A7-450C-BE27-1566C8B176F5}"/>
                </a:ext>
              </a:extLst>
            </p:cNvPr>
            <p:cNvSpPr txBox="1"/>
            <p:nvPr/>
          </p:nvSpPr>
          <p:spPr>
            <a:xfrm>
              <a:off x="1013063" y="4194738"/>
              <a:ext cx="1791437" cy="2182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400" b="1" dirty="0" err="1">
                  <a:latin typeface="Tw Cen MT" panose="020B0602020104020603" pitchFamily="34" charset="0"/>
                  <a:ea typeface="Tahoma" pitchFamily="34" charset="0"/>
                  <a:cs typeface="Tahoma" pitchFamily="34" charset="0"/>
                </a:rPr>
                <a:t>Arsip</a:t>
              </a:r>
              <a:r>
                <a:rPr lang="en-US" sz="1400" b="1" dirty="0">
                  <a:latin typeface="Tw Cen MT" panose="020B0602020104020603" pitchFamily="34" charset="0"/>
                  <a:ea typeface="Tahoma" pitchFamily="34" charset="0"/>
                  <a:cs typeface="Tahoma" pitchFamily="34" charset="0"/>
                </a:rPr>
                <a:t> </a:t>
              </a:r>
              <a:r>
                <a:rPr lang="en-US" sz="1400" b="1" dirty="0" err="1">
                  <a:latin typeface="Tw Cen MT" panose="020B0602020104020603" pitchFamily="34" charset="0"/>
                  <a:ea typeface="Tahoma" pitchFamily="34" charset="0"/>
                  <a:cs typeface="Tahoma" pitchFamily="34" charset="0"/>
                </a:rPr>
                <a:t>Dinamis</a:t>
              </a:r>
              <a:r>
                <a:rPr lang="en-US" sz="1400" b="1" dirty="0">
                  <a:latin typeface="Tw Cen MT" panose="020B0602020104020603" pitchFamily="34" charset="0"/>
                  <a:ea typeface="Tahoma" pitchFamily="34" charset="0"/>
                  <a:cs typeface="Tahoma" pitchFamily="34" charset="0"/>
                </a:rPr>
                <a:t> dan </a:t>
              </a:r>
              <a:r>
                <a:rPr lang="en-US" sz="1400" b="1" dirty="0" err="1">
                  <a:latin typeface="Tw Cen MT" panose="020B0602020104020603" pitchFamily="34" charset="0"/>
                  <a:ea typeface="Tahoma" pitchFamily="34" charset="0"/>
                  <a:cs typeface="Tahoma" pitchFamily="34" charset="0"/>
                </a:rPr>
                <a:t>Statis</a:t>
              </a:r>
              <a:endParaRPr lang="id-ID" sz="1400" b="1" dirty="0">
                <a:latin typeface="Tw Cen MT" panose="020B0602020104020603" pitchFamily="34" charset="0"/>
                <a:ea typeface="Tahoma" pitchFamily="34" charset="0"/>
                <a:cs typeface="Tahoma" pitchFamily="34" charset="0"/>
              </a:endParaRPr>
            </a:p>
          </p:txBody>
        </p:sp>
      </p:grpSp>
      <p:sp>
        <p:nvSpPr>
          <p:cNvPr id="100" name="TextBox 99">
            <a:extLst>
              <a:ext uri="{FF2B5EF4-FFF2-40B4-BE49-F238E27FC236}">
                <a16:creationId xmlns:a16="http://schemas.microsoft.com/office/drawing/2014/main" xmlns="" id="{E8217CC0-A264-4183-89E8-F9E26514C668}"/>
              </a:ext>
            </a:extLst>
          </p:cNvPr>
          <p:cNvSpPr txBox="1"/>
          <p:nvPr/>
        </p:nvSpPr>
        <p:spPr>
          <a:xfrm>
            <a:off x="2448992" y="3563846"/>
            <a:ext cx="1477357"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spcBef>
                <a:spcPct val="0"/>
              </a:spcBef>
            </a:pPr>
            <a:r>
              <a:rPr lang="en-US" sz="2800" b="1" dirty="0">
                <a:solidFill>
                  <a:srgbClr val="92D050"/>
                </a:solidFill>
                <a:latin typeface="Tw Cen MT" panose="020B0602020104020603" pitchFamily="34" charset="0"/>
                <a:ea typeface="Tahoma" pitchFamily="34" charset="0"/>
                <a:cs typeface="Tahoma" pitchFamily="34" charset="0"/>
              </a:rPr>
              <a:t>2009</a:t>
            </a:r>
            <a:endParaRPr lang="id-ID" sz="2800" b="1" dirty="0">
              <a:solidFill>
                <a:srgbClr val="92D050"/>
              </a:solidFill>
              <a:latin typeface="Tw Cen MT" panose="020B0602020104020603" pitchFamily="34" charset="0"/>
              <a:ea typeface="Tahoma" pitchFamily="34" charset="0"/>
              <a:cs typeface="Tahoma" pitchFamily="34" charset="0"/>
            </a:endParaRPr>
          </a:p>
        </p:txBody>
      </p:sp>
      <p:grpSp>
        <p:nvGrpSpPr>
          <p:cNvPr id="101" name="Group 100">
            <a:extLst>
              <a:ext uri="{FF2B5EF4-FFF2-40B4-BE49-F238E27FC236}">
                <a16:creationId xmlns:a16="http://schemas.microsoft.com/office/drawing/2014/main" xmlns="" id="{E2EF6B3B-F9D7-4A26-BDBE-4457993821BD}"/>
              </a:ext>
            </a:extLst>
          </p:cNvPr>
          <p:cNvGrpSpPr/>
          <p:nvPr/>
        </p:nvGrpSpPr>
        <p:grpSpPr>
          <a:xfrm>
            <a:off x="4274308" y="4111039"/>
            <a:ext cx="1957027" cy="586936"/>
            <a:chOff x="1013063" y="3826005"/>
            <a:chExt cx="1791437" cy="586936"/>
          </a:xfrm>
        </p:grpSpPr>
        <p:sp>
          <p:nvSpPr>
            <p:cNvPr id="102" name="TextBox 101">
              <a:extLst>
                <a:ext uri="{FF2B5EF4-FFF2-40B4-BE49-F238E27FC236}">
                  <a16:creationId xmlns:a16="http://schemas.microsoft.com/office/drawing/2014/main" xmlns="" id="{BB44AF35-37C6-439E-89CC-9D11D748594E}"/>
                </a:ext>
              </a:extLst>
            </p:cNvPr>
            <p:cNvSpPr txBox="1"/>
            <p:nvPr/>
          </p:nvSpPr>
          <p:spPr>
            <a:xfrm>
              <a:off x="1080235" y="3826005"/>
              <a:ext cx="1657094"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700" b="1" dirty="0">
                  <a:latin typeface="Tw Cen MT" panose="020B0602020104020603" pitchFamily="34" charset="0"/>
                  <a:ea typeface="Tahoma" pitchFamily="34" charset="0"/>
                  <a:cs typeface="Tahoma" pitchFamily="34" charset="0"/>
                </a:rPr>
                <a:t>Launching JIKN II</a:t>
              </a:r>
              <a:endParaRPr lang="id-ID" sz="1700" b="1" dirty="0">
                <a:latin typeface="Tw Cen MT" panose="020B0602020104020603" pitchFamily="34" charset="0"/>
                <a:ea typeface="Tahoma" pitchFamily="34" charset="0"/>
                <a:cs typeface="Tahoma" pitchFamily="34" charset="0"/>
              </a:endParaRPr>
            </a:p>
          </p:txBody>
        </p:sp>
        <p:sp>
          <p:nvSpPr>
            <p:cNvPr id="103" name="TextBox 102">
              <a:extLst>
                <a:ext uri="{FF2B5EF4-FFF2-40B4-BE49-F238E27FC236}">
                  <a16:creationId xmlns:a16="http://schemas.microsoft.com/office/drawing/2014/main" xmlns="" id="{4AE48BDB-C036-4499-AEFA-02CDA87E0E4D}"/>
                </a:ext>
              </a:extLst>
            </p:cNvPr>
            <p:cNvSpPr txBox="1"/>
            <p:nvPr/>
          </p:nvSpPr>
          <p:spPr>
            <a:xfrm>
              <a:off x="1013063" y="4194738"/>
              <a:ext cx="1791437" cy="2182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400" b="1" dirty="0">
                  <a:latin typeface="Tw Cen MT" panose="020B0602020104020603" pitchFamily="34" charset="0"/>
                  <a:ea typeface="Tahoma" pitchFamily="34" charset="0"/>
                  <a:cs typeface="Tahoma" pitchFamily="34" charset="0"/>
                </a:rPr>
                <a:t>MoU ANRI – PT. Telkom</a:t>
              </a:r>
            </a:p>
          </p:txBody>
        </p:sp>
      </p:grpSp>
      <p:sp>
        <p:nvSpPr>
          <p:cNvPr id="104" name="TextBox 103">
            <a:extLst>
              <a:ext uri="{FF2B5EF4-FFF2-40B4-BE49-F238E27FC236}">
                <a16:creationId xmlns:a16="http://schemas.microsoft.com/office/drawing/2014/main" xmlns="" id="{6F06A760-BEA2-4FEB-8EBA-4FD9F009277E}"/>
              </a:ext>
            </a:extLst>
          </p:cNvPr>
          <p:cNvSpPr txBox="1"/>
          <p:nvPr/>
        </p:nvSpPr>
        <p:spPr>
          <a:xfrm>
            <a:off x="4501988" y="3543979"/>
            <a:ext cx="1477357"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spcBef>
                <a:spcPct val="0"/>
              </a:spcBef>
            </a:pPr>
            <a:r>
              <a:rPr lang="en-US" sz="2800" b="1" dirty="0" smtClean="0">
                <a:solidFill>
                  <a:srgbClr val="00B0F0"/>
                </a:solidFill>
                <a:latin typeface="Tw Cen MT" panose="020B0602020104020603" pitchFamily="34" charset="0"/>
                <a:ea typeface="Tahoma" pitchFamily="34" charset="0"/>
                <a:cs typeface="Tahoma" pitchFamily="34" charset="0"/>
              </a:rPr>
              <a:t>2013</a:t>
            </a:r>
            <a:endParaRPr lang="id-ID" sz="2800" b="1" dirty="0">
              <a:solidFill>
                <a:srgbClr val="00B0F0"/>
              </a:solidFill>
              <a:latin typeface="Tw Cen MT" panose="020B0602020104020603" pitchFamily="34" charset="0"/>
              <a:ea typeface="Tahoma" pitchFamily="34" charset="0"/>
              <a:cs typeface="Tahoma" pitchFamily="34" charset="0"/>
            </a:endParaRPr>
          </a:p>
        </p:txBody>
      </p:sp>
      <p:grpSp>
        <p:nvGrpSpPr>
          <p:cNvPr id="105" name="Group 104">
            <a:extLst>
              <a:ext uri="{FF2B5EF4-FFF2-40B4-BE49-F238E27FC236}">
                <a16:creationId xmlns:a16="http://schemas.microsoft.com/office/drawing/2014/main" xmlns="" id="{C145BA8B-AB20-470B-A3C3-EE3DB2127AAD}"/>
              </a:ext>
            </a:extLst>
          </p:cNvPr>
          <p:cNvGrpSpPr/>
          <p:nvPr/>
        </p:nvGrpSpPr>
        <p:grpSpPr>
          <a:xfrm>
            <a:off x="6314455" y="4111039"/>
            <a:ext cx="1957027" cy="586936"/>
            <a:chOff x="1013063" y="3826005"/>
            <a:chExt cx="1791437" cy="586936"/>
          </a:xfrm>
        </p:grpSpPr>
        <p:sp>
          <p:nvSpPr>
            <p:cNvPr id="106" name="TextBox 105">
              <a:extLst>
                <a:ext uri="{FF2B5EF4-FFF2-40B4-BE49-F238E27FC236}">
                  <a16:creationId xmlns:a16="http://schemas.microsoft.com/office/drawing/2014/main" xmlns="" id="{AB88C6EC-BD5F-4690-90DB-6A13D0D752AE}"/>
                </a:ext>
              </a:extLst>
            </p:cNvPr>
            <p:cNvSpPr txBox="1"/>
            <p:nvPr/>
          </p:nvSpPr>
          <p:spPr>
            <a:xfrm>
              <a:off x="1080235" y="3826005"/>
              <a:ext cx="1657094"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700" b="1" dirty="0">
                  <a:latin typeface="Tw Cen MT" panose="020B0602020104020603" pitchFamily="34" charset="0"/>
                  <a:ea typeface="Tahoma" pitchFamily="34" charset="0"/>
                  <a:cs typeface="Tahoma" pitchFamily="34" charset="0"/>
                </a:rPr>
                <a:t>Launching J</a:t>
              </a:r>
              <a:r>
                <a:rPr lang="id-ID" sz="1700" b="1" dirty="0">
                  <a:latin typeface="Tw Cen MT" panose="020B0602020104020603" pitchFamily="34" charset="0"/>
                  <a:ea typeface="Tahoma" pitchFamily="34" charset="0"/>
                  <a:cs typeface="Tahoma" pitchFamily="34" charset="0"/>
                </a:rPr>
                <a:t>IKN</a:t>
              </a:r>
              <a:r>
                <a:rPr lang="en-US" sz="1700" b="1" dirty="0">
                  <a:latin typeface="Tw Cen MT" panose="020B0602020104020603" pitchFamily="34" charset="0"/>
                  <a:ea typeface="Tahoma" pitchFamily="34" charset="0"/>
                  <a:cs typeface="Tahoma" pitchFamily="34" charset="0"/>
                </a:rPr>
                <a:t> III</a:t>
              </a:r>
              <a:endParaRPr lang="id-ID" sz="1700" b="1" dirty="0">
                <a:latin typeface="Tw Cen MT" panose="020B0602020104020603" pitchFamily="34" charset="0"/>
                <a:ea typeface="Tahoma" pitchFamily="34" charset="0"/>
                <a:cs typeface="Tahoma" pitchFamily="34" charset="0"/>
              </a:endParaRPr>
            </a:p>
          </p:txBody>
        </p:sp>
        <p:sp>
          <p:nvSpPr>
            <p:cNvPr id="107" name="TextBox 106">
              <a:extLst>
                <a:ext uri="{FF2B5EF4-FFF2-40B4-BE49-F238E27FC236}">
                  <a16:creationId xmlns:a16="http://schemas.microsoft.com/office/drawing/2014/main" xmlns="" id="{16293DC1-A7A1-4B74-8226-21B088711F49}"/>
                </a:ext>
              </a:extLst>
            </p:cNvPr>
            <p:cNvSpPr txBox="1"/>
            <p:nvPr/>
          </p:nvSpPr>
          <p:spPr>
            <a:xfrm>
              <a:off x="1013063" y="4194738"/>
              <a:ext cx="1791437" cy="2182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400" b="1" dirty="0" err="1">
                  <a:latin typeface="Tw Cen MT" panose="020B0602020104020603" pitchFamily="34" charset="0"/>
                  <a:ea typeface="Tahoma" pitchFamily="34" charset="0"/>
                  <a:cs typeface="Tahoma" pitchFamily="34" charset="0"/>
                </a:rPr>
                <a:t>AtoM</a:t>
              </a:r>
              <a:r>
                <a:rPr lang="en-US" sz="1400" b="1" dirty="0">
                  <a:latin typeface="Tw Cen MT" panose="020B0602020104020603" pitchFamily="34" charset="0"/>
                  <a:ea typeface="Tahoma" pitchFamily="34" charset="0"/>
                  <a:cs typeface="Tahoma" pitchFamily="34" charset="0"/>
                </a:rPr>
                <a:t> (open source)</a:t>
              </a:r>
              <a:endParaRPr lang="id-ID" sz="1400" b="1" dirty="0">
                <a:latin typeface="Tw Cen MT" panose="020B0602020104020603" pitchFamily="34" charset="0"/>
                <a:ea typeface="Tahoma" pitchFamily="34" charset="0"/>
                <a:cs typeface="Tahoma" pitchFamily="34" charset="0"/>
              </a:endParaRPr>
            </a:p>
          </p:txBody>
        </p:sp>
      </p:grpSp>
      <p:sp>
        <p:nvSpPr>
          <p:cNvPr id="108" name="TextBox 107">
            <a:extLst>
              <a:ext uri="{FF2B5EF4-FFF2-40B4-BE49-F238E27FC236}">
                <a16:creationId xmlns:a16="http://schemas.microsoft.com/office/drawing/2014/main" xmlns="" id="{26A024DC-4B95-45CE-8AA3-83A8F942386C}"/>
              </a:ext>
            </a:extLst>
          </p:cNvPr>
          <p:cNvSpPr txBox="1"/>
          <p:nvPr/>
        </p:nvSpPr>
        <p:spPr>
          <a:xfrm>
            <a:off x="6554292" y="3563846"/>
            <a:ext cx="1477357"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spcBef>
                <a:spcPct val="0"/>
              </a:spcBef>
            </a:pPr>
            <a:r>
              <a:rPr lang="en-US" sz="2800" b="1" dirty="0">
                <a:solidFill>
                  <a:srgbClr val="FF0066"/>
                </a:solidFill>
                <a:latin typeface="Tw Cen MT" panose="020B0602020104020603" pitchFamily="34" charset="0"/>
                <a:ea typeface="Tahoma" pitchFamily="34" charset="0"/>
                <a:cs typeface="Tahoma" pitchFamily="34" charset="0"/>
              </a:rPr>
              <a:t>2017</a:t>
            </a:r>
            <a:endParaRPr lang="id-ID" sz="2800" b="1" dirty="0">
              <a:solidFill>
                <a:srgbClr val="FF0066"/>
              </a:solidFill>
              <a:latin typeface="Tw Cen MT" panose="020B0602020104020603" pitchFamily="34" charset="0"/>
              <a:ea typeface="Tahoma" pitchFamily="34" charset="0"/>
              <a:cs typeface="Tahoma" pitchFamily="34" charset="0"/>
            </a:endParaRPr>
          </a:p>
        </p:txBody>
      </p:sp>
      <p:sp>
        <p:nvSpPr>
          <p:cNvPr id="109" name="TextBox 108">
            <a:extLst>
              <a:ext uri="{FF2B5EF4-FFF2-40B4-BE49-F238E27FC236}">
                <a16:creationId xmlns:a16="http://schemas.microsoft.com/office/drawing/2014/main" xmlns="" id="{36DFACFC-37C3-4D9D-B0DD-75CD3A0C682D}"/>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Timeline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Implementasi</a:t>
            </a:r>
            <a:endPar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cxnSp>
        <p:nvCxnSpPr>
          <p:cNvPr id="65" name="Straight Connector 64">
            <a:extLst>
              <a:ext uri="{FF2B5EF4-FFF2-40B4-BE49-F238E27FC236}">
                <a16:creationId xmlns:a16="http://schemas.microsoft.com/office/drawing/2014/main" xmlns="" id="{44E66A0A-3D0B-4AA5-AB7C-E08F494B71E2}"/>
              </a:ext>
            </a:extLst>
          </p:cNvPr>
          <p:cNvCxnSpPr>
            <a:cxnSpLocks/>
          </p:cNvCxnSpPr>
          <p:nvPr/>
        </p:nvCxnSpPr>
        <p:spPr>
          <a:xfrm flipV="1">
            <a:off x="7407152" y="3318172"/>
            <a:ext cx="1778679" cy="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xmlns="" id="{D7AA4B77-3008-4CC3-A0CF-18BE6F497FBA}"/>
              </a:ext>
            </a:extLst>
          </p:cNvPr>
          <p:cNvGrpSpPr/>
          <p:nvPr/>
        </p:nvGrpSpPr>
        <p:grpSpPr>
          <a:xfrm>
            <a:off x="9185824" y="3181002"/>
            <a:ext cx="274320" cy="274320"/>
            <a:chOff x="1130878" y="3717866"/>
            <a:chExt cx="274320" cy="274320"/>
          </a:xfrm>
        </p:grpSpPr>
        <p:sp>
          <p:nvSpPr>
            <p:cNvPr id="67" name="Oval 66">
              <a:extLst>
                <a:ext uri="{FF2B5EF4-FFF2-40B4-BE49-F238E27FC236}">
                  <a16:creationId xmlns:a16="http://schemas.microsoft.com/office/drawing/2014/main" xmlns="" id="{799695B3-7AA8-4DEA-87C8-31D2AE9CD3BB}"/>
                </a:ext>
              </a:extLst>
            </p:cNvPr>
            <p:cNvSpPr/>
            <p:nvPr/>
          </p:nvSpPr>
          <p:spPr>
            <a:xfrm>
              <a:off x="1130878" y="3717866"/>
              <a:ext cx="274320" cy="2743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xmlns="" id="{B25A8580-3928-4F6F-BAFD-786B6131596F}"/>
                </a:ext>
              </a:extLst>
            </p:cNvPr>
            <p:cNvSpPr/>
            <p:nvPr/>
          </p:nvSpPr>
          <p:spPr>
            <a:xfrm>
              <a:off x="1174097" y="3761085"/>
              <a:ext cx="187883" cy="1878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 name="Group 88">
            <a:extLst>
              <a:ext uri="{FF2B5EF4-FFF2-40B4-BE49-F238E27FC236}">
                <a16:creationId xmlns:a16="http://schemas.microsoft.com/office/drawing/2014/main" xmlns="" id="{0E731320-B8FB-4DDF-B1E5-07FFF904DC5D}"/>
              </a:ext>
            </a:extLst>
          </p:cNvPr>
          <p:cNvGrpSpPr/>
          <p:nvPr/>
        </p:nvGrpSpPr>
        <p:grpSpPr>
          <a:xfrm>
            <a:off x="8911504" y="2018695"/>
            <a:ext cx="822960" cy="820597"/>
            <a:chOff x="6666634" y="2266685"/>
            <a:chExt cx="822960" cy="820597"/>
          </a:xfrm>
        </p:grpSpPr>
        <p:grpSp>
          <p:nvGrpSpPr>
            <p:cNvPr id="90" name="Group 89">
              <a:extLst>
                <a:ext uri="{FF2B5EF4-FFF2-40B4-BE49-F238E27FC236}">
                  <a16:creationId xmlns:a16="http://schemas.microsoft.com/office/drawing/2014/main" xmlns="" id="{C4CFAED7-F93A-45C7-B8E4-2B66D07508CA}"/>
                </a:ext>
              </a:extLst>
            </p:cNvPr>
            <p:cNvGrpSpPr/>
            <p:nvPr/>
          </p:nvGrpSpPr>
          <p:grpSpPr>
            <a:xfrm>
              <a:off x="6666634" y="2266685"/>
              <a:ext cx="822960" cy="820597"/>
              <a:chOff x="507643" y="2260248"/>
              <a:chExt cx="822960" cy="820597"/>
            </a:xfrm>
          </p:grpSpPr>
          <p:sp>
            <p:nvSpPr>
              <p:cNvPr id="92" name="Teardrop 91">
                <a:extLst>
                  <a:ext uri="{FF2B5EF4-FFF2-40B4-BE49-F238E27FC236}">
                    <a16:creationId xmlns:a16="http://schemas.microsoft.com/office/drawing/2014/main" xmlns="" id="{713565FB-364B-448B-BEC5-77E5FBDE6DDF}"/>
                  </a:ext>
                </a:extLst>
              </p:cNvPr>
              <p:cNvSpPr/>
              <p:nvPr/>
            </p:nvSpPr>
            <p:spPr>
              <a:xfrm rot="8104937">
                <a:off x="507643" y="2260248"/>
                <a:ext cx="822960" cy="820597"/>
              </a:xfrm>
              <a:prstGeom prst="teardrop">
                <a:avLst>
                  <a:gd name="adj" fmla="val 11811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xmlns="" id="{4F3A9C55-E276-407D-A24C-2F33DD67210A}"/>
                  </a:ext>
                </a:extLst>
              </p:cNvPr>
              <p:cNvSpPr/>
              <p:nvPr/>
            </p:nvSpPr>
            <p:spPr>
              <a:xfrm>
                <a:off x="644803" y="2396506"/>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1" name="Picture 2" descr="Image result for icon achievement">
              <a:extLst>
                <a:ext uri="{FF2B5EF4-FFF2-40B4-BE49-F238E27FC236}">
                  <a16:creationId xmlns:a16="http://schemas.microsoft.com/office/drawing/2014/main" xmlns="" id="{278BDCE8-599E-43D3-8F90-64B098CBB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706" y="2489625"/>
              <a:ext cx="387429" cy="387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xmlns="" id="{11C83595-EE6C-45A5-9AA2-607EC839D7DA}"/>
              </a:ext>
            </a:extLst>
          </p:cNvPr>
          <p:cNvGrpSpPr/>
          <p:nvPr/>
        </p:nvGrpSpPr>
        <p:grpSpPr>
          <a:xfrm>
            <a:off x="8343781" y="4103018"/>
            <a:ext cx="1957027" cy="586936"/>
            <a:chOff x="1013063" y="3826005"/>
            <a:chExt cx="1791437" cy="586936"/>
          </a:xfrm>
        </p:grpSpPr>
        <p:sp>
          <p:nvSpPr>
            <p:cNvPr id="112" name="TextBox 111">
              <a:extLst>
                <a:ext uri="{FF2B5EF4-FFF2-40B4-BE49-F238E27FC236}">
                  <a16:creationId xmlns:a16="http://schemas.microsoft.com/office/drawing/2014/main" xmlns="" id="{4DB6A884-3EBC-4E63-A02B-4E179D245163}"/>
                </a:ext>
              </a:extLst>
            </p:cNvPr>
            <p:cNvSpPr txBox="1"/>
            <p:nvPr/>
          </p:nvSpPr>
          <p:spPr>
            <a:xfrm>
              <a:off x="1080235" y="3826005"/>
              <a:ext cx="1657094"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700" b="1" dirty="0" err="1">
                  <a:latin typeface="Tw Cen MT" panose="020B0602020104020603" pitchFamily="34" charset="0"/>
                  <a:ea typeface="Tahoma" pitchFamily="34" charset="0"/>
                  <a:cs typeface="Tahoma" pitchFamily="34" charset="0"/>
                </a:rPr>
                <a:t>Perpres</a:t>
              </a:r>
              <a:r>
                <a:rPr lang="en-US" sz="1700" b="1" dirty="0">
                  <a:latin typeface="Tw Cen MT" panose="020B0602020104020603" pitchFamily="34" charset="0"/>
                  <a:ea typeface="Tahoma" pitchFamily="34" charset="0"/>
                  <a:cs typeface="Tahoma" pitchFamily="34" charset="0"/>
                </a:rPr>
                <a:t> 95/2018</a:t>
              </a:r>
              <a:endParaRPr lang="id-ID" sz="1700" b="1" dirty="0">
                <a:latin typeface="Tw Cen MT" panose="020B0602020104020603" pitchFamily="34" charset="0"/>
                <a:ea typeface="Tahoma" pitchFamily="34" charset="0"/>
                <a:cs typeface="Tahoma" pitchFamily="34" charset="0"/>
              </a:endParaRPr>
            </a:p>
          </p:txBody>
        </p:sp>
        <p:sp>
          <p:nvSpPr>
            <p:cNvPr id="113" name="TextBox 112">
              <a:extLst>
                <a:ext uri="{FF2B5EF4-FFF2-40B4-BE49-F238E27FC236}">
                  <a16:creationId xmlns:a16="http://schemas.microsoft.com/office/drawing/2014/main" xmlns="" id="{9567243E-A33A-4216-B7AC-E1E51DC68E3B}"/>
                </a:ext>
              </a:extLst>
            </p:cNvPr>
            <p:cNvSpPr txBox="1"/>
            <p:nvPr/>
          </p:nvSpPr>
          <p:spPr>
            <a:xfrm>
              <a:off x="1013063" y="4194738"/>
              <a:ext cx="1791437" cy="2182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lnSpc>
                  <a:spcPct val="90000"/>
                </a:lnSpc>
                <a:spcBef>
                  <a:spcPct val="0"/>
                </a:spcBef>
                <a:spcAft>
                  <a:spcPct val="35000"/>
                </a:spcAft>
              </a:pPr>
              <a:r>
                <a:rPr lang="en-US" sz="1400" b="1" dirty="0" err="1">
                  <a:latin typeface="Tw Cen MT" panose="020B0602020104020603" pitchFamily="34" charset="0"/>
                  <a:ea typeface="Tahoma" pitchFamily="34" charset="0"/>
                  <a:cs typeface="Tahoma" pitchFamily="34" charset="0"/>
                </a:rPr>
                <a:t>Sinkronisasi</a:t>
              </a:r>
              <a:r>
                <a:rPr lang="en-US" sz="1400" b="1" dirty="0">
                  <a:latin typeface="Tw Cen MT" panose="020B0602020104020603" pitchFamily="34" charset="0"/>
                  <a:ea typeface="Tahoma" pitchFamily="34" charset="0"/>
                  <a:cs typeface="Tahoma" pitchFamily="34" charset="0"/>
                </a:rPr>
                <a:t> </a:t>
              </a:r>
              <a:r>
                <a:rPr lang="en-US" sz="1400" b="1" dirty="0" err="1">
                  <a:latin typeface="Tw Cen MT" panose="020B0602020104020603" pitchFamily="34" charset="0"/>
                  <a:ea typeface="Tahoma" pitchFamily="34" charset="0"/>
                  <a:cs typeface="Tahoma" pitchFamily="34" charset="0"/>
                </a:rPr>
                <a:t>dengan</a:t>
              </a:r>
              <a:r>
                <a:rPr lang="en-US" sz="1400" b="1" dirty="0">
                  <a:latin typeface="Tw Cen MT" panose="020B0602020104020603" pitchFamily="34" charset="0"/>
                  <a:ea typeface="Tahoma" pitchFamily="34" charset="0"/>
                  <a:cs typeface="Tahoma" pitchFamily="34" charset="0"/>
                </a:rPr>
                <a:t> </a:t>
              </a:r>
              <a:r>
                <a:rPr lang="en-US" sz="1400" b="1" dirty="0" err="1">
                  <a:latin typeface="Tw Cen MT" panose="020B0602020104020603" pitchFamily="34" charset="0"/>
                  <a:ea typeface="Tahoma" pitchFamily="34" charset="0"/>
                  <a:cs typeface="Tahoma" pitchFamily="34" charset="0"/>
                </a:rPr>
                <a:t>kebijakan</a:t>
              </a:r>
              <a:r>
                <a:rPr lang="en-US" sz="1400" b="1" dirty="0">
                  <a:latin typeface="Tw Cen MT" panose="020B0602020104020603" pitchFamily="34" charset="0"/>
                  <a:ea typeface="Tahoma" pitchFamily="34" charset="0"/>
                  <a:cs typeface="Tahoma" pitchFamily="34" charset="0"/>
                </a:rPr>
                <a:t> SPBE</a:t>
              </a:r>
              <a:endParaRPr lang="id-ID" sz="1400" b="1" dirty="0">
                <a:latin typeface="Tw Cen MT" panose="020B0602020104020603" pitchFamily="34" charset="0"/>
                <a:ea typeface="Tahoma" pitchFamily="34" charset="0"/>
                <a:cs typeface="Tahoma" pitchFamily="34" charset="0"/>
              </a:endParaRPr>
            </a:p>
          </p:txBody>
        </p:sp>
      </p:grpSp>
      <p:sp>
        <p:nvSpPr>
          <p:cNvPr id="114" name="TextBox 113">
            <a:extLst>
              <a:ext uri="{FF2B5EF4-FFF2-40B4-BE49-F238E27FC236}">
                <a16:creationId xmlns:a16="http://schemas.microsoft.com/office/drawing/2014/main" xmlns="" id="{8D97DBEE-6327-4DE5-BA2A-914605BCB234}"/>
              </a:ext>
            </a:extLst>
          </p:cNvPr>
          <p:cNvSpPr txBox="1"/>
          <p:nvPr/>
        </p:nvSpPr>
        <p:spPr>
          <a:xfrm>
            <a:off x="8583618" y="3555825"/>
            <a:ext cx="1477357" cy="329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121" tIns="0" rIns="0" bIns="0" numCol="1" spcCol="1270" anchor="t" anchorCtr="0">
            <a:noAutofit/>
          </a:bodyPr>
          <a:lstStyle/>
          <a:p>
            <a:pPr algn="ctr" defTabSz="622284">
              <a:spcBef>
                <a:spcPct val="0"/>
              </a:spcBef>
            </a:pPr>
            <a:r>
              <a:rPr lang="en-US" sz="2800" b="1" dirty="0">
                <a:solidFill>
                  <a:srgbClr val="00B050"/>
                </a:solidFill>
                <a:latin typeface="Tw Cen MT" panose="020B0602020104020603" pitchFamily="34" charset="0"/>
                <a:ea typeface="Tahoma" pitchFamily="34" charset="0"/>
                <a:cs typeface="Tahoma" pitchFamily="34" charset="0"/>
              </a:rPr>
              <a:t>2020-24</a:t>
            </a:r>
            <a:endParaRPr lang="id-ID" sz="2800" b="1" dirty="0">
              <a:solidFill>
                <a:srgbClr val="00B050"/>
              </a:solidFill>
              <a:latin typeface="Tw Cen MT" panose="020B0602020104020603" pitchFamily="34" charset="0"/>
              <a:ea typeface="Tahoma" pitchFamily="34" charset="0"/>
              <a:cs typeface="Tahoma" pitchFamily="34" charset="0"/>
            </a:endParaRPr>
          </a:p>
        </p:txBody>
      </p:sp>
    </p:spTree>
    <p:extLst>
      <p:ext uri="{BB962C8B-B14F-4D97-AF65-F5344CB8AC3E}">
        <p14:creationId xmlns:p14="http://schemas.microsoft.com/office/powerpoint/2010/main" val="12691527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250" fill="hold"/>
                                        <p:tgtEl>
                                          <p:spTgt spid="50"/>
                                        </p:tgtEl>
                                        <p:attrNameLst>
                                          <p:attrName>ppt_w</p:attrName>
                                        </p:attrNameLst>
                                      </p:cBhvr>
                                      <p:tavLst>
                                        <p:tav tm="0">
                                          <p:val>
                                            <p:fltVal val="0"/>
                                          </p:val>
                                        </p:tav>
                                        <p:tav tm="100000">
                                          <p:val>
                                            <p:strVal val="#ppt_w"/>
                                          </p:val>
                                        </p:tav>
                                      </p:tavLst>
                                    </p:anim>
                                    <p:anim calcmode="lin" valueType="num">
                                      <p:cBhvr>
                                        <p:cTn id="8" dur="250" fill="hold"/>
                                        <p:tgtEl>
                                          <p:spTgt spid="50"/>
                                        </p:tgtEl>
                                        <p:attrNameLst>
                                          <p:attrName>ppt_h</p:attrName>
                                        </p:attrNameLst>
                                      </p:cBhvr>
                                      <p:tavLst>
                                        <p:tav tm="0">
                                          <p:val>
                                            <p:fltVal val="0"/>
                                          </p:val>
                                        </p:tav>
                                        <p:tav tm="100000">
                                          <p:val>
                                            <p:strVal val="#ppt_h"/>
                                          </p:val>
                                        </p:tav>
                                      </p:tavLst>
                                    </p:anim>
                                    <p:animEffect transition="in" filter="fade">
                                      <p:cBhvr>
                                        <p:cTn id="9" dur="250"/>
                                        <p:tgtEl>
                                          <p:spTgt spid="50"/>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250" fill="hold"/>
                                        <p:tgtEl>
                                          <p:spTgt spid="68"/>
                                        </p:tgtEl>
                                        <p:attrNameLst>
                                          <p:attrName>ppt_w</p:attrName>
                                        </p:attrNameLst>
                                      </p:cBhvr>
                                      <p:tavLst>
                                        <p:tav tm="0">
                                          <p:val>
                                            <p:fltVal val="0"/>
                                          </p:val>
                                        </p:tav>
                                        <p:tav tm="100000">
                                          <p:val>
                                            <p:strVal val="#ppt_w"/>
                                          </p:val>
                                        </p:tav>
                                      </p:tavLst>
                                    </p:anim>
                                    <p:anim calcmode="lin" valueType="num">
                                      <p:cBhvr>
                                        <p:cTn id="14" dur="250" fill="hold"/>
                                        <p:tgtEl>
                                          <p:spTgt spid="68"/>
                                        </p:tgtEl>
                                        <p:attrNameLst>
                                          <p:attrName>ppt_h</p:attrName>
                                        </p:attrNameLst>
                                      </p:cBhvr>
                                      <p:tavLst>
                                        <p:tav tm="0">
                                          <p:val>
                                            <p:fltVal val="0"/>
                                          </p:val>
                                        </p:tav>
                                        <p:tav tm="100000">
                                          <p:val>
                                            <p:strVal val="#ppt_h"/>
                                          </p:val>
                                        </p:tav>
                                      </p:tavLst>
                                    </p:anim>
                                    <p:animEffect transition="in" filter="fade">
                                      <p:cBhvr>
                                        <p:cTn id="15" dur="250"/>
                                        <p:tgtEl>
                                          <p:spTgt spid="68"/>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p:cTn id="19" dur="250" fill="hold"/>
                                        <p:tgtEl>
                                          <p:spTgt spid="96"/>
                                        </p:tgtEl>
                                        <p:attrNameLst>
                                          <p:attrName>ppt_w</p:attrName>
                                        </p:attrNameLst>
                                      </p:cBhvr>
                                      <p:tavLst>
                                        <p:tav tm="0">
                                          <p:val>
                                            <p:fltVal val="0"/>
                                          </p:val>
                                        </p:tav>
                                        <p:tav tm="100000">
                                          <p:val>
                                            <p:strVal val="#ppt_w"/>
                                          </p:val>
                                        </p:tav>
                                      </p:tavLst>
                                    </p:anim>
                                    <p:anim calcmode="lin" valueType="num">
                                      <p:cBhvr>
                                        <p:cTn id="20" dur="250" fill="hold"/>
                                        <p:tgtEl>
                                          <p:spTgt spid="96"/>
                                        </p:tgtEl>
                                        <p:attrNameLst>
                                          <p:attrName>ppt_h</p:attrName>
                                        </p:attrNameLst>
                                      </p:cBhvr>
                                      <p:tavLst>
                                        <p:tav tm="0">
                                          <p:val>
                                            <p:fltVal val="0"/>
                                          </p:val>
                                        </p:tav>
                                        <p:tav tm="100000">
                                          <p:val>
                                            <p:strVal val="#ppt_h"/>
                                          </p:val>
                                        </p:tav>
                                      </p:tavLst>
                                    </p:anim>
                                    <p:animEffect transition="in" filter="fade">
                                      <p:cBhvr>
                                        <p:cTn id="21" dur="250"/>
                                        <p:tgtEl>
                                          <p:spTgt spid="96"/>
                                        </p:tgtEl>
                                      </p:cBhvr>
                                    </p:animEffect>
                                  </p:childTnLst>
                                </p:cTn>
                              </p:par>
                            </p:childTnLst>
                          </p:cTn>
                        </p:par>
                        <p:par>
                          <p:cTn id="22" fill="hold">
                            <p:stCondLst>
                              <p:cond delay="750"/>
                            </p:stCondLst>
                            <p:childTnLst>
                              <p:par>
                                <p:cTn id="23" presetID="2" presetClass="entr" presetSubtype="4" fill="hold" nodeType="after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250" fill="hold"/>
                                        <p:tgtEl>
                                          <p:spTgt spid="93"/>
                                        </p:tgtEl>
                                        <p:attrNameLst>
                                          <p:attrName>ppt_x</p:attrName>
                                        </p:attrNameLst>
                                      </p:cBhvr>
                                      <p:tavLst>
                                        <p:tav tm="0">
                                          <p:val>
                                            <p:strVal val="#ppt_x"/>
                                          </p:val>
                                        </p:tav>
                                        <p:tav tm="100000">
                                          <p:val>
                                            <p:strVal val="#ppt_x"/>
                                          </p:val>
                                        </p:tav>
                                      </p:tavLst>
                                    </p:anim>
                                    <p:anim calcmode="lin" valueType="num">
                                      <p:cBhvr additive="base">
                                        <p:cTn id="26" dur="2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left)">
                                      <p:cBhvr>
                                        <p:cTn id="30" dur="500"/>
                                        <p:tgtEl>
                                          <p:spTgt spid="48"/>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250" fill="hold"/>
                                        <p:tgtEl>
                                          <p:spTgt spid="54"/>
                                        </p:tgtEl>
                                        <p:attrNameLst>
                                          <p:attrName>ppt_w</p:attrName>
                                        </p:attrNameLst>
                                      </p:cBhvr>
                                      <p:tavLst>
                                        <p:tav tm="0">
                                          <p:val>
                                            <p:fltVal val="0"/>
                                          </p:val>
                                        </p:tav>
                                        <p:tav tm="100000">
                                          <p:val>
                                            <p:strVal val="#ppt_w"/>
                                          </p:val>
                                        </p:tav>
                                      </p:tavLst>
                                    </p:anim>
                                    <p:anim calcmode="lin" valueType="num">
                                      <p:cBhvr>
                                        <p:cTn id="35" dur="250" fill="hold"/>
                                        <p:tgtEl>
                                          <p:spTgt spid="54"/>
                                        </p:tgtEl>
                                        <p:attrNameLst>
                                          <p:attrName>ppt_h</p:attrName>
                                        </p:attrNameLst>
                                      </p:cBhvr>
                                      <p:tavLst>
                                        <p:tav tm="0">
                                          <p:val>
                                            <p:fltVal val="0"/>
                                          </p:val>
                                        </p:tav>
                                        <p:tav tm="100000">
                                          <p:val>
                                            <p:strVal val="#ppt_h"/>
                                          </p:val>
                                        </p:tav>
                                      </p:tavLst>
                                    </p:anim>
                                    <p:animEffect transition="in" filter="fade">
                                      <p:cBhvr>
                                        <p:cTn id="36" dur="250"/>
                                        <p:tgtEl>
                                          <p:spTgt spid="54"/>
                                        </p:tgtEl>
                                      </p:cBhvr>
                                    </p:animEffect>
                                  </p:childTnLst>
                                </p:cTn>
                              </p:par>
                            </p:childTnLst>
                          </p:cTn>
                        </p:par>
                        <p:par>
                          <p:cTn id="37" fill="hold">
                            <p:stCondLst>
                              <p:cond delay="1750"/>
                            </p:stCondLst>
                            <p:childTnLst>
                              <p:par>
                                <p:cTn id="38" presetID="53" presetClass="entr" presetSubtype="16" fill="hold" nodeType="afterEffect">
                                  <p:stCondLst>
                                    <p:cond delay="0"/>
                                  </p:stCondLst>
                                  <p:childTnLst>
                                    <p:set>
                                      <p:cBhvr>
                                        <p:cTn id="39" dur="1" fill="hold">
                                          <p:stCondLst>
                                            <p:cond delay="0"/>
                                          </p:stCondLst>
                                        </p:cTn>
                                        <p:tgtEl>
                                          <p:spTgt spid="73"/>
                                        </p:tgtEl>
                                        <p:attrNameLst>
                                          <p:attrName>style.visibility</p:attrName>
                                        </p:attrNameLst>
                                      </p:cBhvr>
                                      <p:to>
                                        <p:strVal val="visible"/>
                                      </p:to>
                                    </p:set>
                                    <p:anim calcmode="lin" valueType="num">
                                      <p:cBhvr>
                                        <p:cTn id="40" dur="250" fill="hold"/>
                                        <p:tgtEl>
                                          <p:spTgt spid="73"/>
                                        </p:tgtEl>
                                        <p:attrNameLst>
                                          <p:attrName>ppt_w</p:attrName>
                                        </p:attrNameLst>
                                      </p:cBhvr>
                                      <p:tavLst>
                                        <p:tav tm="0">
                                          <p:val>
                                            <p:fltVal val="0"/>
                                          </p:val>
                                        </p:tav>
                                        <p:tav tm="100000">
                                          <p:val>
                                            <p:strVal val="#ppt_w"/>
                                          </p:val>
                                        </p:tav>
                                      </p:tavLst>
                                    </p:anim>
                                    <p:anim calcmode="lin" valueType="num">
                                      <p:cBhvr>
                                        <p:cTn id="41" dur="250" fill="hold"/>
                                        <p:tgtEl>
                                          <p:spTgt spid="73"/>
                                        </p:tgtEl>
                                        <p:attrNameLst>
                                          <p:attrName>ppt_h</p:attrName>
                                        </p:attrNameLst>
                                      </p:cBhvr>
                                      <p:tavLst>
                                        <p:tav tm="0">
                                          <p:val>
                                            <p:fltVal val="0"/>
                                          </p:val>
                                        </p:tav>
                                        <p:tav tm="100000">
                                          <p:val>
                                            <p:strVal val="#ppt_h"/>
                                          </p:val>
                                        </p:tav>
                                      </p:tavLst>
                                    </p:anim>
                                    <p:animEffect transition="in" filter="fade">
                                      <p:cBhvr>
                                        <p:cTn id="42" dur="250"/>
                                        <p:tgtEl>
                                          <p:spTgt spid="73"/>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100"/>
                                        </p:tgtEl>
                                        <p:attrNameLst>
                                          <p:attrName>style.visibility</p:attrName>
                                        </p:attrNameLst>
                                      </p:cBhvr>
                                      <p:to>
                                        <p:strVal val="visible"/>
                                      </p:to>
                                    </p:set>
                                    <p:anim calcmode="lin" valueType="num">
                                      <p:cBhvr>
                                        <p:cTn id="46" dur="250" fill="hold"/>
                                        <p:tgtEl>
                                          <p:spTgt spid="100"/>
                                        </p:tgtEl>
                                        <p:attrNameLst>
                                          <p:attrName>ppt_w</p:attrName>
                                        </p:attrNameLst>
                                      </p:cBhvr>
                                      <p:tavLst>
                                        <p:tav tm="0">
                                          <p:val>
                                            <p:fltVal val="0"/>
                                          </p:val>
                                        </p:tav>
                                        <p:tav tm="100000">
                                          <p:val>
                                            <p:strVal val="#ppt_w"/>
                                          </p:val>
                                        </p:tav>
                                      </p:tavLst>
                                    </p:anim>
                                    <p:anim calcmode="lin" valueType="num">
                                      <p:cBhvr>
                                        <p:cTn id="47" dur="250" fill="hold"/>
                                        <p:tgtEl>
                                          <p:spTgt spid="100"/>
                                        </p:tgtEl>
                                        <p:attrNameLst>
                                          <p:attrName>ppt_h</p:attrName>
                                        </p:attrNameLst>
                                      </p:cBhvr>
                                      <p:tavLst>
                                        <p:tav tm="0">
                                          <p:val>
                                            <p:fltVal val="0"/>
                                          </p:val>
                                        </p:tav>
                                        <p:tav tm="100000">
                                          <p:val>
                                            <p:strVal val="#ppt_h"/>
                                          </p:val>
                                        </p:tav>
                                      </p:tavLst>
                                    </p:anim>
                                    <p:animEffect transition="in" filter="fade">
                                      <p:cBhvr>
                                        <p:cTn id="48" dur="250"/>
                                        <p:tgtEl>
                                          <p:spTgt spid="100"/>
                                        </p:tgtEl>
                                      </p:cBhvr>
                                    </p:animEffect>
                                  </p:childTnLst>
                                </p:cTn>
                              </p:par>
                            </p:childTnLst>
                          </p:cTn>
                        </p:par>
                        <p:par>
                          <p:cTn id="49" fill="hold">
                            <p:stCondLst>
                              <p:cond delay="2250"/>
                            </p:stCondLst>
                            <p:childTnLst>
                              <p:par>
                                <p:cTn id="50" presetID="42" presetClass="entr" presetSubtype="0" fill="hold" nodeType="after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250"/>
                                        <p:tgtEl>
                                          <p:spTgt spid="97"/>
                                        </p:tgtEl>
                                      </p:cBhvr>
                                    </p:animEffect>
                                    <p:anim calcmode="lin" valueType="num">
                                      <p:cBhvr>
                                        <p:cTn id="53" dur="250" fill="hold"/>
                                        <p:tgtEl>
                                          <p:spTgt spid="97"/>
                                        </p:tgtEl>
                                        <p:attrNameLst>
                                          <p:attrName>ppt_x</p:attrName>
                                        </p:attrNameLst>
                                      </p:cBhvr>
                                      <p:tavLst>
                                        <p:tav tm="0">
                                          <p:val>
                                            <p:strVal val="#ppt_x"/>
                                          </p:val>
                                        </p:tav>
                                        <p:tav tm="100000">
                                          <p:val>
                                            <p:strVal val="#ppt_x"/>
                                          </p:val>
                                        </p:tav>
                                      </p:tavLst>
                                    </p:anim>
                                    <p:anim calcmode="lin" valueType="num">
                                      <p:cBhvr>
                                        <p:cTn id="54" dur="250" fill="hold"/>
                                        <p:tgtEl>
                                          <p:spTgt spid="97"/>
                                        </p:tgtEl>
                                        <p:attrNameLst>
                                          <p:attrName>ppt_y</p:attrName>
                                        </p:attrNameLst>
                                      </p:cBhvr>
                                      <p:tavLst>
                                        <p:tav tm="0">
                                          <p:val>
                                            <p:strVal val="#ppt_y+.1"/>
                                          </p:val>
                                        </p:tav>
                                        <p:tav tm="100000">
                                          <p:val>
                                            <p:strVal val="#ppt_y"/>
                                          </p:val>
                                        </p:tav>
                                      </p:tavLst>
                                    </p:anim>
                                  </p:childTnLst>
                                </p:cTn>
                              </p:par>
                            </p:childTnLst>
                          </p:cTn>
                        </p:par>
                        <p:par>
                          <p:cTn id="55" fill="hold">
                            <p:stCondLst>
                              <p:cond delay="2500"/>
                            </p:stCondLst>
                            <p:childTnLst>
                              <p:par>
                                <p:cTn id="56" presetID="22" presetClass="entr" presetSubtype="8" fill="hold" nodeType="after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left)">
                                      <p:cBhvr>
                                        <p:cTn id="58" dur="500"/>
                                        <p:tgtEl>
                                          <p:spTgt spid="53"/>
                                        </p:tgtEl>
                                      </p:cBhvr>
                                    </p:animEffect>
                                  </p:childTnLst>
                                </p:cTn>
                              </p:par>
                            </p:childTnLst>
                          </p:cTn>
                        </p:par>
                        <p:par>
                          <p:cTn id="59" fill="hold">
                            <p:stCondLst>
                              <p:cond delay="3000"/>
                            </p:stCondLst>
                            <p:childTnLst>
                              <p:par>
                                <p:cTn id="60" presetID="53" presetClass="entr" presetSubtype="16" fill="hold" nodeType="after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250" fill="hold"/>
                                        <p:tgtEl>
                                          <p:spTgt spid="58"/>
                                        </p:tgtEl>
                                        <p:attrNameLst>
                                          <p:attrName>ppt_w</p:attrName>
                                        </p:attrNameLst>
                                      </p:cBhvr>
                                      <p:tavLst>
                                        <p:tav tm="0">
                                          <p:val>
                                            <p:fltVal val="0"/>
                                          </p:val>
                                        </p:tav>
                                        <p:tav tm="100000">
                                          <p:val>
                                            <p:strVal val="#ppt_w"/>
                                          </p:val>
                                        </p:tav>
                                      </p:tavLst>
                                    </p:anim>
                                    <p:anim calcmode="lin" valueType="num">
                                      <p:cBhvr>
                                        <p:cTn id="63" dur="250" fill="hold"/>
                                        <p:tgtEl>
                                          <p:spTgt spid="58"/>
                                        </p:tgtEl>
                                        <p:attrNameLst>
                                          <p:attrName>ppt_h</p:attrName>
                                        </p:attrNameLst>
                                      </p:cBhvr>
                                      <p:tavLst>
                                        <p:tav tm="0">
                                          <p:val>
                                            <p:fltVal val="0"/>
                                          </p:val>
                                        </p:tav>
                                        <p:tav tm="100000">
                                          <p:val>
                                            <p:strVal val="#ppt_h"/>
                                          </p:val>
                                        </p:tav>
                                      </p:tavLst>
                                    </p:anim>
                                    <p:animEffect transition="in" filter="fade">
                                      <p:cBhvr>
                                        <p:cTn id="64" dur="250"/>
                                        <p:tgtEl>
                                          <p:spTgt spid="58"/>
                                        </p:tgtEl>
                                      </p:cBhvr>
                                    </p:animEffect>
                                  </p:childTnLst>
                                </p:cTn>
                              </p:par>
                            </p:childTnLst>
                          </p:cTn>
                        </p:par>
                        <p:par>
                          <p:cTn id="65" fill="hold">
                            <p:stCondLst>
                              <p:cond delay="3250"/>
                            </p:stCondLst>
                            <p:childTnLst>
                              <p:par>
                                <p:cTn id="66" presetID="53" presetClass="entr" presetSubtype="16" fill="hold" nodeType="afterEffect">
                                  <p:stCondLst>
                                    <p:cond delay="0"/>
                                  </p:stCondLst>
                                  <p:childTnLst>
                                    <p:set>
                                      <p:cBhvr>
                                        <p:cTn id="67" dur="1" fill="hold">
                                          <p:stCondLst>
                                            <p:cond delay="0"/>
                                          </p:stCondLst>
                                        </p:cTn>
                                        <p:tgtEl>
                                          <p:spTgt spid="78"/>
                                        </p:tgtEl>
                                        <p:attrNameLst>
                                          <p:attrName>style.visibility</p:attrName>
                                        </p:attrNameLst>
                                      </p:cBhvr>
                                      <p:to>
                                        <p:strVal val="visible"/>
                                      </p:to>
                                    </p:set>
                                    <p:anim calcmode="lin" valueType="num">
                                      <p:cBhvr>
                                        <p:cTn id="68" dur="250" fill="hold"/>
                                        <p:tgtEl>
                                          <p:spTgt spid="78"/>
                                        </p:tgtEl>
                                        <p:attrNameLst>
                                          <p:attrName>ppt_w</p:attrName>
                                        </p:attrNameLst>
                                      </p:cBhvr>
                                      <p:tavLst>
                                        <p:tav tm="0">
                                          <p:val>
                                            <p:fltVal val="0"/>
                                          </p:val>
                                        </p:tav>
                                        <p:tav tm="100000">
                                          <p:val>
                                            <p:strVal val="#ppt_w"/>
                                          </p:val>
                                        </p:tav>
                                      </p:tavLst>
                                    </p:anim>
                                    <p:anim calcmode="lin" valueType="num">
                                      <p:cBhvr>
                                        <p:cTn id="69" dur="250" fill="hold"/>
                                        <p:tgtEl>
                                          <p:spTgt spid="78"/>
                                        </p:tgtEl>
                                        <p:attrNameLst>
                                          <p:attrName>ppt_h</p:attrName>
                                        </p:attrNameLst>
                                      </p:cBhvr>
                                      <p:tavLst>
                                        <p:tav tm="0">
                                          <p:val>
                                            <p:fltVal val="0"/>
                                          </p:val>
                                        </p:tav>
                                        <p:tav tm="100000">
                                          <p:val>
                                            <p:strVal val="#ppt_h"/>
                                          </p:val>
                                        </p:tav>
                                      </p:tavLst>
                                    </p:anim>
                                    <p:animEffect transition="in" filter="fade">
                                      <p:cBhvr>
                                        <p:cTn id="70" dur="250"/>
                                        <p:tgtEl>
                                          <p:spTgt spid="78"/>
                                        </p:tgtEl>
                                      </p:cBhvr>
                                    </p:animEffect>
                                  </p:childTnLst>
                                </p:cTn>
                              </p:par>
                            </p:childTnLst>
                          </p:cTn>
                        </p:par>
                        <p:par>
                          <p:cTn id="71" fill="hold">
                            <p:stCondLst>
                              <p:cond delay="3500"/>
                            </p:stCondLst>
                            <p:childTnLst>
                              <p:par>
                                <p:cTn id="72" presetID="53" presetClass="entr" presetSubtype="16" fill="hold" grpId="0" nodeType="afterEffect">
                                  <p:stCondLst>
                                    <p:cond delay="0"/>
                                  </p:stCondLst>
                                  <p:childTnLst>
                                    <p:set>
                                      <p:cBhvr>
                                        <p:cTn id="73" dur="1" fill="hold">
                                          <p:stCondLst>
                                            <p:cond delay="0"/>
                                          </p:stCondLst>
                                        </p:cTn>
                                        <p:tgtEl>
                                          <p:spTgt spid="104"/>
                                        </p:tgtEl>
                                        <p:attrNameLst>
                                          <p:attrName>style.visibility</p:attrName>
                                        </p:attrNameLst>
                                      </p:cBhvr>
                                      <p:to>
                                        <p:strVal val="visible"/>
                                      </p:to>
                                    </p:set>
                                    <p:anim calcmode="lin" valueType="num">
                                      <p:cBhvr>
                                        <p:cTn id="74" dur="250" fill="hold"/>
                                        <p:tgtEl>
                                          <p:spTgt spid="104"/>
                                        </p:tgtEl>
                                        <p:attrNameLst>
                                          <p:attrName>ppt_w</p:attrName>
                                        </p:attrNameLst>
                                      </p:cBhvr>
                                      <p:tavLst>
                                        <p:tav tm="0">
                                          <p:val>
                                            <p:fltVal val="0"/>
                                          </p:val>
                                        </p:tav>
                                        <p:tav tm="100000">
                                          <p:val>
                                            <p:strVal val="#ppt_w"/>
                                          </p:val>
                                        </p:tav>
                                      </p:tavLst>
                                    </p:anim>
                                    <p:anim calcmode="lin" valueType="num">
                                      <p:cBhvr>
                                        <p:cTn id="75" dur="250" fill="hold"/>
                                        <p:tgtEl>
                                          <p:spTgt spid="104"/>
                                        </p:tgtEl>
                                        <p:attrNameLst>
                                          <p:attrName>ppt_h</p:attrName>
                                        </p:attrNameLst>
                                      </p:cBhvr>
                                      <p:tavLst>
                                        <p:tav tm="0">
                                          <p:val>
                                            <p:fltVal val="0"/>
                                          </p:val>
                                        </p:tav>
                                        <p:tav tm="100000">
                                          <p:val>
                                            <p:strVal val="#ppt_h"/>
                                          </p:val>
                                        </p:tav>
                                      </p:tavLst>
                                    </p:anim>
                                    <p:animEffect transition="in" filter="fade">
                                      <p:cBhvr>
                                        <p:cTn id="76" dur="250"/>
                                        <p:tgtEl>
                                          <p:spTgt spid="104"/>
                                        </p:tgtEl>
                                      </p:cBhvr>
                                    </p:animEffect>
                                  </p:childTnLst>
                                </p:cTn>
                              </p:par>
                            </p:childTnLst>
                          </p:cTn>
                        </p:par>
                        <p:par>
                          <p:cTn id="77" fill="hold">
                            <p:stCondLst>
                              <p:cond delay="3750"/>
                            </p:stCondLst>
                            <p:childTnLst>
                              <p:par>
                                <p:cTn id="78" presetID="42" presetClass="entr" presetSubtype="0" fill="hold" nodeType="afterEffect">
                                  <p:stCondLst>
                                    <p:cond delay="0"/>
                                  </p:stCondLst>
                                  <p:childTnLst>
                                    <p:set>
                                      <p:cBhvr>
                                        <p:cTn id="79" dur="1" fill="hold">
                                          <p:stCondLst>
                                            <p:cond delay="0"/>
                                          </p:stCondLst>
                                        </p:cTn>
                                        <p:tgtEl>
                                          <p:spTgt spid="101"/>
                                        </p:tgtEl>
                                        <p:attrNameLst>
                                          <p:attrName>style.visibility</p:attrName>
                                        </p:attrNameLst>
                                      </p:cBhvr>
                                      <p:to>
                                        <p:strVal val="visible"/>
                                      </p:to>
                                    </p:set>
                                    <p:animEffect transition="in" filter="fade">
                                      <p:cBhvr>
                                        <p:cTn id="80" dur="250"/>
                                        <p:tgtEl>
                                          <p:spTgt spid="101"/>
                                        </p:tgtEl>
                                      </p:cBhvr>
                                    </p:animEffect>
                                    <p:anim calcmode="lin" valueType="num">
                                      <p:cBhvr>
                                        <p:cTn id="81" dur="250" fill="hold"/>
                                        <p:tgtEl>
                                          <p:spTgt spid="101"/>
                                        </p:tgtEl>
                                        <p:attrNameLst>
                                          <p:attrName>ppt_x</p:attrName>
                                        </p:attrNameLst>
                                      </p:cBhvr>
                                      <p:tavLst>
                                        <p:tav tm="0">
                                          <p:val>
                                            <p:strVal val="#ppt_x"/>
                                          </p:val>
                                        </p:tav>
                                        <p:tav tm="100000">
                                          <p:val>
                                            <p:strVal val="#ppt_x"/>
                                          </p:val>
                                        </p:tav>
                                      </p:tavLst>
                                    </p:anim>
                                    <p:anim calcmode="lin" valueType="num">
                                      <p:cBhvr>
                                        <p:cTn id="82" dur="250" fill="hold"/>
                                        <p:tgtEl>
                                          <p:spTgt spid="101"/>
                                        </p:tgtEl>
                                        <p:attrNameLst>
                                          <p:attrName>ppt_y</p:attrName>
                                        </p:attrNameLst>
                                      </p:cBhvr>
                                      <p:tavLst>
                                        <p:tav tm="0">
                                          <p:val>
                                            <p:strVal val="#ppt_y+.1"/>
                                          </p:val>
                                        </p:tav>
                                        <p:tav tm="100000">
                                          <p:val>
                                            <p:strVal val="#ppt_y"/>
                                          </p:val>
                                        </p:tav>
                                      </p:tavLst>
                                    </p:anim>
                                  </p:childTnLst>
                                </p:cTn>
                              </p:par>
                            </p:childTnLst>
                          </p:cTn>
                        </p:par>
                        <p:par>
                          <p:cTn id="83" fill="hold">
                            <p:stCondLst>
                              <p:cond delay="4000"/>
                            </p:stCondLst>
                            <p:childTnLst>
                              <p:par>
                                <p:cTn id="84" presetID="22" presetClass="entr" presetSubtype="8" fill="hold" nodeType="after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wipe(left)">
                                      <p:cBhvr>
                                        <p:cTn id="86" dur="500"/>
                                        <p:tgtEl>
                                          <p:spTgt spid="57"/>
                                        </p:tgtEl>
                                      </p:cBhvr>
                                    </p:animEffect>
                                  </p:childTnLst>
                                </p:cTn>
                              </p:par>
                            </p:childTnLst>
                          </p:cTn>
                        </p:par>
                        <p:par>
                          <p:cTn id="87" fill="hold">
                            <p:stCondLst>
                              <p:cond delay="4500"/>
                            </p:stCondLst>
                            <p:childTnLst>
                              <p:par>
                                <p:cTn id="88" presetID="53" presetClass="entr" presetSubtype="16" fill="hold" nodeType="afterEffect">
                                  <p:stCondLst>
                                    <p:cond delay="0"/>
                                  </p:stCondLst>
                                  <p:childTnLst>
                                    <p:set>
                                      <p:cBhvr>
                                        <p:cTn id="89" dur="1" fill="hold">
                                          <p:stCondLst>
                                            <p:cond delay="0"/>
                                          </p:stCondLst>
                                        </p:cTn>
                                        <p:tgtEl>
                                          <p:spTgt spid="62"/>
                                        </p:tgtEl>
                                        <p:attrNameLst>
                                          <p:attrName>style.visibility</p:attrName>
                                        </p:attrNameLst>
                                      </p:cBhvr>
                                      <p:to>
                                        <p:strVal val="visible"/>
                                      </p:to>
                                    </p:set>
                                    <p:anim calcmode="lin" valueType="num">
                                      <p:cBhvr>
                                        <p:cTn id="90" dur="250" fill="hold"/>
                                        <p:tgtEl>
                                          <p:spTgt spid="62"/>
                                        </p:tgtEl>
                                        <p:attrNameLst>
                                          <p:attrName>ppt_w</p:attrName>
                                        </p:attrNameLst>
                                      </p:cBhvr>
                                      <p:tavLst>
                                        <p:tav tm="0">
                                          <p:val>
                                            <p:fltVal val="0"/>
                                          </p:val>
                                        </p:tav>
                                        <p:tav tm="100000">
                                          <p:val>
                                            <p:strVal val="#ppt_w"/>
                                          </p:val>
                                        </p:tav>
                                      </p:tavLst>
                                    </p:anim>
                                    <p:anim calcmode="lin" valueType="num">
                                      <p:cBhvr>
                                        <p:cTn id="91" dur="250" fill="hold"/>
                                        <p:tgtEl>
                                          <p:spTgt spid="62"/>
                                        </p:tgtEl>
                                        <p:attrNameLst>
                                          <p:attrName>ppt_h</p:attrName>
                                        </p:attrNameLst>
                                      </p:cBhvr>
                                      <p:tavLst>
                                        <p:tav tm="0">
                                          <p:val>
                                            <p:fltVal val="0"/>
                                          </p:val>
                                        </p:tav>
                                        <p:tav tm="100000">
                                          <p:val>
                                            <p:strVal val="#ppt_h"/>
                                          </p:val>
                                        </p:tav>
                                      </p:tavLst>
                                    </p:anim>
                                    <p:animEffect transition="in" filter="fade">
                                      <p:cBhvr>
                                        <p:cTn id="92" dur="250"/>
                                        <p:tgtEl>
                                          <p:spTgt spid="62"/>
                                        </p:tgtEl>
                                      </p:cBhvr>
                                    </p:animEffect>
                                  </p:childTnLst>
                                </p:cTn>
                              </p:par>
                            </p:childTnLst>
                          </p:cTn>
                        </p:par>
                        <p:par>
                          <p:cTn id="93" fill="hold">
                            <p:stCondLst>
                              <p:cond delay="4750"/>
                            </p:stCondLst>
                            <p:childTnLst>
                              <p:par>
                                <p:cTn id="94" presetID="53" presetClass="entr" presetSubtype="16" fill="hold" nodeType="afterEffect">
                                  <p:stCondLst>
                                    <p:cond delay="0"/>
                                  </p:stCondLst>
                                  <p:childTnLst>
                                    <p:set>
                                      <p:cBhvr>
                                        <p:cTn id="95" dur="1" fill="hold">
                                          <p:stCondLst>
                                            <p:cond delay="0"/>
                                          </p:stCondLst>
                                        </p:cTn>
                                        <p:tgtEl>
                                          <p:spTgt spid="83"/>
                                        </p:tgtEl>
                                        <p:attrNameLst>
                                          <p:attrName>style.visibility</p:attrName>
                                        </p:attrNameLst>
                                      </p:cBhvr>
                                      <p:to>
                                        <p:strVal val="visible"/>
                                      </p:to>
                                    </p:set>
                                    <p:anim calcmode="lin" valueType="num">
                                      <p:cBhvr>
                                        <p:cTn id="96" dur="250" fill="hold"/>
                                        <p:tgtEl>
                                          <p:spTgt spid="83"/>
                                        </p:tgtEl>
                                        <p:attrNameLst>
                                          <p:attrName>ppt_w</p:attrName>
                                        </p:attrNameLst>
                                      </p:cBhvr>
                                      <p:tavLst>
                                        <p:tav tm="0">
                                          <p:val>
                                            <p:fltVal val="0"/>
                                          </p:val>
                                        </p:tav>
                                        <p:tav tm="100000">
                                          <p:val>
                                            <p:strVal val="#ppt_w"/>
                                          </p:val>
                                        </p:tav>
                                      </p:tavLst>
                                    </p:anim>
                                    <p:anim calcmode="lin" valueType="num">
                                      <p:cBhvr>
                                        <p:cTn id="97" dur="250" fill="hold"/>
                                        <p:tgtEl>
                                          <p:spTgt spid="83"/>
                                        </p:tgtEl>
                                        <p:attrNameLst>
                                          <p:attrName>ppt_h</p:attrName>
                                        </p:attrNameLst>
                                      </p:cBhvr>
                                      <p:tavLst>
                                        <p:tav tm="0">
                                          <p:val>
                                            <p:fltVal val="0"/>
                                          </p:val>
                                        </p:tav>
                                        <p:tav tm="100000">
                                          <p:val>
                                            <p:strVal val="#ppt_h"/>
                                          </p:val>
                                        </p:tav>
                                      </p:tavLst>
                                    </p:anim>
                                    <p:animEffect transition="in" filter="fade">
                                      <p:cBhvr>
                                        <p:cTn id="98" dur="250"/>
                                        <p:tgtEl>
                                          <p:spTgt spid="83"/>
                                        </p:tgtEl>
                                      </p:cBhvr>
                                    </p:animEffect>
                                  </p:childTnLst>
                                </p:cTn>
                              </p:par>
                            </p:childTnLst>
                          </p:cTn>
                        </p:par>
                        <p:par>
                          <p:cTn id="99" fill="hold">
                            <p:stCondLst>
                              <p:cond delay="5000"/>
                            </p:stCondLst>
                            <p:childTnLst>
                              <p:par>
                                <p:cTn id="100" presetID="53" presetClass="entr" presetSubtype="16" fill="hold" grpId="0" nodeType="afterEffect">
                                  <p:stCondLst>
                                    <p:cond delay="0"/>
                                  </p:stCondLst>
                                  <p:childTnLst>
                                    <p:set>
                                      <p:cBhvr>
                                        <p:cTn id="101" dur="1" fill="hold">
                                          <p:stCondLst>
                                            <p:cond delay="0"/>
                                          </p:stCondLst>
                                        </p:cTn>
                                        <p:tgtEl>
                                          <p:spTgt spid="108"/>
                                        </p:tgtEl>
                                        <p:attrNameLst>
                                          <p:attrName>style.visibility</p:attrName>
                                        </p:attrNameLst>
                                      </p:cBhvr>
                                      <p:to>
                                        <p:strVal val="visible"/>
                                      </p:to>
                                    </p:set>
                                    <p:anim calcmode="lin" valueType="num">
                                      <p:cBhvr>
                                        <p:cTn id="102" dur="250" fill="hold"/>
                                        <p:tgtEl>
                                          <p:spTgt spid="108"/>
                                        </p:tgtEl>
                                        <p:attrNameLst>
                                          <p:attrName>ppt_w</p:attrName>
                                        </p:attrNameLst>
                                      </p:cBhvr>
                                      <p:tavLst>
                                        <p:tav tm="0">
                                          <p:val>
                                            <p:fltVal val="0"/>
                                          </p:val>
                                        </p:tav>
                                        <p:tav tm="100000">
                                          <p:val>
                                            <p:strVal val="#ppt_w"/>
                                          </p:val>
                                        </p:tav>
                                      </p:tavLst>
                                    </p:anim>
                                    <p:anim calcmode="lin" valueType="num">
                                      <p:cBhvr>
                                        <p:cTn id="103" dur="250" fill="hold"/>
                                        <p:tgtEl>
                                          <p:spTgt spid="108"/>
                                        </p:tgtEl>
                                        <p:attrNameLst>
                                          <p:attrName>ppt_h</p:attrName>
                                        </p:attrNameLst>
                                      </p:cBhvr>
                                      <p:tavLst>
                                        <p:tav tm="0">
                                          <p:val>
                                            <p:fltVal val="0"/>
                                          </p:val>
                                        </p:tav>
                                        <p:tav tm="100000">
                                          <p:val>
                                            <p:strVal val="#ppt_h"/>
                                          </p:val>
                                        </p:tav>
                                      </p:tavLst>
                                    </p:anim>
                                    <p:animEffect transition="in" filter="fade">
                                      <p:cBhvr>
                                        <p:cTn id="104" dur="250"/>
                                        <p:tgtEl>
                                          <p:spTgt spid="108"/>
                                        </p:tgtEl>
                                      </p:cBhvr>
                                    </p:animEffect>
                                  </p:childTnLst>
                                </p:cTn>
                              </p:par>
                            </p:childTnLst>
                          </p:cTn>
                        </p:par>
                        <p:par>
                          <p:cTn id="105" fill="hold">
                            <p:stCondLst>
                              <p:cond delay="5250"/>
                            </p:stCondLst>
                            <p:childTnLst>
                              <p:par>
                                <p:cTn id="106" presetID="42" presetClass="entr" presetSubtype="0" fill="hold" nodeType="afterEffect">
                                  <p:stCondLst>
                                    <p:cond delay="0"/>
                                  </p:stCondLst>
                                  <p:childTnLst>
                                    <p:set>
                                      <p:cBhvr>
                                        <p:cTn id="107" dur="1" fill="hold">
                                          <p:stCondLst>
                                            <p:cond delay="0"/>
                                          </p:stCondLst>
                                        </p:cTn>
                                        <p:tgtEl>
                                          <p:spTgt spid="105"/>
                                        </p:tgtEl>
                                        <p:attrNameLst>
                                          <p:attrName>style.visibility</p:attrName>
                                        </p:attrNameLst>
                                      </p:cBhvr>
                                      <p:to>
                                        <p:strVal val="visible"/>
                                      </p:to>
                                    </p:set>
                                    <p:animEffect transition="in" filter="fade">
                                      <p:cBhvr>
                                        <p:cTn id="108" dur="250"/>
                                        <p:tgtEl>
                                          <p:spTgt spid="105"/>
                                        </p:tgtEl>
                                      </p:cBhvr>
                                    </p:animEffect>
                                    <p:anim calcmode="lin" valueType="num">
                                      <p:cBhvr>
                                        <p:cTn id="109" dur="250" fill="hold"/>
                                        <p:tgtEl>
                                          <p:spTgt spid="105"/>
                                        </p:tgtEl>
                                        <p:attrNameLst>
                                          <p:attrName>ppt_x</p:attrName>
                                        </p:attrNameLst>
                                      </p:cBhvr>
                                      <p:tavLst>
                                        <p:tav tm="0">
                                          <p:val>
                                            <p:strVal val="#ppt_x"/>
                                          </p:val>
                                        </p:tav>
                                        <p:tav tm="100000">
                                          <p:val>
                                            <p:strVal val="#ppt_x"/>
                                          </p:val>
                                        </p:tav>
                                      </p:tavLst>
                                    </p:anim>
                                    <p:anim calcmode="lin" valueType="num">
                                      <p:cBhvr>
                                        <p:cTn id="110" dur="250" fill="hold"/>
                                        <p:tgtEl>
                                          <p:spTgt spid="105"/>
                                        </p:tgtEl>
                                        <p:attrNameLst>
                                          <p:attrName>ppt_y</p:attrName>
                                        </p:attrNameLst>
                                      </p:cBhvr>
                                      <p:tavLst>
                                        <p:tav tm="0">
                                          <p:val>
                                            <p:strVal val="#ppt_y+.1"/>
                                          </p:val>
                                        </p:tav>
                                        <p:tav tm="100000">
                                          <p:val>
                                            <p:strVal val="#ppt_y"/>
                                          </p:val>
                                        </p:tav>
                                      </p:tavLst>
                                    </p:anim>
                                  </p:childTnLst>
                                </p:cTn>
                              </p:par>
                            </p:childTnLst>
                          </p:cTn>
                        </p:par>
                        <p:par>
                          <p:cTn id="111" fill="hold">
                            <p:stCondLst>
                              <p:cond delay="5500"/>
                            </p:stCondLst>
                            <p:childTnLst>
                              <p:par>
                                <p:cTn id="112" presetID="22" presetClass="entr" presetSubtype="8" fill="hold" nodeType="afterEffect">
                                  <p:stCondLst>
                                    <p:cond delay="0"/>
                                  </p:stCondLst>
                                  <p:childTnLst>
                                    <p:set>
                                      <p:cBhvr>
                                        <p:cTn id="113" dur="1" fill="hold">
                                          <p:stCondLst>
                                            <p:cond delay="0"/>
                                          </p:stCondLst>
                                        </p:cTn>
                                        <p:tgtEl>
                                          <p:spTgt spid="65"/>
                                        </p:tgtEl>
                                        <p:attrNameLst>
                                          <p:attrName>style.visibility</p:attrName>
                                        </p:attrNameLst>
                                      </p:cBhvr>
                                      <p:to>
                                        <p:strVal val="visible"/>
                                      </p:to>
                                    </p:set>
                                    <p:animEffect transition="in" filter="wipe(left)">
                                      <p:cBhvr>
                                        <p:cTn id="114" dur="500"/>
                                        <p:tgtEl>
                                          <p:spTgt spid="65"/>
                                        </p:tgtEl>
                                      </p:cBhvr>
                                    </p:animEffect>
                                  </p:childTnLst>
                                </p:cTn>
                              </p:par>
                            </p:childTnLst>
                          </p:cTn>
                        </p:par>
                        <p:par>
                          <p:cTn id="115" fill="hold">
                            <p:stCondLst>
                              <p:cond delay="6000"/>
                            </p:stCondLst>
                            <p:childTnLst>
                              <p:par>
                                <p:cTn id="116" presetID="53" presetClass="entr" presetSubtype="16" fill="hold" nodeType="afterEffect">
                                  <p:stCondLst>
                                    <p:cond delay="0"/>
                                  </p:stCondLst>
                                  <p:childTnLst>
                                    <p:set>
                                      <p:cBhvr>
                                        <p:cTn id="117" dur="1" fill="hold">
                                          <p:stCondLst>
                                            <p:cond delay="0"/>
                                          </p:stCondLst>
                                        </p:cTn>
                                        <p:tgtEl>
                                          <p:spTgt spid="66"/>
                                        </p:tgtEl>
                                        <p:attrNameLst>
                                          <p:attrName>style.visibility</p:attrName>
                                        </p:attrNameLst>
                                      </p:cBhvr>
                                      <p:to>
                                        <p:strVal val="visible"/>
                                      </p:to>
                                    </p:set>
                                    <p:anim calcmode="lin" valueType="num">
                                      <p:cBhvr>
                                        <p:cTn id="118" dur="250" fill="hold"/>
                                        <p:tgtEl>
                                          <p:spTgt spid="66"/>
                                        </p:tgtEl>
                                        <p:attrNameLst>
                                          <p:attrName>ppt_w</p:attrName>
                                        </p:attrNameLst>
                                      </p:cBhvr>
                                      <p:tavLst>
                                        <p:tav tm="0">
                                          <p:val>
                                            <p:fltVal val="0"/>
                                          </p:val>
                                        </p:tav>
                                        <p:tav tm="100000">
                                          <p:val>
                                            <p:strVal val="#ppt_w"/>
                                          </p:val>
                                        </p:tav>
                                      </p:tavLst>
                                    </p:anim>
                                    <p:anim calcmode="lin" valueType="num">
                                      <p:cBhvr>
                                        <p:cTn id="119" dur="250" fill="hold"/>
                                        <p:tgtEl>
                                          <p:spTgt spid="66"/>
                                        </p:tgtEl>
                                        <p:attrNameLst>
                                          <p:attrName>ppt_h</p:attrName>
                                        </p:attrNameLst>
                                      </p:cBhvr>
                                      <p:tavLst>
                                        <p:tav tm="0">
                                          <p:val>
                                            <p:fltVal val="0"/>
                                          </p:val>
                                        </p:tav>
                                        <p:tav tm="100000">
                                          <p:val>
                                            <p:strVal val="#ppt_h"/>
                                          </p:val>
                                        </p:tav>
                                      </p:tavLst>
                                    </p:anim>
                                    <p:animEffect transition="in" filter="fade">
                                      <p:cBhvr>
                                        <p:cTn id="120" dur="250"/>
                                        <p:tgtEl>
                                          <p:spTgt spid="66"/>
                                        </p:tgtEl>
                                      </p:cBhvr>
                                    </p:animEffect>
                                  </p:childTnLst>
                                </p:cTn>
                              </p:par>
                            </p:childTnLst>
                          </p:cTn>
                        </p:par>
                        <p:par>
                          <p:cTn id="121" fill="hold">
                            <p:stCondLst>
                              <p:cond delay="6250"/>
                            </p:stCondLst>
                            <p:childTnLst>
                              <p:par>
                                <p:cTn id="122" presetID="53" presetClass="entr" presetSubtype="16" fill="hold" nodeType="afterEffect">
                                  <p:stCondLst>
                                    <p:cond delay="0"/>
                                  </p:stCondLst>
                                  <p:childTnLst>
                                    <p:set>
                                      <p:cBhvr>
                                        <p:cTn id="123" dur="1" fill="hold">
                                          <p:stCondLst>
                                            <p:cond delay="0"/>
                                          </p:stCondLst>
                                        </p:cTn>
                                        <p:tgtEl>
                                          <p:spTgt spid="89"/>
                                        </p:tgtEl>
                                        <p:attrNameLst>
                                          <p:attrName>style.visibility</p:attrName>
                                        </p:attrNameLst>
                                      </p:cBhvr>
                                      <p:to>
                                        <p:strVal val="visible"/>
                                      </p:to>
                                    </p:set>
                                    <p:anim calcmode="lin" valueType="num">
                                      <p:cBhvr>
                                        <p:cTn id="124" dur="250" fill="hold"/>
                                        <p:tgtEl>
                                          <p:spTgt spid="89"/>
                                        </p:tgtEl>
                                        <p:attrNameLst>
                                          <p:attrName>ppt_w</p:attrName>
                                        </p:attrNameLst>
                                      </p:cBhvr>
                                      <p:tavLst>
                                        <p:tav tm="0">
                                          <p:val>
                                            <p:fltVal val="0"/>
                                          </p:val>
                                        </p:tav>
                                        <p:tav tm="100000">
                                          <p:val>
                                            <p:strVal val="#ppt_w"/>
                                          </p:val>
                                        </p:tav>
                                      </p:tavLst>
                                    </p:anim>
                                    <p:anim calcmode="lin" valueType="num">
                                      <p:cBhvr>
                                        <p:cTn id="125" dur="250" fill="hold"/>
                                        <p:tgtEl>
                                          <p:spTgt spid="89"/>
                                        </p:tgtEl>
                                        <p:attrNameLst>
                                          <p:attrName>ppt_h</p:attrName>
                                        </p:attrNameLst>
                                      </p:cBhvr>
                                      <p:tavLst>
                                        <p:tav tm="0">
                                          <p:val>
                                            <p:fltVal val="0"/>
                                          </p:val>
                                        </p:tav>
                                        <p:tav tm="100000">
                                          <p:val>
                                            <p:strVal val="#ppt_h"/>
                                          </p:val>
                                        </p:tav>
                                      </p:tavLst>
                                    </p:anim>
                                    <p:animEffect transition="in" filter="fade">
                                      <p:cBhvr>
                                        <p:cTn id="126" dur="250"/>
                                        <p:tgtEl>
                                          <p:spTgt spid="89"/>
                                        </p:tgtEl>
                                      </p:cBhvr>
                                    </p:animEffect>
                                  </p:childTnLst>
                                </p:cTn>
                              </p:par>
                            </p:childTnLst>
                          </p:cTn>
                        </p:par>
                        <p:par>
                          <p:cTn id="127" fill="hold">
                            <p:stCondLst>
                              <p:cond delay="6500"/>
                            </p:stCondLst>
                            <p:childTnLst>
                              <p:par>
                                <p:cTn id="128" presetID="53" presetClass="entr" presetSubtype="16" fill="hold" grpId="0" nodeType="afterEffect">
                                  <p:stCondLst>
                                    <p:cond delay="0"/>
                                  </p:stCondLst>
                                  <p:childTnLst>
                                    <p:set>
                                      <p:cBhvr>
                                        <p:cTn id="129" dur="1" fill="hold">
                                          <p:stCondLst>
                                            <p:cond delay="0"/>
                                          </p:stCondLst>
                                        </p:cTn>
                                        <p:tgtEl>
                                          <p:spTgt spid="114"/>
                                        </p:tgtEl>
                                        <p:attrNameLst>
                                          <p:attrName>style.visibility</p:attrName>
                                        </p:attrNameLst>
                                      </p:cBhvr>
                                      <p:to>
                                        <p:strVal val="visible"/>
                                      </p:to>
                                    </p:set>
                                    <p:anim calcmode="lin" valueType="num">
                                      <p:cBhvr>
                                        <p:cTn id="130" dur="250" fill="hold"/>
                                        <p:tgtEl>
                                          <p:spTgt spid="114"/>
                                        </p:tgtEl>
                                        <p:attrNameLst>
                                          <p:attrName>ppt_w</p:attrName>
                                        </p:attrNameLst>
                                      </p:cBhvr>
                                      <p:tavLst>
                                        <p:tav tm="0">
                                          <p:val>
                                            <p:fltVal val="0"/>
                                          </p:val>
                                        </p:tav>
                                        <p:tav tm="100000">
                                          <p:val>
                                            <p:strVal val="#ppt_w"/>
                                          </p:val>
                                        </p:tav>
                                      </p:tavLst>
                                    </p:anim>
                                    <p:anim calcmode="lin" valueType="num">
                                      <p:cBhvr>
                                        <p:cTn id="131" dur="250" fill="hold"/>
                                        <p:tgtEl>
                                          <p:spTgt spid="114"/>
                                        </p:tgtEl>
                                        <p:attrNameLst>
                                          <p:attrName>ppt_h</p:attrName>
                                        </p:attrNameLst>
                                      </p:cBhvr>
                                      <p:tavLst>
                                        <p:tav tm="0">
                                          <p:val>
                                            <p:fltVal val="0"/>
                                          </p:val>
                                        </p:tav>
                                        <p:tav tm="100000">
                                          <p:val>
                                            <p:strVal val="#ppt_h"/>
                                          </p:val>
                                        </p:tav>
                                      </p:tavLst>
                                    </p:anim>
                                    <p:animEffect transition="in" filter="fade">
                                      <p:cBhvr>
                                        <p:cTn id="132" dur="250"/>
                                        <p:tgtEl>
                                          <p:spTgt spid="114"/>
                                        </p:tgtEl>
                                      </p:cBhvr>
                                    </p:animEffect>
                                  </p:childTnLst>
                                </p:cTn>
                              </p:par>
                            </p:childTnLst>
                          </p:cTn>
                        </p:par>
                        <p:par>
                          <p:cTn id="133" fill="hold">
                            <p:stCondLst>
                              <p:cond delay="6750"/>
                            </p:stCondLst>
                            <p:childTnLst>
                              <p:par>
                                <p:cTn id="134" presetID="42" presetClass="entr" presetSubtype="0" fill="hold" nodeType="afterEffect">
                                  <p:stCondLst>
                                    <p:cond delay="0"/>
                                  </p:stCondLst>
                                  <p:childTnLst>
                                    <p:set>
                                      <p:cBhvr>
                                        <p:cTn id="135" dur="1" fill="hold">
                                          <p:stCondLst>
                                            <p:cond delay="0"/>
                                          </p:stCondLst>
                                        </p:cTn>
                                        <p:tgtEl>
                                          <p:spTgt spid="111"/>
                                        </p:tgtEl>
                                        <p:attrNameLst>
                                          <p:attrName>style.visibility</p:attrName>
                                        </p:attrNameLst>
                                      </p:cBhvr>
                                      <p:to>
                                        <p:strVal val="visible"/>
                                      </p:to>
                                    </p:set>
                                    <p:animEffect transition="in" filter="fade">
                                      <p:cBhvr>
                                        <p:cTn id="136" dur="250"/>
                                        <p:tgtEl>
                                          <p:spTgt spid="111"/>
                                        </p:tgtEl>
                                      </p:cBhvr>
                                    </p:animEffect>
                                    <p:anim calcmode="lin" valueType="num">
                                      <p:cBhvr>
                                        <p:cTn id="137" dur="250" fill="hold"/>
                                        <p:tgtEl>
                                          <p:spTgt spid="111"/>
                                        </p:tgtEl>
                                        <p:attrNameLst>
                                          <p:attrName>ppt_x</p:attrName>
                                        </p:attrNameLst>
                                      </p:cBhvr>
                                      <p:tavLst>
                                        <p:tav tm="0">
                                          <p:val>
                                            <p:strVal val="#ppt_x"/>
                                          </p:val>
                                        </p:tav>
                                        <p:tav tm="100000">
                                          <p:val>
                                            <p:strVal val="#ppt_x"/>
                                          </p:val>
                                        </p:tav>
                                      </p:tavLst>
                                    </p:anim>
                                    <p:anim calcmode="lin" valueType="num">
                                      <p:cBhvr>
                                        <p:cTn id="138" dur="250" fill="hold"/>
                                        <p:tgtEl>
                                          <p:spTgt spid="1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00" grpId="0"/>
      <p:bldP spid="104" grpId="0"/>
      <p:bldP spid="108" grpId="0"/>
      <p:bldP spid="1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1306"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88978"/>
              <a:ext cx="1980846" cy="472551"/>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
        <p:nvSpPr>
          <p:cNvPr id="109" name="Rectangle 108">
            <a:extLst>
              <a:ext uri="{FF2B5EF4-FFF2-40B4-BE49-F238E27FC236}">
                <a16:creationId xmlns:a16="http://schemas.microsoft.com/office/drawing/2014/main" xmlns="" id="{7FAC2803-0D47-467A-B244-72E5BAAEA28B}"/>
              </a:ext>
            </a:extLst>
          </p:cNvPr>
          <p:cNvSpPr/>
          <p:nvPr/>
        </p:nvSpPr>
        <p:spPr>
          <a:xfrm>
            <a:off x="4768664" y="2358073"/>
            <a:ext cx="4488873" cy="2123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xmlns="" id="{677837A8-62B7-44AB-869B-57D6E658BB9C}"/>
              </a:ext>
            </a:extLst>
          </p:cNvPr>
          <p:cNvSpPr txBox="1"/>
          <p:nvPr/>
        </p:nvSpPr>
        <p:spPr>
          <a:xfrm>
            <a:off x="4754637" y="2043068"/>
            <a:ext cx="2396115" cy="307777"/>
          </a:xfrm>
          <a:prstGeom prst="rect">
            <a:avLst/>
          </a:prstGeom>
          <a:noFill/>
        </p:spPr>
        <p:txBody>
          <a:bodyPr wrap="square" rtlCol="0">
            <a:spAutoFit/>
          </a:bodyPr>
          <a:lstStyle/>
          <a:p>
            <a:r>
              <a:rPr lang="en-US" sz="1400" dirty="0">
                <a:solidFill>
                  <a:srgbClr val="FF0066"/>
                </a:solidFill>
                <a:latin typeface="Tw Cen MT" panose="020B0602020104020603" pitchFamily="34" charset="0"/>
              </a:rPr>
              <a:t>LKD </a:t>
            </a:r>
            <a:r>
              <a:rPr lang="en-US" sz="1400" dirty="0" err="1">
                <a:solidFill>
                  <a:srgbClr val="FF0066"/>
                </a:solidFill>
                <a:latin typeface="Tw Cen MT" panose="020B0602020104020603" pitchFamily="34" charset="0"/>
              </a:rPr>
              <a:t>Kab</a:t>
            </a:r>
            <a:r>
              <a:rPr lang="en-US" sz="1400" dirty="0">
                <a:solidFill>
                  <a:srgbClr val="FF0066"/>
                </a:solidFill>
                <a:latin typeface="Tw Cen MT" panose="020B0602020104020603" pitchFamily="34" charset="0"/>
              </a:rPr>
              <a:t>/Kota</a:t>
            </a:r>
          </a:p>
        </p:txBody>
      </p:sp>
      <p:grpSp>
        <p:nvGrpSpPr>
          <p:cNvPr id="111" name="Group 110">
            <a:extLst>
              <a:ext uri="{FF2B5EF4-FFF2-40B4-BE49-F238E27FC236}">
                <a16:creationId xmlns:a16="http://schemas.microsoft.com/office/drawing/2014/main" xmlns="" id="{EFC716E6-E871-44C5-AAFE-CB4990A0A75C}"/>
              </a:ext>
            </a:extLst>
          </p:cNvPr>
          <p:cNvGrpSpPr/>
          <p:nvPr/>
        </p:nvGrpSpPr>
        <p:grpSpPr>
          <a:xfrm>
            <a:off x="504284" y="1974684"/>
            <a:ext cx="4125874" cy="595695"/>
            <a:chOff x="1334063" y="1178820"/>
            <a:chExt cx="4125874" cy="595695"/>
          </a:xfrm>
        </p:grpSpPr>
        <p:sp>
          <p:nvSpPr>
            <p:cNvPr id="112" name="Rectangle 111">
              <a:extLst>
                <a:ext uri="{FF2B5EF4-FFF2-40B4-BE49-F238E27FC236}">
                  <a16:creationId xmlns:a16="http://schemas.microsoft.com/office/drawing/2014/main" xmlns="" id="{E1231C3C-7137-4C12-A797-FE949609040C}"/>
                </a:ext>
              </a:extLst>
            </p:cNvPr>
            <p:cNvSpPr/>
            <p:nvPr/>
          </p:nvSpPr>
          <p:spPr>
            <a:xfrm>
              <a:off x="1334063" y="1562200"/>
              <a:ext cx="3876501" cy="212315"/>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xmlns="" id="{B279DD5D-661C-48DD-8956-505228AC10F4}"/>
                </a:ext>
              </a:extLst>
            </p:cNvPr>
            <p:cNvGrpSpPr/>
            <p:nvPr/>
          </p:nvGrpSpPr>
          <p:grpSpPr>
            <a:xfrm>
              <a:off x="4944287" y="1178820"/>
              <a:ext cx="515650" cy="382234"/>
              <a:chOff x="8811491" y="947453"/>
              <a:chExt cx="775855" cy="562692"/>
            </a:xfrm>
            <a:solidFill>
              <a:srgbClr val="FF0066"/>
            </a:solidFill>
          </p:grpSpPr>
          <p:sp>
            <p:nvSpPr>
              <p:cNvPr id="114" name="Rectangle: Rounded Corners 113">
                <a:extLst>
                  <a:ext uri="{FF2B5EF4-FFF2-40B4-BE49-F238E27FC236}">
                    <a16:creationId xmlns:a16="http://schemas.microsoft.com/office/drawing/2014/main" xmlns="" id="{F053AFF6-3E33-4210-82BC-A457A6BCF877}"/>
                  </a:ext>
                </a:extLst>
              </p:cNvPr>
              <p:cNvSpPr/>
              <p:nvPr/>
            </p:nvSpPr>
            <p:spPr>
              <a:xfrm>
                <a:off x="8811491" y="1033549"/>
                <a:ext cx="775855" cy="332510"/>
              </a:xfrm>
              <a:prstGeom prst="roundRect">
                <a:avLst>
                  <a:gd name="adj" fmla="val 31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15" name="Isosceles Triangle 114">
                <a:extLst>
                  <a:ext uri="{FF2B5EF4-FFF2-40B4-BE49-F238E27FC236}">
                    <a16:creationId xmlns:a16="http://schemas.microsoft.com/office/drawing/2014/main" xmlns="" id="{1AC8974B-324C-4559-9C65-0741722772CE}"/>
                  </a:ext>
                </a:extLst>
              </p:cNvPr>
              <p:cNvSpPr/>
              <p:nvPr/>
            </p:nvSpPr>
            <p:spPr>
              <a:xfrm flipV="1">
                <a:off x="9141229" y="1366059"/>
                <a:ext cx="116378" cy="1440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16" name="TextBox 115">
                <a:extLst>
                  <a:ext uri="{FF2B5EF4-FFF2-40B4-BE49-F238E27FC236}">
                    <a16:creationId xmlns:a16="http://schemas.microsoft.com/office/drawing/2014/main" xmlns="" id="{A6B1CF64-779D-44E3-84DD-CE1776BD2D0C}"/>
                  </a:ext>
                </a:extLst>
              </p:cNvPr>
              <p:cNvSpPr txBox="1"/>
              <p:nvPr/>
            </p:nvSpPr>
            <p:spPr>
              <a:xfrm>
                <a:off x="8811491" y="947453"/>
                <a:ext cx="775855" cy="498391"/>
              </a:xfrm>
              <a:prstGeom prst="rect">
                <a:avLst/>
              </a:prstGeom>
              <a:noFill/>
              <a:ln>
                <a:noFill/>
              </a:ln>
            </p:spPr>
            <p:txBody>
              <a:bodyPr wrap="square" rtlCol="0">
                <a:spAutoFit/>
              </a:bodyPr>
              <a:lstStyle/>
              <a:p>
                <a:pPr algn="ctr"/>
                <a:r>
                  <a:rPr lang="en-US" sz="1600" b="1" dirty="0">
                    <a:solidFill>
                      <a:schemeClr val="bg1"/>
                    </a:solidFill>
                    <a:latin typeface="Tw Cen MT" panose="020B0602020104020603" pitchFamily="34" charset="0"/>
                  </a:rPr>
                  <a:t>163</a:t>
                </a:r>
              </a:p>
            </p:txBody>
          </p:sp>
        </p:grpSp>
      </p:grpSp>
      <p:sp>
        <p:nvSpPr>
          <p:cNvPr id="117" name="Rectangle 116">
            <a:extLst>
              <a:ext uri="{FF2B5EF4-FFF2-40B4-BE49-F238E27FC236}">
                <a16:creationId xmlns:a16="http://schemas.microsoft.com/office/drawing/2014/main" xmlns="" id="{98E4E70E-368A-4EC0-B414-27C7CF87DCF3}"/>
              </a:ext>
            </a:extLst>
          </p:cNvPr>
          <p:cNvSpPr/>
          <p:nvPr/>
        </p:nvSpPr>
        <p:spPr>
          <a:xfrm>
            <a:off x="4768664" y="2922499"/>
            <a:ext cx="4488873" cy="2123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xmlns="" id="{90840E8E-16C2-43EA-AE23-6F1B2145CD05}"/>
              </a:ext>
            </a:extLst>
          </p:cNvPr>
          <p:cNvSpPr txBox="1"/>
          <p:nvPr/>
        </p:nvSpPr>
        <p:spPr>
          <a:xfrm>
            <a:off x="4761651" y="2607493"/>
            <a:ext cx="2396115" cy="307777"/>
          </a:xfrm>
          <a:prstGeom prst="rect">
            <a:avLst/>
          </a:prstGeom>
          <a:noFill/>
        </p:spPr>
        <p:txBody>
          <a:bodyPr wrap="square" rtlCol="0">
            <a:spAutoFit/>
          </a:bodyPr>
          <a:lstStyle/>
          <a:p>
            <a:r>
              <a:rPr lang="en-US" sz="1400" dirty="0">
                <a:solidFill>
                  <a:srgbClr val="0070C0"/>
                </a:solidFill>
                <a:latin typeface="Tw Cen MT" panose="020B0602020104020603" pitchFamily="34" charset="0"/>
              </a:rPr>
              <a:t>LKD Prov</a:t>
            </a:r>
          </a:p>
        </p:txBody>
      </p:sp>
      <p:grpSp>
        <p:nvGrpSpPr>
          <p:cNvPr id="119" name="Group 118">
            <a:extLst>
              <a:ext uri="{FF2B5EF4-FFF2-40B4-BE49-F238E27FC236}">
                <a16:creationId xmlns:a16="http://schemas.microsoft.com/office/drawing/2014/main" xmlns="" id="{2CD1B1A1-586E-47F9-AD01-3B6B6D04D518}"/>
              </a:ext>
            </a:extLst>
          </p:cNvPr>
          <p:cNvGrpSpPr/>
          <p:nvPr/>
        </p:nvGrpSpPr>
        <p:grpSpPr>
          <a:xfrm>
            <a:off x="2819095" y="2532807"/>
            <a:ext cx="1811064" cy="601998"/>
            <a:chOff x="3648873" y="1736942"/>
            <a:chExt cx="1811064" cy="601999"/>
          </a:xfrm>
        </p:grpSpPr>
        <p:sp>
          <p:nvSpPr>
            <p:cNvPr id="120" name="Rectangle 119">
              <a:extLst>
                <a:ext uri="{FF2B5EF4-FFF2-40B4-BE49-F238E27FC236}">
                  <a16:creationId xmlns:a16="http://schemas.microsoft.com/office/drawing/2014/main" xmlns="" id="{62A09469-275F-4971-9FA3-9FC0989E4DE4}"/>
                </a:ext>
              </a:extLst>
            </p:cNvPr>
            <p:cNvSpPr/>
            <p:nvPr/>
          </p:nvSpPr>
          <p:spPr>
            <a:xfrm>
              <a:off x="3648873" y="2126626"/>
              <a:ext cx="1561691" cy="2123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xmlns="" id="{A808E03D-9630-48C9-B870-6C54411E5100}"/>
                </a:ext>
              </a:extLst>
            </p:cNvPr>
            <p:cNvGrpSpPr/>
            <p:nvPr/>
          </p:nvGrpSpPr>
          <p:grpSpPr>
            <a:xfrm>
              <a:off x="4944261" y="1736942"/>
              <a:ext cx="515676" cy="382234"/>
              <a:chOff x="8811455" y="947453"/>
              <a:chExt cx="775891" cy="562692"/>
            </a:xfrm>
            <a:solidFill>
              <a:srgbClr val="0070C0"/>
            </a:solidFill>
          </p:grpSpPr>
          <p:sp>
            <p:nvSpPr>
              <p:cNvPr id="122" name="Rectangle: Rounded Corners 121">
                <a:extLst>
                  <a:ext uri="{FF2B5EF4-FFF2-40B4-BE49-F238E27FC236}">
                    <a16:creationId xmlns:a16="http://schemas.microsoft.com/office/drawing/2014/main" xmlns="" id="{C511D774-077B-41F5-BF06-FFDAC548965B}"/>
                  </a:ext>
                </a:extLst>
              </p:cNvPr>
              <p:cNvSpPr/>
              <p:nvPr/>
            </p:nvSpPr>
            <p:spPr>
              <a:xfrm>
                <a:off x="8811491" y="1033549"/>
                <a:ext cx="775855" cy="332510"/>
              </a:xfrm>
              <a:prstGeom prst="roundRect">
                <a:avLst>
                  <a:gd name="adj" fmla="val 31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23" name="Isosceles Triangle 122">
                <a:extLst>
                  <a:ext uri="{FF2B5EF4-FFF2-40B4-BE49-F238E27FC236}">
                    <a16:creationId xmlns:a16="http://schemas.microsoft.com/office/drawing/2014/main" xmlns="" id="{430824E6-9E47-4255-BD86-0D205D3655F1}"/>
                  </a:ext>
                </a:extLst>
              </p:cNvPr>
              <p:cNvSpPr/>
              <p:nvPr/>
            </p:nvSpPr>
            <p:spPr>
              <a:xfrm flipV="1">
                <a:off x="9141229" y="1366059"/>
                <a:ext cx="116378" cy="1440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24" name="TextBox 123">
                <a:extLst>
                  <a:ext uri="{FF2B5EF4-FFF2-40B4-BE49-F238E27FC236}">
                    <a16:creationId xmlns:a16="http://schemas.microsoft.com/office/drawing/2014/main" xmlns="" id="{963364D1-9BAA-4430-A26B-64D7DA756892}"/>
                  </a:ext>
                </a:extLst>
              </p:cNvPr>
              <p:cNvSpPr txBox="1"/>
              <p:nvPr/>
            </p:nvSpPr>
            <p:spPr>
              <a:xfrm>
                <a:off x="8811455" y="947453"/>
                <a:ext cx="775859" cy="498391"/>
              </a:xfrm>
              <a:prstGeom prst="rect">
                <a:avLst/>
              </a:prstGeom>
              <a:noFill/>
              <a:ln>
                <a:noFill/>
              </a:ln>
            </p:spPr>
            <p:txBody>
              <a:bodyPr wrap="square" rtlCol="0">
                <a:spAutoFit/>
              </a:bodyPr>
              <a:lstStyle/>
              <a:p>
                <a:pPr algn="ctr"/>
                <a:r>
                  <a:rPr lang="en-US" sz="1600" b="1" dirty="0">
                    <a:solidFill>
                      <a:schemeClr val="bg1"/>
                    </a:solidFill>
                    <a:latin typeface="Tw Cen MT" panose="020B0602020104020603" pitchFamily="34" charset="0"/>
                  </a:rPr>
                  <a:t>23</a:t>
                </a:r>
              </a:p>
            </p:txBody>
          </p:sp>
        </p:grpSp>
      </p:grpSp>
      <p:sp>
        <p:nvSpPr>
          <p:cNvPr id="125" name="Rectangle 124">
            <a:extLst>
              <a:ext uri="{FF2B5EF4-FFF2-40B4-BE49-F238E27FC236}">
                <a16:creationId xmlns:a16="http://schemas.microsoft.com/office/drawing/2014/main" xmlns="" id="{F45DA4DC-104A-433D-9F10-C15B31BB9607}"/>
              </a:ext>
            </a:extLst>
          </p:cNvPr>
          <p:cNvSpPr/>
          <p:nvPr/>
        </p:nvSpPr>
        <p:spPr>
          <a:xfrm>
            <a:off x="4768664" y="3486245"/>
            <a:ext cx="4488873" cy="2123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xmlns="" id="{4EE5F0B3-117E-4D47-A391-54EEEB40B87D}"/>
              </a:ext>
            </a:extLst>
          </p:cNvPr>
          <p:cNvSpPr txBox="1"/>
          <p:nvPr/>
        </p:nvSpPr>
        <p:spPr>
          <a:xfrm>
            <a:off x="4761651" y="3171240"/>
            <a:ext cx="2396115" cy="307777"/>
          </a:xfrm>
          <a:prstGeom prst="rect">
            <a:avLst/>
          </a:prstGeom>
          <a:noFill/>
        </p:spPr>
        <p:txBody>
          <a:bodyPr wrap="square" rtlCol="0">
            <a:spAutoFit/>
          </a:bodyPr>
          <a:lstStyle/>
          <a:p>
            <a:r>
              <a:rPr lang="en-US" sz="1400" dirty="0">
                <a:solidFill>
                  <a:srgbClr val="00B050"/>
                </a:solidFill>
                <a:latin typeface="Tw Cen MT" panose="020B0602020104020603" pitchFamily="34" charset="0"/>
              </a:rPr>
              <a:t>UK I Tk. Pusat</a:t>
            </a:r>
          </a:p>
        </p:txBody>
      </p:sp>
      <p:grpSp>
        <p:nvGrpSpPr>
          <p:cNvPr id="127" name="Group 126">
            <a:extLst>
              <a:ext uri="{FF2B5EF4-FFF2-40B4-BE49-F238E27FC236}">
                <a16:creationId xmlns:a16="http://schemas.microsoft.com/office/drawing/2014/main" xmlns="" id="{B1307982-F3C9-4C4A-99AB-49106B3E7C5E}"/>
              </a:ext>
            </a:extLst>
          </p:cNvPr>
          <p:cNvGrpSpPr/>
          <p:nvPr/>
        </p:nvGrpSpPr>
        <p:grpSpPr>
          <a:xfrm>
            <a:off x="2896007" y="3096475"/>
            <a:ext cx="1734152" cy="602087"/>
            <a:chOff x="3725785" y="2300600"/>
            <a:chExt cx="1734152" cy="602087"/>
          </a:xfrm>
        </p:grpSpPr>
        <p:sp>
          <p:nvSpPr>
            <p:cNvPr id="128" name="Rectangle 127">
              <a:extLst>
                <a:ext uri="{FF2B5EF4-FFF2-40B4-BE49-F238E27FC236}">
                  <a16:creationId xmlns:a16="http://schemas.microsoft.com/office/drawing/2014/main" xmlns="" id="{9B0B7DFB-D901-455C-9281-AFA77A67C3F4}"/>
                </a:ext>
              </a:extLst>
            </p:cNvPr>
            <p:cNvSpPr/>
            <p:nvPr/>
          </p:nvSpPr>
          <p:spPr>
            <a:xfrm>
              <a:off x="3725785" y="2690372"/>
              <a:ext cx="1484779" cy="2123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xmlns="" id="{CD0250F0-4383-411A-AE81-26B8EE2494D7}"/>
                </a:ext>
              </a:extLst>
            </p:cNvPr>
            <p:cNvGrpSpPr/>
            <p:nvPr/>
          </p:nvGrpSpPr>
          <p:grpSpPr>
            <a:xfrm>
              <a:off x="4944287" y="2300600"/>
              <a:ext cx="515650" cy="382235"/>
              <a:chOff x="8811491" y="947452"/>
              <a:chExt cx="775855" cy="562693"/>
            </a:xfrm>
            <a:solidFill>
              <a:srgbClr val="00B050"/>
            </a:solidFill>
          </p:grpSpPr>
          <p:sp>
            <p:nvSpPr>
              <p:cNvPr id="130" name="Rectangle: Rounded Corners 129">
                <a:extLst>
                  <a:ext uri="{FF2B5EF4-FFF2-40B4-BE49-F238E27FC236}">
                    <a16:creationId xmlns:a16="http://schemas.microsoft.com/office/drawing/2014/main" xmlns="" id="{E3A67A36-698A-4E5B-A90B-FE13FD8D78BD}"/>
                  </a:ext>
                </a:extLst>
              </p:cNvPr>
              <p:cNvSpPr/>
              <p:nvPr/>
            </p:nvSpPr>
            <p:spPr>
              <a:xfrm>
                <a:off x="8811491" y="1033549"/>
                <a:ext cx="775855" cy="332510"/>
              </a:xfrm>
              <a:prstGeom prst="roundRect">
                <a:avLst>
                  <a:gd name="adj" fmla="val 31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31" name="Isosceles Triangle 130">
                <a:extLst>
                  <a:ext uri="{FF2B5EF4-FFF2-40B4-BE49-F238E27FC236}">
                    <a16:creationId xmlns:a16="http://schemas.microsoft.com/office/drawing/2014/main" xmlns="" id="{66477386-EAF2-4058-9EA5-53CB33434E32}"/>
                  </a:ext>
                </a:extLst>
              </p:cNvPr>
              <p:cNvSpPr/>
              <p:nvPr/>
            </p:nvSpPr>
            <p:spPr>
              <a:xfrm flipV="1">
                <a:off x="9141229" y="1366059"/>
                <a:ext cx="116378" cy="1440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32" name="TextBox 131">
                <a:extLst>
                  <a:ext uri="{FF2B5EF4-FFF2-40B4-BE49-F238E27FC236}">
                    <a16:creationId xmlns:a16="http://schemas.microsoft.com/office/drawing/2014/main" xmlns="" id="{14B64896-F8FC-44F4-963C-AF2B96A1DD20}"/>
                  </a:ext>
                </a:extLst>
              </p:cNvPr>
              <p:cNvSpPr txBox="1"/>
              <p:nvPr/>
            </p:nvSpPr>
            <p:spPr>
              <a:xfrm>
                <a:off x="8811491" y="947452"/>
                <a:ext cx="775855" cy="498390"/>
              </a:xfrm>
              <a:prstGeom prst="rect">
                <a:avLst/>
              </a:prstGeom>
              <a:noFill/>
              <a:ln>
                <a:noFill/>
              </a:ln>
            </p:spPr>
            <p:txBody>
              <a:bodyPr wrap="square" rtlCol="0">
                <a:spAutoFit/>
              </a:bodyPr>
              <a:lstStyle/>
              <a:p>
                <a:pPr algn="ctr"/>
                <a:r>
                  <a:rPr lang="en-US" sz="1600" b="1" dirty="0">
                    <a:solidFill>
                      <a:schemeClr val="bg1"/>
                    </a:solidFill>
                    <a:latin typeface="Tw Cen MT" panose="020B0602020104020603" pitchFamily="34" charset="0"/>
                  </a:rPr>
                  <a:t>21</a:t>
                </a:r>
              </a:p>
            </p:txBody>
          </p:sp>
        </p:grpSp>
      </p:grpSp>
      <p:sp>
        <p:nvSpPr>
          <p:cNvPr id="133" name="Rectangle 132">
            <a:extLst>
              <a:ext uri="{FF2B5EF4-FFF2-40B4-BE49-F238E27FC236}">
                <a16:creationId xmlns:a16="http://schemas.microsoft.com/office/drawing/2014/main" xmlns="" id="{05CFB0E1-F1AF-460A-AB7F-977A6256D879}"/>
              </a:ext>
            </a:extLst>
          </p:cNvPr>
          <p:cNvSpPr/>
          <p:nvPr/>
        </p:nvSpPr>
        <p:spPr>
          <a:xfrm>
            <a:off x="4768664" y="4044708"/>
            <a:ext cx="4488873" cy="2123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xmlns="" id="{CD975423-155E-4268-A3B8-C009E96A62C4}"/>
              </a:ext>
            </a:extLst>
          </p:cNvPr>
          <p:cNvSpPr txBox="1"/>
          <p:nvPr/>
        </p:nvSpPr>
        <p:spPr>
          <a:xfrm>
            <a:off x="4761651" y="3729702"/>
            <a:ext cx="2396115" cy="307777"/>
          </a:xfrm>
          <a:prstGeom prst="rect">
            <a:avLst/>
          </a:prstGeom>
          <a:noFill/>
        </p:spPr>
        <p:txBody>
          <a:bodyPr wrap="square" rtlCol="0">
            <a:spAutoFit/>
          </a:bodyPr>
          <a:lstStyle/>
          <a:p>
            <a:r>
              <a:rPr lang="en-US" sz="1400" dirty="0">
                <a:solidFill>
                  <a:srgbClr val="FFC000"/>
                </a:solidFill>
                <a:latin typeface="Tw Cen MT" panose="020B0602020104020603" pitchFamily="34" charset="0"/>
              </a:rPr>
              <a:t>LK PTN</a:t>
            </a:r>
          </a:p>
        </p:txBody>
      </p:sp>
      <p:grpSp>
        <p:nvGrpSpPr>
          <p:cNvPr id="135" name="Group 134">
            <a:extLst>
              <a:ext uri="{FF2B5EF4-FFF2-40B4-BE49-F238E27FC236}">
                <a16:creationId xmlns:a16="http://schemas.microsoft.com/office/drawing/2014/main" xmlns="" id="{17D8DCAD-19AF-40D3-9330-4772980A3DDE}"/>
              </a:ext>
            </a:extLst>
          </p:cNvPr>
          <p:cNvGrpSpPr/>
          <p:nvPr/>
        </p:nvGrpSpPr>
        <p:grpSpPr>
          <a:xfrm>
            <a:off x="3178027" y="3661286"/>
            <a:ext cx="1452119" cy="595734"/>
            <a:chOff x="4007796" y="2865417"/>
            <a:chExt cx="1452119" cy="595733"/>
          </a:xfrm>
        </p:grpSpPr>
        <p:sp>
          <p:nvSpPr>
            <p:cNvPr id="136" name="Rectangle 135">
              <a:extLst>
                <a:ext uri="{FF2B5EF4-FFF2-40B4-BE49-F238E27FC236}">
                  <a16:creationId xmlns:a16="http://schemas.microsoft.com/office/drawing/2014/main" xmlns="" id="{3FAB57E6-5257-4CA2-8739-EC4C44110794}"/>
                </a:ext>
              </a:extLst>
            </p:cNvPr>
            <p:cNvSpPr/>
            <p:nvPr/>
          </p:nvSpPr>
          <p:spPr>
            <a:xfrm>
              <a:off x="4007796" y="3248835"/>
              <a:ext cx="1202768" cy="2123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xmlns="" id="{1B6B0E70-23CB-40C8-BE5D-6C909C1B4C68}"/>
                </a:ext>
              </a:extLst>
            </p:cNvPr>
            <p:cNvGrpSpPr/>
            <p:nvPr/>
          </p:nvGrpSpPr>
          <p:grpSpPr>
            <a:xfrm>
              <a:off x="4944265" y="2865417"/>
              <a:ext cx="515650" cy="382234"/>
              <a:chOff x="8811491" y="947453"/>
              <a:chExt cx="775855" cy="562692"/>
            </a:xfrm>
            <a:solidFill>
              <a:srgbClr val="FFC000"/>
            </a:solidFill>
          </p:grpSpPr>
          <p:sp>
            <p:nvSpPr>
              <p:cNvPr id="138" name="Rectangle: Rounded Corners 137">
                <a:extLst>
                  <a:ext uri="{FF2B5EF4-FFF2-40B4-BE49-F238E27FC236}">
                    <a16:creationId xmlns:a16="http://schemas.microsoft.com/office/drawing/2014/main" xmlns="" id="{F5FBFC77-5575-49AA-9ED2-06A0B5FBFD66}"/>
                  </a:ext>
                </a:extLst>
              </p:cNvPr>
              <p:cNvSpPr/>
              <p:nvPr/>
            </p:nvSpPr>
            <p:spPr>
              <a:xfrm>
                <a:off x="8811491" y="1033549"/>
                <a:ext cx="775855" cy="332510"/>
              </a:xfrm>
              <a:prstGeom prst="roundRect">
                <a:avLst>
                  <a:gd name="adj" fmla="val 31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39" name="Isosceles Triangle 138">
                <a:extLst>
                  <a:ext uri="{FF2B5EF4-FFF2-40B4-BE49-F238E27FC236}">
                    <a16:creationId xmlns:a16="http://schemas.microsoft.com/office/drawing/2014/main" xmlns="" id="{986E3360-A978-4A63-BE54-86587B79D5A5}"/>
                  </a:ext>
                </a:extLst>
              </p:cNvPr>
              <p:cNvSpPr/>
              <p:nvPr/>
            </p:nvSpPr>
            <p:spPr>
              <a:xfrm flipV="1">
                <a:off x="9141229" y="1366059"/>
                <a:ext cx="116378" cy="1440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40" name="TextBox 139">
                <a:extLst>
                  <a:ext uri="{FF2B5EF4-FFF2-40B4-BE49-F238E27FC236}">
                    <a16:creationId xmlns:a16="http://schemas.microsoft.com/office/drawing/2014/main" xmlns="" id="{E4D2F4C3-E9C9-4CA0-BD5E-3F1A981FEF5E}"/>
                  </a:ext>
                </a:extLst>
              </p:cNvPr>
              <p:cNvSpPr txBox="1"/>
              <p:nvPr/>
            </p:nvSpPr>
            <p:spPr>
              <a:xfrm>
                <a:off x="8811491" y="947453"/>
                <a:ext cx="775855" cy="498390"/>
              </a:xfrm>
              <a:prstGeom prst="rect">
                <a:avLst/>
              </a:prstGeom>
              <a:noFill/>
              <a:ln>
                <a:noFill/>
              </a:ln>
            </p:spPr>
            <p:txBody>
              <a:bodyPr wrap="square" rtlCol="0">
                <a:spAutoFit/>
              </a:bodyPr>
              <a:lstStyle/>
              <a:p>
                <a:pPr algn="ctr"/>
                <a:r>
                  <a:rPr lang="en-US" sz="1600" b="1" dirty="0">
                    <a:solidFill>
                      <a:schemeClr val="bg1"/>
                    </a:solidFill>
                    <a:latin typeface="Tw Cen MT" panose="020B0602020104020603" pitchFamily="34" charset="0"/>
                  </a:rPr>
                  <a:t>14</a:t>
                </a:r>
              </a:p>
            </p:txBody>
          </p:sp>
        </p:grpSp>
      </p:grpSp>
      <p:sp>
        <p:nvSpPr>
          <p:cNvPr id="141" name="Rectangle 140">
            <a:extLst>
              <a:ext uri="{FF2B5EF4-FFF2-40B4-BE49-F238E27FC236}">
                <a16:creationId xmlns:a16="http://schemas.microsoft.com/office/drawing/2014/main" xmlns="" id="{85CFBCCC-6587-47D8-AE2B-17245F64C7F6}"/>
              </a:ext>
            </a:extLst>
          </p:cNvPr>
          <p:cNvSpPr/>
          <p:nvPr/>
        </p:nvSpPr>
        <p:spPr>
          <a:xfrm>
            <a:off x="4768664" y="4611643"/>
            <a:ext cx="4488873" cy="2123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xmlns="" id="{17F569FD-E92E-4A3F-9BC3-4F86B445F5EE}"/>
              </a:ext>
            </a:extLst>
          </p:cNvPr>
          <p:cNvSpPr txBox="1"/>
          <p:nvPr/>
        </p:nvSpPr>
        <p:spPr>
          <a:xfrm>
            <a:off x="5180297" y="4296637"/>
            <a:ext cx="3008799" cy="307777"/>
          </a:xfrm>
          <a:prstGeom prst="rect">
            <a:avLst/>
          </a:prstGeom>
          <a:noFill/>
        </p:spPr>
        <p:txBody>
          <a:bodyPr wrap="square" rtlCol="0">
            <a:spAutoFit/>
          </a:bodyPr>
          <a:lstStyle/>
          <a:p>
            <a:r>
              <a:rPr lang="en-US" sz="1400" dirty="0">
                <a:solidFill>
                  <a:srgbClr val="CC00FF"/>
                </a:solidFill>
                <a:latin typeface="Tw Cen MT" panose="020B0602020104020603" pitchFamily="34" charset="0"/>
              </a:rPr>
              <a:t>UK II Tk. Daerah</a:t>
            </a:r>
          </a:p>
        </p:txBody>
      </p:sp>
      <p:grpSp>
        <p:nvGrpSpPr>
          <p:cNvPr id="143" name="Group 142">
            <a:extLst>
              <a:ext uri="{FF2B5EF4-FFF2-40B4-BE49-F238E27FC236}">
                <a16:creationId xmlns:a16="http://schemas.microsoft.com/office/drawing/2014/main" xmlns="" id="{70E20AFB-313A-41C6-8F2A-E783382C0623}"/>
              </a:ext>
            </a:extLst>
          </p:cNvPr>
          <p:cNvGrpSpPr/>
          <p:nvPr/>
        </p:nvGrpSpPr>
        <p:grpSpPr>
          <a:xfrm>
            <a:off x="4153776" y="4225706"/>
            <a:ext cx="434071" cy="598242"/>
            <a:chOff x="4880678" y="3429843"/>
            <a:chExt cx="434070" cy="598242"/>
          </a:xfrm>
        </p:grpSpPr>
        <p:sp>
          <p:nvSpPr>
            <p:cNvPr id="144" name="Rectangle 143">
              <a:extLst>
                <a:ext uri="{FF2B5EF4-FFF2-40B4-BE49-F238E27FC236}">
                  <a16:creationId xmlns:a16="http://schemas.microsoft.com/office/drawing/2014/main" xmlns="" id="{00183C78-8CB0-4634-8E9C-B83831846337}"/>
                </a:ext>
              </a:extLst>
            </p:cNvPr>
            <p:cNvSpPr/>
            <p:nvPr/>
          </p:nvSpPr>
          <p:spPr>
            <a:xfrm>
              <a:off x="4880678" y="3815770"/>
              <a:ext cx="227016" cy="212315"/>
            </a:xfrm>
            <a:prstGeom prst="rect">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xmlns="" id="{E5B90425-A169-4DD3-9F52-4C835FD16FAC}"/>
                </a:ext>
              </a:extLst>
            </p:cNvPr>
            <p:cNvGrpSpPr/>
            <p:nvPr/>
          </p:nvGrpSpPr>
          <p:grpSpPr>
            <a:xfrm>
              <a:off x="4893647" y="3429843"/>
              <a:ext cx="421101" cy="382234"/>
              <a:chOff x="8811491" y="947453"/>
              <a:chExt cx="775855" cy="562692"/>
            </a:xfrm>
            <a:solidFill>
              <a:srgbClr val="CC00FF"/>
            </a:solidFill>
          </p:grpSpPr>
          <p:sp>
            <p:nvSpPr>
              <p:cNvPr id="146" name="Rectangle: Rounded Corners 145">
                <a:extLst>
                  <a:ext uri="{FF2B5EF4-FFF2-40B4-BE49-F238E27FC236}">
                    <a16:creationId xmlns:a16="http://schemas.microsoft.com/office/drawing/2014/main" xmlns="" id="{848264EC-C576-4C8D-B710-CFA8680B7C81}"/>
                  </a:ext>
                </a:extLst>
              </p:cNvPr>
              <p:cNvSpPr/>
              <p:nvPr/>
            </p:nvSpPr>
            <p:spPr>
              <a:xfrm>
                <a:off x="8811491" y="1033549"/>
                <a:ext cx="775855" cy="332510"/>
              </a:xfrm>
              <a:prstGeom prst="roundRect">
                <a:avLst>
                  <a:gd name="adj" fmla="val 31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47" name="Isosceles Triangle 146">
                <a:extLst>
                  <a:ext uri="{FF2B5EF4-FFF2-40B4-BE49-F238E27FC236}">
                    <a16:creationId xmlns:a16="http://schemas.microsoft.com/office/drawing/2014/main" xmlns="" id="{2C4D8EDB-7682-4D26-A69D-A0FD7C8C3F0B}"/>
                  </a:ext>
                </a:extLst>
              </p:cNvPr>
              <p:cNvSpPr/>
              <p:nvPr/>
            </p:nvSpPr>
            <p:spPr>
              <a:xfrm flipV="1">
                <a:off x="9141229" y="1366059"/>
                <a:ext cx="116378" cy="1440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48" name="TextBox 147">
                <a:extLst>
                  <a:ext uri="{FF2B5EF4-FFF2-40B4-BE49-F238E27FC236}">
                    <a16:creationId xmlns:a16="http://schemas.microsoft.com/office/drawing/2014/main" xmlns="" id="{E956F617-D219-42C8-B925-2395377C3029}"/>
                  </a:ext>
                </a:extLst>
              </p:cNvPr>
              <p:cNvSpPr txBox="1"/>
              <p:nvPr/>
            </p:nvSpPr>
            <p:spPr>
              <a:xfrm>
                <a:off x="8811491" y="947453"/>
                <a:ext cx="775855" cy="498390"/>
              </a:xfrm>
              <a:prstGeom prst="rect">
                <a:avLst/>
              </a:prstGeom>
              <a:noFill/>
              <a:ln>
                <a:noFill/>
              </a:ln>
            </p:spPr>
            <p:txBody>
              <a:bodyPr wrap="square" rtlCol="0">
                <a:spAutoFit/>
              </a:bodyPr>
              <a:lstStyle/>
              <a:p>
                <a:pPr algn="ctr"/>
                <a:r>
                  <a:rPr lang="en-US" sz="1600" b="1" dirty="0">
                    <a:solidFill>
                      <a:schemeClr val="bg1"/>
                    </a:solidFill>
                    <a:latin typeface="Tw Cen MT" panose="020B0602020104020603" pitchFamily="34" charset="0"/>
                  </a:rPr>
                  <a:t>2</a:t>
                </a:r>
              </a:p>
            </p:txBody>
          </p:sp>
        </p:grpSp>
      </p:grpSp>
      <p:sp>
        <p:nvSpPr>
          <p:cNvPr id="149" name="Rectangle 148">
            <a:extLst>
              <a:ext uri="{FF2B5EF4-FFF2-40B4-BE49-F238E27FC236}">
                <a16:creationId xmlns:a16="http://schemas.microsoft.com/office/drawing/2014/main" xmlns="" id="{7E37E50E-3D1D-4149-8EB7-97C760937AF0}"/>
              </a:ext>
            </a:extLst>
          </p:cNvPr>
          <p:cNvSpPr/>
          <p:nvPr/>
        </p:nvSpPr>
        <p:spPr>
          <a:xfrm>
            <a:off x="4768664" y="5170429"/>
            <a:ext cx="4488873" cy="2123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a:extLst>
              <a:ext uri="{FF2B5EF4-FFF2-40B4-BE49-F238E27FC236}">
                <a16:creationId xmlns:a16="http://schemas.microsoft.com/office/drawing/2014/main" xmlns="" id="{6930FF09-F520-4568-9BEA-2997C660503F}"/>
              </a:ext>
            </a:extLst>
          </p:cNvPr>
          <p:cNvSpPr txBox="1"/>
          <p:nvPr/>
        </p:nvSpPr>
        <p:spPr>
          <a:xfrm>
            <a:off x="5180297" y="4852014"/>
            <a:ext cx="2396115" cy="307777"/>
          </a:xfrm>
          <a:prstGeom prst="rect">
            <a:avLst/>
          </a:prstGeom>
          <a:noFill/>
        </p:spPr>
        <p:txBody>
          <a:bodyPr wrap="square" rtlCol="0">
            <a:spAutoFit/>
          </a:bodyPr>
          <a:lstStyle/>
          <a:p>
            <a:r>
              <a:rPr lang="en-US" sz="1400" dirty="0">
                <a:solidFill>
                  <a:srgbClr val="00B0F0"/>
                </a:solidFill>
                <a:latin typeface="Tw Cen MT" panose="020B0602020104020603" pitchFamily="34" charset="0"/>
              </a:rPr>
              <a:t>BUMN</a:t>
            </a:r>
          </a:p>
        </p:txBody>
      </p:sp>
      <p:grpSp>
        <p:nvGrpSpPr>
          <p:cNvPr id="151" name="Group 150">
            <a:extLst>
              <a:ext uri="{FF2B5EF4-FFF2-40B4-BE49-F238E27FC236}">
                <a16:creationId xmlns:a16="http://schemas.microsoft.com/office/drawing/2014/main" xmlns="" id="{52971349-D5DD-4069-8E12-670C72B888BB}"/>
              </a:ext>
            </a:extLst>
          </p:cNvPr>
          <p:cNvGrpSpPr/>
          <p:nvPr/>
        </p:nvGrpSpPr>
        <p:grpSpPr>
          <a:xfrm>
            <a:off x="4160792" y="4792592"/>
            <a:ext cx="429135" cy="590153"/>
            <a:chOff x="4887691" y="3996718"/>
            <a:chExt cx="429135" cy="590153"/>
          </a:xfrm>
        </p:grpSpPr>
        <p:sp>
          <p:nvSpPr>
            <p:cNvPr id="152" name="Rectangle 151">
              <a:extLst>
                <a:ext uri="{FF2B5EF4-FFF2-40B4-BE49-F238E27FC236}">
                  <a16:creationId xmlns:a16="http://schemas.microsoft.com/office/drawing/2014/main" xmlns="" id="{9055D1DE-1E13-4564-B7D8-051624A2BD07}"/>
                </a:ext>
              </a:extLst>
            </p:cNvPr>
            <p:cNvSpPr/>
            <p:nvPr/>
          </p:nvSpPr>
          <p:spPr>
            <a:xfrm>
              <a:off x="4887691" y="4374556"/>
              <a:ext cx="220003" cy="2123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xmlns="" id="{F20C7103-C28F-4C6C-80F1-08FD9D1EA99F}"/>
                </a:ext>
              </a:extLst>
            </p:cNvPr>
            <p:cNvGrpSpPr/>
            <p:nvPr/>
          </p:nvGrpSpPr>
          <p:grpSpPr>
            <a:xfrm>
              <a:off x="4902838" y="3996718"/>
              <a:ext cx="413988" cy="382235"/>
              <a:chOff x="8811491" y="947452"/>
              <a:chExt cx="775855" cy="562693"/>
            </a:xfrm>
            <a:solidFill>
              <a:srgbClr val="00B0F0"/>
            </a:solidFill>
          </p:grpSpPr>
          <p:sp>
            <p:nvSpPr>
              <p:cNvPr id="154" name="Rectangle: Rounded Corners 153">
                <a:extLst>
                  <a:ext uri="{FF2B5EF4-FFF2-40B4-BE49-F238E27FC236}">
                    <a16:creationId xmlns:a16="http://schemas.microsoft.com/office/drawing/2014/main" xmlns="" id="{806FDA1C-CB2B-456D-9D28-1AF75A29245D}"/>
                  </a:ext>
                </a:extLst>
              </p:cNvPr>
              <p:cNvSpPr/>
              <p:nvPr/>
            </p:nvSpPr>
            <p:spPr>
              <a:xfrm>
                <a:off x="8811491" y="1033549"/>
                <a:ext cx="775855" cy="332510"/>
              </a:xfrm>
              <a:prstGeom prst="roundRect">
                <a:avLst>
                  <a:gd name="adj" fmla="val 31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55" name="Isosceles Triangle 154">
                <a:extLst>
                  <a:ext uri="{FF2B5EF4-FFF2-40B4-BE49-F238E27FC236}">
                    <a16:creationId xmlns:a16="http://schemas.microsoft.com/office/drawing/2014/main" xmlns="" id="{C00AEA5B-E87A-42E7-BBCF-AE07B64C1261}"/>
                  </a:ext>
                </a:extLst>
              </p:cNvPr>
              <p:cNvSpPr/>
              <p:nvPr/>
            </p:nvSpPr>
            <p:spPr>
              <a:xfrm flipV="1">
                <a:off x="9141229" y="1366059"/>
                <a:ext cx="116378" cy="1440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56" name="TextBox 155">
                <a:extLst>
                  <a:ext uri="{FF2B5EF4-FFF2-40B4-BE49-F238E27FC236}">
                    <a16:creationId xmlns:a16="http://schemas.microsoft.com/office/drawing/2014/main" xmlns="" id="{F5C9D331-4975-4797-9BAD-624581940AB6}"/>
                  </a:ext>
                </a:extLst>
              </p:cNvPr>
              <p:cNvSpPr txBox="1"/>
              <p:nvPr/>
            </p:nvSpPr>
            <p:spPr>
              <a:xfrm>
                <a:off x="8811491" y="947452"/>
                <a:ext cx="775855" cy="498389"/>
              </a:xfrm>
              <a:prstGeom prst="rect">
                <a:avLst/>
              </a:prstGeom>
              <a:noFill/>
              <a:ln>
                <a:noFill/>
              </a:ln>
            </p:spPr>
            <p:txBody>
              <a:bodyPr wrap="square" rtlCol="0">
                <a:spAutoFit/>
              </a:bodyPr>
              <a:lstStyle/>
              <a:p>
                <a:pPr algn="ctr"/>
                <a:r>
                  <a:rPr lang="en-US" sz="1600" b="1" dirty="0">
                    <a:solidFill>
                      <a:schemeClr val="bg1"/>
                    </a:solidFill>
                    <a:latin typeface="Tw Cen MT" panose="020B0602020104020603" pitchFamily="34" charset="0"/>
                  </a:rPr>
                  <a:t>3</a:t>
                </a:r>
              </a:p>
            </p:txBody>
          </p:sp>
        </p:grpSp>
      </p:grpSp>
      <p:sp>
        <p:nvSpPr>
          <p:cNvPr id="157" name="Rectangle 156">
            <a:extLst>
              <a:ext uri="{FF2B5EF4-FFF2-40B4-BE49-F238E27FC236}">
                <a16:creationId xmlns:a16="http://schemas.microsoft.com/office/drawing/2014/main" xmlns="" id="{C3E2C71A-B8DF-484E-BF6C-728FC1A8374C}"/>
              </a:ext>
            </a:extLst>
          </p:cNvPr>
          <p:cNvSpPr/>
          <p:nvPr/>
        </p:nvSpPr>
        <p:spPr>
          <a:xfrm>
            <a:off x="4768664" y="5728465"/>
            <a:ext cx="4488873" cy="2123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xmlns="" id="{5C4F84A9-B67D-4C7A-A739-3EB7CD30774D}"/>
              </a:ext>
            </a:extLst>
          </p:cNvPr>
          <p:cNvSpPr txBox="1"/>
          <p:nvPr/>
        </p:nvSpPr>
        <p:spPr>
          <a:xfrm>
            <a:off x="5004025" y="5413460"/>
            <a:ext cx="2396115" cy="307777"/>
          </a:xfrm>
          <a:prstGeom prst="rect">
            <a:avLst/>
          </a:prstGeom>
          <a:noFill/>
        </p:spPr>
        <p:txBody>
          <a:bodyPr wrap="square" rtlCol="0">
            <a:spAutoFit/>
          </a:bodyPr>
          <a:lstStyle/>
          <a:p>
            <a:r>
              <a:rPr lang="en-US" sz="1400" dirty="0">
                <a:solidFill>
                  <a:srgbClr val="CC3300"/>
                </a:solidFill>
                <a:latin typeface="Tw Cen MT" panose="020B0602020104020603" pitchFamily="34" charset="0"/>
              </a:rPr>
              <a:t>ANRI</a:t>
            </a:r>
          </a:p>
        </p:txBody>
      </p:sp>
      <p:grpSp>
        <p:nvGrpSpPr>
          <p:cNvPr id="159" name="Group 158">
            <a:extLst>
              <a:ext uri="{FF2B5EF4-FFF2-40B4-BE49-F238E27FC236}">
                <a16:creationId xmlns:a16="http://schemas.microsoft.com/office/drawing/2014/main" xmlns="" id="{D81C25AB-764A-4136-8254-5E4EEF78BA6A}"/>
              </a:ext>
            </a:extLst>
          </p:cNvPr>
          <p:cNvGrpSpPr/>
          <p:nvPr/>
        </p:nvGrpSpPr>
        <p:grpSpPr>
          <a:xfrm>
            <a:off x="4212698" y="5349574"/>
            <a:ext cx="332573" cy="591196"/>
            <a:chOff x="4939598" y="4553712"/>
            <a:chExt cx="332573" cy="591196"/>
          </a:xfrm>
        </p:grpSpPr>
        <p:sp>
          <p:nvSpPr>
            <p:cNvPr id="160" name="Rectangle 159">
              <a:extLst>
                <a:ext uri="{FF2B5EF4-FFF2-40B4-BE49-F238E27FC236}">
                  <a16:creationId xmlns:a16="http://schemas.microsoft.com/office/drawing/2014/main" xmlns="" id="{3FAC2082-45A2-4162-8D7A-75E8FF564F06}"/>
                </a:ext>
              </a:extLst>
            </p:cNvPr>
            <p:cNvSpPr/>
            <p:nvPr/>
          </p:nvSpPr>
          <p:spPr>
            <a:xfrm>
              <a:off x="4957591" y="4932593"/>
              <a:ext cx="150103" cy="212315"/>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xmlns="" id="{01614CD5-69D8-41C6-A455-78FDE479C9D7}"/>
                </a:ext>
              </a:extLst>
            </p:cNvPr>
            <p:cNvGrpSpPr/>
            <p:nvPr/>
          </p:nvGrpSpPr>
          <p:grpSpPr>
            <a:xfrm>
              <a:off x="4939598" y="4553712"/>
              <a:ext cx="332573" cy="382234"/>
              <a:chOff x="8811491" y="947453"/>
              <a:chExt cx="775855" cy="562692"/>
            </a:xfrm>
            <a:solidFill>
              <a:srgbClr val="CC3300"/>
            </a:solidFill>
          </p:grpSpPr>
          <p:sp>
            <p:nvSpPr>
              <p:cNvPr id="162" name="Rectangle: Rounded Corners 161">
                <a:extLst>
                  <a:ext uri="{FF2B5EF4-FFF2-40B4-BE49-F238E27FC236}">
                    <a16:creationId xmlns:a16="http://schemas.microsoft.com/office/drawing/2014/main" xmlns="" id="{722D758F-F3F0-4C81-A080-4627842CCA68}"/>
                  </a:ext>
                </a:extLst>
              </p:cNvPr>
              <p:cNvSpPr/>
              <p:nvPr/>
            </p:nvSpPr>
            <p:spPr>
              <a:xfrm>
                <a:off x="8811491" y="1033549"/>
                <a:ext cx="775855" cy="332510"/>
              </a:xfrm>
              <a:prstGeom prst="roundRect">
                <a:avLst>
                  <a:gd name="adj" fmla="val 31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63" name="Isosceles Triangle 162">
                <a:extLst>
                  <a:ext uri="{FF2B5EF4-FFF2-40B4-BE49-F238E27FC236}">
                    <a16:creationId xmlns:a16="http://schemas.microsoft.com/office/drawing/2014/main" xmlns="" id="{8439822B-919F-4AEE-ACE0-E763ED95EC32}"/>
                  </a:ext>
                </a:extLst>
              </p:cNvPr>
              <p:cNvSpPr/>
              <p:nvPr/>
            </p:nvSpPr>
            <p:spPr>
              <a:xfrm flipV="1">
                <a:off x="9141229" y="1366059"/>
                <a:ext cx="116378" cy="1440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w Cen MT" panose="020B0602020104020603" pitchFamily="34" charset="0"/>
                </a:endParaRPr>
              </a:p>
            </p:txBody>
          </p:sp>
          <p:sp>
            <p:nvSpPr>
              <p:cNvPr id="164" name="TextBox 163">
                <a:extLst>
                  <a:ext uri="{FF2B5EF4-FFF2-40B4-BE49-F238E27FC236}">
                    <a16:creationId xmlns:a16="http://schemas.microsoft.com/office/drawing/2014/main" xmlns="" id="{95543ABC-A282-4673-AD13-D6945862DC67}"/>
                  </a:ext>
                </a:extLst>
              </p:cNvPr>
              <p:cNvSpPr txBox="1"/>
              <p:nvPr/>
            </p:nvSpPr>
            <p:spPr>
              <a:xfrm>
                <a:off x="8811491" y="947453"/>
                <a:ext cx="775855" cy="498390"/>
              </a:xfrm>
              <a:prstGeom prst="rect">
                <a:avLst/>
              </a:prstGeom>
              <a:noFill/>
              <a:ln>
                <a:noFill/>
              </a:ln>
            </p:spPr>
            <p:txBody>
              <a:bodyPr wrap="square" rtlCol="0">
                <a:spAutoFit/>
              </a:bodyPr>
              <a:lstStyle/>
              <a:p>
                <a:pPr algn="ctr"/>
                <a:r>
                  <a:rPr lang="en-US" sz="1600" b="1" dirty="0">
                    <a:solidFill>
                      <a:schemeClr val="bg1"/>
                    </a:solidFill>
                    <a:latin typeface="Tw Cen MT" panose="020B0602020104020603" pitchFamily="34" charset="0"/>
                  </a:rPr>
                  <a:t>1</a:t>
                </a:r>
              </a:p>
            </p:txBody>
          </p:sp>
        </p:grpSp>
      </p:grpSp>
      <p:sp>
        <p:nvSpPr>
          <p:cNvPr id="165" name="Rectangle 164">
            <a:extLst>
              <a:ext uri="{FF2B5EF4-FFF2-40B4-BE49-F238E27FC236}">
                <a16:creationId xmlns:a16="http://schemas.microsoft.com/office/drawing/2014/main" xmlns="" id="{1FAF10CE-4F07-4E7C-B336-07EDF4A35A85}"/>
              </a:ext>
            </a:extLst>
          </p:cNvPr>
          <p:cNvSpPr/>
          <p:nvPr/>
        </p:nvSpPr>
        <p:spPr>
          <a:xfrm>
            <a:off x="488110" y="1499558"/>
            <a:ext cx="4269315" cy="46839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a:extLst>
              <a:ext uri="{FF2B5EF4-FFF2-40B4-BE49-F238E27FC236}">
                <a16:creationId xmlns:a16="http://schemas.microsoft.com/office/drawing/2014/main" xmlns="" id="{2CAD417C-FA59-435F-978C-CF0360B9009E}"/>
              </a:ext>
            </a:extLst>
          </p:cNvPr>
          <p:cNvSpPr txBox="1"/>
          <p:nvPr/>
        </p:nvSpPr>
        <p:spPr>
          <a:xfrm>
            <a:off x="1973471" y="2045449"/>
            <a:ext cx="2619665" cy="523220"/>
          </a:xfrm>
          <a:prstGeom prst="rect">
            <a:avLst/>
          </a:prstGeom>
          <a:noFill/>
        </p:spPr>
        <p:txBody>
          <a:bodyPr wrap="square" rtlCol="0">
            <a:spAutoFit/>
          </a:bodyPr>
          <a:lstStyle/>
          <a:p>
            <a:pPr algn="r"/>
            <a:r>
              <a:rPr lang="en-US" sz="1400" b="1" dirty="0">
                <a:solidFill>
                  <a:srgbClr val="FF0066"/>
                </a:solidFill>
                <a:latin typeface="Tw Cen MT" panose="020B0602020104020603" pitchFamily="34" charset="0"/>
              </a:rPr>
              <a:t>Lembaga </a:t>
            </a:r>
            <a:r>
              <a:rPr lang="en-US" sz="1400" b="1" dirty="0" err="1">
                <a:solidFill>
                  <a:srgbClr val="FF0066"/>
                </a:solidFill>
                <a:latin typeface="Tw Cen MT" panose="020B0602020104020603" pitchFamily="34" charset="0"/>
              </a:rPr>
              <a:t>Karsipan</a:t>
            </a:r>
            <a:r>
              <a:rPr lang="en-US" sz="1400" b="1" dirty="0">
                <a:solidFill>
                  <a:srgbClr val="FF0066"/>
                </a:solidFill>
                <a:latin typeface="Tw Cen MT" panose="020B0602020104020603" pitchFamily="34" charset="0"/>
              </a:rPr>
              <a:t> </a:t>
            </a:r>
            <a:r>
              <a:rPr lang="en-US" sz="1400" b="1" dirty="0" err="1">
                <a:solidFill>
                  <a:srgbClr val="FF0066"/>
                </a:solidFill>
                <a:latin typeface="Tw Cen MT" panose="020B0602020104020603" pitchFamily="34" charset="0"/>
              </a:rPr>
              <a:t>Kabupaten</a:t>
            </a:r>
            <a:r>
              <a:rPr lang="en-US" sz="1400" b="1" dirty="0">
                <a:solidFill>
                  <a:srgbClr val="FF0066"/>
                </a:solidFill>
                <a:latin typeface="Tw Cen MT" panose="020B0602020104020603" pitchFamily="34" charset="0"/>
              </a:rPr>
              <a:t>/Kota</a:t>
            </a:r>
          </a:p>
        </p:txBody>
      </p:sp>
      <p:sp>
        <p:nvSpPr>
          <p:cNvPr id="167" name="TextBox 166">
            <a:extLst>
              <a:ext uri="{FF2B5EF4-FFF2-40B4-BE49-F238E27FC236}">
                <a16:creationId xmlns:a16="http://schemas.microsoft.com/office/drawing/2014/main" xmlns="" id="{F3644FD2-0FEF-49B9-B969-83EB072E2EA6}"/>
              </a:ext>
            </a:extLst>
          </p:cNvPr>
          <p:cNvSpPr txBox="1"/>
          <p:nvPr/>
        </p:nvSpPr>
        <p:spPr>
          <a:xfrm>
            <a:off x="1973471" y="2609883"/>
            <a:ext cx="2619665" cy="307777"/>
          </a:xfrm>
          <a:prstGeom prst="rect">
            <a:avLst/>
          </a:prstGeom>
          <a:noFill/>
        </p:spPr>
        <p:txBody>
          <a:bodyPr wrap="square" rtlCol="0">
            <a:spAutoFit/>
          </a:bodyPr>
          <a:lstStyle/>
          <a:p>
            <a:pPr algn="r"/>
            <a:r>
              <a:rPr lang="en-US" sz="1400" b="1" dirty="0">
                <a:solidFill>
                  <a:srgbClr val="0070C0"/>
                </a:solidFill>
                <a:latin typeface="Tw Cen MT" panose="020B0602020104020603" pitchFamily="34" charset="0"/>
              </a:rPr>
              <a:t>Lembaga </a:t>
            </a:r>
            <a:r>
              <a:rPr lang="en-US" sz="1400" b="1" dirty="0" err="1">
                <a:solidFill>
                  <a:srgbClr val="0070C0"/>
                </a:solidFill>
                <a:latin typeface="Tw Cen MT" panose="020B0602020104020603" pitchFamily="34" charset="0"/>
              </a:rPr>
              <a:t>Kearsipan</a:t>
            </a:r>
            <a:r>
              <a:rPr lang="en-US" sz="1400" b="1" dirty="0">
                <a:solidFill>
                  <a:srgbClr val="0070C0"/>
                </a:solidFill>
                <a:latin typeface="Tw Cen MT" panose="020B0602020104020603" pitchFamily="34" charset="0"/>
              </a:rPr>
              <a:t> </a:t>
            </a:r>
            <a:r>
              <a:rPr lang="en-US" sz="1400" b="1" dirty="0" err="1">
                <a:solidFill>
                  <a:srgbClr val="0070C0"/>
                </a:solidFill>
                <a:latin typeface="Tw Cen MT" panose="020B0602020104020603" pitchFamily="34" charset="0"/>
              </a:rPr>
              <a:t>Provinsi</a:t>
            </a:r>
            <a:endParaRPr lang="en-US" sz="1400" b="1" dirty="0">
              <a:solidFill>
                <a:srgbClr val="0070C0"/>
              </a:solidFill>
              <a:latin typeface="Tw Cen MT" panose="020B0602020104020603" pitchFamily="34" charset="0"/>
            </a:endParaRPr>
          </a:p>
        </p:txBody>
      </p:sp>
      <p:sp>
        <p:nvSpPr>
          <p:cNvPr id="168" name="TextBox 167">
            <a:extLst>
              <a:ext uri="{FF2B5EF4-FFF2-40B4-BE49-F238E27FC236}">
                <a16:creationId xmlns:a16="http://schemas.microsoft.com/office/drawing/2014/main" xmlns="" id="{6BF25720-8ABA-46D8-9FB4-CB52986A6D2E}"/>
              </a:ext>
            </a:extLst>
          </p:cNvPr>
          <p:cNvSpPr txBox="1"/>
          <p:nvPr/>
        </p:nvSpPr>
        <p:spPr>
          <a:xfrm>
            <a:off x="1973471" y="3173629"/>
            <a:ext cx="2619665" cy="307777"/>
          </a:xfrm>
          <a:prstGeom prst="rect">
            <a:avLst/>
          </a:prstGeom>
          <a:noFill/>
        </p:spPr>
        <p:txBody>
          <a:bodyPr wrap="square" rtlCol="0">
            <a:spAutoFit/>
          </a:bodyPr>
          <a:lstStyle/>
          <a:p>
            <a:pPr algn="r"/>
            <a:r>
              <a:rPr lang="en-US" sz="1400" b="1" dirty="0" err="1">
                <a:solidFill>
                  <a:srgbClr val="00B050"/>
                </a:solidFill>
                <a:latin typeface="Tw Cen MT" panose="020B0602020104020603" pitchFamily="34" charset="0"/>
              </a:rPr>
              <a:t>Pencipta</a:t>
            </a:r>
            <a:r>
              <a:rPr lang="en-US" sz="1400" b="1" dirty="0">
                <a:solidFill>
                  <a:srgbClr val="00B050"/>
                </a:solidFill>
                <a:latin typeface="Tw Cen MT" panose="020B0602020104020603" pitchFamily="34" charset="0"/>
              </a:rPr>
              <a:t> </a:t>
            </a:r>
            <a:r>
              <a:rPr lang="en-US" sz="1400" b="1" dirty="0" err="1">
                <a:solidFill>
                  <a:srgbClr val="00B050"/>
                </a:solidFill>
                <a:latin typeface="Tw Cen MT" panose="020B0602020104020603" pitchFamily="34" charset="0"/>
              </a:rPr>
              <a:t>Arsip</a:t>
            </a:r>
            <a:r>
              <a:rPr lang="en-US" sz="1400" b="1" dirty="0">
                <a:solidFill>
                  <a:srgbClr val="00B050"/>
                </a:solidFill>
                <a:latin typeface="Tw Cen MT" panose="020B0602020104020603" pitchFamily="34" charset="0"/>
              </a:rPr>
              <a:t> Tingkat Pusat</a:t>
            </a:r>
          </a:p>
        </p:txBody>
      </p:sp>
      <p:sp>
        <p:nvSpPr>
          <p:cNvPr id="169" name="TextBox 168">
            <a:extLst>
              <a:ext uri="{FF2B5EF4-FFF2-40B4-BE49-F238E27FC236}">
                <a16:creationId xmlns:a16="http://schemas.microsoft.com/office/drawing/2014/main" xmlns="" id="{C3D083E4-64D7-429B-BB18-9B8B72AD1A62}"/>
              </a:ext>
            </a:extLst>
          </p:cNvPr>
          <p:cNvSpPr txBox="1"/>
          <p:nvPr/>
        </p:nvSpPr>
        <p:spPr>
          <a:xfrm>
            <a:off x="1973471" y="3732092"/>
            <a:ext cx="2619665" cy="307777"/>
          </a:xfrm>
          <a:prstGeom prst="rect">
            <a:avLst/>
          </a:prstGeom>
          <a:noFill/>
        </p:spPr>
        <p:txBody>
          <a:bodyPr wrap="square" rtlCol="0">
            <a:spAutoFit/>
          </a:bodyPr>
          <a:lstStyle/>
          <a:p>
            <a:pPr algn="r"/>
            <a:r>
              <a:rPr lang="en-US" sz="1400" b="1" dirty="0">
                <a:solidFill>
                  <a:srgbClr val="FFC000"/>
                </a:solidFill>
                <a:latin typeface="Tw Cen MT" panose="020B0602020104020603" pitchFamily="34" charset="0"/>
              </a:rPr>
              <a:t>Lembaga </a:t>
            </a:r>
            <a:r>
              <a:rPr lang="en-US" sz="1400" b="1" dirty="0" err="1">
                <a:solidFill>
                  <a:srgbClr val="FFC000"/>
                </a:solidFill>
                <a:latin typeface="Tw Cen MT" panose="020B0602020104020603" pitchFamily="34" charset="0"/>
              </a:rPr>
              <a:t>Kearsipan</a:t>
            </a:r>
            <a:r>
              <a:rPr lang="en-US" sz="1400" b="1" dirty="0">
                <a:solidFill>
                  <a:srgbClr val="FFC000"/>
                </a:solidFill>
                <a:latin typeface="Tw Cen MT" panose="020B0602020104020603" pitchFamily="34" charset="0"/>
              </a:rPr>
              <a:t> PTN</a:t>
            </a:r>
          </a:p>
        </p:txBody>
      </p:sp>
      <p:sp>
        <p:nvSpPr>
          <p:cNvPr id="170" name="TextBox 169">
            <a:extLst>
              <a:ext uri="{FF2B5EF4-FFF2-40B4-BE49-F238E27FC236}">
                <a16:creationId xmlns:a16="http://schemas.microsoft.com/office/drawing/2014/main" xmlns="" id="{3744E73F-F54A-4457-94B9-8A4B2320F94F}"/>
              </a:ext>
            </a:extLst>
          </p:cNvPr>
          <p:cNvSpPr txBox="1"/>
          <p:nvPr/>
        </p:nvSpPr>
        <p:spPr>
          <a:xfrm>
            <a:off x="2062743" y="4299028"/>
            <a:ext cx="2530391" cy="307777"/>
          </a:xfrm>
          <a:prstGeom prst="rect">
            <a:avLst/>
          </a:prstGeom>
          <a:noFill/>
        </p:spPr>
        <p:txBody>
          <a:bodyPr wrap="square" rtlCol="0">
            <a:spAutoFit/>
          </a:bodyPr>
          <a:lstStyle/>
          <a:p>
            <a:pPr algn="r"/>
            <a:r>
              <a:rPr lang="en-US" sz="1400" b="1" dirty="0" err="1">
                <a:solidFill>
                  <a:srgbClr val="CC00FF"/>
                </a:solidFill>
                <a:latin typeface="Tw Cen MT" panose="020B0602020104020603" pitchFamily="34" charset="0"/>
              </a:rPr>
              <a:t>Pencipta</a:t>
            </a:r>
            <a:r>
              <a:rPr lang="en-US" sz="1400" b="1" dirty="0">
                <a:solidFill>
                  <a:srgbClr val="CC00FF"/>
                </a:solidFill>
                <a:latin typeface="Tw Cen MT" panose="020B0602020104020603" pitchFamily="34" charset="0"/>
              </a:rPr>
              <a:t> </a:t>
            </a:r>
            <a:r>
              <a:rPr lang="en-US" sz="1400" b="1" dirty="0" err="1">
                <a:solidFill>
                  <a:srgbClr val="CC00FF"/>
                </a:solidFill>
                <a:latin typeface="Tw Cen MT" panose="020B0602020104020603" pitchFamily="34" charset="0"/>
              </a:rPr>
              <a:t>Arsip</a:t>
            </a:r>
            <a:r>
              <a:rPr lang="en-US" sz="1400" b="1" dirty="0">
                <a:solidFill>
                  <a:srgbClr val="CC00FF"/>
                </a:solidFill>
                <a:latin typeface="Tw Cen MT" panose="020B0602020104020603" pitchFamily="34" charset="0"/>
              </a:rPr>
              <a:t> Tingkat </a:t>
            </a:r>
            <a:r>
              <a:rPr lang="en-US" sz="1400" b="1" dirty="0" err="1">
                <a:solidFill>
                  <a:srgbClr val="CC00FF"/>
                </a:solidFill>
                <a:latin typeface="Tw Cen MT" panose="020B0602020104020603" pitchFamily="34" charset="0"/>
              </a:rPr>
              <a:t>Provinsi</a:t>
            </a:r>
            <a:endParaRPr lang="en-US" sz="1400" b="1" dirty="0">
              <a:solidFill>
                <a:srgbClr val="CC00FF"/>
              </a:solidFill>
              <a:latin typeface="Tw Cen MT" panose="020B0602020104020603" pitchFamily="34" charset="0"/>
            </a:endParaRPr>
          </a:p>
        </p:txBody>
      </p:sp>
      <p:sp>
        <p:nvSpPr>
          <p:cNvPr id="171" name="TextBox 170">
            <a:extLst>
              <a:ext uri="{FF2B5EF4-FFF2-40B4-BE49-F238E27FC236}">
                <a16:creationId xmlns:a16="http://schemas.microsoft.com/office/drawing/2014/main" xmlns="" id="{28694583-7854-4EF2-BC24-69922F9368F5}"/>
              </a:ext>
            </a:extLst>
          </p:cNvPr>
          <p:cNvSpPr txBox="1"/>
          <p:nvPr/>
        </p:nvSpPr>
        <p:spPr>
          <a:xfrm>
            <a:off x="1973471" y="4854404"/>
            <a:ext cx="2619665" cy="307777"/>
          </a:xfrm>
          <a:prstGeom prst="rect">
            <a:avLst/>
          </a:prstGeom>
          <a:noFill/>
        </p:spPr>
        <p:txBody>
          <a:bodyPr wrap="square" rtlCol="0">
            <a:spAutoFit/>
          </a:bodyPr>
          <a:lstStyle/>
          <a:p>
            <a:pPr algn="r"/>
            <a:r>
              <a:rPr lang="en-US" sz="1400" b="1" dirty="0">
                <a:solidFill>
                  <a:srgbClr val="00B0F0"/>
                </a:solidFill>
                <a:latin typeface="Tw Cen MT" panose="020B0602020104020603" pitchFamily="34" charset="0"/>
              </a:rPr>
              <a:t>Badan Usaha </a:t>
            </a:r>
            <a:r>
              <a:rPr lang="en-US" sz="1400" b="1" dirty="0" err="1">
                <a:solidFill>
                  <a:srgbClr val="00B0F0"/>
                </a:solidFill>
                <a:latin typeface="Tw Cen MT" panose="020B0602020104020603" pitchFamily="34" charset="0"/>
              </a:rPr>
              <a:t>Milik</a:t>
            </a:r>
            <a:r>
              <a:rPr lang="en-US" sz="1400" b="1" dirty="0">
                <a:solidFill>
                  <a:srgbClr val="00B0F0"/>
                </a:solidFill>
                <a:latin typeface="Tw Cen MT" panose="020B0602020104020603" pitchFamily="34" charset="0"/>
              </a:rPr>
              <a:t> Negara</a:t>
            </a:r>
          </a:p>
        </p:txBody>
      </p:sp>
      <p:sp>
        <p:nvSpPr>
          <p:cNvPr id="172" name="TextBox 171">
            <a:extLst>
              <a:ext uri="{FF2B5EF4-FFF2-40B4-BE49-F238E27FC236}">
                <a16:creationId xmlns:a16="http://schemas.microsoft.com/office/drawing/2014/main" xmlns="" id="{D27B3D2A-C1E8-4397-88C8-295223967B0E}"/>
              </a:ext>
            </a:extLst>
          </p:cNvPr>
          <p:cNvSpPr txBox="1"/>
          <p:nvPr/>
        </p:nvSpPr>
        <p:spPr>
          <a:xfrm>
            <a:off x="1973471" y="5415851"/>
            <a:ext cx="2619665" cy="307777"/>
          </a:xfrm>
          <a:prstGeom prst="rect">
            <a:avLst/>
          </a:prstGeom>
          <a:noFill/>
        </p:spPr>
        <p:txBody>
          <a:bodyPr wrap="square" rtlCol="0">
            <a:spAutoFit/>
          </a:bodyPr>
          <a:lstStyle/>
          <a:p>
            <a:pPr algn="r"/>
            <a:r>
              <a:rPr lang="en-US" sz="1400" b="1" dirty="0">
                <a:solidFill>
                  <a:srgbClr val="CC3300"/>
                </a:solidFill>
                <a:latin typeface="Tw Cen MT" panose="020B0602020104020603" pitchFamily="34" charset="0"/>
              </a:rPr>
              <a:t>Lembaga </a:t>
            </a:r>
            <a:r>
              <a:rPr lang="en-US" sz="1400" b="1" dirty="0" err="1">
                <a:solidFill>
                  <a:srgbClr val="CC3300"/>
                </a:solidFill>
                <a:latin typeface="Tw Cen MT" panose="020B0602020104020603" pitchFamily="34" charset="0"/>
              </a:rPr>
              <a:t>Kearsipan</a:t>
            </a:r>
            <a:r>
              <a:rPr lang="en-US" sz="1400" b="1" dirty="0">
                <a:solidFill>
                  <a:srgbClr val="CC3300"/>
                </a:solidFill>
                <a:latin typeface="Tw Cen MT" panose="020B0602020104020603" pitchFamily="34" charset="0"/>
              </a:rPr>
              <a:t> Nasional</a:t>
            </a:r>
          </a:p>
        </p:txBody>
      </p:sp>
      <p:sp>
        <p:nvSpPr>
          <p:cNvPr id="14" name="TextBox 13">
            <a:extLst>
              <a:ext uri="{FF2B5EF4-FFF2-40B4-BE49-F238E27FC236}">
                <a16:creationId xmlns:a16="http://schemas.microsoft.com/office/drawing/2014/main" xmlns="" id="{86E1EBD3-00E1-478F-9467-F53A0A781BB6}"/>
              </a:ext>
            </a:extLst>
          </p:cNvPr>
          <p:cNvSpPr txBox="1"/>
          <p:nvPr/>
        </p:nvSpPr>
        <p:spPr>
          <a:xfrm>
            <a:off x="2268180" y="1422398"/>
            <a:ext cx="2099735" cy="369332"/>
          </a:xfrm>
          <a:prstGeom prst="rect">
            <a:avLst/>
          </a:prstGeom>
          <a:noFill/>
        </p:spPr>
        <p:txBody>
          <a:bodyPr wrap="square" rtlCol="0">
            <a:spAutoFit/>
          </a:bodyPr>
          <a:lstStyle/>
          <a:p>
            <a:r>
              <a:rPr lang="en-US" b="1" dirty="0">
                <a:solidFill>
                  <a:srgbClr val="00B050"/>
                </a:solidFill>
                <a:latin typeface="Tw Cen MT" panose="020B0602020104020603" pitchFamily="34" charset="0"/>
              </a:rPr>
              <a:t>Per April 2019</a:t>
            </a:r>
          </a:p>
        </p:txBody>
      </p:sp>
      <p:sp>
        <p:nvSpPr>
          <p:cNvPr id="15" name="Rectangle: Rounded Corners 14">
            <a:extLst>
              <a:ext uri="{FF2B5EF4-FFF2-40B4-BE49-F238E27FC236}">
                <a16:creationId xmlns:a16="http://schemas.microsoft.com/office/drawing/2014/main" xmlns="" id="{B7633CCB-4955-44DE-A627-114D780C4065}"/>
              </a:ext>
            </a:extLst>
          </p:cNvPr>
          <p:cNvSpPr/>
          <p:nvPr/>
        </p:nvSpPr>
        <p:spPr>
          <a:xfrm>
            <a:off x="1895643" y="1303865"/>
            <a:ext cx="7467600" cy="4927600"/>
          </a:xfrm>
          <a:prstGeom prst="roundRect">
            <a:avLst>
              <a:gd name="adj" fmla="val 4939"/>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extBox 172">
            <a:extLst>
              <a:ext uri="{FF2B5EF4-FFF2-40B4-BE49-F238E27FC236}">
                <a16:creationId xmlns:a16="http://schemas.microsoft.com/office/drawing/2014/main" xmlns="" id="{0896BDAC-F703-435E-8694-A03A4A21ED7C}"/>
              </a:ext>
            </a:extLst>
          </p:cNvPr>
          <p:cNvSpPr txBox="1"/>
          <p:nvPr/>
        </p:nvSpPr>
        <p:spPr>
          <a:xfrm>
            <a:off x="0" y="160421"/>
            <a:ext cx="8516203"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Komposisi</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dan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Jumlah</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Simpul</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Jaringan</a:t>
            </a:r>
            <a:endPar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Tree>
    <p:extLst>
      <p:ext uri="{BB962C8B-B14F-4D97-AF65-F5344CB8AC3E}">
        <p14:creationId xmlns:p14="http://schemas.microsoft.com/office/powerpoint/2010/main" val="27740107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100000" fill="hold" nodeType="afterEffect">
                                  <p:stCondLst>
                                    <p:cond delay="0"/>
                                  </p:stCondLst>
                                  <p:childTnLst>
                                    <p:animMotion origin="layout" path="M -0.00013 -0.00047 L 0.34987 0.00023 " pathEditMode="relative" rAng="0" ptsTypes="AA">
                                      <p:cBhvr>
                                        <p:cTn id="6" dur="1000" fill="hold"/>
                                        <p:tgtEl>
                                          <p:spTgt spid="111"/>
                                        </p:tgtEl>
                                        <p:attrNameLst>
                                          <p:attrName>ppt_x</p:attrName>
                                          <p:attrName>ppt_y</p:attrName>
                                        </p:attrNameLst>
                                      </p:cBhvr>
                                      <p:rCtr x="17500" y="23"/>
                                    </p:animMotion>
                                  </p:childTnLst>
                                </p:cTn>
                              </p:par>
                            </p:childTnLst>
                          </p:cTn>
                        </p:par>
                        <p:par>
                          <p:cTn id="7" fill="hold">
                            <p:stCondLst>
                              <p:cond delay="1000"/>
                            </p:stCondLst>
                            <p:childTnLst>
                              <p:par>
                                <p:cTn id="8" presetID="22" presetClass="entr" presetSubtype="4" fill="hold" grpId="0" nodeType="after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wipe(down)">
                                      <p:cBhvr>
                                        <p:cTn id="10" dur="500"/>
                                        <p:tgtEl>
                                          <p:spTgt spid="110"/>
                                        </p:tgtEl>
                                      </p:cBhvr>
                                    </p:animEffect>
                                  </p:childTnLst>
                                </p:cTn>
                              </p:par>
                            </p:childTnLst>
                          </p:cTn>
                        </p:par>
                        <p:par>
                          <p:cTn id="11" fill="hold">
                            <p:stCondLst>
                              <p:cond delay="1500"/>
                            </p:stCondLst>
                            <p:childTnLst>
                              <p:par>
                                <p:cTn id="12" presetID="63" presetClass="path" presetSubtype="0" decel="100000" fill="hold" nodeType="afterEffect">
                                  <p:stCondLst>
                                    <p:cond delay="0"/>
                                  </p:stCondLst>
                                  <p:childTnLst>
                                    <p:animMotion origin="layout" path="M 3.33333E-6 -0.00069 L 0.15989 0 " pathEditMode="relative" rAng="0" ptsTypes="AA">
                                      <p:cBhvr>
                                        <p:cTn id="13" dur="1000" fill="hold"/>
                                        <p:tgtEl>
                                          <p:spTgt spid="119"/>
                                        </p:tgtEl>
                                        <p:attrNameLst>
                                          <p:attrName>ppt_x</p:attrName>
                                          <p:attrName>ppt_y</p:attrName>
                                        </p:attrNameLst>
                                      </p:cBhvr>
                                      <p:rCtr x="7995" y="23"/>
                                    </p:animMotion>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wipe(down)">
                                      <p:cBhvr>
                                        <p:cTn id="17" dur="500"/>
                                        <p:tgtEl>
                                          <p:spTgt spid="118"/>
                                        </p:tgtEl>
                                      </p:cBhvr>
                                    </p:animEffect>
                                  </p:childTnLst>
                                </p:cTn>
                              </p:par>
                            </p:childTnLst>
                          </p:cTn>
                        </p:par>
                        <p:par>
                          <p:cTn id="18" fill="hold">
                            <p:stCondLst>
                              <p:cond delay="3000"/>
                            </p:stCondLst>
                            <p:childTnLst>
                              <p:par>
                                <p:cTn id="19" presetID="63" presetClass="path" presetSubtype="0" decel="100000" fill="hold" nodeType="afterEffect">
                                  <p:stCondLst>
                                    <p:cond delay="0"/>
                                  </p:stCondLst>
                                  <p:childTnLst>
                                    <p:animMotion origin="layout" path="M -0.00052 -0.00047 L 0.15365 0.00023 " pathEditMode="relative" rAng="0" ptsTypes="AA">
                                      <p:cBhvr>
                                        <p:cTn id="20" dur="1000" fill="hold"/>
                                        <p:tgtEl>
                                          <p:spTgt spid="127"/>
                                        </p:tgtEl>
                                        <p:attrNameLst>
                                          <p:attrName>ppt_x</p:attrName>
                                          <p:attrName>ppt_y</p:attrName>
                                        </p:attrNameLst>
                                      </p:cBhvr>
                                      <p:rCtr x="7708" y="23"/>
                                    </p:animMotion>
                                  </p:childTnLst>
                                </p:cTn>
                              </p:par>
                            </p:childTnLst>
                          </p:cTn>
                        </p:par>
                        <p:par>
                          <p:cTn id="21" fill="hold">
                            <p:stCondLst>
                              <p:cond delay="4000"/>
                            </p:stCondLst>
                            <p:childTnLst>
                              <p:par>
                                <p:cTn id="22" presetID="22" presetClass="entr" presetSubtype="4" fill="hold" grpId="0" nodeType="afterEffect">
                                  <p:stCondLst>
                                    <p:cond delay="0"/>
                                  </p:stCondLst>
                                  <p:childTnLst>
                                    <p:set>
                                      <p:cBhvr>
                                        <p:cTn id="23" dur="1" fill="hold">
                                          <p:stCondLst>
                                            <p:cond delay="0"/>
                                          </p:stCondLst>
                                        </p:cTn>
                                        <p:tgtEl>
                                          <p:spTgt spid="126"/>
                                        </p:tgtEl>
                                        <p:attrNameLst>
                                          <p:attrName>style.visibility</p:attrName>
                                        </p:attrNameLst>
                                      </p:cBhvr>
                                      <p:to>
                                        <p:strVal val="visible"/>
                                      </p:to>
                                    </p:set>
                                    <p:animEffect transition="in" filter="wipe(down)">
                                      <p:cBhvr>
                                        <p:cTn id="24" dur="500"/>
                                        <p:tgtEl>
                                          <p:spTgt spid="126"/>
                                        </p:tgtEl>
                                      </p:cBhvr>
                                    </p:animEffect>
                                  </p:childTnLst>
                                </p:cTn>
                              </p:par>
                            </p:childTnLst>
                          </p:cTn>
                        </p:par>
                        <p:par>
                          <p:cTn id="25" fill="hold">
                            <p:stCondLst>
                              <p:cond delay="4500"/>
                            </p:stCondLst>
                            <p:childTnLst>
                              <p:par>
                                <p:cTn id="26" presetID="63" presetClass="path" presetSubtype="0" decel="100000" fill="hold" nodeType="afterEffect">
                                  <p:stCondLst>
                                    <p:cond delay="0"/>
                                  </p:stCondLst>
                                  <p:childTnLst>
                                    <p:animMotion origin="layout" path="M -2.08333E-7 0.00093 L 0.12982 -0.00023 " pathEditMode="relative" rAng="0" ptsTypes="AA">
                                      <p:cBhvr>
                                        <p:cTn id="27" dur="1000" fill="hold"/>
                                        <p:tgtEl>
                                          <p:spTgt spid="135"/>
                                        </p:tgtEl>
                                        <p:attrNameLst>
                                          <p:attrName>ppt_x</p:attrName>
                                          <p:attrName>ppt_y</p:attrName>
                                        </p:attrNameLst>
                                      </p:cBhvr>
                                      <p:rCtr x="6484" y="-69"/>
                                    </p:animMotion>
                                  </p:childTnLst>
                                </p:cTn>
                              </p:par>
                            </p:childTnLst>
                          </p:cTn>
                        </p:par>
                        <p:par>
                          <p:cTn id="28" fill="hold">
                            <p:stCondLst>
                              <p:cond delay="5500"/>
                            </p:stCondLst>
                            <p:childTnLst>
                              <p:par>
                                <p:cTn id="29" presetID="22" presetClass="entr" presetSubtype="4" fill="hold" grpId="0" nodeType="after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wipe(down)">
                                      <p:cBhvr>
                                        <p:cTn id="31" dur="500"/>
                                        <p:tgtEl>
                                          <p:spTgt spid="134"/>
                                        </p:tgtEl>
                                      </p:cBhvr>
                                    </p:animEffect>
                                  </p:childTnLst>
                                </p:cTn>
                              </p:par>
                            </p:childTnLst>
                          </p:cTn>
                        </p:par>
                        <p:par>
                          <p:cTn id="32" fill="hold">
                            <p:stCondLst>
                              <p:cond delay="6000"/>
                            </p:stCondLst>
                            <p:childTnLst>
                              <p:par>
                                <p:cTn id="33" presetID="63" presetClass="path" presetSubtype="0" decel="100000" fill="hold" nodeType="afterEffect">
                                  <p:stCondLst>
                                    <p:cond delay="0"/>
                                  </p:stCondLst>
                                  <p:childTnLst>
                                    <p:animMotion origin="layout" path="M -1.45833E-6 2.22222E-6 L 0.05078 -0.00047 " pathEditMode="relative" rAng="0" ptsTypes="AA">
                                      <p:cBhvr>
                                        <p:cTn id="34" dur="1000" fill="hold"/>
                                        <p:tgtEl>
                                          <p:spTgt spid="143"/>
                                        </p:tgtEl>
                                        <p:attrNameLst>
                                          <p:attrName>ppt_x</p:attrName>
                                          <p:attrName>ppt_y</p:attrName>
                                        </p:attrNameLst>
                                      </p:cBhvr>
                                      <p:rCtr x="2539" y="-23"/>
                                    </p:animMotion>
                                  </p:childTnLst>
                                </p:cTn>
                              </p:par>
                            </p:childTnLst>
                          </p:cTn>
                        </p:par>
                        <p:par>
                          <p:cTn id="35" fill="hold">
                            <p:stCondLst>
                              <p:cond delay="7000"/>
                            </p:stCondLst>
                            <p:childTnLst>
                              <p:par>
                                <p:cTn id="36" presetID="22" presetClass="entr" presetSubtype="4" fill="hold" grpId="0" nodeType="afterEffect">
                                  <p:stCondLst>
                                    <p:cond delay="0"/>
                                  </p:stCondLst>
                                  <p:childTnLst>
                                    <p:set>
                                      <p:cBhvr>
                                        <p:cTn id="37" dur="1" fill="hold">
                                          <p:stCondLst>
                                            <p:cond delay="0"/>
                                          </p:stCondLst>
                                        </p:cTn>
                                        <p:tgtEl>
                                          <p:spTgt spid="142"/>
                                        </p:tgtEl>
                                        <p:attrNameLst>
                                          <p:attrName>style.visibility</p:attrName>
                                        </p:attrNameLst>
                                      </p:cBhvr>
                                      <p:to>
                                        <p:strVal val="visible"/>
                                      </p:to>
                                    </p:set>
                                    <p:animEffect transition="in" filter="wipe(down)">
                                      <p:cBhvr>
                                        <p:cTn id="38" dur="500"/>
                                        <p:tgtEl>
                                          <p:spTgt spid="142"/>
                                        </p:tgtEl>
                                      </p:cBhvr>
                                    </p:animEffect>
                                  </p:childTnLst>
                                </p:cTn>
                              </p:par>
                            </p:childTnLst>
                          </p:cTn>
                        </p:par>
                        <p:par>
                          <p:cTn id="39" fill="hold">
                            <p:stCondLst>
                              <p:cond delay="7500"/>
                            </p:stCondLst>
                            <p:childTnLst>
                              <p:par>
                                <p:cTn id="40" presetID="63" presetClass="path" presetSubtype="0" decel="100000" fill="hold" nodeType="afterEffect">
                                  <p:stCondLst>
                                    <p:cond delay="0"/>
                                  </p:stCondLst>
                                  <p:childTnLst>
                                    <p:animMotion origin="layout" path="M -2.08333E-6 -3.7037E-6 L 0.04987 0.0007 " pathEditMode="relative" rAng="0" ptsTypes="AA">
                                      <p:cBhvr>
                                        <p:cTn id="41" dur="1000" fill="hold"/>
                                        <p:tgtEl>
                                          <p:spTgt spid="151"/>
                                        </p:tgtEl>
                                        <p:attrNameLst>
                                          <p:attrName>ppt_x</p:attrName>
                                          <p:attrName>ppt_y</p:attrName>
                                        </p:attrNameLst>
                                      </p:cBhvr>
                                      <p:rCtr x="2487" y="23"/>
                                    </p:animMotion>
                                  </p:childTnLst>
                                </p:cTn>
                              </p:par>
                            </p:childTnLst>
                          </p:cTn>
                        </p:par>
                        <p:par>
                          <p:cTn id="42" fill="hold">
                            <p:stCondLst>
                              <p:cond delay="8500"/>
                            </p:stCondLst>
                            <p:childTnLst>
                              <p:par>
                                <p:cTn id="43" presetID="22" presetClass="entr" presetSubtype="4" fill="hold" grpId="0" nodeType="afterEffect">
                                  <p:stCondLst>
                                    <p:cond delay="0"/>
                                  </p:stCondLst>
                                  <p:childTnLst>
                                    <p:set>
                                      <p:cBhvr>
                                        <p:cTn id="44" dur="1" fill="hold">
                                          <p:stCondLst>
                                            <p:cond delay="0"/>
                                          </p:stCondLst>
                                        </p:cTn>
                                        <p:tgtEl>
                                          <p:spTgt spid="150"/>
                                        </p:tgtEl>
                                        <p:attrNameLst>
                                          <p:attrName>style.visibility</p:attrName>
                                        </p:attrNameLst>
                                      </p:cBhvr>
                                      <p:to>
                                        <p:strVal val="visible"/>
                                      </p:to>
                                    </p:set>
                                    <p:animEffect transition="in" filter="wipe(down)">
                                      <p:cBhvr>
                                        <p:cTn id="45" dur="500"/>
                                        <p:tgtEl>
                                          <p:spTgt spid="150"/>
                                        </p:tgtEl>
                                      </p:cBhvr>
                                    </p:animEffect>
                                  </p:childTnLst>
                                </p:cTn>
                              </p:par>
                            </p:childTnLst>
                          </p:cTn>
                        </p:par>
                        <p:par>
                          <p:cTn id="46" fill="hold">
                            <p:stCondLst>
                              <p:cond delay="9000"/>
                            </p:stCondLst>
                            <p:childTnLst>
                              <p:par>
                                <p:cTn id="47" presetID="63" presetClass="path" presetSubtype="0" decel="100000" fill="hold" nodeType="afterEffect">
                                  <p:stCondLst>
                                    <p:cond delay="0"/>
                                  </p:stCondLst>
                                  <p:childTnLst>
                                    <p:animMotion origin="layout" path="M -2.5E-6 -3.7037E-6 L 0.0444 -3.7037E-6 " pathEditMode="relative" rAng="0" ptsTypes="AA">
                                      <p:cBhvr>
                                        <p:cTn id="48" dur="1000" fill="hold"/>
                                        <p:tgtEl>
                                          <p:spTgt spid="159"/>
                                        </p:tgtEl>
                                        <p:attrNameLst>
                                          <p:attrName>ppt_x</p:attrName>
                                          <p:attrName>ppt_y</p:attrName>
                                        </p:attrNameLst>
                                      </p:cBhvr>
                                      <p:rCtr x="2214" y="0"/>
                                    </p:animMotion>
                                  </p:childTnLst>
                                </p:cTn>
                              </p:par>
                            </p:childTnLst>
                          </p:cTn>
                        </p:par>
                        <p:par>
                          <p:cTn id="49" fill="hold">
                            <p:stCondLst>
                              <p:cond delay="10000"/>
                            </p:stCondLst>
                            <p:childTnLst>
                              <p:par>
                                <p:cTn id="50" presetID="22" presetClass="entr" presetSubtype="4" fill="hold" grpId="0" nodeType="afterEffect">
                                  <p:stCondLst>
                                    <p:cond delay="0"/>
                                  </p:stCondLst>
                                  <p:childTnLst>
                                    <p:set>
                                      <p:cBhvr>
                                        <p:cTn id="51" dur="1" fill="hold">
                                          <p:stCondLst>
                                            <p:cond delay="0"/>
                                          </p:stCondLst>
                                        </p:cTn>
                                        <p:tgtEl>
                                          <p:spTgt spid="158"/>
                                        </p:tgtEl>
                                        <p:attrNameLst>
                                          <p:attrName>style.visibility</p:attrName>
                                        </p:attrNameLst>
                                      </p:cBhvr>
                                      <p:to>
                                        <p:strVal val="visible"/>
                                      </p:to>
                                    </p:set>
                                    <p:animEffect transition="in" filter="wipe(down)">
                                      <p:cBhvr>
                                        <p:cTn id="52"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8" grpId="0"/>
      <p:bldP spid="126" grpId="0"/>
      <p:bldP spid="134" grpId="0"/>
      <p:bldP spid="142" grpId="0"/>
      <p:bldP spid="150" grpId="0"/>
      <p:bldP spid="1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Konsep</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endPar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49" name="TextBox 11">
            <a:extLst>
              <a:ext uri="{FF2B5EF4-FFF2-40B4-BE49-F238E27FC236}">
                <a16:creationId xmlns:a16="http://schemas.microsoft.com/office/drawing/2014/main" xmlns="" id="{7806BC69-D187-43BB-AE8C-6E440B9BA466}"/>
              </a:ext>
            </a:extLst>
          </p:cNvPr>
          <p:cNvSpPr txBox="1">
            <a:spLocks noChangeArrowheads="1"/>
          </p:cNvSpPr>
          <p:nvPr/>
        </p:nvSpPr>
        <p:spPr bwMode="auto">
          <a:xfrm>
            <a:off x="7399607" y="5789533"/>
            <a:ext cx="398115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ID" altLang="en-US" sz="1600" b="1" dirty="0">
                <a:solidFill>
                  <a:srgbClr val="083153"/>
                </a:solidFill>
                <a:latin typeface="Tahoma" panose="020B0604030504040204" pitchFamily="34" charset="0"/>
                <a:ea typeface="Tahoma" panose="020B0604030504040204" pitchFamily="34" charset="0"/>
                <a:cs typeface="Tahoma" panose="020B0604030504040204" pitchFamily="34" charset="0"/>
              </a:rPr>
              <a:t>Penyediaan peluang peningkatan kesejahteraan rakyat</a:t>
            </a:r>
            <a:endParaRPr lang="en-US" altLang="en-US" sz="1600" b="1" dirty="0">
              <a:solidFill>
                <a:srgbClr val="083153"/>
              </a:solidFill>
              <a:latin typeface="Tahoma" panose="020B0604030504040204" pitchFamily="34" charset="0"/>
              <a:ea typeface="Tahoma" panose="020B0604030504040204" pitchFamily="34" charset="0"/>
              <a:cs typeface="Tahoma" panose="020B0604030504040204" pitchFamily="34" charset="0"/>
            </a:endParaRPr>
          </a:p>
        </p:txBody>
      </p:sp>
      <p:sp>
        <p:nvSpPr>
          <p:cNvPr id="51" name="TextBox 4">
            <a:extLst>
              <a:ext uri="{FF2B5EF4-FFF2-40B4-BE49-F238E27FC236}">
                <a16:creationId xmlns:a16="http://schemas.microsoft.com/office/drawing/2014/main" xmlns="" id="{3CEC2AD4-BD2B-41D0-8CB7-530C96908F5C}"/>
              </a:ext>
            </a:extLst>
          </p:cNvPr>
          <p:cNvSpPr txBox="1">
            <a:spLocks noChangeArrowheads="1"/>
          </p:cNvSpPr>
          <p:nvPr/>
        </p:nvSpPr>
        <p:spPr bwMode="auto">
          <a:xfrm>
            <a:off x="387923" y="5919085"/>
            <a:ext cx="2520280"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ID" altLang="en-US" sz="1600" b="1" dirty="0">
                <a:solidFill>
                  <a:srgbClr val="083153"/>
                </a:solidFill>
                <a:latin typeface="Tahoma" panose="020B0604030504040204" pitchFamily="34" charset="0"/>
                <a:ea typeface="Tahoma" panose="020B0604030504040204" pitchFamily="34" charset="0"/>
                <a:cs typeface="Tahoma" panose="020B0604030504040204" pitchFamily="34" charset="0"/>
              </a:rPr>
              <a:t>Penggunaan arsip</a:t>
            </a:r>
            <a:endParaRPr lang="en-US" altLang="en-US" sz="1600" b="1" dirty="0">
              <a:solidFill>
                <a:srgbClr val="083153"/>
              </a:solidFill>
              <a:latin typeface="Tahoma" panose="020B0604030504040204" pitchFamily="34" charset="0"/>
              <a:ea typeface="Tahoma" panose="020B0604030504040204" pitchFamily="34" charset="0"/>
              <a:cs typeface="Tahoma" panose="020B0604030504040204" pitchFamily="34" charset="0"/>
            </a:endParaRPr>
          </a:p>
        </p:txBody>
      </p:sp>
      <p:sp>
        <p:nvSpPr>
          <p:cNvPr id="52" name="TextBox 8">
            <a:extLst>
              <a:ext uri="{FF2B5EF4-FFF2-40B4-BE49-F238E27FC236}">
                <a16:creationId xmlns:a16="http://schemas.microsoft.com/office/drawing/2014/main" xmlns="" id="{FE6D3CA6-E78A-4C83-B32A-EAB85FB2B285}"/>
              </a:ext>
            </a:extLst>
          </p:cNvPr>
          <p:cNvSpPr txBox="1">
            <a:spLocks noChangeArrowheads="1"/>
          </p:cNvSpPr>
          <p:nvPr/>
        </p:nvSpPr>
        <p:spPr bwMode="auto">
          <a:xfrm>
            <a:off x="3615193" y="3818785"/>
            <a:ext cx="3648405" cy="107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ID" altLang="en-US" sz="1600" b="1" dirty="0">
                <a:solidFill>
                  <a:srgbClr val="083153"/>
                </a:solidFill>
                <a:latin typeface="Tahoma" panose="020B0604030504040204" pitchFamily="34" charset="0"/>
                <a:ea typeface="Tahoma" panose="020B0604030504040204" pitchFamily="34" charset="0"/>
                <a:cs typeface="Tahoma" panose="020B0604030504040204" pitchFamily="34" charset="0"/>
              </a:rPr>
              <a:t>Pemanfaatan arsip di </a:t>
            </a:r>
            <a:r>
              <a:rPr lang="en-ID" altLang="en-US" sz="1600" b="1" dirty="0" err="1">
                <a:solidFill>
                  <a:srgbClr val="083153"/>
                </a:solidFill>
                <a:latin typeface="Tahoma" panose="020B0604030504040204" pitchFamily="34" charset="0"/>
                <a:ea typeface="Tahoma" panose="020B0604030504040204" pitchFamily="34" charset="0"/>
                <a:cs typeface="Tahoma" panose="020B0604030504040204" pitchFamily="34" charset="0"/>
              </a:rPr>
              <a:t>berbagai</a:t>
            </a:r>
            <a:r>
              <a:rPr lang="en-ID" altLang="en-US" sz="1600" b="1" dirty="0">
                <a:solidFill>
                  <a:srgbClr val="083153"/>
                </a:solidFill>
                <a:latin typeface="Tahoma" panose="020B0604030504040204" pitchFamily="34" charset="0"/>
                <a:ea typeface="Tahoma" panose="020B0604030504040204" pitchFamily="34" charset="0"/>
                <a:cs typeface="Tahoma" panose="020B0604030504040204" pitchFamily="34" charset="0"/>
              </a:rPr>
              <a:t> </a:t>
            </a:r>
            <a:r>
              <a:rPr lang="en-ID" altLang="en-US" sz="1600" b="1" dirty="0" err="1">
                <a:solidFill>
                  <a:srgbClr val="083153"/>
                </a:solidFill>
                <a:latin typeface="Tahoma" panose="020B0604030504040204" pitchFamily="34" charset="0"/>
                <a:ea typeface="Tahoma" panose="020B0604030504040204" pitchFamily="34" charset="0"/>
                <a:cs typeface="Tahoma" panose="020B0604030504040204" pitchFamily="34" charset="0"/>
              </a:rPr>
              <a:t>bidang</a:t>
            </a:r>
            <a:r>
              <a:rPr lang="en-ID" altLang="en-US" sz="1600" b="1" dirty="0">
                <a:solidFill>
                  <a:srgbClr val="083153"/>
                </a:solidFill>
                <a:latin typeface="Tahoma" panose="020B0604030504040204" pitchFamily="34" charset="0"/>
                <a:ea typeface="Tahoma" panose="020B0604030504040204" pitchFamily="34" charset="0"/>
                <a:cs typeface="Tahoma" panose="020B0604030504040204" pitchFamily="34" charset="0"/>
              </a:rPr>
              <a:t> </a:t>
            </a:r>
            <a:r>
              <a:rPr lang="en-ID" altLang="en-US" sz="1600" b="1" dirty="0" err="1">
                <a:solidFill>
                  <a:srgbClr val="083153"/>
                </a:solidFill>
                <a:latin typeface="Tahoma" panose="020B0604030504040204" pitchFamily="34" charset="0"/>
                <a:ea typeface="Tahoma" panose="020B0604030504040204" pitchFamily="34" charset="0"/>
                <a:cs typeface="Tahoma" panose="020B0604030504040204" pitchFamily="34" charset="0"/>
              </a:rPr>
              <a:t>kehidupan</a:t>
            </a:r>
            <a:r>
              <a:rPr lang="en-ID" altLang="en-US" sz="1600" b="1" dirty="0">
                <a:solidFill>
                  <a:srgbClr val="083153"/>
                </a:solidFill>
                <a:latin typeface="Tahoma" panose="020B0604030504040204" pitchFamily="34" charset="0"/>
                <a:ea typeface="Tahoma" panose="020B0604030504040204" pitchFamily="34" charset="0"/>
                <a:cs typeface="Tahoma" panose="020B0604030504040204" pitchFamily="34" charset="0"/>
              </a:rPr>
              <a:t> mulai dari arsitektur hingga mode, teknik hingga manajemen lingkungan</a:t>
            </a:r>
            <a:endParaRPr lang="en-US" altLang="en-US" sz="1600" b="1" dirty="0">
              <a:solidFill>
                <a:srgbClr val="083153"/>
              </a:solidFill>
              <a:latin typeface="Tahoma" panose="020B0604030504040204" pitchFamily="34" charset="0"/>
              <a:ea typeface="Tahoma" panose="020B0604030504040204" pitchFamily="34" charset="0"/>
              <a:cs typeface="Tahoma" panose="020B0604030504040204" pitchFamily="34" charset="0"/>
            </a:endParaRPr>
          </a:p>
        </p:txBody>
      </p:sp>
      <p:pic>
        <p:nvPicPr>
          <p:cNvPr id="53" name="Picture 8">
            <a:extLst>
              <a:ext uri="{FF2B5EF4-FFF2-40B4-BE49-F238E27FC236}">
                <a16:creationId xmlns:a16="http://schemas.microsoft.com/office/drawing/2014/main" xmlns="" id="{700E6202-B958-438C-BCB4-9071EF98DD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9125" y="4823667"/>
            <a:ext cx="4473996"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Oval 54">
            <a:extLst>
              <a:ext uri="{FF2B5EF4-FFF2-40B4-BE49-F238E27FC236}">
                <a16:creationId xmlns:a16="http://schemas.microsoft.com/office/drawing/2014/main" xmlns="" id="{13FBD5F2-A684-481F-A5EA-047E3D0597CB}"/>
              </a:ext>
            </a:extLst>
          </p:cNvPr>
          <p:cNvSpPr/>
          <p:nvPr/>
        </p:nvSpPr>
        <p:spPr>
          <a:xfrm>
            <a:off x="315915" y="3068960"/>
            <a:ext cx="2736304" cy="2808312"/>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xmlns="" id="{3220D9B1-609D-498B-B4C4-321CF8DA9F4C}"/>
              </a:ext>
            </a:extLst>
          </p:cNvPr>
          <p:cNvSpPr/>
          <p:nvPr/>
        </p:nvSpPr>
        <p:spPr>
          <a:xfrm>
            <a:off x="7948763" y="2924944"/>
            <a:ext cx="2736304" cy="2808312"/>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1" name="Picture 60" descr="continuous-improvement.jpg">
            <a:extLst>
              <a:ext uri="{FF2B5EF4-FFF2-40B4-BE49-F238E27FC236}">
                <a16:creationId xmlns:a16="http://schemas.microsoft.com/office/drawing/2014/main" xmlns="" id="{49E7A56A-075F-48E5-B59B-3A4F0CD0E3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0811" y="3429000"/>
            <a:ext cx="1944216" cy="1872208"/>
          </a:xfrm>
          <a:prstGeom prst="rect">
            <a:avLst/>
          </a:prstGeom>
          <a:ln>
            <a:noFill/>
          </a:ln>
          <a:effectLst>
            <a:softEdge rad="112500"/>
          </a:effectLst>
        </p:spPr>
      </p:pic>
      <p:sp>
        <p:nvSpPr>
          <p:cNvPr id="63" name="Oval 62">
            <a:extLst>
              <a:ext uri="{FF2B5EF4-FFF2-40B4-BE49-F238E27FC236}">
                <a16:creationId xmlns:a16="http://schemas.microsoft.com/office/drawing/2014/main" xmlns="" id="{CF2A0F13-D0C8-40E5-967D-98EE78AF4452}"/>
              </a:ext>
            </a:extLst>
          </p:cNvPr>
          <p:cNvSpPr/>
          <p:nvPr/>
        </p:nvSpPr>
        <p:spPr>
          <a:xfrm>
            <a:off x="4060331" y="980728"/>
            <a:ext cx="2736304" cy="2808312"/>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4" name="Picture 63" descr="cartoon-professional-characters-6-1-65f5fea8695e97b2e8e33eeec298c8bf.jpg">
            <a:extLst>
              <a:ext uri="{FF2B5EF4-FFF2-40B4-BE49-F238E27FC236}">
                <a16:creationId xmlns:a16="http://schemas.microsoft.com/office/drawing/2014/main" xmlns="" id="{19C6957E-F34C-4D22-94DE-D6C58E811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4387" y="1340768"/>
            <a:ext cx="1780142" cy="2076832"/>
          </a:xfrm>
          <a:prstGeom prst="rect">
            <a:avLst/>
          </a:prstGeom>
          <a:ln>
            <a:noFill/>
          </a:ln>
          <a:effectLst>
            <a:softEdge rad="112500"/>
          </a:effectLst>
        </p:spPr>
      </p:pic>
      <p:pic>
        <p:nvPicPr>
          <p:cNvPr id="1026" name="Picture 2" descr="Related image">
            <a:extLst>
              <a:ext uri="{FF2B5EF4-FFF2-40B4-BE49-F238E27FC236}">
                <a16:creationId xmlns:a16="http://schemas.microsoft.com/office/drawing/2014/main" xmlns="" id="{871827D2-0A60-48CD-A3B0-4AB1F142A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66571" y="3506393"/>
            <a:ext cx="2136448" cy="15967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6" name="Picture 55" descr="UNDANG-UNDANG_DARURAT_NO_142.jpg">
            <a:extLst>
              <a:ext uri="{FF2B5EF4-FFF2-40B4-BE49-F238E27FC236}">
                <a16:creationId xmlns:a16="http://schemas.microsoft.com/office/drawing/2014/main" xmlns="" id="{0634409B-E4C8-4BF9-98F2-BB27C8DA565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5936">
            <a:off x="1107052" y="4377889"/>
            <a:ext cx="1123397" cy="1416458"/>
          </a:xfrm>
          <a:prstGeom prst="rect">
            <a:avLst/>
          </a:prstGeom>
          <a:ln>
            <a:noFill/>
          </a:ln>
          <a:effectLst>
            <a:softEdge rad="112500"/>
          </a:effectLst>
        </p:spPr>
      </p:pic>
      <p:pic>
        <p:nvPicPr>
          <p:cNvPr id="57" name="Picture 19">
            <a:extLst>
              <a:ext uri="{FF2B5EF4-FFF2-40B4-BE49-F238E27FC236}">
                <a16:creationId xmlns:a16="http://schemas.microsoft.com/office/drawing/2014/main" xmlns="" id="{C8A44602-5E10-4A98-B29D-C2DD5E74995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900775">
            <a:off x="6951994" y="1338615"/>
            <a:ext cx="2306637" cy="229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
            <a:extLst>
              <a:ext uri="{FF2B5EF4-FFF2-40B4-BE49-F238E27FC236}">
                <a16:creationId xmlns:a16="http://schemas.microsoft.com/office/drawing/2014/main" xmlns="" id="{D1A9C5C6-A263-43CA-B008-897193BEBC8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50593" y="1208936"/>
            <a:ext cx="230603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5598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3047"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94421"/>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
        <p:nvSpPr>
          <p:cNvPr id="70" name="TextBox 69">
            <a:extLst>
              <a:ext uri="{FF2B5EF4-FFF2-40B4-BE49-F238E27FC236}">
                <a16:creationId xmlns:a16="http://schemas.microsoft.com/office/drawing/2014/main" xmlns="" id="{67C6AED7-7B1A-4D18-83D6-C74A476CE46E}"/>
              </a:ext>
            </a:extLst>
          </p:cNvPr>
          <p:cNvSpPr txBox="1"/>
          <p:nvPr/>
        </p:nvSpPr>
        <p:spPr>
          <a:xfrm>
            <a:off x="0" y="160421"/>
            <a:ext cx="9266830"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Tren</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Penambahan</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Simpul</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Jaringan</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2015 - 2018</a:t>
            </a:r>
          </a:p>
        </p:txBody>
      </p:sp>
      <p:sp>
        <p:nvSpPr>
          <p:cNvPr id="20" name="Rectangle: Rounded Corners 19">
            <a:extLst>
              <a:ext uri="{FF2B5EF4-FFF2-40B4-BE49-F238E27FC236}">
                <a16:creationId xmlns:a16="http://schemas.microsoft.com/office/drawing/2014/main" xmlns="" id="{2F636848-A614-4B98-B5D6-A9F1A1E2BB48}"/>
              </a:ext>
            </a:extLst>
          </p:cNvPr>
          <p:cNvSpPr/>
          <p:nvPr/>
        </p:nvSpPr>
        <p:spPr>
          <a:xfrm>
            <a:off x="157125" y="980728"/>
            <a:ext cx="10624605" cy="5472608"/>
          </a:xfrm>
          <a:prstGeom prst="roundRect">
            <a:avLst>
              <a:gd name="adj" fmla="val 4975"/>
            </a:avLst>
          </a:prstGeom>
          <a:noFill/>
          <a:ln>
            <a:solidFill>
              <a:schemeClr val="accent4">
                <a:lumMod val="90000"/>
                <a:lumOff val="10000"/>
              </a:schemeClr>
            </a:solidFill>
          </a:ln>
        </p:spPr>
        <p:style>
          <a:lnRef idx="2">
            <a:schemeClr val="accent5"/>
          </a:lnRef>
          <a:fillRef idx="1">
            <a:schemeClr val="lt1"/>
          </a:fillRef>
          <a:effectRef idx="0">
            <a:schemeClr val="accent5"/>
          </a:effectRef>
          <a:fontRef idx="minor">
            <a:schemeClr val="dk1"/>
          </a:fontRef>
        </p:style>
        <p:txBody>
          <a:bodyPr lIns="80466" tIns="40233" rIns="80466" bIns="40233" rtlCol="0" anchor="ctr"/>
          <a:lstStyle/>
          <a:p>
            <a:pPr algn="ctr"/>
            <a:endParaRPr lang="en-US"/>
          </a:p>
        </p:txBody>
      </p:sp>
      <p:graphicFrame>
        <p:nvGraphicFramePr>
          <p:cNvPr id="21" name="Chart 20">
            <a:extLst>
              <a:ext uri="{FF2B5EF4-FFF2-40B4-BE49-F238E27FC236}">
                <a16:creationId xmlns:a16="http://schemas.microsoft.com/office/drawing/2014/main" xmlns="" id="{914C8C77-E8CA-427D-BF2E-F9A244F7D195}"/>
              </a:ext>
            </a:extLst>
          </p:cNvPr>
          <p:cNvGraphicFramePr>
            <a:graphicFrameLocks/>
          </p:cNvGraphicFramePr>
          <p:nvPr>
            <p:extLst>
              <p:ext uri="{D42A27DB-BD31-4B8C-83A1-F6EECF244321}">
                <p14:modId xmlns:p14="http://schemas.microsoft.com/office/powerpoint/2010/main" val="3441927078"/>
              </p:ext>
            </p:extLst>
          </p:nvPr>
        </p:nvGraphicFramePr>
        <p:xfrm>
          <a:off x="246675" y="1124747"/>
          <a:ext cx="6030706" cy="5289203"/>
        </p:xfrm>
        <a:graphic>
          <a:graphicData uri="http://schemas.openxmlformats.org/drawingml/2006/chart">
            <c:chart xmlns:c="http://schemas.openxmlformats.org/drawingml/2006/chart" xmlns:r="http://schemas.openxmlformats.org/officeDocument/2006/relationships" r:id="rId5"/>
          </a:graphicData>
        </a:graphic>
      </p:graphicFrame>
      <p:sp>
        <p:nvSpPr>
          <p:cNvPr id="22" name="Oval 21">
            <a:extLst>
              <a:ext uri="{FF2B5EF4-FFF2-40B4-BE49-F238E27FC236}">
                <a16:creationId xmlns:a16="http://schemas.microsoft.com/office/drawing/2014/main" xmlns="" id="{89ABD1DF-AB22-478C-BB9E-3C6F71C60D81}"/>
              </a:ext>
            </a:extLst>
          </p:cNvPr>
          <p:cNvSpPr/>
          <p:nvPr/>
        </p:nvSpPr>
        <p:spPr>
          <a:xfrm>
            <a:off x="549797" y="3957674"/>
            <a:ext cx="589686" cy="623454"/>
          </a:xfrm>
          <a:prstGeom prst="ellipse">
            <a:avLst/>
          </a:prstGeom>
          <a:solidFill>
            <a:schemeClr val="accent4">
              <a:lumMod val="75000"/>
              <a:lumOff val="25000"/>
            </a:schemeClr>
          </a:solidFill>
          <a:ln/>
        </p:spPr>
        <p:style>
          <a:lnRef idx="0">
            <a:schemeClr val="accent1"/>
          </a:lnRef>
          <a:fillRef idx="3">
            <a:schemeClr val="accent1"/>
          </a:fillRef>
          <a:effectRef idx="3">
            <a:schemeClr val="accent1"/>
          </a:effectRef>
          <a:fontRef idx="minor">
            <a:schemeClr val="lt1"/>
          </a:fontRef>
        </p:style>
        <p:txBody>
          <a:bodyPr lIns="80466" tIns="40233" rIns="80466" bIns="40233" rtlCol="0" anchor="ctr"/>
          <a:lstStyle/>
          <a:p>
            <a:pPr algn="ctr"/>
            <a:r>
              <a:rPr lang="en-US" sz="1300" b="1" dirty="0"/>
              <a:t>20</a:t>
            </a:r>
          </a:p>
        </p:txBody>
      </p:sp>
      <p:sp>
        <p:nvSpPr>
          <p:cNvPr id="23" name="Oval 22">
            <a:extLst>
              <a:ext uri="{FF2B5EF4-FFF2-40B4-BE49-F238E27FC236}">
                <a16:creationId xmlns:a16="http://schemas.microsoft.com/office/drawing/2014/main" xmlns="" id="{04DF5C23-A77C-4D70-8A7C-1BE4F1709F5E}"/>
              </a:ext>
            </a:extLst>
          </p:cNvPr>
          <p:cNvSpPr/>
          <p:nvPr/>
        </p:nvSpPr>
        <p:spPr>
          <a:xfrm>
            <a:off x="1786771" y="4156364"/>
            <a:ext cx="618353" cy="623454"/>
          </a:xfrm>
          <a:prstGeom prst="ellipse">
            <a:avLst/>
          </a:prstGeom>
          <a:solidFill>
            <a:schemeClr val="accent4">
              <a:lumMod val="75000"/>
              <a:lumOff val="25000"/>
            </a:schemeClr>
          </a:solidFill>
          <a:ln/>
        </p:spPr>
        <p:style>
          <a:lnRef idx="0">
            <a:schemeClr val="accent1"/>
          </a:lnRef>
          <a:fillRef idx="3">
            <a:schemeClr val="accent1"/>
          </a:fillRef>
          <a:effectRef idx="3">
            <a:schemeClr val="accent1"/>
          </a:effectRef>
          <a:fontRef idx="minor">
            <a:schemeClr val="lt1"/>
          </a:fontRef>
        </p:style>
        <p:txBody>
          <a:bodyPr lIns="80466" tIns="40233" rIns="80466" bIns="40233" rtlCol="0" anchor="ctr"/>
          <a:lstStyle/>
          <a:p>
            <a:pPr algn="ctr"/>
            <a:r>
              <a:rPr lang="en-US" sz="1300" b="1" dirty="0"/>
              <a:t>23</a:t>
            </a:r>
          </a:p>
        </p:txBody>
      </p:sp>
      <p:sp>
        <p:nvSpPr>
          <p:cNvPr id="31" name="Oval 30">
            <a:extLst>
              <a:ext uri="{FF2B5EF4-FFF2-40B4-BE49-F238E27FC236}">
                <a16:creationId xmlns:a16="http://schemas.microsoft.com/office/drawing/2014/main" xmlns="" id="{E7F86F30-F20B-46F7-8ACA-C21F33B3C258}"/>
              </a:ext>
            </a:extLst>
          </p:cNvPr>
          <p:cNvSpPr/>
          <p:nvPr/>
        </p:nvSpPr>
        <p:spPr>
          <a:xfrm>
            <a:off x="2727532" y="2043908"/>
            <a:ext cx="651480" cy="665017"/>
          </a:xfrm>
          <a:prstGeom prst="ellipse">
            <a:avLst/>
          </a:prstGeom>
          <a:solidFill>
            <a:schemeClr val="accent4">
              <a:lumMod val="75000"/>
              <a:lumOff val="25000"/>
            </a:schemeClr>
          </a:solidFill>
          <a:ln/>
        </p:spPr>
        <p:style>
          <a:lnRef idx="0">
            <a:schemeClr val="accent1"/>
          </a:lnRef>
          <a:fillRef idx="3">
            <a:schemeClr val="accent1"/>
          </a:fillRef>
          <a:effectRef idx="3">
            <a:schemeClr val="accent1"/>
          </a:effectRef>
          <a:fontRef idx="minor">
            <a:schemeClr val="lt1"/>
          </a:fontRef>
        </p:style>
        <p:txBody>
          <a:bodyPr lIns="80466" tIns="40233" rIns="80466" bIns="40233" rtlCol="0" anchor="ctr"/>
          <a:lstStyle/>
          <a:p>
            <a:pPr algn="ctr"/>
            <a:r>
              <a:rPr lang="en-US" sz="1300" b="1" dirty="0"/>
              <a:t>108</a:t>
            </a:r>
          </a:p>
        </p:txBody>
      </p:sp>
      <p:sp>
        <p:nvSpPr>
          <p:cNvPr id="32" name="Oval 31">
            <a:extLst>
              <a:ext uri="{FF2B5EF4-FFF2-40B4-BE49-F238E27FC236}">
                <a16:creationId xmlns:a16="http://schemas.microsoft.com/office/drawing/2014/main" xmlns="" id="{717423DF-5F37-41DE-8571-A30BC0E97E44}"/>
              </a:ext>
            </a:extLst>
          </p:cNvPr>
          <p:cNvSpPr/>
          <p:nvPr/>
        </p:nvSpPr>
        <p:spPr>
          <a:xfrm>
            <a:off x="4266093" y="3381610"/>
            <a:ext cx="619602" cy="623454"/>
          </a:xfrm>
          <a:prstGeom prst="ellipse">
            <a:avLst/>
          </a:prstGeom>
          <a:solidFill>
            <a:schemeClr val="accent4">
              <a:lumMod val="75000"/>
              <a:lumOff val="25000"/>
            </a:schemeClr>
          </a:solidFill>
          <a:ln/>
        </p:spPr>
        <p:style>
          <a:lnRef idx="0">
            <a:schemeClr val="accent1"/>
          </a:lnRef>
          <a:fillRef idx="3">
            <a:schemeClr val="accent1"/>
          </a:fillRef>
          <a:effectRef idx="3">
            <a:schemeClr val="accent1"/>
          </a:effectRef>
          <a:fontRef idx="minor">
            <a:schemeClr val="lt1"/>
          </a:fontRef>
        </p:style>
        <p:txBody>
          <a:bodyPr lIns="80466" tIns="40233" rIns="80466" bIns="40233" rtlCol="0" anchor="ctr"/>
          <a:lstStyle/>
          <a:p>
            <a:pPr algn="ctr"/>
            <a:r>
              <a:rPr lang="en-US" sz="1300" b="1" dirty="0"/>
              <a:t>40</a:t>
            </a:r>
          </a:p>
        </p:txBody>
      </p:sp>
      <p:sp>
        <p:nvSpPr>
          <p:cNvPr id="33" name="Oval 32">
            <a:extLst>
              <a:ext uri="{FF2B5EF4-FFF2-40B4-BE49-F238E27FC236}">
                <a16:creationId xmlns:a16="http://schemas.microsoft.com/office/drawing/2014/main" xmlns="" id="{73E08D97-97CF-49E9-AD4B-ADED098DD3A2}"/>
              </a:ext>
            </a:extLst>
          </p:cNvPr>
          <p:cNvSpPr/>
          <p:nvPr/>
        </p:nvSpPr>
        <p:spPr>
          <a:xfrm>
            <a:off x="5484972" y="4433455"/>
            <a:ext cx="637052" cy="623454"/>
          </a:xfrm>
          <a:prstGeom prst="ellipse">
            <a:avLst/>
          </a:prstGeom>
          <a:solidFill>
            <a:schemeClr val="accent4">
              <a:lumMod val="75000"/>
              <a:lumOff val="25000"/>
            </a:schemeClr>
          </a:solidFill>
          <a:ln/>
        </p:spPr>
        <p:style>
          <a:lnRef idx="0">
            <a:schemeClr val="accent1"/>
          </a:lnRef>
          <a:fillRef idx="3">
            <a:schemeClr val="accent1"/>
          </a:fillRef>
          <a:effectRef idx="3">
            <a:schemeClr val="accent1"/>
          </a:effectRef>
          <a:fontRef idx="minor">
            <a:schemeClr val="lt1"/>
          </a:fontRef>
        </p:style>
        <p:txBody>
          <a:bodyPr lIns="80466" tIns="40233" rIns="80466" bIns="40233" rtlCol="0" anchor="ctr"/>
          <a:lstStyle/>
          <a:p>
            <a:pPr algn="ctr"/>
            <a:r>
              <a:rPr lang="en-US" sz="1300" b="1" dirty="0"/>
              <a:t>13</a:t>
            </a:r>
          </a:p>
        </p:txBody>
      </p:sp>
      <p:sp>
        <p:nvSpPr>
          <p:cNvPr id="34" name="Oval 33">
            <a:extLst>
              <a:ext uri="{FF2B5EF4-FFF2-40B4-BE49-F238E27FC236}">
                <a16:creationId xmlns:a16="http://schemas.microsoft.com/office/drawing/2014/main" xmlns="" id="{DDEC864D-EFE5-4C3A-858B-3C4013057DCE}"/>
              </a:ext>
            </a:extLst>
          </p:cNvPr>
          <p:cNvSpPr/>
          <p:nvPr/>
        </p:nvSpPr>
        <p:spPr>
          <a:xfrm>
            <a:off x="6360219" y="4725149"/>
            <a:ext cx="578300" cy="581893"/>
          </a:xfrm>
          <a:prstGeom prst="ellipse">
            <a:avLst/>
          </a:prstGeom>
          <a:solidFill>
            <a:schemeClr val="accent4">
              <a:lumMod val="75000"/>
              <a:lumOff val="25000"/>
            </a:schemeClr>
          </a:solidFill>
          <a:ln/>
        </p:spPr>
        <p:style>
          <a:lnRef idx="0">
            <a:schemeClr val="accent1"/>
          </a:lnRef>
          <a:fillRef idx="3">
            <a:schemeClr val="accent1"/>
          </a:fillRef>
          <a:effectRef idx="3">
            <a:schemeClr val="accent1"/>
          </a:effectRef>
          <a:fontRef idx="minor">
            <a:schemeClr val="lt1"/>
          </a:fontRef>
        </p:style>
        <p:txBody>
          <a:bodyPr lIns="80466" tIns="40233" rIns="80466" bIns="40233" rtlCol="0" anchor="ctr"/>
          <a:lstStyle/>
          <a:p>
            <a:pPr algn="ctr"/>
            <a:r>
              <a:rPr lang="en-US" sz="1300" b="1" dirty="0"/>
              <a:t>1</a:t>
            </a:r>
          </a:p>
        </p:txBody>
      </p:sp>
      <p:pic>
        <p:nvPicPr>
          <p:cNvPr id="35" name="Picture 34">
            <a:extLst>
              <a:ext uri="{FF2B5EF4-FFF2-40B4-BE49-F238E27FC236}">
                <a16:creationId xmlns:a16="http://schemas.microsoft.com/office/drawing/2014/main" xmlns="" id="{B1A387B2-4700-4677-84A5-7645C4F6DB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015" y="1124744"/>
            <a:ext cx="4674291" cy="4876542"/>
          </a:xfrm>
          <a:prstGeom prst="rect">
            <a:avLst/>
          </a:prstGeom>
        </p:spPr>
      </p:pic>
    </p:spTree>
    <p:extLst>
      <p:ext uri="{BB962C8B-B14F-4D97-AF65-F5344CB8AC3E}">
        <p14:creationId xmlns:p14="http://schemas.microsoft.com/office/powerpoint/2010/main" val="22511230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3047"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94421"/>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graphicFrame>
        <p:nvGraphicFramePr>
          <p:cNvPr id="19" name="Chart 18">
            <a:extLst>
              <a:ext uri="{FF2B5EF4-FFF2-40B4-BE49-F238E27FC236}">
                <a16:creationId xmlns:a16="http://schemas.microsoft.com/office/drawing/2014/main" xmlns="" id="{37FD05D8-84EC-4986-B150-5CED6858E6ED}"/>
              </a:ext>
            </a:extLst>
          </p:cNvPr>
          <p:cNvGraphicFramePr>
            <a:graphicFrameLocks/>
          </p:cNvGraphicFramePr>
          <p:nvPr>
            <p:extLst>
              <p:ext uri="{D42A27DB-BD31-4B8C-83A1-F6EECF244321}">
                <p14:modId xmlns:p14="http://schemas.microsoft.com/office/powerpoint/2010/main" val="3270435790"/>
              </p:ext>
            </p:extLst>
          </p:nvPr>
        </p:nvGraphicFramePr>
        <p:xfrm>
          <a:off x="319233" y="3788234"/>
          <a:ext cx="4182696" cy="2801257"/>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xmlns="" id="{B1AACD0A-2C6A-42E8-A27D-80CDC3092FB3}"/>
              </a:ext>
            </a:extLst>
          </p:cNvPr>
          <p:cNvSpPr txBox="1"/>
          <p:nvPr/>
        </p:nvSpPr>
        <p:spPr>
          <a:xfrm>
            <a:off x="6283051" y="5689602"/>
            <a:ext cx="4290869" cy="635250"/>
          </a:xfrm>
          <a:prstGeom prst="rect">
            <a:avLst/>
          </a:prstGeom>
          <a:noFill/>
        </p:spPr>
        <p:txBody>
          <a:bodyPr wrap="square" lIns="80466" tIns="40233" rIns="80466" bIns="40233" rtlCol="0">
            <a:spAutoFit/>
          </a:bodyPr>
          <a:lstStyle/>
          <a:p>
            <a:pPr algn="ctr"/>
            <a:r>
              <a:rPr lang="en-US" sz="1800" b="1" dirty="0">
                <a:solidFill>
                  <a:schemeClr val="accent3">
                    <a:lumMod val="75000"/>
                  </a:schemeClr>
                </a:solidFill>
                <a:latin typeface="Tw Cen MT" panose="020B0602020104020603" pitchFamily="34" charset="0"/>
              </a:rPr>
              <a:t>LAYANAN KONSULTASI DAN MAGANG</a:t>
            </a:r>
          </a:p>
          <a:p>
            <a:pPr algn="ctr"/>
            <a:r>
              <a:rPr lang="en-US" sz="1800" b="1" dirty="0">
                <a:solidFill>
                  <a:schemeClr val="accent3">
                    <a:lumMod val="75000"/>
                  </a:schemeClr>
                </a:solidFill>
                <a:latin typeface="Tw Cen MT" panose="020B0602020104020603" pitchFamily="34" charset="0"/>
              </a:rPr>
              <a:t>SIMPUL JARINGAN SIKN DAN JIKN</a:t>
            </a:r>
          </a:p>
        </p:txBody>
      </p:sp>
      <p:sp>
        <p:nvSpPr>
          <p:cNvPr id="21" name="Rectangle: Rounded Corners 20">
            <a:extLst>
              <a:ext uri="{FF2B5EF4-FFF2-40B4-BE49-F238E27FC236}">
                <a16:creationId xmlns:a16="http://schemas.microsoft.com/office/drawing/2014/main" xmlns="" id="{A21AE89B-F3BB-49C4-8F36-DFD4F2396D17}"/>
              </a:ext>
            </a:extLst>
          </p:cNvPr>
          <p:cNvSpPr/>
          <p:nvPr/>
        </p:nvSpPr>
        <p:spPr>
          <a:xfrm>
            <a:off x="101580" y="1052736"/>
            <a:ext cx="10775686" cy="5472608"/>
          </a:xfrm>
          <a:prstGeom prst="roundRect">
            <a:avLst>
              <a:gd name="adj" fmla="val 4975"/>
            </a:avLst>
          </a:prstGeom>
          <a:noFill/>
          <a:ln>
            <a:solidFill>
              <a:schemeClr val="accent4">
                <a:lumMod val="90000"/>
                <a:lumOff val="10000"/>
              </a:schemeClr>
            </a:solidFill>
          </a:ln>
        </p:spPr>
        <p:style>
          <a:lnRef idx="2">
            <a:schemeClr val="accent5"/>
          </a:lnRef>
          <a:fillRef idx="1">
            <a:schemeClr val="lt1"/>
          </a:fillRef>
          <a:effectRef idx="0">
            <a:schemeClr val="accent5"/>
          </a:effectRef>
          <a:fontRef idx="minor">
            <a:schemeClr val="dk1"/>
          </a:fontRef>
        </p:style>
        <p:txBody>
          <a:bodyPr lIns="80466" tIns="40233" rIns="80466" bIns="40233" rtlCol="0" anchor="ctr"/>
          <a:lstStyle/>
          <a:p>
            <a:pPr algn="ctr"/>
            <a:endParaRPr lang="en-US"/>
          </a:p>
        </p:txBody>
      </p:sp>
      <p:graphicFrame>
        <p:nvGraphicFramePr>
          <p:cNvPr id="22" name="Chart 21">
            <a:extLst>
              <a:ext uri="{FF2B5EF4-FFF2-40B4-BE49-F238E27FC236}">
                <a16:creationId xmlns:a16="http://schemas.microsoft.com/office/drawing/2014/main" xmlns="" id="{B10EE8B1-6012-4D7C-8F46-076F8D247651}"/>
              </a:ext>
            </a:extLst>
          </p:cNvPr>
          <p:cNvGraphicFramePr>
            <a:graphicFrameLocks/>
          </p:cNvGraphicFramePr>
          <p:nvPr>
            <p:extLst>
              <p:ext uri="{D42A27DB-BD31-4B8C-83A1-F6EECF244321}">
                <p14:modId xmlns:p14="http://schemas.microsoft.com/office/powerpoint/2010/main" val="246480305"/>
              </p:ext>
            </p:extLst>
          </p:nvPr>
        </p:nvGraphicFramePr>
        <p:xfrm>
          <a:off x="5499485" y="1124748"/>
          <a:ext cx="5372603" cy="4434227"/>
        </p:xfrm>
        <a:graphic>
          <a:graphicData uri="http://schemas.openxmlformats.org/drawingml/2006/chart">
            <c:chart xmlns:c="http://schemas.openxmlformats.org/drawingml/2006/chart" xmlns:r="http://schemas.openxmlformats.org/officeDocument/2006/relationships" r:id="rId6"/>
          </a:graphicData>
        </a:graphic>
      </p:graphicFrame>
      <p:pic>
        <p:nvPicPr>
          <p:cNvPr id="23" name="Picture 22">
            <a:extLst>
              <a:ext uri="{FF2B5EF4-FFF2-40B4-BE49-F238E27FC236}">
                <a16:creationId xmlns:a16="http://schemas.microsoft.com/office/drawing/2014/main" xmlns="" id="{874785A1-5160-47DA-818E-23CC3FC3F0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7" y="1052736"/>
            <a:ext cx="4148884" cy="2818656"/>
          </a:xfrm>
          <a:prstGeom prst="rect">
            <a:avLst/>
          </a:prstGeom>
        </p:spPr>
      </p:pic>
      <p:sp>
        <p:nvSpPr>
          <p:cNvPr id="31" name="TextBox 30">
            <a:extLst>
              <a:ext uri="{FF2B5EF4-FFF2-40B4-BE49-F238E27FC236}">
                <a16:creationId xmlns:a16="http://schemas.microsoft.com/office/drawing/2014/main" xmlns="" id="{8693320C-714D-4CB7-9116-CDAFAA5F0858}"/>
              </a:ext>
            </a:extLst>
          </p:cNvPr>
          <p:cNvSpPr txBox="1"/>
          <p:nvPr/>
        </p:nvSpPr>
        <p:spPr>
          <a:xfrm>
            <a:off x="0" y="160421"/>
            <a:ext cx="8911988"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Layanan</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Pusat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Jaringan</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Nasional 2015 - 2018</a:t>
            </a:r>
          </a:p>
        </p:txBody>
      </p:sp>
    </p:spTree>
    <p:extLst>
      <p:ext uri="{BB962C8B-B14F-4D97-AF65-F5344CB8AC3E}">
        <p14:creationId xmlns:p14="http://schemas.microsoft.com/office/powerpoint/2010/main" val="5190455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3047"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94421"/>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
        <p:nvSpPr>
          <p:cNvPr id="16" name="Rectangle 15">
            <a:extLst>
              <a:ext uri="{FF2B5EF4-FFF2-40B4-BE49-F238E27FC236}">
                <a16:creationId xmlns:a16="http://schemas.microsoft.com/office/drawing/2014/main" xmlns="" id="{4BDADC9A-AAA1-47D2-8193-1D00556FE54B}"/>
              </a:ext>
            </a:extLst>
          </p:cNvPr>
          <p:cNvSpPr/>
          <p:nvPr/>
        </p:nvSpPr>
        <p:spPr>
          <a:xfrm>
            <a:off x="3144259" y="577525"/>
            <a:ext cx="4892843" cy="5454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hart 18">
            <a:extLst>
              <a:ext uri="{FF2B5EF4-FFF2-40B4-BE49-F238E27FC236}">
                <a16:creationId xmlns:a16="http://schemas.microsoft.com/office/drawing/2014/main" xmlns="" id="{120A3002-E4B3-40BB-AEE4-ACC06F409C4B}"/>
              </a:ext>
            </a:extLst>
          </p:cNvPr>
          <p:cNvGraphicFramePr>
            <a:graphicFrameLocks/>
          </p:cNvGraphicFramePr>
          <p:nvPr>
            <p:extLst>
              <p:ext uri="{D42A27DB-BD31-4B8C-83A1-F6EECF244321}">
                <p14:modId xmlns:p14="http://schemas.microsoft.com/office/powerpoint/2010/main" val="2228533126"/>
              </p:ext>
            </p:extLst>
          </p:nvPr>
        </p:nvGraphicFramePr>
        <p:xfrm>
          <a:off x="1" y="832514"/>
          <a:ext cx="6464968" cy="4503762"/>
        </p:xfrm>
        <a:graphic>
          <a:graphicData uri="http://schemas.openxmlformats.org/drawingml/2006/chart">
            <c:chart xmlns:c="http://schemas.openxmlformats.org/drawingml/2006/chart" xmlns:r="http://schemas.openxmlformats.org/officeDocument/2006/relationships" r:id="rId5"/>
          </a:graphicData>
        </a:graphic>
      </p:graphicFrame>
      <p:pic>
        <p:nvPicPr>
          <p:cNvPr id="20" name="Picture 19">
            <a:extLst>
              <a:ext uri="{FF2B5EF4-FFF2-40B4-BE49-F238E27FC236}">
                <a16:creationId xmlns:a16="http://schemas.microsoft.com/office/drawing/2014/main" xmlns="" id="{A4094A71-3E88-4824-A0C5-BB7317BC48F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222" y="5363570"/>
            <a:ext cx="6445999" cy="1256354"/>
          </a:xfrm>
          <a:prstGeom prst="rect">
            <a:avLst/>
          </a:prstGeom>
        </p:spPr>
      </p:pic>
      <p:sp>
        <p:nvSpPr>
          <p:cNvPr id="22" name="TextBox 21">
            <a:extLst>
              <a:ext uri="{FF2B5EF4-FFF2-40B4-BE49-F238E27FC236}">
                <a16:creationId xmlns:a16="http://schemas.microsoft.com/office/drawing/2014/main" xmlns="" id="{0DC0EEE6-F7C2-4429-9C5C-C9433187A5BC}"/>
              </a:ext>
            </a:extLst>
          </p:cNvPr>
          <p:cNvSpPr txBox="1"/>
          <p:nvPr/>
        </p:nvSpPr>
        <p:spPr>
          <a:xfrm>
            <a:off x="0" y="160421"/>
            <a:ext cx="8461612"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Jumlah</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Simpul</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Jaringan</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dan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Objek</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Digital</a:t>
            </a:r>
          </a:p>
        </p:txBody>
      </p:sp>
      <p:graphicFrame>
        <p:nvGraphicFramePr>
          <p:cNvPr id="15" name="Chart 14">
            <a:extLst>
              <a:ext uri="{FF2B5EF4-FFF2-40B4-BE49-F238E27FC236}">
                <a16:creationId xmlns:a16="http://schemas.microsoft.com/office/drawing/2014/main" xmlns="" id="{29AD87FE-A641-4D05-BAFE-70F7587A277B}"/>
              </a:ext>
            </a:extLst>
          </p:cNvPr>
          <p:cNvGraphicFramePr>
            <a:graphicFrameLocks/>
          </p:cNvGraphicFramePr>
          <p:nvPr>
            <p:extLst>
              <p:ext uri="{D42A27DB-BD31-4B8C-83A1-F6EECF244321}">
                <p14:modId xmlns:p14="http://schemas.microsoft.com/office/powerpoint/2010/main" val="1665756166"/>
              </p:ext>
            </p:extLst>
          </p:nvPr>
        </p:nvGraphicFramePr>
        <p:xfrm>
          <a:off x="6577263" y="818148"/>
          <a:ext cx="4395537" cy="575911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136613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3047"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94421"/>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pic>
        <p:nvPicPr>
          <p:cNvPr id="12" name="Picture 11" descr="WhatsApp Image 2019-03-11 at 10.57.00.jpg">
            <a:extLst>
              <a:ext uri="{FF2B5EF4-FFF2-40B4-BE49-F238E27FC236}">
                <a16:creationId xmlns:a16="http://schemas.microsoft.com/office/drawing/2014/main" xmlns="" id="{CAE0B703-C0B8-4333-9E33-489CADBD967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307" y="1100201"/>
            <a:ext cx="11450471" cy="2196931"/>
          </a:xfrm>
          <a:prstGeom prst="rect">
            <a:avLst/>
          </a:prstGeom>
        </p:spPr>
      </p:pic>
      <p:sp>
        <p:nvSpPr>
          <p:cNvPr id="13" name="Oval 12">
            <a:extLst>
              <a:ext uri="{FF2B5EF4-FFF2-40B4-BE49-F238E27FC236}">
                <a16:creationId xmlns:a16="http://schemas.microsoft.com/office/drawing/2014/main" xmlns="" id="{85DA1694-D397-4F28-81B5-C2A09479DCE4}"/>
              </a:ext>
            </a:extLst>
          </p:cNvPr>
          <p:cNvSpPr/>
          <p:nvPr/>
        </p:nvSpPr>
        <p:spPr>
          <a:xfrm>
            <a:off x="170956" y="964979"/>
            <a:ext cx="1296144" cy="1296144"/>
          </a:xfrm>
          <a:prstGeom prst="ellipse">
            <a:avLst/>
          </a:prstGeom>
          <a:noFill/>
          <a:ln w="38100">
            <a:solidFill>
              <a:srgbClr val="800000"/>
            </a:solidFill>
          </a:ln>
        </p:spPr>
        <p:style>
          <a:lnRef idx="1">
            <a:schemeClr val="accent1"/>
          </a:lnRef>
          <a:fillRef idx="3">
            <a:schemeClr val="accent1"/>
          </a:fillRef>
          <a:effectRef idx="2">
            <a:schemeClr val="accent1"/>
          </a:effectRef>
          <a:fontRef idx="minor">
            <a:schemeClr val="lt1"/>
          </a:fontRef>
        </p:style>
        <p:txBody>
          <a:bodyPr lIns="91419" tIns="45710" rIns="91419" bIns="45710" rtlCol="0" anchor="ctr"/>
          <a:lstStyle/>
          <a:p>
            <a:pPr algn="ctr"/>
            <a:endParaRPr lang="en-US"/>
          </a:p>
        </p:txBody>
      </p:sp>
      <p:pic>
        <p:nvPicPr>
          <p:cNvPr id="14" name="Picture 13" descr="girl-working-computer_1308-8557.jpg">
            <a:extLst>
              <a:ext uri="{FF2B5EF4-FFF2-40B4-BE49-F238E27FC236}">
                <a16:creationId xmlns:a16="http://schemas.microsoft.com/office/drawing/2014/main" xmlns="" id="{ABAE5B40-7280-4E60-802F-F7B752BAA14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49" y="4028582"/>
            <a:ext cx="2465165" cy="2402086"/>
          </a:xfrm>
          <a:prstGeom prst="rect">
            <a:avLst/>
          </a:prstGeom>
        </p:spPr>
      </p:pic>
      <p:cxnSp>
        <p:nvCxnSpPr>
          <p:cNvPr id="15" name="Straight Arrow Connector 14">
            <a:extLst>
              <a:ext uri="{FF2B5EF4-FFF2-40B4-BE49-F238E27FC236}">
                <a16:creationId xmlns:a16="http://schemas.microsoft.com/office/drawing/2014/main" xmlns="" id="{BCEB365B-8227-450A-989F-023F57C9D5A1}"/>
              </a:ext>
            </a:extLst>
          </p:cNvPr>
          <p:cNvCxnSpPr>
            <a:cxnSpLocks/>
          </p:cNvCxnSpPr>
          <p:nvPr/>
        </p:nvCxnSpPr>
        <p:spPr>
          <a:xfrm flipH="1" flipV="1">
            <a:off x="1138990" y="2277980"/>
            <a:ext cx="1074821" cy="1764631"/>
          </a:xfrm>
          <a:prstGeom prst="straightConnector1">
            <a:avLst/>
          </a:prstGeom>
          <a:ln w="25400">
            <a:solidFill>
              <a:srgbClr val="80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xmlns="" id="{AF3CC101-036E-4C01-9B63-544BCBDD572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717288" y="3740555"/>
            <a:ext cx="7001951" cy="2520279"/>
          </a:xfrm>
          <a:prstGeom prst="rect">
            <a:avLst/>
          </a:prstGeom>
        </p:spPr>
      </p:pic>
      <p:sp>
        <p:nvSpPr>
          <p:cNvPr id="17" name="Oval 16">
            <a:extLst>
              <a:ext uri="{FF2B5EF4-FFF2-40B4-BE49-F238E27FC236}">
                <a16:creationId xmlns:a16="http://schemas.microsoft.com/office/drawing/2014/main" xmlns="" id="{A4A40BB7-4299-4EA6-92EF-E09CC369D1B2}"/>
              </a:ext>
            </a:extLst>
          </p:cNvPr>
          <p:cNvSpPr/>
          <p:nvPr/>
        </p:nvSpPr>
        <p:spPr>
          <a:xfrm>
            <a:off x="3460818" y="3456287"/>
            <a:ext cx="1296144" cy="1296144"/>
          </a:xfrm>
          <a:prstGeom prst="ellipse">
            <a:avLst/>
          </a:prstGeom>
          <a:noFill/>
          <a:ln w="38100">
            <a:solidFill>
              <a:srgbClr val="800000"/>
            </a:solidFill>
          </a:ln>
        </p:spPr>
        <p:style>
          <a:lnRef idx="1">
            <a:schemeClr val="accent1"/>
          </a:lnRef>
          <a:fillRef idx="3">
            <a:schemeClr val="accent1"/>
          </a:fillRef>
          <a:effectRef idx="2">
            <a:schemeClr val="accent1"/>
          </a:effectRef>
          <a:fontRef idx="minor">
            <a:schemeClr val="lt1"/>
          </a:fontRef>
        </p:style>
        <p:txBody>
          <a:bodyPr lIns="91419" tIns="45710" rIns="91419" bIns="45710" rtlCol="0" anchor="ctr"/>
          <a:lstStyle/>
          <a:p>
            <a:pPr algn="ctr"/>
            <a:endParaRPr lang="en-US"/>
          </a:p>
        </p:txBody>
      </p:sp>
      <p:cxnSp>
        <p:nvCxnSpPr>
          <p:cNvPr id="18" name="Straight Arrow Connector 17">
            <a:extLst>
              <a:ext uri="{FF2B5EF4-FFF2-40B4-BE49-F238E27FC236}">
                <a16:creationId xmlns:a16="http://schemas.microsoft.com/office/drawing/2014/main" xmlns="" id="{CDE37974-C967-4E8F-BA35-2CA1BB988257}"/>
              </a:ext>
            </a:extLst>
          </p:cNvPr>
          <p:cNvCxnSpPr>
            <a:cxnSpLocks/>
          </p:cNvCxnSpPr>
          <p:nvPr/>
        </p:nvCxnSpPr>
        <p:spPr>
          <a:xfrm flipV="1">
            <a:off x="3144253" y="4365846"/>
            <a:ext cx="355320" cy="398659"/>
          </a:xfrm>
          <a:prstGeom prst="straightConnector1">
            <a:avLst/>
          </a:prstGeom>
          <a:ln w="25400">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xmlns="" id="{7C96128A-2812-45DB-BB53-15FCCCE2E949}"/>
              </a:ext>
            </a:extLst>
          </p:cNvPr>
          <p:cNvSpPr txBox="1"/>
          <p:nvPr/>
        </p:nvSpPr>
        <p:spPr>
          <a:xfrm>
            <a:off x="7894248" y="5828782"/>
            <a:ext cx="1800201" cy="400110"/>
          </a:xfrm>
          <a:prstGeom prst="rect">
            <a:avLst/>
          </a:prstGeom>
          <a:noFill/>
        </p:spPr>
        <p:txBody>
          <a:bodyPr wrap="square" rtlCol="0">
            <a:spAutoFit/>
          </a:bodyPr>
          <a:lstStyle/>
          <a:p>
            <a:pPr algn="ctr"/>
            <a:r>
              <a:rPr lang="en-US" sz="2000" b="1" dirty="0" err="1">
                <a:solidFill>
                  <a:srgbClr val="083153"/>
                </a:solidFill>
              </a:rPr>
              <a:t>Tahun</a:t>
            </a:r>
            <a:r>
              <a:rPr lang="en-US" sz="2000" b="1" dirty="0">
                <a:solidFill>
                  <a:srgbClr val="083153"/>
                </a:solidFill>
              </a:rPr>
              <a:t> 2017</a:t>
            </a:r>
          </a:p>
        </p:txBody>
      </p:sp>
      <p:sp>
        <p:nvSpPr>
          <p:cNvPr id="20" name="TextBox 19">
            <a:extLst>
              <a:ext uri="{FF2B5EF4-FFF2-40B4-BE49-F238E27FC236}">
                <a16:creationId xmlns:a16="http://schemas.microsoft.com/office/drawing/2014/main" xmlns="" id="{9F514A27-83C5-4044-B983-E670B44772A4}"/>
              </a:ext>
            </a:extLst>
          </p:cNvPr>
          <p:cNvSpPr txBox="1"/>
          <p:nvPr/>
        </p:nvSpPr>
        <p:spPr>
          <a:xfrm>
            <a:off x="7966620" y="2276872"/>
            <a:ext cx="1800201" cy="400110"/>
          </a:xfrm>
          <a:prstGeom prst="rect">
            <a:avLst/>
          </a:prstGeom>
          <a:noFill/>
        </p:spPr>
        <p:txBody>
          <a:bodyPr wrap="square" rtlCol="0">
            <a:spAutoFit/>
          </a:bodyPr>
          <a:lstStyle/>
          <a:p>
            <a:pPr algn="ctr"/>
            <a:r>
              <a:rPr lang="en-US" sz="2000" b="1" dirty="0" err="1">
                <a:solidFill>
                  <a:srgbClr val="083153"/>
                </a:solidFill>
              </a:rPr>
              <a:t>Tahun</a:t>
            </a:r>
            <a:r>
              <a:rPr lang="en-US" sz="2000" b="1" dirty="0">
                <a:solidFill>
                  <a:srgbClr val="083153"/>
                </a:solidFill>
              </a:rPr>
              <a:t> 2018</a:t>
            </a:r>
          </a:p>
        </p:txBody>
      </p:sp>
      <p:sp>
        <p:nvSpPr>
          <p:cNvPr id="21" name="TextBox 20">
            <a:extLst>
              <a:ext uri="{FF2B5EF4-FFF2-40B4-BE49-F238E27FC236}">
                <a16:creationId xmlns:a16="http://schemas.microsoft.com/office/drawing/2014/main" xmlns="" id="{6282E4AE-6F88-4D67-9F2B-358F58195CDA}"/>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Kunjungan</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ke</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Portal jikn.go.id 2017 - 2018</a:t>
            </a:r>
          </a:p>
        </p:txBody>
      </p:sp>
    </p:spTree>
    <p:extLst>
      <p:ext uri="{BB962C8B-B14F-4D97-AF65-F5344CB8AC3E}">
        <p14:creationId xmlns:p14="http://schemas.microsoft.com/office/powerpoint/2010/main" val="1839735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3046"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94421"/>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
        <p:nvSpPr>
          <p:cNvPr id="21" name="TextBox 20">
            <a:extLst>
              <a:ext uri="{FF2B5EF4-FFF2-40B4-BE49-F238E27FC236}">
                <a16:creationId xmlns:a16="http://schemas.microsoft.com/office/drawing/2014/main" xmlns="" id="{6282E4AE-6F88-4D67-9F2B-358F58195CDA}"/>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Pembinaan</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Simpul</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Jaringan</a:t>
            </a:r>
            <a:endPar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graphicFrame>
        <p:nvGraphicFramePr>
          <p:cNvPr id="11" name="Diagram 10">
            <a:extLst>
              <a:ext uri="{FF2B5EF4-FFF2-40B4-BE49-F238E27FC236}">
                <a16:creationId xmlns:a16="http://schemas.microsoft.com/office/drawing/2014/main" xmlns="" id="{69359762-E2BD-4C38-B4F2-6388C78E6446}"/>
              </a:ext>
            </a:extLst>
          </p:cNvPr>
          <p:cNvGraphicFramePr/>
          <p:nvPr>
            <p:extLst>
              <p:ext uri="{D42A27DB-BD31-4B8C-83A1-F6EECF244321}">
                <p14:modId xmlns:p14="http://schemas.microsoft.com/office/powerpoint/2010/main" val="2696063667"/>
              </p:ext>
            </p:extLst>
          </p:nvPr>
        </p:nvGraphicFramePr>
        <p:xfrm>
          <a:off x="1050786" y="827506"/>
          <a:ext cx="8887477" cy="5921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 name="Group 1">
            <a:extLst>
              <a:ext uri="{FF2B5EF4-FFF2-40B4-BE49-F238E27FC236}">
                <a16:creationId xmlns:a16="http://schemas.microsoft.com/office/drawing/2014/main" xmlns="" id="{85134CCC-0456-4ED8-82AE-B66A72325BAE}"/>
              </a:ext>
            </a:extLst>
          </p:cNvPr>
          <p:cNvGrpSpPr/>
          <p:nvPr/>
        </p:nvGrpSpPr>
        <p:grpSpPr>
          <a:xfrm>
            <a:off x="148905" y="2917706"/>
            <a:ext cx="2286000" cy="1784668"/>
            <a:chOff x="148905" y="2917706"/>
            <a:chExt cx="2286000" cy="1784668"/>
          </a:xfrm>
          <a:noFill/>
        </p:grpSpPr>
        <p:sp>
          <p:nvSpPr>
            <p:cNvPr id="15" name="Rounded Rectangle 55">
              <a:extLst>
                <a:ext uri="{FF2B5EF4-FFF2-40B4-BE49-F238E27FC236}">
                  <a16:creationId xmlns:a16="http://schemas.microsoft.com/office/drawing/2014/main" xmlns="" id="{B9015199-DF79-4419-832A-D33CFE3B54E9}"/>
                </a:ext>
              </a:extLst>
            </p:cNvPr>
            <p:cNvSpPr/>
            <p:nvPr/>
          </p:nvSpPr>
          <p:spPr>
            <a:xfrm>
              <a:off x="148905" y="2917706"/>
              <a:ext cx="2286000" cy="548640"/>
            </a:xfrm>
            <a:prstGeom prst="roundRect">
              <a:avLst/>
            </a:prstGeom>
            <a:grpFill/>
            <a:ln>
              <a:solidFill>
                <a:schemeClr val="accent1"/>
              </a:solidFill>
            </a:ln>
          </p:spPr>
          <p:style>
            <a:lnRef idx="0">
              <a:schemeClr val="accent1"/>
            </a:lnRef>
            <a:fillRef idx="3">
              <a:schemeClr val="accent1"/>
            </a:fillRef>
            <a:effectRef idx="3">
              <a:schemeClr val="accent1"/>
            </a:effectRef>
            <a:fontRef idx="minor">
              <a:schemeClr val="lt1"/>
            </a:fontRef>
          </p:style>
          <p:txBody>
            <a:bodyPr rtlCol="0" anchor="ctr"/>
            <a:lstStyle/>
            <a:p>
              <a:pPr lvl="0" algn="r"/>
              <a:r>
                <a:rPr lang="id-ID" sz="1400" dirty="0">
                  <a:solidFill>
                    <a:srgbClr val="044070"/>
                  </a:solidFill>
                  <a:latin typeface="+mj-lt"/>
                </a:rPr>
                <a:t>Program penyelenggaraan</a:t>
              </a:r>
              <a:endParaRPr lang="en-US" sz="1400" dirty="0">
                <a:solidFill>
                  <a:srgbClr val="044070"/>
                </a:solidFill>
                <a:latin typeface="+mj-lt"/>
              </a:endParaRPr>
            </a:p>
            <a:p>
              <a:pPr lvl="0" algn="r"/>
              <a:r>
                <a:rPr lang="id-ID" sz="1400" dirty="0">
                  <a:solidFill>
                    <a:srgbClr val="044070"/>
                  </a:solidFill>
                  <a:latin typeface="+mj-lt"/>
                </a:rPr>
                <a:t>SIKN-JIKN</a:t>
              </a:r>
            </a:p>
          </p:txBody>
        </p:sp>
        <p:sp>
          <p:nvSpPr>
            <p:cNvPr id="16" name="Rounded Rectangle 55">
              <a:extLst>
                <a:ext uri="{FF2B5EF4-FFF2-40B4-BE49-F238E27FC236}">
                  <a16:creationId xmlns:a16="http://schemas.microsoft.com/office/drawing/2014/main" xmlns="" id="{D012CBF7-33E1-4C37-B9AF-0BAAE7A3F464}"/>
                </a:ext>
              </a:extLst>
            </p:cNvPr>
            <p:cNvSpPr/>
            <p:nvPr/>
          </p:nvSpPr>
          <p:spPr>
            <a:xfrm>
              <a:off x="148905" y="3535720"/>
              <a:ext cx="2286000" cy="548640"/>
            </a:xfrm>
            <a:prstGeom prst="roundRect">
              <a:avLst/>
            </a:prstGeom>
            <a:grpFill/>
            <a:ln>
              <a:solidFill>
                <a:schemeClr val="accent1"/>
              </a:solidFill>
            </a:ln>
          </p:spPr>
          <p:style>
            <a:lnRef idx="0">
              <a:schemeClr val="accent1"/>
            </a:lnRef>
            <a:fillRef idx="3">
              <a:schemeClr val="accent1"/>
            </a:fillRef>
            <a:effectRef idx="3">
              <a:schemeClr val="accent1"/>
            </a:effectRef>
            <a:fontRef idx="minor">
              <a:schemeClr val="lt1"/>
            </a:fontRef>
          </p:style>
          <p:txBody>
            <a:bodyPr rtlCol="0" anchor="ctr"/>
            <a:lstStyle/>
            <a:p>
              <a:pPr lvl="0" algn="r"/>
              <a:r>
                <a:rPr lang="id-ID" sz="1400" dirty="0">
                  <a:solidFill>
                    <a:srgbClr val="044070"/>
                  </a:solidFill>
                  <a:latin typeface="+mj-lt"/>
                </a:rPr>
                <a:t>Pendidikan dan pelatihan</a:t>
              </a:r>
              <a:endParaRPr lang="en-US" sz="1400" dirty="0">
                <a:solidFill>
                  <a:srgbClr val="044070"/>
                </a:solidFill>
                <a:latin typeface="+mj-lt"/>
              </a:endParaRPr>
            </a:p>
            <a:p>
              <a:pPr lvl="0" algn="r"/>
              <a:r>
                <a:rPr lang="id-ID" sz="1400" dirty="0">
                  <a:solidFill>
                    <a:srgbClr val="044070"/>
                  </a:solidFill>
                  <a:latin typeface="+mj-lt"/>
                </a:rPr>
                <a:t>SIKN-JIKN</a:t>
              </a:r>
            </a:p>
          </p:txBody>
        </p:sp>
        <p:sp>
          <p:nvSpPr>
            <p:cNvPr id="14" name="Rounded Rectangle 55">
              <a:extLst>
                <a:ext uri="{FF2B5EF4-FFF2-40B4-BE49-F238E27FC236}">
                  <a16:creationId xmlns:a16="http://schemas.microsoft.com/office/drawing/2014/main" xmlns="" id="{3F98CC3C-A651-4A85-BB66-24E15A391322}"/>
                </a:ext>
              </a:extLst>
            </p:cNvPr>
            <p:cNvSpPr/>
            <p:nvPr/>
          </p:nvSpPr>
          <p:spPr>
            <a:xfrm>
              <a:off x="148905" y="4153734"/>
              <a:ext cx="2286000" cy="548640"/>
            </a:xfrm>
            <a:prstGeom prst="roundRect">
              <a:avLst/>
            </a:prstGeom>
            <a:grpFill/>
            <a:ln>
              <a:solidFill>
                <a:schemeClr val="accent1"/>
              </a:solidFill>
            </a:ln>
          </p:spPr>
          <p:style>
            <a:lnRef idx="0">
              <a:schemeClr val="accent1"/>
            </a:lnRef>
            <a:fillRef idx="3">
              <a:schemeClr val="accent1"/>
            </a:fillRef>
            <a:effectRef idx="3">
              <a:schemeClr val="accent1"/>
            </a:effectRef>
            <a:fontRef idx="minor">
              <a:schemeClr val="lt1"/>
            </a:fontRef>
          </p:style>
          <p:txBody>
            <a:bodyPr rtlCol="0" anchor="ctr"/>
            <a:lstStyle/>
            <a:p>
              <a:pPr lvl="0" algn="r"/>
              <a:r>
                <a:rPr lang="id-ID" sz="1400" dirty="0">
                  <a:solidFill>
                    <a:srgbClr val="044070"/>
                  </a:solidFill>
                  <a:latin typeface="+mj-lt"/>
                </a:rPr>
                <a:t>Prasarana dan sarana</a:t>
              </a:r>
              <a:endParaRPr lang="en-US" sz="1400" dirty="0">
                <a:solidFill>
                  <a:srgbClr val="044070"/>
                </a:solidFill>
                <a:latin typeface="+mj-lt"/>
              </a:endParaRPr>
            </a:p>
            <a:p>
              <a:pPr lvl="0" algn="r"/>
              <a:r>
                <a:rPr lang="id-ID" sz="1400" dirty="0">
                  <a:solidFill>
                    <a:srgbClr val="044070"/>
                  </a:solidFill>
                  <a:latin typeface="+mj-lt"/>
                </a:rPr>
                <a:t>SIKN-JIKN</a:t>
              </a:r>
            </a:p>
          </p:txBody>
        </p:sp>
      </p:grpSp>
      <p:grpSp>
        <p:nvGrpSpPr>
          <p:cNvPr id="3" name="Group 2">
            <a:extLst>
              <a:ext uri="{FF2B5EF4-FFF2-40B4-BE49-F238E27FC236}">
                <a16:creationId xmlns:a16="http://schemas.microsoft.com/office/drawing/2014/main" xmlns="" id="{958C8ACC-26EA-4E2E-85EE-0FAB19E46C34}"/>
              </a:ext>
            </a:extLst>
          </p:cNvPr>
          <p:cNvGrpSpPr/>
          <p:nvPr/>
        </p:nvGrpSpPr>
        <p:grpSpPr>
          <a:xfrm>
            <a:off x="6331070" y="730987"/>
            <a:ext cx="2286000" cy="1787083"/>
            <a:chOff x="6331070" y="730987"/>
            <a:chExt cx="2286000" cy="1787083"/>
          </a:xfrm>
          <a:noFill/>
        </p:grpSpPr>
        <p:sp>
          <p:nvSpPr>
            <p:cNvPr id="20" name="Rounded Rectangle 55">
              <a:extLst>
                <a:ext uri="{FF2B5EF4-FFF2-40B4-BE49-F238E27FC236}">
                  <a16:creationId xmlns:a16="http://schemas.microsoft.com/office/drawing/2014/main" xmlns="" id="{0E328370-55D0-4478-B24E-3C4B5F57F1D3}"/>
                </a:ext>
              </a:extLst>
            </p:cNvPr>
            <p:cNvSpPr/>
            <p:nvPr/>
          </p:nvSpPr>
          <p:spPr>
            <a:xfrm>
              <a:off x="6331070" y="730987"/>
              <a:ext cx="2286000" cy="548640"/>
            </a:xfrm>
            <a:prstGeom prst="roundRect">
              <a:avLst/>
            </a:prstGeom>
            <a:grpFill/>
            <a:ln>
              <a:solidFill>
                <a:srgbClr val="FF6109"/>
              </a:solidFill>
            </a:ln>
          </p:spPr>
          <p:style>
            <a:lnRef idx="0">
              <a:schemeClr val="accent5"/>
            </a:lnRef>
            <a:fillRef idx="3">
              <a:schemeClr val="accent5"/>
            </a:fillRef>
            <a:effectRef idx="3">
              <a:schemeClr val="accent5"/>
            </a:effectRef>
            <a:fontRef idx="minor">
              <a:schemeClr val="lt1"/>
            </a:fontRef>
          </p:style>
          <p:txBody>
            <a:bodyPr rtlCol="0" anchor="ctr"/>
            <a:lstStyle/>
            <a:p>
              <a:pPr lvl="0"/>
              <a:r>
                <a:rPr lang="id-ID" sz="1400" dirty="0">
                  <a:solidFill>
                    <a:srgbClr val="044070"/>
                  </a:solidFill>
                  <a:latin typeface="+mj-lt"/>
                </a:rPr>
                <a:t>Informasi kearsipan yang terbuka</a:t>
              </a:r>
            </a:p>
          </p:txBody>
        </p:sp>
        <p:sp>
          <p:nvSpPr>
            <p:cNvPr id="22" name="Rounded Rectangle 55">
              <a:extLst>
                <a:ext uri="{FF2B5EF4-FFF2-40B4-BE49-F238E27FC236}">
                  <a16:creationId xmlns:a16="http://schemas.microsoft.com/office/drawing/2014/main" xmlns="" id="{0C41C243-2231-4F50-84F4-B35F6587F04C}"/>
                </a:ext>
              </a:extLst>
            </p:cNvPr>
            <p:cNvSpPr/>
            <p:nvPr/>
          </p:nvSpPr>
          <p:spPr>
            <a:xfrm>
              <a:off x="6331070" y="1350208"/>
              <a:ext cx="2286000" cy="548640"/>
            </a:xfrm>
            <a:prstGeom prst="roundRect">
              <a:avLst/>
            </a:prstGeom>
            <a:grpFill/>
            <a:ln>
              <a:solidFill>
                <a:srgbClr val="FF6109"/>
              </a:solidFill>
            </a:ln>
          </p:spPr>
          <p:style>
            <a:lnRef idx="0">
              <a:schemeClr val="accent5"/>
            </a:lnRef>
            <a:fillRef idx="3">
              <a:schemeClr val="accent5"/>
            </a:fillRef>
            <a:effectRef idx="3">
              <a:schemeClr val="accent5"/>
            </a:effectRef>
            <a:fontRef idx="minor">
              <a:schemeClr val="lt1"/>
            </a:fontRef>
          </p:style>
          <p:txBody>
            <a:bodyPr rtlCol="0" anchor="ctr"/>
            <a:lstStyle/>
            <a:p>
              <a:pPr lvl="0"/>
              <a:r>
                <a:rPr lang="en-US" sz="1400" dirty="0" err="1">
                  <a:solidFill>
                    <a:srgbClr val="044070"/>
                  </a:solidFill>
                  <a:latin typeface="+mj-lt"/>
                </a:rPr>
                <a:t>Informasi</a:t>
              </a:r>
              <a:r>
                <a:rPr lang="en-US" sz="1400" dirty="0">
                  <a:solidFill>
                    <a:srgbClr val="044070"/>
                  </a:solidFill>
                  <a:latin typeface="+mj-lt"/>
                </a:rPr>
                <a:t> </a:t>
              </a:r>
              <a:r>
                <a:rPr lang="en-US" sz="1400" dirty="0" err="1">
                  <a:solidFill>
                    <a:srgbClr val="044070"/>
                  </a:solidFill>
                  <a:latin typeface="+mj-lt"/>
                </a:rPr>
                <a:t>kearsipan</a:t>
              </a:r>
              <a:r>
                <a:rPr lang="en-US" sz="1400" dirty="0">
                  <a:solidFill>
                    <a:srgbClr val="044070"/>
                  </a:solidFill>
                  <a:latin typeface="+mj-lt"/>
                </a:rPr>
                <a:t> </a:t>
              </a:r>
              <a:r>
                <a:rPr lang="en-US" sz="1400" dirty="0" err="1">
                  <a:solidFill>
                    <a:srgbClr val="044070"/>
                  </a:solidFill>
                  <a:latin typeface="+mj-lt"/>
                </a:rPr>
                <a:t>dari</a:t>
              </a:r>
              <a:r>
                <a:rPr lang="en-US" sz="1400" dirty="0">
                  <a:solidFill>
                    <a:srgbClr val="044070"/>
                  </a:solidFill>
                  <a:latin typeface="+mj-lt"/>
                </a:rPr>
                <a:t> </a:t>
              </a:r>
              <a:r>
                <a:rPr lang="en-US" sz="1400" dirty="0" err="1">
                  <a:solidFill>
                    <a:srgbClr val="044070"/>
                  </a:solidFill>
                  <a:latin typeface="+mj-lt"/>
                </a:rPr>
                <a:t>arsip</a:t>
              </a:r>
              <a:r>
                <a:rPr lang="en-US" sz="1400" dirty="0">
                  <a:solidFill>
                    <a:srgbClr val="044070"/>
                  </a:solidFill>
                  <a:latin typeface="+mj-lt"/>
                </a:rPr>
                <a:t> </a:t>
              </a:r>
              <a:r>
                <a:rPr lang="en-US" sz="1400" dirty="0" err="1">
                  <a:solidFill>
                    <a:srgbClr val="044070"/>
                  </a:solidFill>
                  <a:latin typeface="+mj-lt"/>
                </a:rPr>
                <a:t>dinamis</a:t>
              </a:r>
              <a:r>
                <a:rPr lang="en-US" sz="1400" dirty="0">
                  <a:solidFill>
                    <a:srgbClr val="044070"/>
                  </a:solidFill>
                  <a:latin typeface="+mj-lt"/>
                </a:rPr>
                <a:t> </a:t>
              </a:r>
              <a:r>
                <a:rPr lang="en-US" sz="1400" dirty="0" err="1">
                  <a:solidFill>
                    <a:srgbClr val="044070"/>
                  </a:solidFill>
                  <a:latin typeface="+mj-lt"/>
                </a:rPr>
                <a:t>dan</a:t>
              </a:r>
              <a:r>
                <a:rPr lang="en-US" sz="1400" dirty="0">
                  <a:solidFill>
                    <a:srgbClr val="044070"/>
                  </a:solidFill>
                  <a:latin typeface="+mj-lt"/>
                </a:rPr>
                <a:t> </a:t>
              </a:r>
              <a:r>
                <a:rPr lang="en-US" sz="1400" dirty="0" err="1">
                  <a:solidFill>
                    <a:srgbClr val="044070"/>
                  </a:solidFill>
                  <a:latin typeface="+mj-lt"/>
                </a:rPr>
                <a:t>arsip</a:t>
              </a:r>
              <a:r>
                <a:rPr lang="en-US" sz="1400" dirty="0">
                  <a:solidFill>
                    <a:srgbClr val="044070"/>
                  </a:solidFill>
                  <a:latin typeface="+mj-lt"/>
                </a:rPr>
                <a:t> </a:t>
              </a:r>
              <a:r>
                <a:rPr lang="en-US" sz="1400" dirty="0" err="1">
                  <a:solidFill>
                    <a:srgbClr val="044070"/>
                  </a:solidFill>
                  <a:latin typeface="+mj-lt"/>
                </a:rPr>
                <a:t>statis</a:t>
              </a:r>
              <a:endParaRPr lang="id-ID" sz="1400" dirty="0">
                <a:solidFill>
                  <a:srgbClr val="044070"/>
                </a:solidFill>
                <a:latin typeface="+mj-lt"/>
              </a:endParaRPr>
            </a:p>
          </p:txBody>
        </p:sp>
        <p:sp>
          <p:nvSpPr>
            <p:cNvPr id="19" name="Rounded Rectangle 55">
              <a:extLst>
                <a:ext uri="{FF2B5EF4-FFF2-40B4-BE49-F238E27FC236}">
                  <a16:creationId xmlns:a16="http://schemas.microsoft.com/office/drawing/2014/main" xmlns="" id="{6CF23BBF-8D2A-4637-A475-85F6A22495E5}"/>
                </a:ext>
              </a:extLst>
            </p:cNvPr>
            <p:cNvSpPr/>
            <p:nvPr/>
          </p:nvSpPr>
          <p:spPr>
            <a:xfrm>
              <a:off x="6331070" y="1969430"/>
              <a:ext cx="2286000" cy="548640"/>
            </a:xfrm>
            <a:prstGeom prst="roundRect">
              <a:avLst/>
            </a:prstGeom>
            <a:grpFill/>
            <a:ln>
              <a:solidFill>
                <a:srgbClr val="FF6109"/>
              </a:solidFill>
            </a:ln>
          </p:spPr>
          <p:style>
            <a:lnRef idx="0">
              <a:schemeClr val="accent5"/>
            </a:lnRef>
            <a:fillRef idx="3">
              <a:schemeClr val="accent5"/>
            </a:fillRef>
            <a:effectRef idx="3">
              <a:schemeClr val="accent5"/>
            </a:effectRef>
            <a:fontRef idx="minor">
              <a:schemeClr val="lt1"/>
            </a:fontRef>
          </p:style>
          <p:txBody>
            <a:bodyPr rtlCol="0" anchor="ctr"/>
            <a:lstStyle/>
            <a:p>
              <a:pPr lvl="0"/>
              <a:r>
                <a:rPr lang="en-US" sz="1400" dirty="0">
                  <a:solidFill>
                    <a:srgbClr val="044070"/>
                  </a:solidFill>
                  <a:latin typeface="+mj-lt"/>
                </a:rPr>
                <a:t>D</a:t>
              </a:r>
              <a:r>
                <a:rPr lang="id-ID" sz="1400" dirty="0">
                  <a:solidFill>
                    <a:srgbClr val="044070"/>
                  </a:solidFill>
                  <a:latin typeface="+mj-lt"/>
                </a:rPr>
                <a:t>aftar arsip dinamis dan daftar arsip statis</a:t>
              </a:r>
            </a:p>
          </p:txBody>
        </p:sp>
      </p:grpSp>
      <p:grpSp>
        <p:nvGrpSpPr>
          <p:cNvPr id="4" name="Group 3">
            <a:extLst>
              <a:ext uri="{FF2B5EF4-FFF2-40B4-BE49-F238E27FC236}">
                <a16:creationId xmlns:a16="http://schemas.microsoft.com/office/drawing/2014/main" xmlns="" id="{F0D18CFD-432A-4A31-B2DD-31BAE317AC01}"/>
              </a:ext>
            </a:extLst>
          </p:cNvPr>
          <p:cNvGrpSpPr/>
          <p:nvPr/>
        </p:nvGrpSpPr>
        <p:grpSpPr>
          <a:xfrm>
            <a:off x="8527399" y="2866749"/>
            <a:ext cx="2286000" cy="1749572"/>
            <a:chOff x="8527399" y="2866749"/>
            <a:chExt cx="2286000" cy="1749572"/>
          </a:xfrm>
          <a:noFill/>
        </p:grpSpPr>
        <p:sp>
          <p:nvSpPr>
            <p:cNvPr id="33" name="Rounded Rectangle 55">
              <a:extLst>
                <a:ext uri="{FF2B5EF4-FFF2-40B4-BE49-F238E27FC236}">
                  <a16:creationId xmlns:a16="http://schemas.microsoft.com/office/drawing/2014/main" xmlns="" id="{014CE768-CEB6-4996-BBB0-64E72ACBC362}"/>
                </a:ext>
              </a:extLst>
            </p:cNvPr>
            <p:cNvSpPr/>
            <p:nvPr/>
          </p:nvSpPr>
          <p:spPr>
            <a:xfrm>
              <a:off x="8527399" y="4067681"/>
              <a:ext cx="2286000" cy="548640"/>
            </a:xfrm>
            <a:prstGeom prst="roundRect">
              <a:avLst/>
            </a:prstGeom>
            <a:grpFill/>
            <a:ln>
              <a:solidFill>
                <a:schemeClr val="bg1">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lvl="0"/>
              <a:r>
                <a:rPr lang="id-ID" sz="1400" dirty="0">
                  <a:solidFill>
                    <a:srgbClr val="044070"/>
                  </a:solidFill>
                  <a:latin typeface="+mj-lt"/>
                </a:rPr>
                <a:t>E-learning</a:t>
              </a:r>
            </a:p>
            <a:p>
              <a:pPr lvl="0"/>
              <a:r>
                <a:rPr lang="id-ID" sz="1400" dirty="0">
                  <a:solidFill>
                    <a:srgbClr val="044070"/>
                  </a:solidFill>
                  <a:latin typeface="+mj-lt"/>
                </a:rPr>
                <a:t>Video pembelajaran mandiri</a:t>
              </a:r>
            </a:p>
          </p:txBody>
        </p:sp>
        <p:sp>
          <p:nvSpPr>
            <p:cNvPr id="34" name="Rounded Rectangle 55">
              <a:extLst>
                <a:ext uri="{FF2B5EF4-FFF2-40B4-BE49-F238E27FC236}">
                  <a16:creationId xmlns:a16="http://schemas.microsoft.com/office/drawing/2014/main" xmlns="" id="{CC601ED8-541C-4452-94F3-0B85F69AC64F}"/>
                </a:ext>
              </a:extLst>
            </p:cNvPr>
            <p:cNvSpPr/>
            <p:nvPr/>
          </p:nvSpPr>
          <p:spPr>
            <a:xfrm>
              <a:off x="8527399" y="3467215"/>
              <a:ext cx="2286000" cy="548640"/>
            </a:xfrm>
            <a:prstGeom prst="roundRect">
              <a:avLst/>
            </a:prstGeom>
            <a:grpFill/>
            <a:ln>
              <a:solidFill>
                <a:schemeClr val="bg1">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lvl="0"/>
              <a:r>
                <a:rPr lang="id-ID" sz="1400" dirty="0">
                  <a:solidFill>
                    <a:srgbClr val="044070"/>
                  </a:solidFill>
                  <a:latin typeface="+mj-lt"/>
                </a:rPr>
                <a:t>Bimbingan teknis dan magang</a:t>
              </a:r>
            </a:p>
          </p:txBody>
        </p:sp>
        <p:sp>
          <p:nvSpPr>
            <p:cNvPr id="32" name="Rounded Rectangle 55">
              <a:extLst>
                <a:ext uri="{FF2B5EF4-FFF2-40B4-BE49-F238E27FC236}">
                  <a16:creationId xmlns:a16="http://schemas.microsoft.com/office/drawing/2014/main" xmlns="" id="{4D4AD737-DCDF-4D38-99E6-D37659326763}"/>
                </a:ext>
              </a:extLst>
            </p:cNvPr>
            <p:cNvSpPr/>
            <p:nvPr/>
          </p:nvSpPr>
          <p:spPr>
            <a:xfrm>
              <a:off x="8527399" y="2866749"/>
              <a:ext cx="2286000" cy="548640"/>
            </a:xfrm>
            <a:prstGeom prst="roundRect">
              <a:avLst/>
            </a:prstGeom>
            <a:grpFill/>
            <a:ln>
              <a:solidFill>
                <a:schemeClr val="bg1">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lvl="0"/>
              <a:r>
                <a:rPr lang="id-ID" sz="1400" dirty="0">
                  <a:solidFill>
                    <a:srgbClr val="044070"/>
                  </a:solidFill>
                  <a:latin typeface="+mj-lt"/>
                </a:rPr>
                <a:t>Rakornas, sosialisasi, workshop, dan konsultasi</a:t>
              </a:r>
            </a:p>
          </p:txBody>
        </p:sp>
      </p:grpSp>
      <p:grpSp>
        <p:nvGrpSpPr>
          <p:cNvPr id="5" name="Group 4">
            <a:extLst>
              <a:ext uri="{FF2B5EF4-FFF2-40B4-BE49-F238E27FC236}">
                <a16:creationId xmlns:a16="http://schemas.microsoft.com/office/drawing/2014/main" xmlns="" id="{661905FD-691C-4A8E-B2E7-D334B7859DD6}"/>
              </a:ext>
            </a:extLst>
          </p:cNvPr>
          <p:cNvGrpSpPr/>
          <p:nvPr/>
        </p:nvGrpSpPr>
        <p:grpSpPr>
          <a:xfrm>
            <a:off x="2325572" y="5330606"/>
            <a:ext cx="2286000" cy="1163674"/>
            <a:chOff x="2325572" y="5330606"/>
            <a:chExt cx="2286000" cy="1163674"/>
          </a:xfrm>
          <a:noFill/>
        </p:grpSpPr>
        <p:sp>
          <p:nvSpPr>
            <p:cNvPr id="36" name="Rounded Rectangle 55">
              <a:extLst>
                <a:ext uri="{FF2B5EF4-FFF2-40B4-BE49-F238E27FC236}">
                  <a16:creationId xmlns:a16="http://schemas.microsoft.com/office/drawing/2014/main" xmlns="" id="{F5A64E63-4DC9-47D2-B2E4-BDF34FE5B63A}"/>
                </a:ext>
              </a:extLst>
            </p:cNvPr>
            <p:cNvSpPr/>
            <p:nvPr/>
          </p:nvSpPr>
          <p:spPr>
            <a:xfrm>
              <a:off x="2325572" y="5330606"/>
              <a:ext cx="2286000" cy="548640"/>
            </a:xfrm>
            <a:prstGeom prst="roundRect">
              <a:avLst/>
            </a:prstGeom>
            <a:grpFill/>
            <a:ln>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lvl="0" algn="r"/>
              <a:r>
                <a:rPr lang="id-ID" sz="1400" dirty="0">
                  <a:solidFill>
                    <a:srgbClr val="044070"/>
                  </a:solidFill>
                  <a:latin typeface="+mj-lt"/>
                </a:rPr>
                <a:t>Aplikasi SIKN</a:t>
              </a:r>
            </a:p>
          </p:txBody>
        </p:sp>
        <p:sp>
          <p:nvSpPr>
            <p:cNvPr id="37" name="Rounded Rectangle 55">
              <a:extLst>
                <a:ext uri="{FF2B5EF4-FFF2-40B4-BE49-F238E27FC236}">
                  <a16:creationId xmlns:a16="http://schemas.microsoft.com/office/drawing/2014/main" xmlns="" id="{F8DC0251-B83C-498B-92FE-F35DEC0275B8}"/>
                </a:ext>
              </a:extLst>
            </p:cNvPr>
            <p:cNvSpPr/>
            <p:nvPr/>
          </p:nvSpPr>
          <p:spPr>
            <a:xfrm>
              <a:off x="2325572" y="5945640"/>
              <a:ext cx="2286000" cy="548640"/>
            </a:xfrm>
            <a:prstGeom prst="roundRect">
              <a:avLst/>
            </a:prstGeom>
            <a:grpFill/>
            <a:ln>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lvl="0" algn="r"/>
              <a:r>
                <a:rPr lang="x-none" sz="1400" dirty="0">
                  <a:solidFill>
                    <a:srgbClr val="044070"/>
                  </a:solidFill>
                  <a:latin typeface="+mj-lt"/>
                </a:rPr>
                <a:t>Website jikn.go.id</a:t>
              </a:r>
              <a:endParaRPr lang="id-ID" sz="1400" dirty="0">
                <a:solidFill>
                  <a:srgbClr val="044070"/>
                </a:solidFill>
                <a:latin typeface="+mj-lt"/>
              </a:endParaRPr>
            </a:p>
          </p:txBody>
        </p:sp>
      </p:grpSp>
    </p:spTree>
    <p:extLst>
      <p:ext uri="{BB962C8B-B14F-4D97-AF65-F5344CB8AC3E}">
        <p14:creationId xmlns:p14="http://schemas.microsoft.com/office/powerpoint/2010/main" val="9274557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3047"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94421"/>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
        <p:nvSpPr>
          <p:cNvPr id="21" name="TextBox 20">
            <a:extLst>
              <a:ext uri="{FF2B5EF4-FFF2-40B4-BE49-F238E27FC236}">
                <a16:creationId xmlns:a16="http://schemas.microsoft.com/office/drawing/2014/main" xmlns="" id="{6282E4AE-6F88-4D67-9F2B-358F58195CDA}"/>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Koordinasi</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Fungsional</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SIKN dan JIKN</a:t>
            </a:r>
          </a:p>
        </p:txBody>
      </p:sp>
      <p:graphicFrame>
        <p:nvGraphicFramePr>
          <p:cNvPr id="23" name="Diagram 22">
            <a:extLst>
              <a:ext uri="{FF2B5EF4-FFF2-40B4-BE49-F238E27FC236}">
                <a16:creationId xmlns:a16="http://schemas.microsoft.com/office/drawing/2014/main" xmlns="" id="{12831713-232A-4303-8DCF-EBCED30C02A0}"/>
              </a:ext>
            </a:extLst>
          </p:cNvPr>
          <p:cNvGraphicFramePr/>
          <p:nvPr>
            <p:extLst>
              <p:ext uri="{D42A27DB-BD31-4B8C-83A1-F6EECF244321}">
                <p14:modId xmlns:p14="http://schemas.microsoft.com/office/powerpoint/2010/main" val="1089699286"/>
              </p:ext>
            </p:extLst>
          </p:nvPr>
        </p:nvGraphicFramePr>
        <p:xfrm>
          <a:off x="3286100" y="836712"/>
          <a:ext cx="8887477" cy="5921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1" name="Picture 30" descr="Advocate-Marketing-Software.png">
            <a:extLst>
              <a:ext uri="{FF2B5EF4-FFF2-40B4-BE49-F238E27FC236}">
                <a16:creationId xmlns:a16="http://schemas.microsoft.com/office/drawing/2014/main" xmlns="" id="{70C48F9B-5C70-41F3-A92D-148F1A2401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67" y="2276872"/>
            <a:ext cx="5040560" cy="3600400"/>
          </a:xfrm>
          <a:prstGeom prst="ellipse">
            <a:avLst/>
          </a:prstGeom>
          <a:ln>
            <a:noFill/>
          </a:ln>
          <a:effectLst>
            <a:softEdge rad="112500"/>
          </a:effectLst>
        </p:spPr>
      </p:pic>
    </p:spTree>
    <p:extLst>
      <p:ext uri="{BB962C8B-B14F-4D97-AF65-F5344CB8AC3E}">
        <p14:creationId xmlns:p14="http://schemas.microsoft.com/office/powerpoint/2010/main" val="35921115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3047"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94421"/>
              <a:ext cx="1980846" cy="461665"/>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
        <p:nvSpPr>
          <p:cNvPr id="12" name="TextBox 11">
            <a:extLst>
              <a:ext uri="{FF2B5EF4-FFF2-40B4-BE49-F238E27FC236}">
                <a16:creationId xmlns:a16="http://schemas.microsoft.com/office/drawing/2014/main" xmlns="" id="{5C7292D3-FD80-42BC-B9BE-17E4E4D7529D}"/>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Koordinasi</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Temu</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Jaringan</a:t>
            </a:r>
            <a:r>
              <a:rPr lang="en-US" sz="3600" dirty="0">
                <a:ln w="18000">
                  <a:solidFill>
                    <a:srgbClr val="002060"/>
                  </a:solidFill>
                  <a:prstDash val="solid"/>
                  <a:miter lim="800000"/>
                </a:ln>
                <a:noFill/>
                <a:effectLst>
                  <a:outerShdw blurRad="25500" dist="23000" dir="7020000" algn="tl">
                    <a:srgbClr val="000000">
                      <a:alpha val="50000"/>
                    </a:srgbClr>
                  </a:outerShdw>
                </a:effectLst>
                <a:latin typeface="Impact" panose="020B0806030902050204" pitchFamily="34" charset="0"/>
              </a:rPr>
              <a:t> SIKN dan JIKN</a:t>
            </a:r>
          </a:p>
        </p:txBody>
      </p:sp>
      <p:pic>
        <p:nvPicPr>
          <p:cNvPr id="13" name="Picture 12" descr="Coordination.jpg">
            <a:extLst>
              <a:ext uri="{FF2B5EF4-FFF2-40B4-BE49-F238E27FC236}">
                <a16:creationId xmlns:a16="http://schemas.microsoft.com/office/drawing/2014/main" xmlns="" id="{E9B0B08E-83DB-4AF8-9682-2313DC83A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146" y="4109956"/>
            <a:ext cx="4868899" cy="20866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4" name="Group 13">
            <a:extLst>
              <a:ext uri="{FF2B5EF4-FFF2-40B4-BE49-F238E27FC236}">
                <a16:creationId xmlns:a16="http://schemas.microsoft.com/office/drawing/2014/main" xmlns="" id="{AB2E3AD3-F8CC-41A8-85AA-ED989C0884FC}"/>
              </a:ext>
            </a:extLst>
          </p:cNvPr>
          <p:cNvGrpSpPr/>
          <p:nvPr/>
        </p:nvGrpSpPr>
        <p:grpSpPr>
          <a:xfrm>
            <a:off x="3388530" y="822523"/>
            <a:ext cx="8637286" cy="5802785"/>
            <a:chOff x="1341884" y="764704"/>
            <a:chExt cx="8887477" cy="5921312"/>
          </a:xfrm>
        </p:grpSpPr>
        <p:graphicFrame>
          <p:nvGraphicFramePr>
            <p:cNvPr id="15" name="Diagram 14">
              <a:extLst>
                <a:ext uri="{FF2B5EF4-FFF2-40B4-BE49-F238E27FC236}">
                  <a16:creationId xmlns:a16="http://schemas.microsoft.com/office/drawing/2014/main" xmlns="" id="{894A6729-7AC2-4274-927A-9E3458B77397}"/>
                </a:ext>
              </a:extLst>
            </p:cNvPr>
            <p:cNvGraphicFramePr/>
            <p:nvPr>
              <p:extLst>
                <p:ext uri="{D42A27DB-BD31-4B8C-83A1-F6EECF244321}">
                  <p14:modId xmlns:p14="http://schemas.microsoft.com/office/powerpoint/2010/main" val="3831117644"/>
                </p:ext>
              </p:extLst>
            </p:nvPr>
          </p:nvGraphicFramePr>
          <p:xfrm>
            <a:off x="1341884" y="764704"/>
            <a:ext cx="8887477" cy="59213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Picture 15" descr="39199597-diversity-people-online-marketing-digital-communication-meeting-concept.jpg">
              <a:extLst>
                <a:ext uri="{FF2B5EF4-FFF2-40B4-BE49-F238E27FC236}">
                  <a16:creationId xmlns:a16="http://schemas.microsoft.com/office/drawing/2014/main" xmlns="" id="{7199B768-12A9-4E43-9111-28F2AAC18C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2352" y="2831728"/>
              <a:ext cx="2232248" cy="2088232"/>
            </a:xfrm>
            <a:prstGeom prst="ellipse">
              <a:avLst/>
            </a:prstGeom>
            <a:ln>
              <a:noFill/>
            </a:ln>
            <a:effectLst>
              <a:softEdge rad="112500"/>
            </a:effectLst>
          </p:spPr>
        </p:pic>
      </p:grpSp>
    </p:spTree>
    <p:extLst>
      <p:ext uri="{BB962C8B-B14F-4D97-AF65-F5344CB8AC3E}">
        <p14:creationId xmlns:p14="http://schemas.microsoft.com/office/powerpoint/2010/main" val="4122858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1306"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842682" y="3282698"/>
              <a:ext cx="2165684" cy="461665"/>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Target </a:t>
              </a:r>
              <a:r>
                <a:rPr lang="en-US" sz="2400" b="1" dirty="0" err="1">
                  <a:solidFill>
                    <a:schemeClr val="bg1">
                      <a:lumMod val="95000"/>
                    </a:schemeClr>
                  </a:solidFill>
                  <a:latin typeface="Tw Cen MT" panose="020B0602020104020603" pitchFamily="34" charset="0"/>
                </a:rPr>
                <a:t>capaian</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graphicFrame>
        <p:nvGraphicFramePr>
          <p:cNvPr id="12" name="Table 11">
            <a:extLst>
              <a:ext uri="{FF2B5EF4-FFF2-40B4-BE49-F238E27FC236}">
                <a16:creationId xmlns:a16="http://schemas.microsoft.com/office/drawing/2014/main" xmlns="" id="{2207855F-1358-44A9-AF95-76922A95C871}"/>
              </a:ext>
            </a:extLst>
          </p:cNvPr>
          <p:cNvGraphicFramePr>
            <a:graphicFrameLocks noGrp="1"/>
          </p:cNvGraphicFramePr>
          <p:nvPr>
            <p:extLst>
              <p:ext uri="{D42A27DB-BD31-4B8C-83A1-F6EECF244321}">
                <p14:modId xmlns:p14="http://schemas.microsoft.com/office/powerpoint/2010/main" val="4020315337"/>
              </p:ext>
            </p:extLst>
          </p:nvPr>
        </p:nvGraphicFramePr>
        <p:xfrm>
          <a:off x="323022" y="4475748"/>
          <a:ext cx="10409146" cy="2276323"/>
        </p:xfrm>
        <a:graphic>
          <a:graphicData uri="http://schemas.openxmlformats.org/drawingml/2006/table">
            <a:tbl>
              <a:tblPr/>
              <a:tblGrid>
                <a:gridCol w="2195589">
                  <a:extLst>
                    <a:ext uri="{9D8B030D-6E8A-4147-A177-3AD203B41FA5}">
                      <a16:colId xmlns:a16="http://schemas.microsoft.com/office/drawing/2014/main" xmlns="" val="20000"/>
                    </a:ext>
                  </a:extLst>
                </a:gridCol>
                <a:gridCol w="4074694">
                  <a:extLst>
                    <a:ext uri="{9D8B030D-6E8A-4147-A177-3AD203B41FA5}">
                      <a16:colId xmlns:a16="http://schemas.microsoft.com/office/drawing/2014/main" xmlns="" val="20001"/>
                    </a:ext>
                  </a:extLst>
                </a:gridCol>
                <a:gridCol w="657727">
                  <a:extLst>
                    <a:ext uri="{9D8B030D-6E8A-4147-A177-3AD203B41FA5}">
                      <a16:colId xmlns:a16="http://schemas.microsoft.com/office/drawing/2014/main" xmlns="" val="20002"/>
                    </a:ext>
                  </a:extLst>
                </a:gridCol>
                <a:gridCol w="657726">
                  <a:extLst>
                    <a:ext uri="{9D8B030D-6E8A-4147-A177-3AD203B41FA5}">
                      <a16:colId xmlns:a16="http://schemas.microsoft.com/office/drawing/2014/main" xmlns="" val="20003"/>
                    </a:ext>
                  </a:extLst>
                </a:gridCol>
                <a:gridCol w="721895">
                  <a:extLst>
                    <a:ext uri="{9D8B030D-6E8A-4147-A177-3AD203B41FA5}">
                      <a16:colId xmlns:a16="http://schemas.microsoft.com/office/drawing/2014/main" xmlns="" val="20004"/>
                    </a:ext>
                  </a:extLst>
                </a:gridCol>
                <a:gridCol w="705852">
                  <a:extLst>
                    <a:ext uri="{9D8B030D-6E8A-4147-A177-3AD203B41FA5}">
                      <a16:colId xmlns:a16="http://schemas.microsoft.com/office/drawing/2014/main" xmlns="" val="20005"/>
                    </a:ext>
                  </a:extLst>
                </a:gridCol>
                <a:gridCol w="673769">
                  <a:extLst>
                    <a:ext uri="{9D8B030D-6E8A-4147-A177-3AD203B41FA5}">
                      <a16:colId xmlns:a16="http://schemas.microsoft.com/office/drawing/2014/main" xmlns="" val="20006"/>
                    </a:ext>
                  </a:extLst>
                </a:gridCol>
                <a:gridCol w="721894">
                  <a:extLst>
                    <a:ext uri="{9D8B030D-6E8A-4147-A177-3AD203B41FA5}">
                      <a16:colId xmlns:a16="http://schemas.microsoft.com/office/drawing/2014/main" xmlns="" val="20007"/>
                    </a:ext>
                  </a:extLst>
                </a:gridCol>
              </a:tblGrid>
              <a:tr h="379904">
                <a:tc rowSpan="2">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1" i="0" u="none" strike="noStrike" cap="none" normalizeH="0" baseline="0" dirty="0">
                          <a:ln>
                            <a:noFill/>
                          </a:ln>
                          <a:solidFill>
                            <a:srgbClr val="FFFFFF"/>
                          </a:solidFill>
                          <a:effectLst/>
                          <a:latin typeface="Calibri" pitchFamily="34" charset="0"/>
                          <a:ea typeface="ＭＳ Ｐゴシック" pitchFamily="34" charset="-128"/>
                          <a:cs typeface="Arial" pitchFamily="34" charset="0"/>
                        </a:rPr>
                        <a:t>PROGRAM/ KEGIATAN</a:t>
                      </a:r>
                      <a:endParaRPr kumimoji="0" lang="en-US" altLang="id-ID" sz="1600" b="1" i="0" u="none" strike="noStrike" cap="none" normalizeH="0" baseline="0" dirty="0">
                        <a:ln>
                          <a:noFill/>
                        </a:ln>
                        <a:solidFill>
                          <a:srgbClr val="FFFFFF"/>
                        </a:solidFill>
                        <a:effectLst/>
                        <a:latin typeface="Calibri" pitchFamily="34" charset="0"/>
                        <a:ea typeface="ＭＳ Ｐゴシック" pitchFamily="34" charset="-128"/>
                        <a:cs typeface="Times New Roman" pitchFamily="18" charset="0"/>
                      </a:endParaRPr>
                    </a:p>
                  </a:txBody>
                  <a:tcPr marL="68564" marR="68564" marT="0" marB="0" anchor="ctr" horzOverflow="overflow">
                    <a:lnL>
                      <a:noFill/>
                    </a:lnL>
                    <a:lnR>
                      <a:noFill/>
                    </a:lnR>
                    <a:lnT>
                      <a:noFill/>
                    </a:lnT>
                    <a:lnB>
                      <a:noFill/>
                    </a:lnB>
                    <a:lnTlToBr>
                      <a:noFill/>
                    </a:lnTlToBr>
                    <a:lnBlToTr>
                      <a:noFill/>
                    </a:lnBlToTr>
                    <a:solidFill>
                      <a:schemeClr val="accent3">
                        <a:lumMod val="75000"/>
                      </a:schemeClr>
                    </a:solidFill>
                  </a:tcPr>
                </a:tc>
                <a:tc rowSpan="2">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1" i="0" u="none" strike="noStrike" cap="none" normalizeH="0" baseline="0" dirty="0">
                          <a:ln>
                            <a:noFill/>
                          </a:ln>
                          <a:solidFill>
                            <a:srgbClr val="FFFFFF"/>
                          </a:solidFill>
                          <a:effectLst/>
                          <a:latin typeface="Calibri" pitchFamily="34" charset="0"/>
                          <a:ea typeface="ＭＳ Ｐゴシック" pitchFamily="34" charset="-128"/>
                          <a:cs typeface="Arial" pitchFamily="34" charset="0"/>
                        </a:rPr>
                        <a:t>SASARAN</a:t>
                      </a:r>
                      <a:endParaRPr kumimoji="0" lang="en-US" altLang="id-ID" sz="1600" b="1" i="0" u="none" strike="noStrike" cap="none" normalizeH="0" baseline="0" dirty="0">
                        <a:ln>
                          <a:noFill/>
                        </a:ln>
                        <a:solidFill>
                          <a:srgbClr val="FFFFFF"/>
                        </a:solidFill>
                        <a:effectLst/>
                        <a:latin typeface="Calibri" pitchFamily="34" charset="0"/>
                        <a:ea typeface="ＭＳ Ｐゴシック" pitchFamily="34" charset="-128"/>
                        <a:cs typeface="Times New Roman" pitchFamily="18" charset="0"/>
                      </a:endParaRPr>
                    </a:p>
                  </a:txBody>
                  <a:tcPr marL="68564" marR="68564" marT="0" marB="0" anchor="ctr" horzOverflow="overflow">
                    <a:lnL>
                      <a:noFill/>
                    </a:lnL>
                    <a:lnR>
                      <a:noFill/>
                    </a:lnR>
                    <a:lnT>
                      <a:noFill/>
                    </a:lnT>
                    <a:lnB>
                      <a:noFill/>
                    </a:lnB>
                    <a:lnTlToBr>
                      <a:noFill/>
                    </a:lnTlToBr>
                    <a:lnBlToTr>
                      <a:noFill/>
                    </a:lnBlToTr>
                    <a:solidFill>
                      <a:schemeClr val="accent3">
                        <a:lumMod val="75000"/>
                      </a:schemeClr>
                    </a:solidFill>
                  </a:tcPr>
                </a:tc>
                <a:tc gridSpan="5">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1" i="0" u="none" strike="noStrike" cap="none" normalizeH="0" baseline="0" dirty="0">
                          <a:ln>
                            <a:noFill/>
                          </a:ln>
                          <a:solidFill>
                            <a:srgbClr val="FFFFFF"/>
                          </a:solidFill>
                          <a:effectLst/>
                          <a:latin typeface="Calibri" pitchFamily="34" charset="0"/>
                          <a:ea typeface="ＭＳ Ｐゴシック" pitchFamily="34" charset="-128"/>
                          <a:cs typeface="Arial" pitchFamily="34" charset="0"/>
                        </a:rPr>
                        <a:t>TARGET KELUARAN</a:t>
                      </a:r>
                      <a:endParaRPr kumimoji="0" lang="en-US" altLang="id-ID" sz="1600" b="1" i="0" u="none" strike="noStrike" cap="none" normalizeH="0" baseline="0" dirty="0">
                        <a:ln>
                          <a:noFill/>
                        </a:ln>
                        <a:solidFill>
                          <a:srgbClr val="FFFFFF"/>
                        </a:solidFill>
                        <a:effectLst/>
                        <a:latin typeface="Calibri" pitchFamily="34" charset="0"/>
                        <a:ea typeface="ＭＳ Ｐゴシック" pitchFamily="34" charset="-128"/>
                        <a:cs typeface="Times New Roman" pitchFamily="18" charset="0"/>
                      </a:endParaRPr>
                    </a:p>
                  </a:txBody>
                  <a:tcPr marL="68564" marR="68564" marT="0" marB="0" anchor="ctr" horzOverflow="overflow">
                    <a:lnL>
                      <a:noFill/>
                    </a:lnL>
                    <a:lnR>
                      <a:noFill/>
                    </a:lnR>
                    <a:lnT>
                      <a:noFill/>
                    </a:lnT>
                    <a:lnB>
                      <a:noFill/>
                    </a:lnB>
                    <a:lnTlToBr>
                      <a:noFill/>
                    </a:lnTlToBr>
                    <a:lnBlToTr>
                      <a:noFill/>
                    </a:lnBlToTr>
                    <a:solidFill>
                      <a:schemeClr val="accent3">
                        <a:lumMod val="75000"/>
                      </a:schemeClr>
                    </a:solidFill>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d-ID" sz="1600" b="1" i="0" u="none" strike="noStrike" cap="none" normalizeH="0" baseline="0" dirty="0">
                        <a:ln>
                          <a:noFill/>
                        </a:ln>
                        <a:solidFill>
                          <a:srgbClr val="FFFFFF"/>
                        </a:solidFill>
                        <a:effectLst/>
                        <a:latin typeface="Calibri" pitchFamily="34" charset="0"/>
                        <a:ea typeface="ＭＳ Ｐゴシック" pitchFamily="34" charset="-128"/>
                        <a:cs typeface="Times New Roman" pitchFamily="18" charset="0"/>
                      </a:endParaRPr>
                    </a:p>
                  </a:txBody>
                  <a:tcPr marL="68564" marR="68564" marT="0" marB="0" anchor="ctr" horzOverflow="overflow">
                    <a:lnL>
                      <a:noFill/>
                    </a:lnL>
                    <a:lnR>
                      <a:noFill/>
                    </a:lnR>
                    <a:lnT>
                      <a:noFill/>
                    </a:lnT>
                    <a:lnB>
                      <a:noFill/>
                    </a:lnB>
                    <a:lnTlToBr>
                      <a:noFill/>
                    </a:lnTlToBr>
                    <a:lnBlToTr>
                      <a:noFill/>
                    </a:lnBlToTr>
                    <a:solidFill>
                      <a:schemeClr val="accent3">
                        <a:lumMod val="75000"/>
                      </a:schemeClr>
                    </a:solidFill>
                  </a:tcPr>
                </a:tc>
                <a:extLst>
                  <a:ext uri="{0D108BD9-81ED-4DB2-BD59-A6C34878D82A}">
                    <a16:rowId xmlns:a16="http://schemas.microsoft.com/office/drawing/2014/main" xmlns="" val="10000"/>
                  </a:ext>
                </a:extLst>
              </a:tr>
              <a:tr h="374075">
                <a:tc vMerge="1">
                  <a:txBody>
                    <a:bodyPr/>
                    <a:lstStyle/>
                    <a:p>
                      <a:endParaRPr lang="id-ID"/>
                    </a:p>
                  </a:txBody>
                  <a:tcPr/>
                </a:tc>
                <a:tc vMerge="1">
                  <a:txBody>
                    <a:bodyPr/>
                    <a:lstStyle/>
                    <a:p>
                      <a:endParaRPr lang="id-ID"/>
                    </a:p>
                  </a:txBody>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2015</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a:ln>
                            <a:noFill/>
                          </a:ln>
                          <a:solidFill>
                            <a:srgbClr val="000000"/>
                          </a:solidFill>
                          <a:effectLst/>
                          <a:latin typeface="Calibri" pitchFamily="34" charset="0"/>
                          <a:ea typeface="ＭＳ Ｐゴシック" pitchFamily="34" charset="-128"/>
                          <a:cs typeface="Arial" pitchFamily="34" charset="0"/>
                        </a:rPr>
                        <a:t>2016</a:t>
                      </a:r>
                      <a:endParaRPr kumimoji="0" lang="en-US" altLang="id-ID" sz="1600" b="0" i="0" u="none" strike="noStrike" cap="none" normalizeH="0" baseline="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a:ln>
                            <a:noFill/>
                          </a:ln>
                          <a:solidFill>
                            <a:srgbClr val="000000"/>
                          </a:solidFill>
                          <a:effectLst/>
                          <a:latin typeface="Calibri" pitchFamily="34" charset="0"/>
                          <a:ea typeface="ＭＳ Ｐゴシック" pitchFamily="34" charset="-128"/>
                          <a:cs typeface="Arial" pitchFamily="34" charset="0"/>
                        </a:rPr>
                        <a:t>2017</a:t>
                      </a:r>
                      <a:endParaRPr kumimoji="0" lang="en-US" altLang="id-ID" sz="1600" b="0" i="0" u="none" strike="noStrike" cap="none" normalizeH="0" baseline="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a:ln>
                            <a:noFill/>
                          </a:ln>
                          <a:solidFill>
                            <a:srgbClr val="000000"/>
                          </a:solidFill>
                          <a:effectLst/>
                          <a:latin typeface="Calibri" pitchFamily="34" charset="0"/>
                          <a:ea typeface="ＭＳ Ｐゴシック" pitchFamily="34" charset="-128"/>
                          <a:cs typeface="Arial" pitchFamily="34" charset="0"/>
                        </a:rPr>
                        <a:t>2018</a:t>
                      </a:r>
                      <a:endParaRPr kumimoji="0" lang="en-US" altLang="id-ID" sz="1600" b="0" i="0" u="none" strike="noStrike" cap="none" normalizeH="0" baseline="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a:ln>
                            <a:noFill/>
                          </a:ln>
                          <a:solidFill>
                            <a:srgbClr val="000000"/>
                          </a:solidFill>
                          <a:effectLst/>
                          <a:latin typeface="Calibri" pitchFamily="34" charset="0"/>
                          <a:ea typeface="ＭＳ Ｐゴシック" pitchFamily="34" charset="-128"/>
                          <a:cs typeface="Arial" pitchFamily="34" charset="0"/>
                        </a:rPr>
                        <a:t>2019</a:t>
                      </a:r>
                      <a:endParaRPr kumimoji="0" lang="en-US" altLang="id-ID" sz="1600" b="0" i="0" u="none" strike="noStrike" cap="none" normalizeH="0" baseline="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1"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rPr>
                        <a:t>TOTAL</a:t>
                      </a: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484368">
                <a:tc rowSpan="3">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1" i="0" u="none" strike="noStrike" cap="none" normalizeH="0" baseline="0" dirty="0">
                          <a:ln>
                            <a:noFill/>
                          </a:ln>
                          <a:solidFill>
                            <a:srgbClr val="FFFFFF"/>
                          </a:solidFill>
                          <a:effectLst/>
                          <a:latin typeface="Calibri" pitchFamily="34" charset="0"/>
                          <a:ea typeface="ＭＳ Ｐゴシック" pitchFamily="34" charset="-128"/>
                          <a:cs typeface="Arial" pitchFamily="34" charset="0"/>
                        </a:rPr>
                        <a:t>Penyelenggaraan Sistem </a:t>
                      </a:r>
                      <a:r>
                        <a:rPr kumimoji="0" lang="en-US" altLang="id-ID" sz="1600" b="1" i="0" u="none" strike="noStrike" cap="none" normalizeH="0" baseline="0" dirty="0">
                          <a:ln>
                            <a:noFill/>
                          </a:ln>
                          <a:solidFill>
                            <a:srgbClr val="FFFFFF"/>
                          </a:solidFill>
                          <a:effectLst/>
                          <a:latin typeface="Calibri" pitchFamily="34" charset="0"/>
                          <a:ea typeface="ＭＳ Ｐゴシック" pitchFamily="34" charset="-128"/>
                          <a:cs typeface="Arial" pitchFamily="34" charset="0"/>
                        </a:rPr>
                        <a:t>d</a:t>
                      </a:r>
                      <a:r>
                        <a:rPr kumimoji="0" lang="id-ID" altLang="id-ID" sz="1600" b="1" i="0" u="none" strike="noStrike" cap="none" normalizeH="0" baseline="0" dirty="0" err="1">
                          <a:ln>
                            <a:noFill/>
                          </a:ln>
                          <a:solidFill>
                            <a:srgbClr val="FFFFFF"/>
                          </a:solidFill>
                          <a:effectLst/>
                          <a:latin typeface="Calibri" pitchFamily="34" charset="0"/>
                          <a:ea typeface="ＭＳ Ｐゴシック" pitchFamily="34" charset="-128"/>
                          <a:cs typeface="Arial" pitchFamily="34" charset="0"/>
                        </a:rPr>
                        <a:t>an</a:t>
                      </a:r>
                      <a:r>
                        <a:rPr kumimoji="0" lang="id-ID" altLang="id-ID" sz="1600" b="1" i="0" u="none" strike="noStrike" cap="none" normalizeH="0" baseline="0" dirty="0">
                          <a:ln>
                            <a:noFill/>
                          </a:ln>
                          <a:solidFill>
                            <a:srgbClr val="FFFFFF"/>
                          </a:solidFill>
                          <a:effectLst/>
                          <a:latin typeface="Calibri" pitchFamily="34" charset="0"/>
                          <a:ea typeface="ＭＳ Ｐゴシック" pitchFamily="34" charset="-128"/>
                          <a:cs typeface="Arial" pitchFamily="34" charset="0"/>
                        </a:rPr>
                        <a:t> Jaringan Informasi Kearsipan Nasional</a:t>
                      </a:r>
                      <a:endParaRPr kumimoji="0" lang="en-US" altLang="id-ID" sz="1600" b="1" i="0" u="none" strike="noStrike" cap="none" normalizeH="0" baseline="0" dirty="0">
                        <a:ln>
                          <a:noFill/>
                        </a:ln>
                        <a:solidFill>
                          <a:srgbClr val="FFFFFF"/>
                        </a:solidFill>
                        <a:effectLst/>
                        <a:latin typeface="Calibri"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1" i="0" u="none" strike="noStrike" cap="none" normalizeH="0" baseline="0" dirty="0">
                          <a:ln>
                            <a:noFill/>
                          </a:ln>
                          <a:solidFill>
                            <a:srgbClr val="FFFFFF"/>
                          </a:solidFill>
                          <a:effectLst/>
                          <a:latin typeface="Calibri" pitchFamily="34" charset="0"/>
                          <a:ea typeface="ＭＳ Ｐゴシック" pitchFamily="34" charset="-128"/>
                          <a:cs typeface="Arial" pitchFamily="34" charset="0"/>
                        </a:rPr>
                        <a:t> </a:t>
                      </a:r>
                      <a:endParaRPr kumimoji="0" lang="en-US" altLang="id-ID" sz="1600" b="1" i="0" u="none" strike="noStrike" cap="none" normalizeH="0" baseline="0" dirty="0">
                        <a:ln>
                          <a:noFill/>
                        </a:ln>
                        <a:solidFill>
                          <a:srgbClr val="FFFFFF"/>
                        </a:solidFill>
                        <a:effectLst/>
                        <a:latin typeface="Calibri" pitchFamily="34" charset="0"/>
                        <a:ea typeface="ＭＳ Ｐゴシック" pitchFamily="34" charset="-128"/>
                        <a:cs typeface="Times New Roman" pitchFamily="18" charset="0"/>
                      </a:endParaRPr>
                    </a:p>
                  </a:txBody>
                  <a:tcPr marL="68564" marR="68564" marT="0" marB="0" horzOverflow="overflow">
                    <a:lnL>
                      <a:noFill/>
                    </a:lnL>
                    <a:lnR>
                      <a:noFill/>
                    </a:lnR>
                    <a:lnT>
                      <a:noFill/>
                    </a:lnT>
                    <a:lnB>
                      <a:noFill/>
                    </a:lnB>
                    <a:lnTlToBr>
                      <a:noFill/>
                    </a:lnTlToBr>
                    <a:lnBlToTr>
                      <a:noFill/>
                    </a:lnBlToTr>
                    <a:solidFill>
                      <a:schemeClr val="accent3">
                        <a:lumMod val="75000"/>
                      </a:schemeClr>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Peningkatan Sistem dan Jaringan Informasi Kearsipan Nasional</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 </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 </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 </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a:ln>
                            <a:noFill/>
                          </a:ln>
                          <a:solidFill>
                            <a:srgbClr val="000000"/>
                          </a:solidFill>
                          <a:effectLst/>
                          <a:latin typeface="Calibri" pitchFamily="34" charset="0"/>
                          <a:ea typeface="ＭＳ Ｐゴシック" pitchFamily="34" charset="-128"/>
                          <a:cs typeface="Arial" pitchFamily="34" charset="0"/>
                        </a:rPr>
                        <a:t> </a:t>
                      </a:r>
                      <a:endParaRPr kumimoji="0" lang="en-US" altLang="id-ID" sz="1600" b="0" i="0" u="none" strike="noStrike" cap="none" normalizeH="0" baseline="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 </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id-ID" sz="1600" b="1"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690577">
                <a:tc vMerge="1">
                  <a:txBody>
                    <a:bodyPr/>
                    <a:lstStyle/>
                    <a:p>
                      <a:endParaRPr lang="id-ID"/>
                    </a:p>
                  </a:txBody>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a:ln>
                            <a:noFill/>
                          </a:ln>
                          <a:solidFill>
                            <a:srgbClr val="000000"/>
                          </a:solidFill>
                          <a:effectLst/>
                          <a:latin typeface="Calibri" pitchFamily="34" charset="0"/>
                          <a:ea typeface="ＭＳ Ｐゴシック" pitchFamily="34" charset="-128"/>
                          <a:cs typeface="Arial" pitchFamily="34" charset="0"/>
                        </a:rPr>
                        <a:t>Pengelolaan Sistem dan Jaringan Informasi Kearsipan Nasional [Prioritas Nasional] (255 SJ)</a:t>
                      </a:r>
                      <a:endParaRPr kumimoji="0" lang="en-US" altLang="id-ID" sz="1600" b="0" i="0" u="none" strike="noStrike" cap="none" normalizeH="0" baseline="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35</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SJ</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40</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SJ</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45+15</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SJ</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60</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SJ</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75</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SJ</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1"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rPr>
                        <a:t>270</a:t>
                      </a: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344087">
                <a:tc vMerge="1">
                  <a:txBody>
                    <a:bodyPr/>
                    <a:lstStyle/>
                    <a:p>
                      <a:endParaRPr lang="id-ID"/>
                    </a:p>
                  </a:txBody>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CAPAIAN KELUARAN</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34</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40</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62</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altLang="id-ID" sz="1600" b="0" i="0" u="none" strike="noStrike" cap="none" normalizeH="0" baseline="0" dirty="0">
                          <a:ln>
                            <a:noFill/>
                          </a:ln>
                          <a:solidFill>
                            <a:srgbClr val="000000"/>
                          </a:solidFill>
                          <a:effectLst/>
                          <a:latin typeface="Calibri" pitchFamily="34" charset="0"/>
                          <a:ea typeface="ＭＳ Ｐゴシック" pitchFamily="34" charset="-128"/>
                          <a:cs typeface="Arial" pitchFamily="34" charset="0"/>
                        </a:rPr>
                        <a:t>70</a:t>
                      </a: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000">
                          <a:solidFill>
                            <a:schemeClr val="tx1"/>
                          </a:solidFill>
                          <a:latin typeface="Georgia" pitchFamily="18" charset="0"/>
                          <a:ea typeface="ＭＳ Ｐゴシック" pitchFamily="34" charset="-128"/>
                        </a:defRPr>
                      </a:lvl1pPr>
                      <a:lvl2pPr marL="742950" indent="-285750" eaLnBrk="0" hangingPunct="0">
                        <a:spcBef>
                          <a:spcPct val="20000"/>
                        </a:spcBef>
                        <a:buFont typeface="Arial" pitchFamily="34" charset="0"/>
                        <a:defRPr>
                          <a:solidFill>
                            <a:schemeClr val="tx1"/>
                          </a:solidFill>
                          <a:latin typeface="Georgia" pitchFamily="18" charset="0"/>
                          <a:ea typeface="ＭＳ Ｐゴシック" pitchFamily="34" charset="-128"/>
                        </a:defRPr>
                      </a:lvl2pPr>
                      <a:lvl3pPr marL="1143000" indent="-228600" eaLnBrk="0" hangingPunct="0">
                        <a:spcBef>
                          <a:spcPct val="20000"/>
                        </a:spcBef>
                        <a:buFont typeface="Arial" pitchFamily="34" charset="0"/>
                        <a:defRPr sz="1600">
                          <a:solidFill>
                            <a:schemeClr val="tx1"/>
                          </a:solidFill>
                          <a:latin typeface="Georgia" pitchFamily="18" charset="0"/>
                          <a:ea typeface="ＭＳ Ｐゴシック" pitchFamily="34" charset="-128"/>
                        </a:defRPr>
                      </a:lvl3pPr>
                      <a:lvl4pPr marL="16002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4pPr>
                      <a:lvl5pPr marL="2057400" indent="-228600" eaLnBrk="0" hangingPunct="0">
                        <a:spcBef>
                          <a:spcPct val="20000"/>
                        </a:spcBef>
                        <a:buFont typeface="Arial" pitchFamily="34" charset="0"/>
                        <a:defRPr sz="14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Font typeface="Arial" pitchFamily="34" charset="0"/>
                        <a:defRPr sz="1400">
                          <a:solidFill>
                            <a:schemeClr val="tx1"/>
                          </a:solidFill>
                          <a:latin typeface="Georg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d-ID" sz="1600" b="0"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1" i="0" u="none" strike="noStrike" cap="none" normalizeH="0" baseline="0" dirty="0">
                          <a:ln>
                            <a:noFill/>
                          </a:ln>
                          <a:solidFill>
                            <a:srgbClr val="000000"/>
                          </a:solidFill>
                          <a:effectLst/>
                          <a:latin typeface="Calibri" pitchFamily="34" charset="0"/>
                          <a:ea typeface="ＭＳ Ｐゴシック" pitchFamily="34" charset="-128"/>
                          <a:cs typeface="Times New Roman" pitchFamily="18" charset="0"/>
                        </a:rPr>
                        <a:t>205</a:t>
                      </a: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bl>
          </a:graphicData>
        </a:graphic>
      </p:graphicFrame>
      <p:graphicFrame>
        <p:nvGraphicFramePr>
          <p:cNvPr id="13" name="Table 12">
            <a:extLst>
              <a:ext uri="{FF2B5EF4-FFF2-40B4-BE49-F238E27FC236}">
                <a16:creationId xmlns:a16="http://schemas.microsoft.com/office/drawing/2014/main" xmlns="" id="{1182A1DC-F5D8-44FC-A032-7D1C1D9A0D44}"/>
              </a:ext>
            </a:extLst>
          </p:cNvPr>
          <p:cNvGraphicFramePr>
            <a:graphicFrameLocks noGrp="1"/>
          </p:cNvGraphicFramePr>
          <p:nvPr>
            <p:extLst>
              <p:ext uri="{D42A27DB-BD31-4B8C-83A1-F6EECF244321}">
                <p14:modId xmlns:p14="http://schemas.microsoft.com/office/powerpoint/2010/main" val="252357421"/>
              </p:ext>
            </p:extLst>
          </p:nvPr>
        </p:nvGraphicFramePr>
        <p:xfrm>
          <a:off x="323020" y="827090"/>
          <a:ext cx="6094412" cy="3584491"/>
        </p:xfrm>
        <a:graphic>
          <a:graphicData uri="http://schemas.openxmlformats.org/drawingml/2006/table">
            <a:tbl>
              <a:tblPr firstRow="1" firstCol="1" bandRow="1">
                <a:tableStyleId>{00A15C55-8517-42AA-B614-E9B94910E393}</a:tableStyleId>
              </a:tblPr>
              <a:tblGrid>
                <a:gridCol w="674304">
                  <a:extLst>
                    <a:ext uri="{9D8B030D-6E8A-4147-A177-3AD203B41FA5}">
                      <a16:colId xmlns:a16="http://schemas.microsoft.com/office/drawing/2014/main" xmlns="" val="20000"/>
                    </a:ext>
                  </a:extLst>
                </a:gridCol>
                <a:gridCol w="4273778">
                  <a:extLst>
                    <a:ext uri="{9D8B030D-6E8A-4147-A177-3AD203B41FA5}">
                      <a16:colId xmlns:a16="http://schemas.microsoft.com/office/drawing/2014/main" xmlns="" val="20001"/>
                    </a:ext>
                  </a:extLst>
                </a:gridCol>
                <a:gridCol w="1146330">
                  <a:extLst>
                    <a:ext uri="{9D8B030D-6E8A-4147-A177-3AD203B41FA5}">
                      <a16:colId xmlns:a16="http://schemas.microsoft.com/office/drawing/2014/main" xmlns="" val="20002"/>
                    </a:ext>
                  </a:extLst>
                </a:gridCol>
              </a:tblGrid>
              <a:tr h="470091">
                <a:tc>
                  <a:txBody>
                    <a:bodyPr/>
                    <a:lstStyle/>
                    <a:p>
                      <a:pPr marL="0" marR="0" algn="ctr">
                        <a:spcBef>
                          <a:spcPts val="0"/>
                        </a:spcBef>
                        <a:spcAft>
                          <a:spcPts val="0"/>
                        </a:spcAft>
                      </a:pPr>
                      <a:r>
                        <a:rPr lang="en-US" sz="1600" dirty="0">
                          <a:effectLst/>
                        </a:rPr>
                        <a:t>NO</a:t>
                      </a:r>
                      <a:endParaRPr lang="en-US" sz="1600" dirty="0">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effectLst/>
                        </a:rPr>
                        <a:t>POTENSI SIMPUL JARINGAN</a:t>
                      </a:r>
                      <a:endParaRPr lang="en-US" sz="1600" dirty="0">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effectLst/>
                        </a:rPr>
                        <a:t>JUMLAH</a:t>
                      </a:r>
                      <a:endParaRPr lang="en-US" sz="1600" dirty="0">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0"/>
                  </a:ext>
                </a:extLst>
              </a:tr>
              <a:tr h="312086">
                <a:tc>
                  <a:txBody>
                    <a:bodyPr/>
                    <a:lstStyle/>
                    <a:p>
                      <a:pPr marL="0" marR="0" algn="ctr">
                        <a:spcBef>
                          <a:spcPts val="0"/>
                        </a:spcBef>
                        <a:spcAft>
                          <a:spcPts val="0"/>
                        </a:spcAft>
                      </a:pPr>
                      <a:r>
                        <a:rPr lang="en-US" sz="1600">
                          <a:effectLst/>
                        </a:rPr>
                        <a:t>1</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err="1">
                          <a:solidFill>
                            <a:schemeClr val="tx2"/>
                          </a:solidFill>
                          <a:effectLst/>
                        </a:rPr>
                        <a:t>Lembaga</a:t>
                      </a:r>
                      <a:r>
                        <a:rPr lang="en-US" sz="1600" dirty="0">
                          <a:solidFill>
                            <a:schemeClr val="tx2"/>
                          </a:solidFill>
                          <a:effectLst/>
                        </a:rPr>
                        <a:t> </a:t>
                      </a:r>
                      <a:r>
                        <a:rPr lang="en-US" sz="1600" dirty="0" err="1">
                          <a:solidFill>
                            <a:schemeClr val="tx2"/>
                          </a:solidFill>
                          <a:effectLst/>
                        </a:rPr>
                        <a:t>tinggi</a:t>
                      </a:r>
                      <a:r>
                        <a:rPr lang="en-US" sz="1600" dirty="0">
                          <a:solidFill>
                            <a:schemeClr val="tx2"/>
                          </a:solidFill>
                          <a:effectLst/>
                        </a:rPr>
                        <a:t> </a:t>
                      </a:r>
                      <a:r>
                        <a:rPr lang="en-US" sz="1600" dirty="0" err="1">
                          <a:solidFill>
                            <a:schemeClr val="tx2"/>
                          </a:solidFill>
                          <a:effectLst/>
                        </a:rPr>
                        <a:t>negara</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a:solidFill>
                            <a:schemeClr val="tx2"/>
                          </a:solidFill>
                          <a:effectLst/>
                        </a:rPr>
                        <a:t>7</a:t>
                      </a:r>
                      <a:endParaRPr lang="en-US" sz="160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1"/>
                  </a:ext>
                </a:extLst>
              </a:tr>
              <a:tr h="258243">
                <a:tc>
                  <a:txBody>
                    <a:bodyPr/>
                    <a:lstStyle/>
                    <a:p>
                      <a:pPr marL="0" marR="0" algn="ctr">
                        <a:spcBef>
                          <a:spcPts val="0"/>
                        </a:spcBef>
                        <a:spcAft>
                          <a:spcPts val="0"/>
                        </a:spcAft>
                      </a:pPr>
                      <a:r>
                        <a:rPr lang="en-US" sz="1600">
                          <a:effectLst/>
                        </a:rPr>
                        <a:t>2</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err="1">
                          <a:solidFill>
                            <a:schemeClr val="tx2"/>
                          </a:solidFill>
                          <a:effectLst/>
                        </a:rPr>
                        <a:t>Lembaga</a:t>
                      </a:r>
                      <a:r>
                        <a:rPr lang="en-US" sz="1600" dirty="0">
                          <a:solidFill>
                            <a:schemeClr val="tx2"/>
                          </a:solidFill>
                          <a:effectLst/>
                        </a:rPr>
                        <a:t> </a:t>
                      </a:r>
                      <a:r>
                        <a:rPr lang="en-US" sz="1600" dirty="0" err="1">
                          <a:solidFill>
                            <a:schemeClr val="tx2"/>
                          </a:solidFill>
                          <a:effectLst/>
                        </a:rPr>
                        <a:t>negara</a:t>
                      </a:r>
                      <a:r>
                        <a:rPr lang="en-US" sz="1600" dirty="0">
                          <a:solidFill>
                            <a:schemeClr val="tx2"/>
                          </a:solidFill>
                          <a:effectLst/>
                        </a:rPr>
                        <a:t> </a:t>
                      </a:r>
                      <a:r>
                        <a:rPr lang="en-US" sz="1600" dirty="0" err="1">
                          <a:solidFill>
                            <a:schemeClr val="tx2"/>
                          </a:solidFill>
                          <a:effectLst/>
                        </a:rPr>
                        <a:t>eksekutif</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solidFill>
                            <a:schemeClr val="tx2"/>
                          </a:solidFill>
                          <a:effectLst/>
                        </a:rPr>
                        <a:t>34</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2"/>
                  </a:ext>
                </a:extLst>
              </a:tr>
              <a:tr h="247241">
                <a:tc>
                  <a:txBody>
                    <a:bodyPr/>
                    <a:lstStyle/>
                    <a:p>
                      <a:pPr marL="0" marR="0" algn="ctr">
                        <a:spcBef>
                          <a:spcPts val="0"/>
                        </a:spcBef>
                        <a:spcAft>
                          <a:spcPts val="0"/>
                        </a:spcAft>
                      </a:pPr>
                      <a:r>
                        <a:rPr lang="en-US" sz="1600">
                          <a:effectLst/>
                        </a:rPr>
                        <a:t>3</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a:solidFill>
                            <a:schemeClr val="tx2"/>
                          </a:solidFill>
                          <a:effectLst/>
                        </a:rPr>
                        <a:t>Lembaga Negara </a:t>
                      </a:r>
                      <a:r>
                        <a:rPr lang="en-US" sz="1600" dirty="0" err="1">
                          <a:solidFill>
                            <a:schemeClr val="tx2"/>
                          </a:solidFill>
                          <a:effectLst/>
                        </a:rPr>
                        <a:t>Setingkat</a:t>
                      </a:r>
                      <a:r>
                        <a:rPr lang="en-US" sz="1600" dirty="0">
                          <a:solidFill>
                            <a:schemeClr val="tx2"/>
                          </a:solidFill>
                          <a:effectLst/>
                        </a:rPr>
                        <a:t> </a:t>
                      </a:r>
                      <a:r>
                        <a:rPr lang="en-US" sz="1600" dirty="0" err="1">
                          <a:solidFill>
                            <a:schemeClr val="tx2"/>
                          </a:solidFill>
                          <a:effectLst/>
                        </a:rPr>
                        <a:t>menteri</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a:solidFill>
                            <a:schemeClr val="tx2"/>
                          </a:solidFill>
                          <a:effectLst/>
                        </a:rPr>
                        <a:t>5</a:t>
                      </a:r>
                      <a:endParaRPr lang="en-US" sz="160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3"/>
                  </a:ext>
                </a:extLst>
              </a:tr>
              <a:tr h="302914">
                <a:tc>
                  <a:txBody>
                    <a:bodyPr/>
                    <a:lstStyle/>
                    <a:p>
                      <a:pPr marL="0" marR="0" algn="ctr">
                        <a:spcBef>
                          <a:spcPts val="0"/>
                        </a:spcBef>
                        <a:spcAft>
                          <a:spcPts val="0"/>
                        </a:spcAft>
                      </a:pPr>
                      <a:r>
                        <a:rPr lang="en-US" sz="1600">
                          <a:effectLst/>
                        </a:rPr>
                        <a:t>4</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err="1">
                          <a:solidFill>
                            <a:schemeClr val="tx2"/>
                          </a:solidFill>
                          <a:effectLst/>
                        </a:rPr>
                        <a:t>Lembaga</a:t>
                      </a:r>
                      <a:r>
                        <a:rPr lang="en-US" sz="1600" dirty="0">
                          <a:solidFill>
                            <a:schemeClr val="tx2"/>
                          </a:solidFill>
                          <a:effectLst/>
                        </a:rPr>
                        <a:t> </a:t>
                      </a:r>
                      <a:r>
                        <a:rPr lang="en-US" sz="1600" dirty="0" err="1">
                          <a:solidFill>
                            <a:schemeClr val="tx2"/>
                          </a:solidFill>
                          <a:effectLst/>
                        </a:rPr>
                        <a:t>pemerintah</a:t>
                      </a:r>
                      <a:r>
                        <a:rPr lang="en-US" sz="1600" dirty="0">
                          <a:solidFill>
                            <a:schemeClr val="tx2"/>
                          </a:solidFill>
                          <a:effectLst/>
                        </a:rPr>
                        <a:t> non-</a:t>
                      </a:r>
                      <a:r>
                        <a:rPr lang="en-US" sz="1600" dirty="0" err="1">
                          <a:solidFill>
                            <a:schemeClr val="tx2"/>
                          </a:solidFill>
                          <a:effectLst/>
                        </a:rPr>
                        <a:t>kementerian</a:t>
                      </a:r>
                      <a:r>
                        <a:rPr lang="en-US" sz="1600" dirty="0">
                          <a:solidFill>
                            <a:schemeClr val="tx2"/>
                          </a:solidFill>
                          <a:effectLst/>
                        </a:rPr>
                        <a:t> (LPNK)</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a:solidFill>
                            <a:schemeClr val="tx2"/>
                          </a:solidFill>
                          <a:effectLst/>
                        </a:rPr>
                        <a:t>28</a:t>
                      </a:r>
                      <a:endParaRPr lang="en-US" sz="160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4"/>
                  </a:ext>
                </a:extLst>
              </a:tr>
              <a:tr h="247241">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err="1">
                          <a:solidFill>
                            <a:schemeClr val="tx2"/>
                          </a:solidFill>
                          <a:effectLst/>
                        </a:rPr>
                        <a:t>Lembaga</a:t>
                      </a:r>
                      <a:r>
                        <a:rPr lang="en-US" sz="1600" dirty="0">
                          <a:solidFill>
                            <a:schemeClr val="tx2"/>
                          </a:solidFill>
                          <a:effectLst/>
                        </a:rPr>
                        <a:t> </a:t>
                      </a:r>
                      <a:r>
                        <a:rPr lang="en-US" sz="1600" dirty="0" err="1">
                          <a:solidFill>
                            <a:schemeClr val="tx2"/>
                          </a:solidFill>
                          <a:effectLst/>
                        </a:rPr>
                        <a:t>negara</a:t>
                      </a:r>
                      <a:r>
                        <a:rPr lang="en-US" sz="1600" dirty="0">
                          <a:solidFill>
                            <a:schemeClr val="tx2"/>
                          </a:solidFill>
                          <a:effectLst/>
                        </a:rPr>
                        <a:t> </a:t>
                      </a:r>
                      <a:r>
                        <a:rPr lang="en-US" sz="1600" dirty="0" err="1">
                          <a:solidFill>
                            <a:schemeClr val="tx2"/>
                          </a:solidFill>
                          <a:effectLst/>
                        </a:rPr>
                        <a:t>rumpun</a:t>
                      </a:r>
                      <a:r>
                        <a:rPr lang="en-US" sz="1600" dirty="0">
                          <a:solidFill>
                            <a:schemeClr val="tx2"/>
                          </a:solidFill>
                          <a:effectLst/>
                        </a:rPr>
                        <a:t> </a:t>
                      </a:r>
                      <a:r>
                        <a:rPr lang="en-US" sz="1600" dirty="0" err="1">
                          <a:solidFill>
                            <a:schemeClr val="tx2"/>
                          </a:solidFill>
                          <a:effectLst/>
                        </a:rPr>
                        <a:t>yudikatif</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a:solidFill>
                            <a:schemeClr val="tx2"/>
                          </a:solidFill>
                          <a:effectLst/>
                        </a:rPr>
                        <a:t>3</a:t>
                      </a:r>
                      <a:endParaRPr lang="en-US" sz="160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5"/>
                  </a:ext>
                </a:extLst>
              </a:tr>
              <a:tr h="247241">
                <a:tc>
                  <a:txBody>
                    <a:bodyPr/>
                    <a:lstStyle/>
                    <a:p>
                      <a:pPr marL="0" marR="0" algn="ctr">
                        <a:spcBef>
                          <a:spcPts val="0"/>
                        </a:spcBef>
                        <a:spcAft>
                          <a:spcPts val="0"/>
                        </a:spcAft>
                      </a:pPr>
                      <a:r>
                        <a:rPr lang="en-US" sz="1600">
                          <a:effectLst/>
                        </a:rPr>
                        <a:t>6</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a:solidFill>
                            <a:schemeClr val="tx2"/>
                          </a:solidFill>
                          <a:effectLst/>
                        </a:rPr>
                        <a:t>Lembaga non-</a:t>
                      </a:r>
                      <a:r>
                        <a:rPr lang="en-US" sz="1600" dirty="0" err="1">
                          <a:solidFill>
                            <a:schemeClr val="tx2"/>
                          </a:solidFill>
                          <a:effectLst/>
                        </a:rPr>
                        <a:t>struktural</a:t>
                      </a:r>
                      <a:r>
                        <a:rPr lang="en-US" sz="1600" dirty="0">
                          <a:solidFill>
                            <a:schemeClr val="tx2"/>
                          </a:solidFill>
                          <a:effectLst/>
                        </a:rPr>
                        <a:t> (LNS)</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a:solidFill>
                            <a:schemeClr val="tx2"/>
                          </a:solidFill>
                          <a:effectLst/>
                        </a:rPr>
                        <a:t>78</a:t>
                      </a:r>
                      <a:endParaRPr lang="en-US" sz="160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6"/>
                  </a:ext>
                </a:extLst>
              </a:tr>
              <a:tr h="247241">
                <a:tc>
                  <a:txBody>
                    <a:bodyPr/>
                    <a:lstStyle/>
                    <a:p>
                      <a:pPr marL="0" marR="0" algn="ctr">
                        <a:spcBef>
                          <a:spcPts val="0"/>
                        </a:spcBef>
                        <a:spcAft>
                          <a:spcPts val="0"/>
                        </a:spcAft>
                      </a:pPr>
                      <a:r>
                        <a:rPr lang="en-US" sz="1600">
                          <a:effectLst/>
                        </a:rPr>
                        <a:t>7</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err="1">
                          <a:solidFill>
                            <a:schemeClr val="tx2"/>
                          </a:solidFill>
                          <a:effectLst/>
                        </a:rPr>
                        <a:t>Pemerintahan</a:t>
                      </a:r>
                      <a:r>
                        <a:rPr lang="en-US" sz="1600" dirty="0">
                          <a:solidFill>
                            <a:schemeClr val="tx2"/>
                          </a:solidFill>
                          <a:effectLst/>
                        </a:rPr>
                        <a:t> </a:t>
                      </a:r>
                      <a:r>
                        <a:rPr lang="en-US" sz="1600" dirty="0" err="1">
                          <a:solidFill>
                            <a:schemeClr val="tx2"/>
                          </a:solidFill>
                          <a:effectLst/>
                        </a:rPr>
                        <a:t>daerah</a:t>
                      </a:r>
                      <a:r>
                        <a:rPr lang="en-US" sz="1600" dirty="0">
                          <a:solidFill>
                            <a:schemeClr val="tx2"/>
                          </a:solidFill>
                          <a:effectLst/>
                        </a:rPr>
                        <a:t> </a:t>
                      </a:r>
                      <a:r>
                        <a:rPr lang="en-US" sz="1600" dirty="0" err="1">
                          <a:solidFill>
                            <a:schemeClr val="tx2"/>
                          </a:solidFill>
                          <a:effectLst/>
                        </a:rPr>
                        <a:t>provinsi</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solidFill>
                            <a:schemeClr val="tx2"/>
                          </a:solidFill>
                          <a:effectLst/>
                        </a:rPr>
                        <a:t>34</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7"/>
                  </a:ext>
                </a:extLst>
              </a:tr>
              <a:tr h="247241">
                <a:tc>
                  <a:txBody>
                    <a:bodyPr/>
                    <a:lstStyle/>
                    <a:p>
                      <a:pPr marL="0" marR="0" algn="ctr">
                        <a:spcBef>
                          <a:spcPts val="0"/>
                        </a:spcBef>
                        <a:spcAft>
                          <a:spcPts val="0"/>
                        </a:spcAft>
                      </a:pPr>
                      <a:r>
                        <a:rPr lang="en-US" sz="1600" dirty="0">
                          <a:effectLst/>
                        </a:rPr>
                        <a:t>8</a:t>
                      </a:r>
                      <a:endParaRPr lang="en-US" sz="1600" dirty="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err="1">
                          <a:solidFill>
                            <a:schemeClr val="tx2"/>
                          </a:solidFill>
                          <a:effectLst/>
                        </a:rPr>
                        <a:t>Pemerintahan</a:t>
                      </a:r>
                      <a:r>
                        <a:rPr lang="en-US" sz="1600" dirty="0">
                          <a:solidFill>
                            <a:schemeClr val="tx2"/>
                          </a:solidFill>
                          <a:effectLst/>
                        </a:rPr>
                        <a:t> </a:t>
                      </a:r>
                      <a:r>
                        <a:rPr lang="en-US" sz="1600" dirty="0" err="1">
                          <a:solidFill>
                            <a:schemeClr val="tx2"/>
                          </a:solidFill>
                          <a:effectLst/>
                        </a:rPr>
                        <a:t>daerah</a:t>
                      </a:r>
                      <a:r>
                        <a:rPr lang="en-US" sz="1600" dirty="0">
                          <a:solidFill>
                            <a:schemeClr val="tx2"/>
                          </a:solidFill>
                          <a:effectLst/>
                        </a:rPr>
                        <a:t> </a:t>
                      </a:r>
                      <a:r>
                        <a:rPr lang="en-US" sz="1600" dirty="0" err="1">
                          <a:solidFill>
                            <a:schemeClr val="tx2"/>
                          </a:solidFill>
                          <a:effectLst/>
                        </a:rPr>
                        <a:t>kabupaten</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solidFill>
                            <a:schemeClr val="tx2"/>
                          </a:solidFill>
                          <a:effectLst/>
                        </a:rPr>
                        <a:t>403</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8"/>
                  </a:ext>
                </a:extLst>
              </a:tr>
              <a:tr h="247241">
                <a:tc>
                  <a:txBody>
                    <a:bodyPr/>
                    <a:lstStyle/>
                    <a:p>
                      <a:pPr marL="0" marR="0" algn="ctr">
                        <a:spcBef>
                          <a:spcPts val="0"/>
                        </a:spcBef>
                        <a:spcAft>
                          <a:spcPts val="0"/>
                        </a:spcAft>
                      </a:pPr>
                      <a:r>
                        <a:rPr lang="en-US" sz="1600">
                          <a:effectLst/>
                        </a:rPr>
                        <a:t>9</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err="1">
                          <a:solidFill>
                            <a:schemeClr val="tx2"/>
                          </a:solidFill>
                          <a:effectLst/>
                        </a:rPr>
                        <a:t>Pemerintahan</a:t>
                      </a:r>
                      <a:r>
                        <a:rPr lang="en-US" sz="1600" dirty="0">
                          <a:solidFill>
                            <a:schemeClr val="tx2"/>
                          </a:solidFill>
                          <a:effectLst/>
                        </a:rPr>
                        <a:t> </a:t>
                      </a:r>
                      <a:r>
                        <a:rPr lang="en-US" sz="1600" dirty="0" err="1">
                          <a:solidFill>
                            <a:schemeClr val="tx2"/>
                          </a:solidFill>
                          <a:effectLst/>
                        </a:rPr>
                        <a:t>daerah</a:t>
                      </a:r>
                      <a:r>
                        <a:rPr lang="en-US" sz="1600" dirty="0">
                          <a:solidFill>
                            <a:schemeClr val="tx2"/>
                          </a:solidFill>
                          <a:effectLst/>
                        </a:rPr>
                        <a:t> </a:t>
                      </a:r>
                      <a:r>
                        <a:rPr lang="en-US" sz="1600" dirty="0" err="1">
                          <a:solidFill>
                            <a:schemeClr val="tx2"/>
                          </a:solidFill>
                          <a:effectLst/>
                        </a:rPr>
                        <a:t>kota</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solidFill>
                            <a:schemeClr val="tx2"/>
                          </a:solidFill>
                          <a:effectLst/>
                        </a:rPr>
                        <a:t>99</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09"/>
                  </a:ext>
                </a:extLst>
              </a:tr>
              <a:tr h="247241">
                <a:tc>
                  <a:txBody>
                    <a:bodyPr/>
                    <a:lstStyle/>
                    <a:p>
                      <a:pPr marL="0" marR="0" algn="ctr">
                        <a:spcBef>
                          <a:spcPts val="0"/>
                        </a:spcBef>
                        <a:spcAft>
                          <a:spcPts val="0"/>
                        </a:spcAft>
                      </a:pPr>
                      <a:r>
                        <a:rPr lang="en-US" sz="1600">
                          <a:effectLst/>
                        </a:rPr>
                        <a:t>10</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dirty="0" err="1">
                          <a:solidFill>
                            <a:schemeClr val="tx2"/>
                          </a:solidFill>
                          <a:effectLst/>
                        </a:rPr>
                        <a:t>Badan</a:t>
                      </a:r>
                      <a:r>
                        <a:rPr lang="en-US" sz="1600" dirty="0">
                          <a:solidFill>
                            <a:schemeClr val="tx2"/>
                          </a:solidFill>
                          <a:effectLst/>
                        </a:rPr>
                        <a:t> </a:t>
                      </a:r>
                      <a:r>
                        <a:rPr lang="en-US" sz="1600" dirty="0" err="1">
                          <a:solidFill>
                            <a:schemeClr val="tx2"/>
                          </a:solidFill>
                          <a:effectLst/>
                        </a:rPr>
                        <a:t>usaha</a:t>
                      </a:r>
                      <a:r>
                        <a:rPr lang="en-US" sz="1600" dirty="0">
                          <a:solidFill>
                            <a:schemeClr val="tx2"/>
                          </a:solidFill>
                          <a:effectLst/>
                        </a:rPr>
                        <a:t> </a:t>
                      </a:r>
                      <a:r>
                        <a:rPr lang="en-US" sz="1600" dirty="0" err="1">
                          <a:solidFill>
                            <a:schemeClr val="tx2"/>
                          </a:solidFill>
                          <a:effectLst/>
                        </a:rPr>
                        <a:t>milik</a:t>
                      </a:r>
                      <a:r>
                        <a:rPr lang="en-US" sz="1600" dirty="0">
                          <a:solidFill>
                            <a:schemeClr val="tx2"/>
                          </a:solidFill>
                          <a:effectLst/>
                        </a:rPr>
                        <a:t> </a:t>
                      </a:r>
                      <a:r>
                        <a:rPr lang="en-US" sz="1600" dirty="0" err="1">
                          <a:solidFill>
                            <a:schemeClr val="tx2"/>
                          </a:solidFill>
                          <a:effectLst/>
                        </a:rPr>
                        <a:t>negara</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solidFill>
                            <a:schemeClr val="tx2"/>
                          </a:solidFill>
                          <a:effectLst/>
                        </a:rPr>
                        <a:t>119</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10"/>
                  </a:ext>
                </a:extLst>
              </a:tr>
              <a:tr h="247241">
                <a:tc>
                  <a:txBody>
                    <a:bodyPr/>
                    <a:lstStyle/>
                    <a:p>
                      <a:pPr marL="0" marR="0" algn="ctr">
                        <a:spcBef>
                          <a:spcPts val="0"/>
                        </a:spcBef>
                        <a:spcAft>
                          <a:spcPts val="0"/>
                        </a:spcAft>
                      </a:pPr>
                      <a:r>
                        <a:rPr lang="en-US" sz="1600">
                          <a:effectLst/>
                        </a:rPr>
                        <a:t>11</a:t>
                      </a:r>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spcBef>
                          <a:spcPts val="0"/>
                        </a:spcBef>
                        <a:spcAft>
                          <a:spcPts val="0"/>
                        </a:spcAft>
                      </a:pPr>
                      <a:r>
                        <a:rPr lang="en-US" sz="1600">
                          <a:solidFill>
                            <a:schemeClr val="tx2"/>
                          </a:solidFill>
                          <a:effectLst/>
                        </a:rPr>
                        <a:t>Perguruan tinggi negeri</a:t>
                      </a:r>
                      <a:endParaRPr lang="en-US" sz="160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solidFill>
                            <a:schemeClr val="tx2"/>
                          </a:solidFill>
                          <a:effectLst/>
                        </a:rPr>
                        <a:t>130</a:t>
                      </a:r>
                      <a:endParaRPr lang="en-US" sz="1600" dirty="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11"/>
                  </a:ext>
                </a:extLst>
              </a:tr>
              <a:tr h="263229">
                <a:tc>
                  <a:txBody>
                    <a:bodyPr/>
                    <a:lstStyle/>
                    <a:p>
                      <a:endParaRPr lang="en-US" sz="1600">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solidFill>
                            <a:schemeClr val="tx2"/>
                          </a:solidFill>
                          <a:effectLst/>
                        </a:rPr>
                        <a:t>TOTAL</a:t>
                      </a:r>
                      <a:endParaRPr lang="en-US" sz="1600" b="1" dirty="0">
                        <a:solidFill>
                          <a:schemeClr val="tx2"/>
                        </a:solidFill>
                        <a:effectLst/>
                        <a:latin typeface="Calibri" panose="020F0502020204030204" pitchFamily="34" charset="0"/>
                        <a:ea typeface="Times New Roman"/>
                        <a:cs typeface="Times New Roman"/>
                      </a:endParaRPr>
                    </a:p>
                  </a:txBody>
                  <a:tcPr marL="68562" marR="68562" marT="0" marB="0" anchor="ctr"/>
                </a:tc>
                <a:tc>
                  <a:txBody>
                    <a:bodyPr/>
                    <a:lstStyle/>
                    <a:p>
                      <a:pPr marL="0" marR="0" algn="ctr">
                        <a:spcBef>
                          <a:spcPts val="0"/>
                        </a:spcBef>
                        <a:spcAft>
                          <a:spcPts val="0"/>
                        </a:spcAft>
                      </a:pPr>
                      <a:r>
                        <a:rPr lang="en-US" sz="1600" dirty="0">
                          <a:solidFill>
                            <a:schemeClr val="tx2"/>
                          </a:solidFill>
                          <a:effectLst/>
                        </a:rPr>
                        <a:t>940</a:t>
                      </a:r>
                      <a:endParaRPr lang="en-US" sz="1600" b="1" dirty="0">
                        <a:solidFill>
                          <a:schemeClr val="tx2"/>
                        </a:solidFill>
                        <a:effectLst/>
                        <a:latin typeface="Calibri" panose="020F0502020204030204" pitchFamily="34" charset="0"/>
                        <a:ea typeface="Times New Roman"/>
                        <a:cs typeface="Times New Roman"/>
                      </a:endParaRPr>
                    </a:p>
                  </a:txBody>
                  <a:tcPr marL="68562" marR="68562" marT="0" marB="0" anchor="ctr"/>
                </a:tc>
                <a:extLst>
                  <a:ext uri="{0D108BD9-81ED-4DB2-BD59-A6C34878D82A}">
                    <a16:rowId xmlns:a16="http://schemas.microsoft.com/office/drawing/2014/main" xmlns="" val="10012"/>
                  </a:ext>
                </a:extLst>
              </a:tr>
            </a:tbl>
          </a:graphicData>
        </a:graphic>
      </p:graphicFrame>
      <p:sp>
        <p:nvSpPr>
          <p:cNvPr id="14" name="Rectangle 13">
            <a:extLst>
              <a:ext uri="{FF2B5EF4-FFF2-40B4-BE49-F238E27FC236}">
                <a16:creationId xmlns:a16="http://schemas.microsoft.com/office/drawing/2014/main" xmlns="" id="{577D81BE-D9D4-4B02-AF86-5864805F966B}"/>
              </a:ext>
            </a:extLst>
          </p:cNvPr>
          <p:cNvSpPr/>
          <p:nvPr/>
        </p:nvSpPr>
        <p:spPr>
          <a:xfrm>
            <a:off x="6467593" y="802745"/>
            <a:ext cx="4280618" cy="3287258"/>
          </a:xfrm>
          <a:prstGeom prst="rect">
            <a:avLst/>
          </a:prstGeom>
        </p:spPr>
        <p:txBody>
          <a:bodyPr wrap="square" lIns="80466" tIns="40233" rIns="80466" bIns="40233">
            <a:spAutoFit/>
          </a:bodyPr>
          <a:lstStyle/>
          <a:p>
            <a:pPr marL="251455" indent="-251455" algn="just">
              <a:spcBef>
                <a:spcPts val="528"/>
              </a:spcBef>
              <a:spcAft>
                <a:spcPts val="528"/>
              </a:spcAft>
              <a:buFont typeface="Wingdings" panose="05000000000000000000" pitchFamily="2" charset="2"/>
              <a:buChar char="ü"/>
            </a:pPr>
            <a:r>
              <a:rPr lang="en-GB" sz="2000" b="1" dirty="0" err="1">
                <a:solidFill>
                  <a:srgbClr val="16222C"/>
                </a:solidFill>
                <a:latin typeface="Calibri" panose="020F0502020204030204" pitchFamily="34" charset="0"/>
              </a:rPr>
              <a:t>Pada</a:t>
            </a:r>
            <a:r>
              <a:rPr lang="en-GB" sz="2000" b="1" dirty="0">
                <a:solidFill>
                  <a:srgbClr val="16222C"/>
                </a:solidFill>
                <a:latin typeface="Calibri" panose="020F0502020204030204" pitchFamily="34" charset="0"/>
              </a:rPr>
              <a:t> RPJMN </a:t>
            </a:r>
            <a:r>
              <a:rPr lang="en-GB" sz="2000" b="1" dirty="0" err="1">
                <a:solidFill>
                  <a:srgbClr val="16222C"/>
                </a:solidFill>
                <a:latin typeface="Calibri" panose="020F0502020204030204" pitchFamily="34" charset="0"/>
              </a:rPr>
              <a:t>Tahun</a:t>
            </a:r>
            <a:r>
              <a:rPr lang="en-GB" sz="2000" b="1" dirty="0">
                <a:solidFill>
                  <a:srgbClr val="16222C"/>
                </a:solidFill>
                <a:latin typeface="Calibri" panose="020F0502020204030204" pitchFamily="34" charset="0"/>
              </a:rPr>
              <a:t> 2015–2019, </a:t>
            </a:r>
            <a:r>
              <a:rPr lang="en-GB" sz="2000" b="1" dirty="0" err="1">
                <a:solidFill>
                  <a:srgbClr val="16222C"/>
                </a:solidFill>
                <a:latin typeface="Calibri" panose="020F0502020204030204" pitchFamily="34" charset="0"/>
              </a:rPr>
              <a:t>Pengelolaan</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Sistem</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dan</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Jaringan</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Informasi</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Kearsipan</a:t>
            </a:r>
            <a:r>
              <a:rPr lang="en-GB" sz="2000" b="1" dirty="0">
                <a:solidFill>
                  <a:srgbClr val="16222C"/>
                </a:solidFill>
                <a:latin typeface="Calibri" panose="020F0502020204030204" pitchFamily="34" charset="0"/>
              </a:rPr>
              <a:t> Nasional </a:t>
            </a:r>
            <a:r>
              <a:rPr lang="en-GB" sz="2000" b="1" dirty="0" err="1">
                <a:solidFill>
                  <a:srgbClr val="16222C"/>
                </a:solidFill>
                <a:latin typeface="Calibri" panose="020F0502020204030204" pitchFamily="34" charset="0"/>
              </a:rPr>
              <a:t>menjadi</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salah</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satu</a:t>
            </a:r>
            <a:r>
              <a:rPr lang="en-GB" sz="2000" b="1" dirty="0">
                <a:solidFill>
                  <a:srgbClr val="16222C"/>
                </a:solidFill>
                <a:latin typeface="Calibri" panose="020F0502020204030204" pitchFamily="34" charset="0"/>
              </a:rPr>
              <a:t> program </a:t>
            </a:r>
            <a:r>
              <a:rPr lang="en-GB" sz="2000" b="1" dirty="0" err="1">
                <a:solidFill>
                  <a:srgbClr val="16222C"/>
                </a:solidFill>
                <a:latin typeface="Calibri" panose="020F0502020204030204" pitchFamily="34" charset="0"/>
              </a:rPr>
              <a:t>prioritas</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nasional</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pemerintah</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dengan</a:t>
            </a:r>
            <a:r>
              <a:rPr lang="en-GB" sz="2000" b="1" dirty="0">
                <a:solidFill>
                  <a:srgbClr val="16222C"/>
                </a:solidFill>
                <a:latin typeface="Calibri" panose="020F0502020204030204" pitchFamily="34" charset="0"/>
              </a:rPr>
              <a:t> target </a:t>
            </a:r>
            <a:r>
              <a:rPr lang="en-GB" sz="2000" b="1" i="1" dirty="0">
                <a:solidFill>
                  <a:srgbClr val="16222C"/>
                </a:solidFill>
                <a:latin typeface="Calibri" panose="020F0502020204030204" pitchFamily="34" charset="0"/>
              </a:rPr>
              <a:t>output</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jumlah</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simpul</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jaringan</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sebanyak</a:t>
            </a:r>
            <a:r>
              <a:rPr lang="en-GB" sz="2000" b="1" dirty="0">
                <a:solidFill>
                  <a:srgbClr val="16222C"/>
                </a:solidFill>
                <a:latin typeface="Calibri" panose="020F0502020204030204" pitchFamily="34" charset="0"/>
              </a:rPr>
              <a:t> 255 </a:t>
            </a:r>
            <a:r>
              <a:rPr lang="en-GB" sz="2000" b="1" dirty="0" err="1">
                <a:solidFill>
                  <a:srgbClr val="16222C"/>
                </a:solidFill>
                <a:latin typeface="Calibri" panose="020F0502020204030204" pitchFamily="34" charset="0"/>
              </a:rPr>
              <a:t>instansi</a:t>
            </a:r>
            <a:r>
              <a:rPr lang="id-ID" sz="2000" b="1" dirty="0">
                <a:solidFill>
                  <a:srgbClr val="16222C"/>
                </a:solidFill>
                <a:latin typeface="Calibri" panose="020F0502020204030204" pitchFamily="34" charset="0"/>
              </a:rPr>
              <a:t>.</a:t>
            </a:r>
          </a:p>
          <a:p>
            <a:pPr marL="251455" indent="-251455" algn="just">
              <a:spcBef>
                <a:spcPts val="528"/>
              </a:spcBef>
              <a:spcAft>
                <a:spcPts val="528"/>
              </a:spcAft>
              <a:buFont typeface="Wingdings" panose="05000000000000000000" pitchFamily="2" charset="2"/>
              <a:buChar char="ü"/>
            </a:pPr>
            <a:r>
              <a:rPr lang="en-GB" sz="2000" b="1" dirty="0" err="1">
                <a:solidFill>
                  <a:srgbClr val="16222C"/>
                </a:solidFill>
                <a:latin typeface="Calibri" panose="020F0502020204030204" pitchFamily="34" charset="0"/>
              </a:rPr>
              <a:t>Capaian</a:t>
            </a:r>
            <a:r>
              <a:rPr lang="en-GB" sz="2000" b="1" dirty="0">
                <a:solidFill>
                  <a:srgbClr val="16222C"/>
                </a:solidFill>
                <a:latin typeface="Calibri" panose="020F0502020204030204" pitchFamily="34" charset="0"/>
              </a:rPr>
              <a:t> </a:t>
            </a:r>
            <a:r>
              <a:rPr lang="en-GB" sz="2000" b="1" i="1" dirty="0" err="1">
                <a:solidFill>
                  <a:srgbClr val="16222C"/>
                </a:solidFill>
                <a:latin typeface="Calibri" panose="020F0502020204030204" pitchFamily="34" charset="0"/>
              </a:rPr>
              <a:t>ouput</a:t>
            </a:r>
            <a:r>
              <a:rPr lang="en-GB" sz="2000" b="1" i="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hingga</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tahun</a:t>
            </a:r>
            <a:r>
              <a:rPr lang="en-GB" sz="2000" b="1" dirty="0">
                <a:solidFill>
                  <a:srgbClr val="16222C"/>
                </a:solidFill>
                <a:latin typeface="Calibri" panose="020F0502020204030204" pitchFamily="34" charset="0"/>
              </a:rPr>
              <a:t> 2018 </a:t>
            </a:r>
            <a:r>
              <a:rPr lang="en-GB" sz="2000" b="1" dirty="0" err="1">
                <a:solidFill>
                  <a:srgbClr val="16222C"/>
                </a:solidFill>
                <a:latin typeface="Calibri" panose="020F0502020204030204" pitchFamily="34" charset="0"/>
              </a:rPr>
              <a:t>adalah</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sebanyak</a:t>
            </a:r>
            <a:r>
              <a:rPr lang="en-GB" sz="2000" b="1" dirty="0">
                <a:solidFill>
                  <a:srgbClr val="16222C"/>
                </a:solidFill>
                <a:latin typeface="Calibri" panose="020F0502020204030204" pitchFamily="34" charset="0"/>
              </a:rPr>
              <a:t> </a:t>
            </a:r>
            <a:r>
              <a:rPr lang="en-GB" sz="2000" b="1" dirty="0">
                <a:solidFill>
                  <a:srgbClr val="660066"/>
                </a:solidFill>
                <a:latin typeface="Calibri" panose="020F0502020204030204" pitchFamily="34" charset="0"/>
              </a:rPr>
              <a:t>205</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simpul</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jaringan</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atau</a:t>
            </a:r>
            <a:r>
              <a:rPr lang="en-GB" sz="2000" b="1" dirty="0">
                <a:solidFill>
                  <a:srgbClr val="16222C"/>
                </a:solidFill>
                <a:latin typeface="Calibri" panose="020F0502020204030204" pitchFamily="34" charset="0"/>
              </a:rPr>
              <a:t> </a:t>
            </a:r>
            <a:r>
              <a:rPr lang="en-GB" sz="2000" b="1" dirty="0" err="1">
                <a:solidFill>
                  <a:srgbClr val="16222C"/>
                </a:solidFill>
                <a:latin typeface="Calibri" panose="020F0502020204030204" pitchFamily="34" charset="0"/>
              </a:rPr>
              <a:t>sebesar</a:t>
            </a:r>
            <a:r>
              <a:rPr lang="en-GB" sz="2000" b="1" dirty="0">
                <a:solidFill>
                  <a:srgbClr val="16222C"/>
                </a:solidFill>
                <a:latin typeface="Calibri" panose="020F0502020204030204" pitchFamily="34" charset="0"/>
              </a:rPr>
              <a:t> </a:t>
            </a:r>
            <a:r>
              <a:rPr lang="en-GB" sz="2000" b="1" dirty="0">
                <a:solidFill>
                  <a:srgbClr val="660066"/>
                </a:solidFill>
                <a:latin typeface="Calibri" panose="020F0502020204030204" pitchFamily="34" charset="0"/>
              </a:rPr>
              <a:t>80,39%</a:t>
            </a:r>
            <a:r>
              <a:rPr lang="en-GB" sz="2000" b="1" dirty="0">
                <a:solidFill>
                  <a:srgbClr val="16222C"/>
                </a:solidFill>
                <a:latin typeface="Calibri" panose="020F0502020204030204" pitchFamily="34" charset="0"/>
              </a:rPr>
              <a:t>.</a:t>
            </a:r>
            <a:endParaRPr lang="id-ID" sz="2000" b="1" dirty="0">
              <a:solidFill>
                <a:srgbClr val="16222C"/>
              </a:solidFill>
              <a:latin typeface="Calibri" panose="020F0502020204030204" pitchFamily="34" charset="0"/>
            </a:endParaRPr>
          </a:p>
        </p:txBody>
      </p:sp>
      <p:sp>
        <p:nvSpPr>
          <p:cNvPr id="15" name="TextBox 14">
            <a:extLst>
              <a:ext uri="{FF2B5EF4-FFF2-40B4-BE49-F238E27FC236}">
                <a16:creationId xmlns:a16="http://schemas.microsoft.com/office/drawing/2014/main" xmlns="" id="{25D95534-2830-4B43-AD73-4B5B35D1C962}"/>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Potensi</a:t>
            </a: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dan Target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Simpul</a:t>
            </a: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Jaringan</a:t>
            </a:r>
            <a:endPar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Tree>
    <p:extLst>
      <p:ext uri="{BB962C8B-B14F-4D97-AF65-F5344CB8AC3E}">
        <p14:creationId xmlns:p14="http://schemas.microsoft.com/office/powerpoint/2010/main" val="22136191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320B7FD6-095A-43A3-9F26-EA8D857B0F0F}"/>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Kunci</a:t>
            </a: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Keberhasilan</a:t>
            </a:r>
            <a:endPar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pic>
        <p:nvPicPr>
          <p:cNvPr id="31" name="Picture 30" descr="Secrets_to_implementation_success_1536x1536_Original.jpg">
            <a:extLst>
              <a:ext uri="{FF2B5EF4-FFF2-40B4-BE49-F238E27FC236}">
                <a16:creationId xmlns:a16="http://schemas.microsoft.com/office/drawing/2014/main" xmlns="" id="{0758875E-D9E7-4002-8A2E-AC80DD1DE05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018672"/>
            <a:ext cx="5181600" cy="5462338"/>
          </a:xfrm>
          <a:prstGeom prst="rect">
            <a:avLst/>
          </a:prstGeom>
        </p:spPr>
      </p:pic>
      <p:pic>
        <p:nvPicPr>
          <p:cNvPr id="33" name="Picture 32" descr="20170105-24.jpg">
            <a:extLst>
              <a:ext uri="{FF2B5EF4-FFF2-40B4-BE49-F238E27FC236}">
                <a16:creationId xmlns:a16="http://schemas.microsoft.com/office/drawing/2014/main" xmlns="" id="{923A31CA-C486-46D1-AFEB-ADDC40218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479" y="4869160"/>
            <a:ext cx="2958662" cy="1584176"/>
          </a:xfrm>
          <a:prstGeom prst="rect">
            <a:avLst/>
          </a:prstGeom>
          <a:ln>
            <a:noFill/>
          </a:ln>
          <a:effectLst>
            <a:softEdge rad="112500"/>
          </a:effectLst>
        </p:spPr>
      </p:pic>
      <p:pic>
        <p:nvPicPr>
          <p:cNvPr id="34" name="Picture 33" descr="zahir-accounting-software-have-more-than-60.000-users.png">
            <a:extLst>
              <a:ext uri="{FF2B5EF4-FFF2-40B4-BE49-F238E27FC236}">
                <a16:creationId xmlns:a16="http://schemas.microsoft.com/office/drawing/2014/main" xmlns="" id="{8E85FA45-5860-48AD-B5FF-82E7AE3EA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487" y="2780928"/>
            <a:ext cx="2736304" cy="1800200"/>
          </a:xfrm>
          <a:prstGeom prst="rect">
            <a:avLst/>
          </a:prstGeom>
        </p:spPr>
      </p:pic>
      <p:pic>
        <p:nvPicPr>
          <p:cNvPr id="35" name="Picture 34" descr="Achive-goals-together.jpg">
            <a:extLst>
              <a:ext uri="{FF2B5EF4-FFF2-40B4-BE49-F238E27FC236}">
                <a16:creationId xmlns:a16="http://schemas.microsoft.com/office/drawing/2014/main" xmlns="" id="{50925D05-C00A-4059-96BF-476B59506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487" y="836712"/>
            <a:ext cx="2880320" cy="1656184"/>
          </a:xfrm>
          <a:prstGeom prst="rect">
            <a:avLst/>
          </a:prstGeom>
          <a:ln>
            <a:noFill/>
          </a:ln>
          <a:effectLst>
            <a:softEdge rad="112500"/>
          </a:effectLst>
        </p:spPr>
      </p:pic>
      <p:sp>
        <p:nvSpPr>
          <p:cNvPr id="36" name="TextBox 35">
            <a:extLst>
              <a:ext uri="{FF2B5EF4-FFF2-40B4-BE49-F238E27FC236}">
                <a16:creationId xmlns:a16="http://schemas.microsoft.com/office/drawing/2014/main" xmlns="" id="{542FFEF8-A452-4F36-9CDB-15DB07010F99}"/>
              </a:ext>
            </a:extLst>
          </p:cNvPr>
          <p:cNvSpPr txBox="1"/>
          <p:nvPr/>
        </p:nvSpPr>
        <p:spPr>
          <a:xfrm>
            <a:off x="8053791" y="1100140"/>
            <a:ext cx="2664296" cy="923330"/>
          </a:xfrm>
          <a:prstGeom prst="rect">
            <a:avLst/>
          </a:prstGeom>
          <a:noFill/>
        </p:spPr>
        <p:txBody>
          <a:bodyPr wrap="square" rtlCol="0">
            <a:spAutoFit/>
          </a:bodyPr>
          <a:lstStyle/>
          <a:p>
            <a:r>
              <a:rPr lang="en-US" b="1" dirty="0">
                <a:solidFill>
                  <a:srgbClr val="800000"/>
                </a:solidFill>
              </a:rPr>
              <a:t>Tingkat </a:t>
            </a:r>
            <a:r>
              <a:rPr lang="en-US" b="1" dirty="0" err="1">
                <a:solidFill>
                  <a:srgbClr val="800000"/>
                </a:solidFill>
              </a:rPr>
              <a:t>edukasi</a:t>
            </a:r>
            <a:r>
              <a:rPr lang="en-US" b="1" dirty="0">
                <a:solidFill>
                  <a:srgbClr val="800000"/>
                </a:solidFill>
              </a:rPr>
              <a:t> dan </a:t>
            </a:r>
            <a:r>
              <a:rPr lang="en-US" b="1" dirty="0" err="1">
                <a:solidFill>
                  <a:srgbClr val="800000"/>
                </a:solidFill>
              </a:rPr>
              <a:t>kesejahteraan</a:t>
            </a:r>
            <a:r>
              <a:rPr lang="en-US" b="1" dirty="0">
                <a:solidFill>
                  <a:srgbClr val="800000"/>
                </a:solidFill>
              </a:rPr>
              <a:t> </a:t>
            </a:r>
            <a:r>
              <a:rPr lang="en-US" b="1" dirty="0" err="1">
                <a:solidFill>
                  <a:srgbClr val="800000"/>
                </a:solidFill>
              </a:rPr>
              <a:t>masyarakat</a:t>
            </a:r>
            <a:r>
              <a:rPr lang="en-US" b="1" dirty="0">
                <a:solidFill>
                  <a:srgbClr val="800000"/>
                </a:solidFill>
              </a:rPr>
              <a:t> </a:t>
            </a:r>
            <a:r>
              <a:rPr lang="en-US" b="1" dirty="0" err="1">
                <a:solidFill>
                  <a:srgbClr val="0A4C7F"/>
                </a:solidFill>
              </a:rPr>
              <a:t>semakin</a:t>
            </a:r>
            <a:r>
              <a:rPr lang="en-US" b="1" dirty="0">
                <a:solidFill>
                  <a:srgbClr val="0A4C7F"/>
                </a:solidFill>
              </a:rPr>
              <a:t> </a:t>
            </a:r>
            <a:r>
              <a:rPr lang="en-US" b="1" dirty="0" err="1">
                <a:solidFill>
                  <a:srgbClr val="0A4C7F"/>
                </a:solidFill>
              </a:rPr>
              <a:t>meningkat</a:t>
            </a:r>
            <a:endParaRPr lang="en-US" b="1" dirty="0">
              <a:solidFill>
                <a:srgbClr val="0A4C7F"/>
              </a:solidFill>
            </a:endParaRPr>
          </a:p>
        </p:txBody>
      </p:sp>
      <p:sp>
        <p:nvSpPr>
          <p:cNvPr id="37" name="TextBox 36">
            <a:extLst>
              <a:ext uri="{FF2B5EF4-FFF2-40B4-BE49-F238E27FC236}">
                <a16:creationId xmlns:a16="http://schemas.microsoft.com/office/drawing/2014/main" xmlns="" id="{6104974E-3C2E-46DC-A463-2726C3A2977E}"/>
              </a:ext>
            </a:extLst>
          </p:cNvPr>
          <p:cNvSpPr txBox="1"/>
          <p:nvPr/>
        </p:nvSpPr>
        <p:spPr>
          <a:xfrm>
            <a:off x="8053791" y="3409836"/>
            <a:ext cx="2664296" cy="646331"/>
          </a:xfrm>
          <a:prstGeom prst="rect">
            <a:avLst/>
          </a:prstGeom>
          <a:noFill/>
        </p:spPr>
        <p:txBody>
          <a:bodyPr wrap="square" rtlCol="0">
            <a:spAutoFit/>
          </a:bodyPr>
          <a:lstStyle/>
          <a:p>
            <a:r>
              <a:rPr lang="en-US" b="1" dirty="0" err="1">
                <a:solidFill>
                  <a:srgbClr val="0A4C7F"/>
                </a:solidFill>
              </a:rPr>
              <a:t>Jumlah</a:t>
            </a:r>
            <a:r>
              <a:rPr lang="en-US" b="1" dirty="0">
                <a:solidFill>
                  <a:srgbClr val="0A4C7F"/>
                </a:solidFill>
              </a:rPr>
              <a:t> </a:t>
            </a:r>
            <a:r>
              <a:rPr lang="en-US" b="1" dirty="0" err="1">
                <a:solidFill>
                  <a:srgbClr val="800000"/>
                </a:solidFill>
              </a:rPr>
              <a:t>pengguna</a:t>
            </a:r>
            <a:r>
              <a:rPr lang="en-US" b="1" dirty="0">
                <a:solidFill>
                  <a:srgbClr val="800000"/>
                </a:solidFill>
              </a:rPr>
              <a:t> </a:t>
            </a:r>
            <a:r>
              <a:rPr lang="en-US" b="1" dirty="0" err="1">
                <a:solidFill>
                  <a:srgbClr val="800000"/>
                </a:solidFill>
              </a:rPr>
              <a:t>arsip</a:t>
            </a:r>
            <a:r>
              <a:rPr lang="en-US" b="1" dirty="0">
                <a:solidFill>
                  <a:srgbClr val="800000"/>
                </a:solidFill>
              </a:rPr>
              <a:t> </a:t>
            </a:r>
            <a:r>
              <a:rPr lang="en-US" b="1" dirty="0" err="1">
                <a:solidFill>
                  <a:srgbClr val="0A4C7F"/>
                </a:solidFill>
              </a:rPr>
              <a:t>semakin</a:t>
            </a:r>
            <a:r>
              <a:rPr lang="en-US" b="1" dirty="0">
                <a:solidFill>
                  <a:srgbClr val="0A4C7F"/>
                </a:solidFill>
              </a:rPr>
              <a:t> </a:t>
            </a:r>
            <a:r>
              <a:rPr lang="en-US" b="1" dirty="0" err="1">
                <a:solidFill>
                  <a:srgbClr val="0A4C7F"/>
                </a:solidFill>
              </a:rPr>
              <a:t>meningkat</a:t>
            </a:r>
            <a:endParaRPr lang="en-US" b="1" dirty="0">
              <a:solidFill>
                <a:srgbClr val="0A4C7F"/>
              </a:solidFill>
            </a:endParaRPr>
          </a:p>
        </p:txBody>
      </p:sp>
      <p:sp>
        <p:nvSpPr>
          <p:cNvPr id="38" name="TextBox 37">
            <a:extLst>
              <a:ext uri="{FF2B5EF4-FFF2-40B4-BE49-F238E27FC236}">
                <a16:creationId xmlns:a16="http://schemas.microsoft.com/office/drawing/2014/main" xmlns="" id="{FB746D9F-A55A-4757-825F-3A32295366AB}"/>
              </a:ext>
            </a:extLst>
          </p:cNvPr>
          <p:cNvSpPr txBox="1"/>
          <p:nvPr/>
        </p:nvSpPr>
        <p:spPr>
          <a:xfrm>
            <a:off x="8125799" y="5445224"/>
            <a:ext cx="2664296" cy="923330"/>
          </a:xfrm>
          <a:prstGeom prst="rect">
            <a:avLst/>
          </a:prstGeom>
          <a:noFill/>
        </p:spPr>
        <p:txBody>
          <a:bodyPr wrap="square" rtlCol="0">
            <a:spAutoFit/>
          </a:bodyPr>
          <a:lstStyle/>
          <a:p>
            <a:r>
              <a:rPr lang="en-US" b="1" dirty="0">
                <a:solidFill>
                  <a:srgbClr val="0A4C7F"/>
                </a:solidFill>
              </a:rPr>
              <a:t>Volume </a:t>
            </a:r>
            <a:r>
              <a:rPr lang="en-US" b="1" dirty="0" err="1">
                <a:solidFill>
                  <a:srgbClr val="800000"/>
                </a:solidFill>
              </a:rPr>
              <a:t>informasi</a:t>
            </a:r>
            <a:r>
              <a:rPr lang="en-US" b="1" dirty="0">
                <a:solidFill>
                  <a:srgbClr val="800000"/>
                </a:solidFill>
              </a:rPr>
              <a:t> </a:t>
            </a:r>
            <a:r>
              <a:rPr lang="en-US" b="1" dirty="0" err="1">
                <a:solidFill>
                  <a:srgbClr val="800000"/>
                </a:solidFill>
              </a:rPr>
              <a:t>kearsipan</a:t>
            </a:r>
            <a:r>
              <a:rPr lang="en-US" b="1" dirty="0">
                <a:solidFill>
                  <a:srgbClr val="800000"/>
                </a:solidFill>
              </a:rPr>
              <a:t> </a:t>
            </a:r>
            <a:r>
              <a:rPr lang="en-US" b="1" dirty="0" err="1">
                <a:solidFill>
                  <a:srgbClr val="0A4C7F"/>
                </a:solidFill>
              </a:rPr>
              <a:t>semakin</a:t>
            </a:r>
            <a:r>
              <a:rPr lang="en-US" b="1" dirty="0">
                <a:solidFill>
                  <a:srgbClr val="0A4C7F"/>
                </a:solidFill>
              </a:rPr>
              <a:t> </a:t>
            </a:r>
            <a:r>
              <a:rPr lang="en-US" b="1" dirty="0" err="1">
                <a:solidFill>
                  <a:srgbClr val="0A4C7F"/>
                </a:solidFill>
              </a:rPr>
              <a:t>meningkat</a:t>
            </a:r>
            <a:endParaRPr lang="en-US" b="1" dirty="0">
              <a:solidFill>
                <a:srgbClr val="0A4C7F"/>
              </a:solidFill>
            </a:endParaRPr>
          </a:p>
        </p:txBody>
      </p:sp>
      <p:sp>
        <p:nvSpPr>
          <p:cNvPr id="39" name="Up Arrow 17">
            <a:extLst>
              <a:ext uri="{FF2B5EF4-FFF2-40B4-BE49-F238E27FC236}">
                <a16:creationId xmlns:a16="http://schemas.microsoft.com/office/drawing/2014/main" xmlns="" id="{BB377B79-41B7-44FD-B5CA-FB45D198874D}"/>
              </a:ext>
            </a:extLst>
          </p:cNvPr>
          <p:cNvSpPr/>
          <p:nvPr/>
        </p:nvSpPr>
        <p:spPr>
          <a:xfrm>
            <a:off x="8917887" y="4077072"/>
            <a:ext cx="648072" cy="1224136"/>
          </a:xfrm>
          <a:prstGeom prst="upArrow">
            <a:avLst/>
          </a:prstGeom>
          <a:solidFill>
            <a:schemeClr val="accent4">
              <a:lumMod val="90000"/>
              <a:lumOff val="10000"/>
            </a:schemeClr>
          </a:solidFill>
          <a:ln>
            <a:solidFill>
              <a:schemeClr val="accent4">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Up Arrow 18">
            <a:extLst>
              <a:ext uri="{FF2B5EF4-FFF2-40B4-BE49-F238E27FC236}">
                <a16:creationId xmlns:a16="http://schemas.microsoft.com/office/drawing/2014/main" xmlns="" id="{8785FA85-89C5-4982-8166-EC300F0926EC}"/>
              </a:ext>
            </a:extLst>
          </p:cNvPr>
          <p:cNvSpPr/>
          <p:nvPr/>
        </p:nvSpPr>
        <p:spPr>
          <a:xfrm>
            <a:off x="8917887" y="2132856"/>
            <a:ext cx="648072" cy="1224136"/>
          </a:xfrm>
          <a:prstGeom prst="upArrow">
            <a:avLst/>
          </a:prstGeom>
          <a:solidFill>
            <a:schemeClr val="accent4">
              <a:lumMod val="90000"/>
              <a:lumOff val="10000"/>
            </a:schemeClr>
          </a:solidFill>
          <a:ln>
            <a:solidFill>
              <a:schemeClr val="accent4">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Up Arrow 19">
            <a:extLst>
              <a:ext uri="{FF2B5EF4-FFF2-40B4-BE49-F238E27FC236}">
                <a16:creationId xmlns:a16="http://schemas.microsoft.com/office/drawing/2014/main" xmlns="" id="{B709474F-6D60-43C8-8211-B83AE096D83D}"/>
              </a:ext>
            </a:extLst>
          </p:cNvPr>
          <p:cNvSpPr/>
          <p:nvPr/>
        </p:nvSpPr>
        <p:spPr>
          <a:xfrm>
            <a:off x="6541623" y="4581128"/>
            <a:ext cx="360040" cy="288032"/>
          </a:xfrm>
          <a:prstGeom prst="upArrow">
            <a:avLst/>
          </a:prstGeom>
          <a:solidFill>
            <a:schemeClr val="accent4">
              <a:lumMod val="90000"/>
              <a:lumOff val="10000"/>
            </a:schemeClr>
          </a:solidFill>
          <a:ln>
            <a:solidFill>
              <a:schemeClr val="accent4">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Up Arrow 20">
            <a:extLst>
              <a:ext uri="{FF2B5EF4-FFF2-40B4-BE49-F238E27FC236}">
                <a16:creationId xmlns:a16="http://schemas.microsoft.com/office/drawing/2014/main" xmlns="" id="{50B3AC78-46BA-4343-9405-29B6DC6B6BA6}"/>
              </a:ext>
            </a:extLst>
          </p:cNvPr>
          <p:cNvSpPr/>
          <p:nvPr/>
        </p:nvSpPr>
        <p:spPr>
          <a:xfrm>
            <a:off x="6541623" y="2492896"/>
            <a:ext cx="360040" cy="288032"/>
          </a:xfrm>
          <a:prstGeom prst="upArrow">
            <a:avLst/>
          </a:prstGeom>
          <a:solidFill>
            <a:schemeClr val="accent4">
              <a:lumMod val="90000"/>
              <a:lumOff val="10000"/>
            </a:schemeClr>
          </a:solidFill>
          <a:ln>
            <a:solidFill>
              <a:schemeClr val="accent4">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xmlns="" id="{7DD0F7F4-E681-4ECF-9285-6DAE895256BC}"/>
              </a:ext>
            </a:extLst>
          </p:cNvPr>
          <p:cNvGrpSpPr/>
          <p:nvPr/>
        </p:nvGrpSpPr>
        <p:grpSpPr>
          <a:xfrm>
            <a:off x="11031306" y="1636845"/>
            <a:ext cx="1160694" cy="3584311"/>
            <a:chOff x="11031305" y="1500797"/>
            <a:chExt cx="1160694" cy="3584311"/>
          </a:xfrm>
        </p:grpSpPr>
        <p:sp>
          <p:nvSpPr>
            <p:cNvPr id="48" name="Freeform: Shape 47">
              <a:extLst>
                <a:ext uri="{FF2B5EF4-FFF2-40B4-BE49-F238E27FC236}">
                  <a16:creationId xmlns:a16="http://schemas.microsoft.com/office/drawing/2014/main" xmlns="" id="{A2625859-FB4B-40FF-8F82-71759F74080C}"/>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xmlns="" id="{1EA20049-FF71-41C9-91D4-224FCCF0134C}"/>
                </a:ext>
              </a:extLst>
            </p:cNvPr>
            <p:cNvSpPr txBox="1"/>
            <p:nvPr/>
          </p:nvSpPr>
          <p:spPr>
            <a:xfrm rot="16200000">
              <a:off x="10842682" y="3282698"/>
              <a:ext cx="2165684" cy="461665"/>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Target </a:t>
              </a:r>
              <a:r>
                <a:rPr lang="en-US" sz="2400" b="1" dirty="0" err="1">
                  <a:solidFill>
                    <a:schemeClr val="bg1">
                      <a:lumMod val="95000"/>
                    </a:schemeClr>
                  </a:solidFill>
                  <a:latin typeface="Tw Cen MT" panose="020B0602020104020603" pitchFamily="34" charset="0"/>
                </a:rPr>
                <a:t>capaian</a:t>
              </a:r>
              <a:endParaRPr lang="en-US" sz="2400" b="1" dirty="0">
                <a:solidFill>
                  <a:schemeClr val="bg1">
                    <a:lumMod val="95000"/>
                  </a:schemeClr>
                </a:solidFill>
                <a:latin typeface="Tw Cen MT" panose="020B0602020104020603" pitchFamily="34" charset="0"/>
              </a:endParaRPr>
            </a:p>
          </p:txBody>
        </p:sp>
        <p:pic>
          <p:nvPicPr>
            <p:cNvPr id="50" name="Picture 49">
              <a:extLst>
                <a:ext uri="{FF2B5EF4-FFF2-40B4-BE49-F238E27FC236}">
                  <a16:creationId xmlns:a16="http://schemas.microsoft.com/office/drawing/2014/main" xmlns="" id="{19DFBED5-5921-49F6-9C28-432908893D9C}"/>
                </a:ext>
              </a:extLst>
            </p:cNvPr>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51" name="Picture 50">
              <a:extLst>
                <a:ext uri="{FF2B5EF4-FFF2-40B4-BE49-F238E27FC236}">
                  <a16:creationId xmlns:a16="http://schemas.microsoft.com/office/drawing/2014/main" xmlns="" id="{E5DD8CE6-094C-4590-BAE8-62440A7963E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52" name="Picture 51">
              <a:extLst>
                <a:ext uri="{FF2B5EF4-FFF2-40B4-BE49-F238E27FC236}">
                  <a16:creationId xmlns:a16="http://schemas.microsoft.com/office/drawing/2014/main" xmlns="" id="{F2975091-5F65-47E0-B406-B4B18A77D1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13477143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1D55B155-C551-43A5-BBD6-5C33481A941D}"/>
              </a:ext>
            </a:extLst>
          </p:cNvPr>
          <p:cNvGrpSpPr>
            <a:grpSpLocks/>
          </p:cNvGrpSpPr>
          <p:nvPr/>
        </p:nvGrpSpPr>
        <p:grpSpPr bwMode="auto">
          <a:xfrm>
            <a:off x="333741" y="1132113"/>
            <a:ext cx="10639059" cy="5514754"/>
            <a:chOff x="0" y="0"/>
            <a:chExt cx="58853" cy="24497"/>
          </a:xfrm>
        </p:grpSpPr>
        <p:sp>
          <p:nvSpPr>
            <p:cNvPr id="13" name="Text Box 49">
              <a:extLst>
                <a:ext uri="{FF2B5EF4-FFF2-40B4-BE49-F238E27FC236}">
                  <a16:creationId xmlns:a16="http://schemas.microsoft.com/office/drawing/2014/main" xmlns="" id="{F9FB00BD-208D-438F-92BD-A4F606F384F5}"/>
                </a:ext>
              </a:extLst>
            </p:cNvPr>
            <p:cNvSpPr txBox="1">
              <a:spLocks noChangeArrowheads="1"/>
            </p:cNvSpPr>
            <p:nvPr/>
          </p:nvSpPr>
          <p:spPr bwMode="auto">
            <a:xfrm>
              <a:off x="863" y="774"/>
              <a:ext cx="19281" cy="2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01687" indent="-301687">
                <a:spcAft>
                  <a:spcPts val="1000"/>
                </a:spcAft>
                <a:buFont typeface="+mj-lt"/>
                <a:buAutoNum type="alphaLcPeriod"/>
                <a:tabLst>
                  <a:tab pos="150843" algn="l"/>
                </a:tabLst>
              </a:pPr>
              <a:r>
                <a:rPr lang="id-ID" sz="1600" dirty="0">
                  <a:solidFill>
                    <a:srgbClr val="141618"/>
                  </a:solidFill>
                  <a:latin typeface="Arial"/>
                  <a:ea typeface="Times New Roman"/>
                  <a:cs typeface="Arial"/>
                </a:rPr>
                <a:t>Penyelenggaraan SIKN dan JIKN sudah merupakan proses yang rutin di semua simpul jaringan</a:t>
              </a:r>
              <a:endParaRPr lang="en-US" sz="1600" dirty="0">
                <a:solidFill>
                  <a:srgbClr val="141618"/>
                </a:solidFill>
                <a:latin typeface="Arial"/>
                <a:ea typeface="Times New Roman"/>
                <a:cs typeface="Arial"/>
              </a:endParaRPr>
            </a:p>
            <a:p>
              <a:pPr marL="301687" indent="-301687">
                <a:spcAft>
                  <a:spcPts val="1000"/>
                </a:spcAft>
                <a:buFont typeface="+mj-lt"/>
                <a:buAutoNum type="alphaLcPeriod"/>
                <a:tabLst>
                  <a:tab pos="150843" algn="l"/>
                </a:tabLst>
              </a:pPr>
              <a:r>
                <a:rPr lang="id-ID" sz="1600" dirty="0">
                  <a:solidFill>
                    <a:srgbClr val="141618"/>
                  </a:solidFill>
                  <a:latin typeface="Arial"/>
                  <a:ea typeface="Times New Roman"/>
                  <a:cs typeface="Arial"/>
                </a:rPr>
                <a:t>Kualitas layanan informasi kearsipan di internal simpul jaringan dan secara nasional telah terlaksana dengan baik didukung oleh teknologi informasi dan komunikasi </a:t>
              </a:r>
              <a:endParaRPr lang="en-US" sz="1600" dirty="0">
                <a:solidFill>
                  <a:srgbClr val="141618"/>
                </a:solidFill>
                <a:latin typeface="Arial"/>
                <a:ea typeface="Times New Roman"/>
                <a:cs typeface="Arial"/>
              </a:endParaRPr>
            </a:p>
            <a:p>
              <a:pPr marL="301687" indent="-301687">
                <a:spcAft>
                  <a:spcPts val="1000"/>
                </a:spcAft>
                <a:buFont typeface="+mj-lt"/>
                <a:buAutoNum type="alphaLcPeriod"/>
                <a:tabLst>
                  <a:tab pos="150843" algn="l"/>
                </a:tabLst>
              </a:pPr>
              <a:r>
                <a:rPr lang="id-ID" sz="1600" dirty="0">
                  <a:solidFill>
                    <a:srgbClr val="141618"/>
                  </a:solidFill>
                  <a:latin typeface="Arial"/>
                  <a:ea typeface="Times New Roman"/>
                  <a:cs typeface="Arial"/>
                </a:rPr>
                <a:t>ANRI semakin profesional dalam menjamin ketersediaan dan keandalan sistem, dalam menjalankan peran sebagai administrator pusat, dan dalam peran sebagai pembina nasional penyelenggaraan SIKN dan JIKN </a:t>
              </a:r>
              <a:endParaRPr lang="en-US" sz="1600" dirty="0">
                <a:solidFill>
                  <a:srgbClr val="141618"/>
                </a:solidFill>
                <a:latin typeface="Arial"/>
                <a:ea typeface="Times New Roman"/>
                <a:cs typeface="Arial"/>
              </a:endParaRPr>
            </a:p>
            <a:p>
              <a:pPr marL="301687" indent="-301687">
                <a:spcAft>
                  <a:spcPts val="1000"/>
                </a:spcAft>
                <a:buFont typeface="+mj-lt"/>
                <a:buAutoNum type="alphaLcPeriod"/>
                <a:tabLst>
                  <a:tab pos="150843" algn="l"/>
                </a:tabLst>
              </a:pPr>
              <a:r>
                <a:rPr lang="id-ID" sz="1600" dirty="0">
                  <a:solidFill>
                    <a:srgbClr val="141618"/>
                  </a:solidFill>
                  <a:latin typeface="Arial"/>
                  <a:ea typeface="Times New Roman"/>
                  <a:cs typeface="Arial"/>
                </a:rPr>
                <a:t>SIKN dan JIKN menjadi platform untuk semua sistem informasi skala nasional</a:t>
              </a:r>
              <a:endParaRPr lang="en-US" sz="1600" dirty="0">
                <a:solidFill>
                  <a:srgbClr val="141618"/>
                </a:solidFill>
                <a:latin typeface="Arial"/>
                <a:ea typeface="Times New Roman"/>
                <a:cs typeface="Arial"/>
              </a:endParaRPr>
            </a:p>
            <a:p>
              <a:pPr marL="150843" indent="-146373">
                <a:spcAft>
                  <a:spcPts val="0"/>
                </a:spcAft>
                <a:tabLst>
                  <a:tab pos="150843" algn="l"/>
                </a:tabLst>
              </a:pPr>
              <a:r>
                <a:rPr lang="id-ID" sz="1600" dirty="0">
                  <a:solidFill>
                    <a:srgbClr val="141618"/>
                  </a:solidFill>
                  <a:latin typeface="Arial"/>
                  <a:ea typeface="Times New Roman"/>
                  <a:cs typeface="Arial"/>
                </a:rPr>
                <a:t> </a:t>
              </a:r>
              <a:endParaRPr lang="en-US" sz="1600" dirty="0">
                <a:solidFill>
                  <a:srgbClr val="141618"/>
                </a:solidFill>
                <a:latin typeface="Arial"/>
                <a:ea typeface="Times New Roman"/>
                <a:cs typeface="Arial"/>
              </a:endParaRPr>
            </a:p>
          </p:txBody>
        </p:sp>
        <p:sp>
          <p:nvSpPr>
            <p:cNvPr id="14" name="Right Arrow 6">
              <a:extLst>
                <a:ext uri="{FF2B5EF4-FFF2-40B4-BE49-F238E27FC236}">
                  <a16:creationId xmlns:a16="http://schemas.microsoft.com/office/drawing/2014/main" xmlns="" id="{FD5FF231-192E-4BC6-A26E-010EF94EDCE7}"/>
                </a:ext>
              </a:extLst>
            </p:cNvPr>
            <p:cNvSpPr>
              <a:spLocks noChangeArrowheads="1"/>
            </p:cNvSpPr>
            <p:nvPr/>
          </p:nvSpPr>
          <p:spPr bwMode="auto">
            <a:xfrm>
              <a:off x="20604" y="1031"/>
              <a:ext cx="3321" cy="22753"/>
            </a:xfrm>
            <a:prstGeom prst="rightArrow">
              <a:avLst>
                <a:gd name="adj1" fmla="val 50000"/>
                <a:gd name="adj2" fmla="val 50000"/>
              </a:avLst>
            </a:prstGeom>
            <a:solidFill>
              <a:srgbClr val="0070C0"/>
            </a:solidFill>
            <a:ln w="3175">
              <a:noFill/>
              <a:miter lim="800000"/>
              <a:headEnd/>
              <a:tailEnd/>
            </a:ln>
          </p:spPr>
          <p:txBody>
            <a:bodyPr rot="0" vert="horz" wrap="square" lIns="91440" tIns="45720" rIns="91440" bIns="45720" anchor="ctr" anchorCtr="0" upright="1">
              <a:noAutofit/>
            </a:bodyPr>
            <a:lstStyle/>
            <a:p>
              <a:endParaRPr lang="en-US" sz="1800"/>
            </a:p>
          </p:txBody>
        </p:sp>
        <p:sp>
          <p:nvSpPr>
            <p:cNvPr id="15" name="Right Arrow 7">
              <a:extLst>
                <a:ext uri="{FF2B5EF4-FFF2-40B4-BE49-F238E27FC236}">
                  <a16:creationId xmlns:a16="http://schemas.microsoft.com/office/drawing/2014/main" xmlns="" id="{D79544E1-1AE3-49EA-84A8-1ED967F72AD5}"/>
                </a:ext>
              </a:extLst>
            </p:cNvPr>
            <p:cNvSpPr>
              <a:spLocks noChangeArrowheads="1"/>
            </p:cNvSpPr>
            <p:nvPr/>
          </p:nvSpPr>
          <p:spPr bwMode="auto">
            <a:xfrm>
              <a:off x="39491" y="4610"/>
              <a:ext cx="2489" cy="16161"/>
            </a:xfrm>
            <a:prstGeom prst="rightArrow">
              <a:avLst>
                <a:gd name="adj1" fmla="val 50000"/>
                <a:gd name="adj2" fmla="val 50000"/>
              </a:avLst>
            </a:prstGeom>
            <a:solidFill>
              <a:schemeClr val="accent5">
                <a:lumMod val="60000"/>
                <a:lumOff val="40000"/>
              </a:schemeClr>
            </a:solidFill>
            <a:ln w="3175">
              <a:noFill/>
              <a:miter lim="800000"/>
              <a:headEnd/>
              <a:tailEnd/>
            </a:ln>
          </p:spPr>
          <p:txBody>
            <a:bodyPr rot="0" vert="horz" wrap="square" lIns="91440" tIns="45720" rIns="91440" bIns="45720" anchor="ctr" anchorCtr="0" upright="1">
              <a:noAutofit/>
            </a:bodyPr>
            <a:lstStyle/>
            <a:p>
              <a:endParaRPr lang="en-US" sz="1800"/>
            </a:p>
          </p:txBody>
        </p:sp>
        <p:sp>
          <p:nvSpPr>
            <p:cNvPr id="16" name="Rounded Rectangle 9">
              <a:extLst>
                <a:ext uri="{FF2B5EF4-FFF2-40B4-BE49-F238E27FC236}">
                  <a16:creationId xmlns:a16="http://schemas.microsoft.com/office/drawing/2014/main" xmlns="" id="{17CE5BC3-FE01-4DD6-9D45-9585E963EBE6}"/>
                </a:ext>
              </a:extLst>
            </p:cNvPr>
            <p:cNvSpPr>
              <a:spLocks noChangeArrowheads="1"/>
            </p:cNvSpPr>
            <p:nvPr/>
          </p:nvSpPr>
          <p:spPr bwMode="auto">
            <a:xfrm>
              <a:off x="0" y="0"/>
              <a:ext cx="58853" cy="24497"/>
            </a:xfrm>
            <a:prstGeom prst="roundRect">
              <a:avLst>
                <a:gd name="adj" fmla="val 5926"/>
              </a:avLst>
            </a:prstGeom>
            <a:noFill/>
            <a:ln w="25400">
              <a:solidFill>
                <a:srgbClr val="243F6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sz="1800"/>
            </a:p>
          </p:txBody>
        </p:sp>
        <p:sp>
          <p:nvSpPr>
            <p:cNvPr id="17" name="Oval 16">
              <a:extLst>
                <a:ext uri="{FF2B5EF4-FFF2-40B4-BE49-F238E27FC236}">
                  <a16:creationId xmlns:a16="http://schemas.microsoft.com/office/drawing/2014/main" xmlns="" id="{A66166EB-ECA5-46D7-A18B-D7A7D67D7E04}"/>
                </a:ext>
              </a:extLst>
            </p:cNvPr>
            <p:cNvSpPr>
              <a:spLocks noChangeArrowheads="1"/>
            </p:cNvSpPr>
            <p:nvPr/>
          </p:nvSpPr>
          <p:spPr bwMode="auto">
            <a:xfrm>
              <a:off x="42374" y="7408"/>
              <a:ext cx="15855" cy="10617"/>
            </a:xfrm>
            <a:prstGeom prst="ellipse">
              <a:avLst/>
            </a:prstGeom>
            <a:solidFill>
              <a:srgbClr val="17365D"/>
            </a:solidFill>
            <a:ln>
              <a:noFill/>
            </a:ln>
            <a:extLst>
              <a:ext uri="{91240B29-F687-4f45-9708-019B960494DF}">
                <a14:hiddenLine xmlns:a14="http://schemas.microsoft.com/office/drawing/2010/main" w="25400">
                  <a:solidFill>
                    <a:srgbClr val="000000"/>
                  </a:solidFill>
                  <a:round/>
                  <a:headEnd/>
                  <a:tailEnd/>
                </a14:hiddenLine>
              </a:ext>
            </a:extLst>
          </p:spPr>
          <p:txBody>
            <a:bodyPr rot="0" vert="horz" wrap="square" lIns="91440" tIns="45720" rIns="91440" bIns="45720" anchor="ctr" anchorCtr="0" upright="1">
              <a:noAutofit/>
            </a:bodyPr>
            <a:lstStyle/>
            <a:p>
              <a:endParaRPr lang="en-US" sz="1800"/>
            </a:p>
          </p:txBody>
        </p:sp>
        <p:sp>
          <p:nvSpPr>
            <p:cNvPr id="18" name="Text Box 55">
              <a:extLst>
                <a:ext uri="{FF2B5EF4-FFF2-40B4-BE49-F238E27FC236}">
                  <a16:creationId xmlns:a16="http://schemas.microsoft.com/office/drawing/2014/main" xmlns="" id="{A0AD12BA-F4CE-46A7-B5A6-56F8FEB1B5A9}"/>
                </a:ext>
              </a:extLst>
            </p:cNvPr>
            <p:cNvSpPr txBox="1">
              <a:spLocks noChangeArrowheads="1"/>
            </p:cNvSpPr>
            <p:nvPr/>
          </p:nvSpPr>
          <p:spPr bwMode="auto">
            <a:xfrm>
              <a:off x="42133" y="9278"/>
              <a:ext cx="16449" cy="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id-ID" sz="2100" b="1" dirty="0">
                  <a:solidFill>
                    <a:srgbClr val="FFFFFF"/>
                  </a:solidFill>
                  <a:latin typeface="Calibri"/>
                  <a:ea typeface="Times New Roman"/>
                </a:rPr>
                <a:t>Menyediakan</a:t>
              </a:r>
              <a:endParaRPr lang="en-US" sz="2100" b="1" dirty="0">
                <a:solidFill>
                  <a:srgbClr val="FFFFFF"/>
                </a:solidFill>
                <a:latin typeface="Calibri"/>
                <a:ea typeface="Times New Roman"/>
              </a:endParaRPr>
            </a:p>
            <a:p>
              <a:pPr algn="ctr">
                <a:spcAft>
                  <a:spcPts val="0"/>
                </a:spcAft>
              </a:pPr>
              <a:r>
                <a:rPr lang="id-ID" sz="2100" b="1" dirty="0">
                  <a:solidFill>
                    <a:srgbClr val="FFFFFF"/>
                  </a:solidFill>
                  <a:latin typeface="Calibri"/>
                  <a:ea typeface="Times New Roman"/>
                </a:rPr>
                <a:t>peluang peningkatan kesejahteraan masyarakat</a:t>
              </a:r>
              <a:endParaRPr lang="en-US" sz="2100" dirty="0">
                <a:latin typeface="Times New Roman"/>
                <a:ea typeface="Times New Roman"/>
              </a:endParaRPr>
            </a:p>
          </p:txBody>
        </p:sp>
        <p:sp>
          <p:nvSpPr>
            <p:cNvPr id="19" name="Rounded Rectangle 12">
              <a:extLst>
                <a:ext uri="{FF2B5EF4-FFF2-40B4-BE49-F238E27FC236}">
                  <a16:creationId xmlns:a16="http://schemas.microsoft.com/office/drawing/2014/main" xmlns="" id="{6811D284-DD0E-4BC5-B23F-A6984ECA3E4A}"/>
                </a:ext>
              </a:extLst>
            </p:cNvPr>
            <p:cNvSpPr>
              <a:spLocks noChangeArrowheads="1"/>
            </p:cNvSpPr>
            <p:nvPr/>
          </p:nvSpPr>
          <p:spPr bwMode="auto">
            <a:xfrm>
              <a:off x="24510" y="5782"/>
              <a:ext cx="14110" cy="13690"/>
            </a:xfrm>
            <a:prstGeom prst="roundRect">
              <a:avLst>
                <a:gd name="adj" fmla="val 15824"/>
              </a:avLst>
            </a:prstGeom>
            <a:solidFill>
              <a:schemeClr val="accent4">
                <a:lumMod val="75000"/>
                <a:lumOff val="25000"/>
              </a:schemeClr>
            </a:solidFill>
            <a:ln w="25400">
              <a:solidFill>
                <a:srgbClr val="95B3D7"/>
              </a:solidFill>
              <a:round/>
              <a:headEnd/>
              <a:tailEnd/>
            </a:ln>
          </p:spPr>
          <p:txBody>
            <a:bodyPr rot="0" vert="horz" wrap="square" lIns="91440" tIns="45720" rIns="91440" bIns="45720" anchor="ctr" anchorCtr="0" upright="1">
              <a:noAutofit/>
            </a:bodyPr>
            <a:lstStyle/>
            <a:p>
              <a:endParaRPr lang="en-US" sz="1800"/>
            </a:p>
          </p:txBody>
        </p:sp>
        <p:sp>
          <p:nvSpPr>
            <p:cNvPr id="20" name="Text Box 57">
              <a:extLst>
                <a:ext uri="{FF2B5EF4-FFF2-40B4-BE49-F238E27FC236}">
                  <a16:creationId xmlns:a16="http://schemas.microsoft.com/office/drawing/2014/main" xmlns="" id="{F8AF39D1-D89D-42CA-90A0-8B6543A7BC27}"/>
                </a:ext>
              </a:extLst>
            </p:cNvPr>
            <p:cNvSpPr txBox="1">
              <a:spLocks noChangeArrowheads="1"/>
            </p:cNvSpPr>
            <p:nvPr/>
          </p:nvSpPr>
          <p:spPr bwMode="auto">
            <a:xfrm>
              <a:off x="24865" y="8289"/>
              <a:ext cx="13865" cy="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203918" indent="-203918">
                <a:spcAft>
                  <a:spcPts val="1200"/>
                </a:spcAft>
                <a:buFont typeface="Symbol"/>
                <a:buChar char=""/>
              </a:pPr>
              <a:r>
                <a:rPr lang="en-US" sz="1700" b="1" dirty="0">
                  <a:solidFill>
                    <a:schemeClr val="accent5">
                      <a:lumMod val="75000"/>
                    </a:schemeClr>
                  </a:solidFill>
                  <a:latin typeface="Arial"/>
                  <a:ea typeface="Times New Roman"/>
                  <a:cs typeface="Arial"/>
                </a:rPr>
                <a:t>SIKN </a:t>
              </a:r>
              <a:r>
                <a:rPr lang="en-US" sz="1700" b="1" dirty="0" err="1">
                  <a:solidFill>
                    <a:schemeClr val="accent5">
                      <a:lumMod val="75000"/>
                    </a:schemeClr>
                  </a:solidFill>
                  <a:latin typeface="Arial"/>
                  <a:ea typeface="Times New Roman"/>
                  <a:cs typeface="Arial"/>
                </a:rPr>
                <a:t>dan</a:t>
              </a:r>
              <a:r>
                <a:rPr lang="en-US" sz="1700" b="1" dirty="0">
                  <a:solidFill>
                    <a:schemeClr val="accent5">
                      <a:lumMod val="75000"/>
                    </a:schemeClr>
                  </a:solidFill>
                  <a:latin typeface="Arial"/>
                  <a:ea typeface="Times New Roman"/>
                  <a:cs typeface="Arial"/>
                </a:rPr>
                <a:t> JIKN yang kaya </a:t>
              </a:r>
              <a:r>
                <a:rPr lang="en-US" sz="1700" b="1" dirty="0" err="1">
                  <a:solidFill>
                    <a:schemeClr val="accent5">
                      <a:lumMod val="75000"/>
                    </a:schemeClr>
                  </a:solidFill>
                  <a:latin typeface="Arial"/>
                  <a:ea typeface="Times New Roman"/>
                  <a:cs typeface="Arial"/>
                </a:rPr>
                <a:t>akan</a:t>
              </a:r>
              <a:r>
                <a:rPr lang="en-US" sz="1700" b="1" dirty="0">
                  <a:solidFill>
                    <a:schemeClr val="accent5">
                      <a:lumMod val="75000"/>
                    </a:schemeClr>
                  </a:solidFill>
                  <a:latin typeface="Arial"/>
                  <a:ea typeface="Times New Roman"/>
                  <a:cs typeface="Arial"/>
                </a:rPr>
                <a:t> </a:t>
              </a:r>
              <a:r>
                <a:rPr lang="en-US" sz="1700" b="1" dirty="0" err="1">
                  <a:solidFill>
                    <a:schemeClr val="accent5">
                      <a:lumMod val="75000"/>
                    </a:schemeClr>
                  </a:solidFill>
                  <a:latin typeface="Arial"/>
                  <a:ea typeface="Times New Roman"/>
                  <a:cs typeface="Arial"/>
                </a:rPr>
                <a:t>konten</a:t>
              </a:r>
              <a:r>
                <a:rPr lang="en-US" sz="1700" b="1" dirty="0">
                  <a:solidFill>
                    <a:schemeClr val="accent5">
                      <a:lumMod val="75000"/>
                    </a:schemeClr>
                  </a:solidFill>
                  <a:latin typeface="Arial"/>
                  <a:ea typeface="Times New Roman"/>
                  <a:cs typeface="Arial"/>
                </a:rPr>
                <a:t> yang  </a:t>
              </a:r>
              <a:r>
                <a:rPr lang="en-US" sz="1700" b="1" dirty="0" err="1">
                  <a:solidFill>
                    <a:schemeClr val="accent5">
                      <a:lumMod val="75000"/>
                    </a:schemeClr>
                  </a:solidFill>
                  <a:latin typeface="Arial"/>
                  <a:ea typeface="Times New Roman"/>
                  <a:cs typeface="Arial"/>
                </a:rPr>
                <a:t>berkualitas</a:t>
              </a:r>
              <a:r>
                <a:rPr lang="en-US" sz="1700" b="1" dirty="0">
                  <a:solidFill>
                    <a:schemeClr val="accent5">
                      <a:lumMod val="75000"/>
                    </a:schemeClr>
                  </a:solidFill>
                  <a:latin typeface="Arial"/>
                  <a:ea typeface="Times New Roman"/>
                  <a:cs typeface="Arial"/>
                </a:rPr>
                <a:t>, </a:t>
              </a:r>
              <a:r>
                <a:rPr lang="en-US" sz="1700" b="1" dirty="0" err="1">
                  <a:solidFill>
                    <a:schemeClr val="accent5">
                      <a:lumMod val="75000"/>
                    </a:schemeClr>
                  </a:solidFill>
                  <a:latin typeface="Arial"/>
                  <a:ea typeface="Times New Roman"/>
                  <a:cs typeface="Arial"/>
                </a:rPr>
                <a:t>serta</a:t>
              </a:r>
              <a:endParaRPr lang="en-US" sz="1700" dirty="0">
                <a:solidFill>
                  <a:schemeClr val="accent5">
                    <a:lumMod val="75000"/>
                  </a:schemeClr>
                </a:solidFill>
                <a:latin typeface="Arial"/>
                <a:ea typeface="Times New Roman"/>
                <a:cs typeface="Arial"/>
              </a:endParaRPr>
            </a:p>
            <a:p>
              <a:pPr marL="203918" indent="-203918">
                <a:spcAft>
                  <a:spcPts val="528"/>
                </a:spcAft>
                <a:buFont typeface="Symbol"/>
                <a:buChar char=""/>
              </a:pPr>
              <a:r>
                <a:rPr lang="en-US" sz="1700" b="1" dirty="0" err="1">
                  <a:solidFill>
                    <a:schemeClr val="accent5">
                      <a:lumMod val="75000"/>
                    </a:schemeClr>
                  </a:solidFill>
                  <a:latin typeface="Arial"/>
                  <a:ea typeface="Times New Roman"/>
                  <a:cs typeface="Arial"/>
                </a:rPr>
                <a:t>mudah</a:t>
              </a:r>
              <a:r>
                <a:rPr lang="en-US" sz="1700" b="1" dirty="0">
                  <a:solidFill>
                    <a:schemeClr val="accent5">
                      <a:lumMod val="75000"/>
                    </a:schemeClr>
                  </a:solidFill>
                  <a:latin typeface="Arial"/>
                  <a:ea typeface="Times New Roman"/>
                  <a:cs typeface="Arial"/>
                </a:rPr>
                <a:t> </a:t>
              </a:r>
              <a:r>
                <a:rPr lang="en-US" sz="1700" b="1" dirty="0" err="1">
                  <a:solidFill>
                    <a:schemeClr val="accent5">
                      <a:lumMod val="75000"/>
                    </a:schemeClr>
                  </a:solidFill>
                  <a:latin typeface="Arial"/>
                  <a:ea typeface="Times New Roman"/>
                  <a:cs typeface="Arial"/>
                </a:rPr>
                <a:t>diakses</a:t>
              </a:r>
              <a:r>
                <a:rPr lang="en-US" sz="1700" b="1" dirty="0">
                  <a:solidFill>
                    <a:schemeClr val="accent5">
                      <a:lumMod val="75000"/>
                    </a:schemeClr>
                  </a:solidFill>
                  <a:latin typeface="Arial"/>
                  <a:ea typeface="Times New Roman"/>
                  <a:cs typeface="Arial"/>
                </a:rPr>
                <a:t> </a:t>
              </a:r>
              <a:r>
                <a:rPr lang="en-US" sz="1700" b="1" dirty="0" err="1">
                  <a:solidFill>
                    <a:schemeClr val="accent5">
                      <a:lumMod val="75000"/>
                    </a:schemeClr>
                  </a:solidFill>
                  <a:latin typeface="Arial"/>
                  <a:ea typeface="Times New Roman"/>
                  <a:cs typeface="Arial"/>
                </a:rPr>
                <a:t>oleh</a:t>
              </a:r>
              <a:r>
                <a:rPr lang="en-US" sz="1700" b="1" dirty="0">
                  <a:solidFill>
                    <a:schemeClr val="accent5">
                      <a:lumMod val="75000"/>
                    </a:schemeClr>
                  </a:solidFill>
                  <a:latin typeface="Arial"/>
                  <a:ea typeface="Times New Roman"/>
                  <a:cs typeface="Arial"/>
                </a:rPr>
                <a:t> </a:t>
              </a:r>
              <a:r>
                <a:rPr lang="en-US" sz="1700" b="1" dirty="0" err="1">
                  <a:solidFill>
                    <a:schemeClr val="accent5">
                      <a:lumMod val="75000"/>
                    </a:schemeClr>
                  </a:solidFill>
                  <a:latin typeface="Arial"/>
                  <a:ea typeface="Times New Roman"/>
                  <a:cs typeface="Arial"/>
                </a:rPr>
                <a:t>publik</a:t>
              </a:r>
              <a:endParaRPr lang="en-US" sz="1700" dirty="0">
                <a:solidFill>
                  <a:schemeClr val="accent5">
                    <a:lumMod val="75000"/>
                  </a:schemeClr>
                </a:solidFill>
                <a:latin typeface="Arial"/>
                <a:ea typeface="Times New Roman"/>
                <a:cs typeface="Arial"/>
              </a:endParaRPr>
            </a:p>
          </p:txBody>
        </p:sp>
      </p:grpSp>
      <p:sp>
        <p:nvSpPr>
          <p:cNvPr id="21" name="TextBox 20">
            <a:extLst>
              <a:ext uri="{FF2B5EF4-FFF2-40B4-BE49-F238E27FC236}">
                <a16:creationId xmlns:a16="http://schemas.microsoft.com/office/drawing/2014/main" xmlns="" id="{16BD587F-1335-4F1C-86DE-12EAB01B3466}"/>
              </a:ext>
            </a:extLst>
          </p:cNvPr>
          <p:cNvSpPr txBox="1"/>
          <p:nvPr/>
        </p:nvSpPr>
        <p:spPr>
          <a:xfrm>
            <a:off x="8114139" y="5309766"/>
            <a:ext cx="2534721" cy="450566"/>
          </a:xfrm>
          <a:prstGeom prst="rect">
            <a:avLst/>
          </a:prstGeom>
          <a:noFill/>
        </p:spPr>
        <p:txBody>
          <a:bodyPr wrap="square" lIns="80451" tIns="40224" rIns="80451" bIns="40224" rtlCol="0">
            <a:spAutoFit/>
          </a:bodyPr>
          <a:lstStyle/>
          <a:p>
            <a:pPr algn="ctr"/>
            <a:r>
              <a:rPr lang="en-US" sz="1200" b="1" dirty="0" err="1">
                <a:solidFill>
                  <a:srgbClr val="141618"/>
                </a:solidFill>
                <a:latin typeface="Arial"/>
                <a:cs typeface="Arial"/>
              </a:rPr>
              <a:t>Pasal</a:t>
            </a:r>
            <a:r>
              <a:rPr lang="en-US" sz="1200" b="1" dirty="0">
                <a:solidFill>
                  <a:srgbClr val="141618"/>
                </a:solidFill>
                <a:latin typeface="Arial"/>
                <a:cs typeface="Arial"/>
              </a:rPr>
              <a:t> 14 </a:t>
            </a:r>
            <a:r>
              <a:rPr lang="en-US" sz="1200" b="1" dirty="0" err="1">
                <a:solidFill>
                  <a:srgbClr val="141618"/>
                </a:solidFill>
                <a:latin typeface="Arial"/>
                <a:cs typeface="Arial"/>
              </a:rPr>
              <a:t>Ayat</a:t>
            </a:r>
            <a:r>
              <a:rPr lang="en-US" sz="1200" b="1" dirty="0">
                <a:solidFill>
                  <a:srgbClr val="141618"/>
                </a:solidFill>
                <a:latin typeface="Arial"/>
                <a:cs typeface="Arial"/>
              </a:rPr>
              <a:t> (1)</a:t>
            </a:r>
          </a:p>
          <a:p>
            <a:pPr algn="ctr"/>
            <a:r>
              <a:rPr lang="en-US" sz="1200" b="1" dirty="0">
                <a:solidFill>
                  <a:srgbClr val="141618"/>
                </a:solidFill>
                <a:latin typeface="Arial"/>
                <a:cs typeface="Arial"/>
              </a:rPr>
              <a:t>UU No. 43/2009 </a:t>
            </a:r>
          </a:p>
        </p:txBody>
      </p:sp>
      <p:sp>
        <p:nvSpPr>
          <p:cNvPr id="23" name="TextBox 22">
            <a:extLst>
              <a:ext uri="{FF2B5EF4-FFF2-40B4-BE49-F238E27FC236}">
                <a16:creationId xmlns:a16="http://schemas.microsoft.com/office/drawing/2014/main" xmlns="" id="{320B7FD6-095A-43A3-9F26-EA8D857B0F0F}"/>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Kondisi</a:t>
            </a: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yang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Diinginkan</a:t>
            </a:r>
            <a:endPar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grpSp>
        <p:nvGrpSpPr>
          <p:cNvPr id="36" name="Group 35">
            <a:extLst>
              <a:ext uri="{FF2B5EF4-FFF2-40B4-BE49-F238E27FC236}">
                <a16:creationId xmlns:a16="http://schemas.microsoft.com/office/drawing/2014/main" xmlns="" id="{61EFFC28-BF2A-4790-A45C-FA380858C400}"/>
              </a:ext>
            </a:extLst>
          </p:cNvPr>
          <p:cNvGrpSpPr/>
          <p:nvPr/>
        </p:nvGrpSpPr>
        <p:grpSpPr>
          <a:xfrm>
            <a:off x="11031306" y="1636845"/>
            <a:ext cx="1160694" cy="3584311"/>
            <a:chOff x="11031305" y="1500797"/>
            <a:chExt cx="1160694" cy="3584311"/>
          </a:xfrm>
        </p:grpSpPr>
        <p:sp>
          <p:nvSpPr>
            <p:cNvPr id="37" name="Freeform: Shape 36">
              <a:extLst>
                <a:ext uri="{FF2B5EF4-FFF2-40B4-BE49-F238E27FC236}">
                  <a16:creationId xmlns:a16="http://schemas.microsoft.com/office/drawing/2014/main" xmlns="" id="{BCCA2D58-96DF-4334-B375-E6DC489F7076}"/>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54454215-10FB-4A86-8726-C7EA1EF06D07}"/>
                </a:ext>
              </a:extLst>
            </p:cNvPr>
            <p:cNvSpPr txBox="1"/>
            <p:nvPr/>
          </p:nvSpPr>
          <p:spPr>
            <a:xfrm rot="16200000">
              <a:off x="10842682" y="3282698"/>
              <a:ext cx="2165684" cy="461665"/>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Target </a:t>
              </a:r>
              <a:r>
                <a:rPr lang="en-US" sz="2400" b="1" dirty="0" err="1">
                  <a:solidFill>
                    <a:schemeClr val="bg1">
                      <a:lumMod val="95000"/>
                    </a:schemeClr>
                  </a:solidFill>
                  <a:latin typeface="Tw Cen MT" panose="020B0602020104020603" pitchFamily="34" charset="0"/>
                </a:rPr>
                <a:t>capaian</a:t>
              </a:r>
              <a:endParaRPr lang="en-US" sz="2400" b="1" dirty="0">
                <a:solidFill>
                  <a:schemeClr val="bg1">
                    <a:lumMod val="95000"/>
                  </a:schemeClr>
                </a:solidFill>
                <a:latin typeface="Tw Cen MT" panose="020B0602020104020603" pitchFamily="34" charset="0"/>
              </a:endParaRPr>
            </a:p>
          </p:txBody>
        </p:sp>
        <p:pic>
          <p:nvPicPr>
            <p:cNvPr id="39" name="Picture 38">
              <a:extLst>
                <a:ext uri="{FF2B5EF4-FFF2-40B4-BE49-F238E27FC236}">
                  <a16:creationId xmlns:a16="http://schemas.microsoft.com/office/drawing/2014/main" xmlns="" id="{DACC376C-214E-4523-B120-3351A5B75DC9}"/>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40" name="Picture 39">
              <a:extLst>
                <a:ext uri="{FF2B5EF4-FFF2-40B4-BE49-F238E27FC236}">
                  <a16:creationId xmlns:a16="http://schemas.microsoft.com/office/drawing/2014/main" xmlns="" id="{2103CF1F-DD53-4D3E-AC0E-8F74B1E9C7B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41" name="Picture 40">
              <a:extLst>
                <a:ext uri="{FF2B5EF4-FFF2-40B4-BE49-F238E27FC236}">
                  <a16:creationId xmlns:a16="http://schemas.microsoft.com/office/drawing/2014/main" xmlns="" id="{79BFB8BA-7A63-4C0B-85CF-9E5FF7DE9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21036469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Konsep</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endPar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grpSp>
        <p:nvGrpSpPr>
          <p:cNvPr id="24" name="Group 23">
            <a:extLst>
              <a:ext uri="{FF2B5EF4-FFF2-40B4-BE49-F238E27FC236}">
                <a16:creationId xmlns:a16="http://schemas.microsoft.com/office/drawing/2014/main" xmlns="" id="{BBCE519A-8D9B-479F-A0D2-F8DDDF934723}"/>
              </a:ext>
            </a:extLst>
          </p:cNvPr>
          <p:cNvGrpSpPr/>
          <p:nvPr/>
        </p:nvGrpSpPr>
        <p:grpSpPr>
          <a:xfrm>
            <a:off x="422175" y="866272"/>
            <a:ext cx="10695004" cy="5778479"/>
            <a:chOff x="179512" y="404664"/>
            <a:chExt cx="8712968" cy="6372708"/>
          </a:xfrm>
        </p:grpSpPr>
        <p:pic>
          <p:nvPicPr>
            <p:cNvPr id="25" name="Picture 24" descr="pexels-photo-301926.jpg">
              <a:extLst>
                <a:ext uri="{FF2B5EF4-FFF2-40B4-BE49-F238E27FC236}">
                  <a16:creationId xmlns:a16="http://schemas.microsoft.com/office/drawing/2014/main" xmlns="" id="{812A90CB-B6CA-42A2-BD32-6756A2FB2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200" y="2564904"/>
              <a:ext cx="2520280" cy="1584176"/>
            </a:xfrm>
            <a:prstGeom prst="ellipse">
              <a:avLst/>
            </a:prstGeom>
            <a:ln>
              <a:noFill/>
            </a:ln>
            <a:effectLst>
              <a:softEdge rad="112500"/>
            </a:effectLst>
          </p:spPr>
        </p:pic>
        <p:pic>
          <p:nvPicPr>
            <p:cNvPr id="26" name="Picture 25" descr="Using_The_Reading_Room_Postcard.jpg">
              <a:extLst>
                <a:ext uri="{FF2B5EF4-FFF2-40B4-BE49-F238E27FC236}">
                  <a16:creationId xmlns:a16="http://schemas.microsoft.com/office/drawing/2014/main" xmlns="" id="{2A2B59FF-1020-49C4-89A0-BC918560A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369" y="2303483"/>
              <a:ext cx="3192940" cy="2264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descr="research_desk.jpg">
              <a:extLst>
                <a:ext uri="{FF2B5EF4-FFF2-40B4-BE49-F238E27FC236}">
                  <a16:creationId xmlns:a16="http://schemas.microsoft.com/office/drawing/2014/main" xmlns="" id="{2833D2A2-5973-4A5E-94F8-E1C5FD490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888" y="4977172"/>
              <a:ext cx="2008460" cy="1584176"/>
            </a:xfrm>
            <a:prstGeom prst="ellipse">
              <a:avLst/>
            </a:prstGeom>
            <a:ln>
              <a:noFill/>
            </a:ln>
            <a:effectLst>
              <a:softEdge rad="112500"/>
            </a:effectLst>
          </p:spPr>
        </p:pic>
        <p:pic>
          <p:nvPicPr>
            <p:cNvPr id="28" name="Picture 27" descr="8-learning-management-system-requirements-small-and-medium-size-companies-e1450704711894.jpg">
              <a:extLst>
                <a:ext uri="{FF2B5EF4-FFF2-40B4-BE49-F238E27FC236}">
                  <a16:creationId xmlns:a16="http://schemas.microsoft.com/office/drawing/2014/main" xmlns="" id="{CDB0C545-F190-48E8-A2A4-7E9C14CCA4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0192" y="4653136"/>
              <a:ext cx="2448272" cy="1656184"/>
            </a:xfrm>
            <a:prstGeom prst="ellipse">
              <a:avLst/>
            </a:prstGeom>
            <a:ln>
              <a:noFill/>
            </a:ln>
            <a:effectLst>
              <a:softEdge rad="112500"/>
            </a:effectLst>
          </p:spPr>
        </p:pic>
        <p:pic>
          <p:nvPicPr>
            <p:cNvPr id="29" name="Picture 28" descr="MyCanvas-Family-History-book-successful-story.png">
              <a:extLst>
                <a:ext uri="{FF2B5EF4-FFF2-40B4-BE49-F238E27FC236}">
                  <a16:creationId xmlns:a16="http://schemas.microsoft.com/office/drawing/2014/main" xmlns="" id="{6C3FA226-CB07-4BF2-B6D6-F5FD5C97C8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520" y="4653136"/>
              <a:ext cx="2592288" cy="1728192"/>
            </a:xfrm>
            <a:prstGeom prst="ellipse">
              <a:avLst/>
            </a:prstGeom>
            <a:ln>
              <a:noFill/>
            </a:ln>
            <a:effectLst>
              <a:softEdge rad="112500"/>
            </a:effectLst>
          </p:spPr>
        </p:pic>
        <p:pic>
          <p:nvPicPr>
            <p:cNvPr id="30" name="Picture 29" descr="Genealogy.png">
              <a:extLst>
                <a:ext uri="{FF2B5EF4-FFF2-40B4-BE49-F238E27FC236}">
                  <a16:creationId xmlns:a16="http://schemas.microsoft.com/office/drawing/2014/main" xmlns="" id="{04167FA1-575D-4E55-82AA-5FF9424E03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528" y="2636912"/>
              <a:ext cx="2304256" cy="1621552"/>
            </a:xfrm>
            <a:prstGeom prst="ellipse">
              <a:avLst/>
            </a:prstGeom>
            <a:ln>
              <a:noFill/>
            </a:ln>
            <a:effectLst>
              <a:softEdge rad="112500"/>
            </a:effectLst>
          </p:spPr>
        </p:pic>
        <p:sp>
          <p:nvSpPr>
            <p:cNvPr id="31" name="TextBox 30">
              <a:extLst>
                <a:ext uri="{FF2B5EF4-FFF2-40B4-BE49-F238E27FC236}">
                  <a16:creationId xmlns:a16="http://schemas.microsoft.com/office/drawing/2014/main" xmlns="" id="{CA0C7B6E-E860-4348-B831-AFE11C99F238}"/>
                </a:ext>
              </a:extLst>
            </p:cNvPr>
            <p:cNvSpPr txBox="1"/>
            <p:nvPr/>
          </p:nvSpPr>
          <p:spPr>
            <a:xfrm>
              <a:off x="6804248" y="4149080"/>
              <a:ext cx="1584176" cy="360040"/>
            </a:xfrm>
            <a:prstGeom prst="rect">
              <a:avLst/>
            </a:prstGeom>
          </p:spPr>
          <p:txBody>
            <a:bodyPr wrap="square" rtlCol="0">
              <a:noAutofit/>
            </a:bodyPr>
            <a:lstStyle/>
            <a:p>
              <a:pPr algn="ct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Pengajaran</a:t>
              </a:r>
              <a:endPar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2" name="TextBox 31">
              <a:extLst>
                <a:ext uri="{FF2B5EF4-FFF2-40B4-BE49-F238E27FC236}">
                  <a16:creationId xmlns:a16="http://schemas.microsoft.com/office/drawing/2014/main" xmlns="" id="{01DFA5F7-BF2F-4CEC-8634-7FAE71C8BD3F}"/>
                </a:ext>
              </a:extLst>
            </p:cNvPr>
            <p:cNvSpPr txBox="1"/>
            <p:nvPr/>
          </p:nvSpPr>
          <p:spPr>
            <a:xfrm>
              <a:off x="3815916" y="6417332"/>
              <a:ext cx="1584176" cy="360040"/>
            </a:xfrm>
            <a:prstGeom prst="rect">
              <a:avLst/>
            </a:prstGeom>
          </p:spPr>
          <p:txBody>
            <a:bodyPr wrap="square" rtlCol="0">
              <a:noAutofit/>
            </a:bodyPr>
            <a:lstStyle/>
            <a:p>
              <a:pPr algn="ct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Penelitian</a:t>
              </a:r>
              <a:endPar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xmlns="" id="{1DB8135E-4D8A-454D-B4FE-8C82ADD81112}"/>
                </a:ext>
              </a:extLst>
            </p:cNvPr>
            <p:cNvSpPr txBox="1"/>
            <p:nvPr/>
          </p:nvSpPr>
          <p:spPr>
            <a:xfrm>
              <a:off x="6804248" y="6381328"/>
              <a:ext cx="1584176" cy="360040"/>
            </a:xfrm>
            <a:prstGeom prst="rect">
              <a:avLst/>
            </a:prstGeom>
          </p:spPr>
          <p:txBody>
            <a:bodyPr wrap="square" rtlCol="0">
              <a:noAutofit/>
            </a:bodyPr>
            <a:lstStyle/>
            <a:p>
              <a:pPr algn="ct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Pembelajaran</a:t>
              </a:r>
              <a:endPar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4" name="TextBox 33">
              <a:extLst>
                <a:ext uri="{FF2B5EF4-FFF2-40B4-BE49-F238E27FC236}">
                  <a16:creationId xmlns:a16="http://schemas.microsoft.com/office/drawing/2014/main" xmlns="" id="{D8FB7E38-3C41-45A6-8CB4-4097D7CA22DA}"/>
                </a:ext>
              </a:extLst>
            </p:cNvPr>
            <p:cNvSpPr txBox="1"/>
            <p:nvPr/>
          </p:nvSpPr>
          <p:spPr>
            <a:xfrm>
              <a:off x="395791" y="6363636"/>
              <a:ext cx="2088232" cy="360040"/>
            </a:xfrm>
            <a:prstGeom prst="rect">
              <a:avLst/>
            </a:prstGeom>
          </p:spPr>
          <p:txBody>
            <a:bodyPr wrap="square" rtlCol="0">
              <a:noAutofit/>
            </a:bodyPr>
            <a:lstStyle/>
            <a:p>
              <a:pPr algn="ct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Penulisan</a:t>
              </a:r>
              <a:r>
                <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Sejarah</a:t>
              </a:r>
              <a:endPar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xmlns="" id="{FE41A611-93A6-42B7-A8A1-A8C525D3DC06}"/>
                </a:ext>
              </a:extLst>
            </p:cNvPr>
            <p:cNvSpPr txBox="1"/>
            <p:nvPr/>
          </p:nvSpPr>
          <p:spPr>
            <a:xfrm>
              <a:off x="179512" y="4221088"/>
              <a:ext cx="2520280" cy="360040"/>
            </a:xfrm>
            <a:prstGeom prst="rect">
              <a:avLst/>
            </a:prstGeom>
          </p:spPr>
          <p:txBody>
            <a:bodyPr wrap="square" rtlCol="0">
              <a:noAutofit/>
            </a:bodyPr>
            <a:lstStyle/>
            <a:p>
              <a:pPr algn="ct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Penelusuran</a:t>
              </a:r>
              <a:r>
                <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Genealogi</a:t>
              </a:r>
              <a:endPar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6" name="Picture 35" descr="indonesia tours - Dragon Komodo or Varanus komodoensis.jpg">
              <a:extLst>
                <a:ext uri="{FF2B5EF4-FFF2-40B4-BE49-F238E27FC236}">
                  <a16:creationId xmlns:a16="http://schemas.microsoft.com/office/drawing/2014/main" xmlns="" id="{A5DAEFC0-8F5A-4B24-992A-C525E017A6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520" y="404664"/>
              <a:ext cx="2664296" cy="1800200"/>
            </a:xfrm>
            <a:prstGeom prst="ellipse">
              <a:avLst/>
            </a:prstGeom>
            <a:ln>
              <a:noFill/>
            </a:ln>
            <a:effectLst>
              <a:softEdge rad="112500"/>
            </a:effectLst>
          </p:spPr>
        </p:pic>
        <p:sp>
          <p:nvSpPr>
            <p:cNvPr id="37" name="TextBox 36">
              <a:extLst>
                <a:ext uri="{FF2B5EF4-FFF2-40B4-BE49-F238E27FC236}">
                  <a16:creationId xmlns:a16="http://schemas.microsoft.com/office/drawing/2014/main" xmlns="" id="{71B65588-4008-4FE8-AB95-DA95E5D14635}"/>
                </a:ext>
              </a:extLst>
            </p:cNvPr>
            <p:cNvSpPr txBox="1"/>
            <p:nvPr/>
          </p:nvSpPr>
          <p:spPr>
            <a:xfrm>
              <a:off x="245163" y="2096852"/>
              <a:ext cx="2520280" cy="360040"/>
            </a:xfrm>
            <a:prstGeom prst="rect">
              <a:avLst/>
            </a:prstGeom>
          </p:spPr>
          <p:txBody>
            <a:bodyPr wrap="square" rtlCol="0">
              <a:noAutofit/>
            </a:bodyPr>
            <a:lstStyle/>
            <a:p>
              <a:pPr algn="ct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Tujuan</a:t>
              </a:r>
              <a:r>
                <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Wisata</a:t>
              </a:r>
              <a:endPar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8" name="Picture 37" descr="Demonstrative-evidence.jpg">
              <a:extLst>
                <a:ext uri="{FF2B5EF4-FFF2-40B4-BE49-F238E27FC236}">
                  <a16:creationId xmlns:a16="http://schemas.microsoft.com/office/drawing/2014/main" xmlns="" id="{53D07601-A6BF-4AA8-839A-39EE98796B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28184" y="800708"/>
              <a:ext cx="2645202" cy="1728192"/>
            </a:xfrm>
            <a:prstGeom prst="ellipse">
              <a:avLst/>
            </a:prstGeom>
            <a:ln>
              <a:noFill/>
            </a:ln>
            <a:effectLst>
              <a:softEdge rad="112500"/>
            </a:effectLst>
          </p:spPr>
        </p:pic>
        <p:sp>
          <p:nvSpPr>
            <p:cNvPr id="39" name="TextBox 38">
              <a:extLst>
                <a:ext uri="{FF2B5EF4-FFF2-40B4-BE49-F238E27FC236}">
                  <a16:creationId xmlns:a16="http://schemas.microsoft.com/office/drawing/2014/main" xmlns="" id="{3D34B90B-22ED-4A8F-8598-9FA615CB2125}"/>
                </a:ext>
              </a:extLst>
            </p:cNvPr>
            <p:cNvSpPr txBox="1"/>
            <p:nvPr/>
          </p:nvSpPr>
          <p:spPr>
            <a:xfrm>
              <a:off x="7273003" y="656692"/>
              <a:ext cx="1584176" cy="360040"/>
            </a:xfrm>
            <a:prstGeom prst="rect">
              <a:avLst/>
            </a:prstGeom>
          </p:spPr>
          <p:txBody>
            <a:bodyPr wrap="square" rtlCol="0">
              <a:noAutofit/>
            </a:bodyPr>
            <a:lstStyle/>
            <a:p>
              <a:pPr algn="ctr"/>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Pembuktian</a:t>
              </a:r>
              <a:endPar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0" name="Picture 39" descr="db0530_bc9181425f704f5d8f18363d9feffb8d.jpg">
              <a:extLst>
                <a:ext uri="{FF2B5EF4-FFF2-40B4-BE49-F238E27FC236}">
                  <a16:creationId xmlns:a16="http://schemas.microsoft.com/office/drawing/2014/main" xmlns="" id="{1C8010A3-BF26-4F04-B739-0C4C554FAB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03848" y="476672"/>
              <a:ext cx="2568848" cy="1872208"/>
            </a:xfrm>
            <a:prstGeom prst="ellipse">
              <a:avLst/>
            </a:prstGeom>
            <a:ln>
              <a:noFill/>
            </a:ln>
            <a:effectLst>
              <a:softEdge rad="112500"/>
            </a:effectLst>
          </p:spPr>
        </p:pic>
        <p:sp>
          <p:nvSpPr>
            <p:cNvPr id="41" name="TextBox 40">
              <a:extLst>
                <a:ext uri="{FF2B5EF4-FFF2-40B4-BE49-F238E27FC236}">
                  <a16:creationId xmlns:a16="http://schemas.microsoft.com/office/drawing/2014/main" xmlns="" id="{A9F2BFA5-5210-4DA6-9AF2-B76952915C19}"/>
                </a:ext>
              </a:extLst>
            </p:cNvPr>
            <p:cNvSpPr txBox="1"/>
            <p:nvPr/>
          </p:nvSpPr>
          <p:spPr>
            <a:xfrm>
              <a:off x="5085196" y="426699"/>
              <a:ext cx="1584176" cy="360040"/>
            </a:xfrm>
            <a:prstGeom prst="rect">
              <a:avLst/>
            </a:prstGeom>
          </p:spPr>
          <p:txBody>
            <a:bodyPr wrap="square" rtlCol="0">
              <a:noAutofit/>
            </a:bodyPr>
            <a:lstStyle/>
            <a:p>
              <a:r>
                <a:rPr lang="en-GB" dirty="0" err="1">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Akuntabilitas</a:t>
              </a:r>
              <a:endParaRPr lang="en-GB" dirty="0">
                <a:ln w="0"/>
                <a:solidFill>
                  <a:schemeClr val="accent5">
                    <a:lumMod val="5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42" name="Group 41">
            <a:extLst>
              <a:ext uri="{FF2B5EF4-FFF2-40B4-BE49-F238E27FC236}">
                <a16:creationId xmlns:a16="http://schemas.microsoft.com/office/drawing/2014/main" xmlns="" id="{01C548D9-CE38-4389-9B75-BAF789D4D37B}"/>
              </a:ext>
            </a:extLst>
          </p:cNvPr>
          <p:cNvGrpSpPr/>
          <p:nvPr/>
        </p:nvGrpSpPr>
        <p:grpSpPr>
          <a:xfrm>
            <a:off x="5610157" y="2131188"/>
            <a:ext cx="487085" cy="299310"/>
            <a:chOff x="4179262" y="1715676"/>
            <a:chExt cx="528952" cy="330090"/>
          </a:xfrm>
        </p:grpSpPr>
        <p:sp>
          <p:nvSpPr>
            <p:cNvPr id="43" name="Right Arrow 30">
              <a:extLst>
                <a:ext uri="{FF2B5EF4-FFF2-40B4-BE49-F238E27FC236}">
                  <a16:creationId xmlns:a16="http://schemas.microsoft.com/office/drawing/2014/main" xmlns="" id="{82E6736F-1973-4ADB-8CBB-C27DDFD84FB6}"/>
                </a:ext>
              </a:extLst>
            </p:cNvPr>
            <p:cNvSpPr/>
            <p:nvPr/>
          </p:nvSpPr>
          <p:spPr>
            <a:xfrm rot="16200000">
              <a:off x="4278693" y="1616245"/>
              <a:ext cx="330089" cy="528952"/>
            </a:xfrm>
            <a:prstGeom prst="rightArrow">
              <a:avLst>
                <a:gd name="adj1" fmla="val 60000"/>
                <a:gd name="adj2" fmla="val 50000"/>
              </a:avLst>
            </a:prstGeom>
            <a:solidFill>
              <a:srgbClr val="117C88"/>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44" name="Right Arrow 4">
              <a:extLst>
                <a:ext uri="{FF2B5EF4-FFF2-40B4-BE49-F238E27FC236}">
                  <a16:creationId xmlns:a16="http://schemas.microsoft.com/office/drawing/2014/main" xmlns="" id="{FEAF50D5-83D5-41BD-AD30-749834363ED3}"/>
                </a:ext>
              </a:extLst>
            </p:cNvPr>
            <p:cNvSpPr/>
            <p:nvPr/>
          </p:nvSpPr>
          <p:spPr>
            <a:xfrm rot="16200000">
              <a:off x="4328207" y="1771549"/>
              <a:ext cx="231062" cy="317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p:txBody>
        </p:sp>
      </p:grpSp>
      <p:grpSp>
        <p:nvGrpSpPr>
          <p:cNvPr id="45" name="Group 44">
            <a:extLst>
              <a:ext uri="{FF2B5EF4-FFF2-40B4-BE49-F238E27FC236}">
                <a16:creationId xmlns:a16="http://schemas.microsoft.com/office/drawing/2014/main" xmlns="" id="{D6C47EE8-2EAD-47D1-A26C-AACD24C5AC0C}"/>
              </a:ext>
            </a:extLst>
          </p:cNvPr>
          <p:cNvGrpSpPr/>
          <p:nvPr/>
        </p:nvGrpSpPr>
        <p:grpSpPr>
          <a:xfrm rot="5400000">
            <a:off x="7928089" y="3342057"/>
            <a:ext cx="520055" cy="303964"/>
            <a:chOff x="4179262" y="1715676"/>
            <a:chExt cx="528952" cy="330090"/>
          </a:xfrm>
        </p:grpSpPr>
        <p:sp>
          <p:nvSpPr>
            <p:cNvPr id="46" name="Right Arrow 33">
              <a:extLst>
                <a:ext uri="{FF2B5EF4-FFF2-40B4-BE49-F238E27FC236}">
                  <a16:creationId xmlns:a16="http://schemas.microsoft.com/office/drawing/2014/main" xmlns="" id="{0C6BACF2-04CB-4973-A0F3-003CDD83C238}"/>
                </a:ext>
              </a:extLst>
            </p:cNvPr>
            <p:cNvSpPr/>
            <p:nvPr/>
          </p:nvSpPr>
          <p:spPr>
            <a:xfrm rot="16200000">
              <a:off x="4278693" y="1616245"/>
              <a:ext cx="330089" cy="528952"/>
            </a:xfrm>
            <a:prstGeom prst="rightArrow">
              <a:avLst>
                <a:gd name="adj1" fmla="val 60000"/>
                <a:gd name="adj2" fmla="val 50000"/>
              </a:avLst>
            </a:prstGeom>
            <a:solidFill>
              <a:srgbClr val="117C88"/>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47" name="Right Arrow 4">
              <a:extLst>
                <a:ext uri="{FF2B5EF4-FFF2-40B4-BE49-F238E27FC236}">
                  <a16:creationId xmlns:a16="http://schemas.microsoft.com/office/drawing/2014/main" xmlns="" id="{1E9E1B26-5824-48E2-B17A-AD9E03B50A6D}"/>
                </a:ext>
              </a:extLst>
            </p:cNvPr>
            <p:cNvSpPr/>
            <p:nvPr/>
          </p:nvSpPr>
          <p:spPr>
            <a:xfrm rot="16200000">
              <a:off x="4328207" y="1771549"/>
              <a:ext cx="231062" cy="317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p:txBody>
        </p:sp>
      </p:grpSp>
      <p:grpSp>
        <p:nvGrpSpPr>
          <p:cNvPr id="48" name="Group 47">
            <a:extLst>
              <a:ext uri="{FF2B5EF4-FFF2-40B4-BE49-F238E27FC236}">
                <a16:creationId xmlns:a16="http://schemas.microsoft.com/office/drawing/2014/main" xmlns="" id="{2A532D8D-982F-45F8-A688-10FB129C234D}"/>
              </a:ext>
            </a:extLst>
          </p:cNvPr>
          <p:cNvGrpSpPr/>
          <p:nvPr/>
        </p:nvGrpSpPr>
        <p:grpSpPr>
          <a:xfrm rot="10800000">
            <a:off x="5704455" y="4917208"/>
            <a:ext cx="528142" cy="299310"/>
            <a:chOff x="4179262" y="1715676"/>
            <a:chExt cx="528952" cy="330090"/>
          </a:xfrm>
        </p:grpSpPr>
        <p:sp>
          <p:nvSpPr>
            <p:cNvPr id="54" name="Right Arrow 36">
              <a:extLst>
                <a:ext uri="{FF2B5EF4-FFF2-40B4-BE49-F238E27FC236}">
                  <a16:creationId xmlns:a16="http://schemas.microsoft.com/office/drawing/2014/main" xmlns="" id="{D4B0790B-B517-499F-9F81-07164F85186B}"/>
                </a:ext>
              </a:extLst>
            </p:cNvPr>
            <p:cNvSpPr/>
            <p:nvPr/>
          </p:nvSpPr>
          <p:spPr>
            <a:xfrm rot="16200000">
              <a:off x="4278693" y="1616245"/>
              <a:ext cx="330089" cy="528952"/>
            </a:xfrm>
            <a:prstGeom prst="rightArrow">
              <a:avLst>
                <a:gd name="adj1" fmla="val 60000"/>
                <a:gd name="adj2" fmla="val 50000"/>
              </a:avLst>
            </a:prstGeom>
            <a:solidFill>
              <a:srgbClr val="117C88"/>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59" name="Right Arrow 4">
              <a:extLst>
                <a:ext uri="{FF2B5EF4-FFF2-40B4-BE49-F238E27FC236}">
                  <a16:creationId xmlns:a16="http://schemas.microsoft.com/office/drawing/2014/main" xmlns="" id="{C08A80AF-2E06-4B48-AF68-0DE95EC483A3}"/>
                </a:ext>
              </a:extLst>
            </p:cNvPr>
            <p:cNvSpPr/>
            <p:nvPr/>
          </p:nvSpPr>
          <p:spPr>
            <a:xfrm rot="16200000">
              <a:off x="4328207" y="1771549"/>
              <a:ext cx="231062" cy="317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p:txBody>
        </p:sp>
      </p:grpSp>
      <p:grpSp>
        <p:nvGrpSpPr>
          <p:cNvPr id="62" name="Group 61">
            <a:extLst>
              <a:ext uri="{FF2B5EF4-FFF2-40B4-BE49-F238E27FC236}">
                <a16:creationId xmlns:a16="http://schemas.microsoft.com/office/drawing/2014/main" xmlns="" id="{E45FD3C6-9735-4BCF-B008-C11FE481FA7B}"/>
              </a:ext>
            </a:extLst>
          </p:cNvPr>
          <p:cNvGrpSpPr/>
          <p:nvPr/>
        </p:nvGrpSpPr>
        <p:grpSpPr>
          <a:xfrm rot="13543485">
            <a:off x="3980720" y="4601491"/>
            <a:ext cx="520056" cy="303964"/>
            <a:chOff x="4179262" y="1715676"/>
            <a:chExt cx="528952" cy="330090"/>
          </a:xfrm>
        </p:grpSpPr>
        <p:sp>
          <p:nvSpPr>
            <p:cNvPr id="65" name="Right Arrow 39">
              <a:extLst>
                <a:ext uri="{FF2B5EF4-FFF2-40B4-BE49-F238E27FC236}">
                  <a16:creationId xmlns:a16="http://schemas.microsoft.com/office/drawing/2014/main" xmlns="" id="{E950266E-B4E6-44CF-B158-A2BAB8CD26F9}"/>
                </a:ext>
              </a:extLst>
            </p:cNvPr>
            <p:cNvSpPr/>
            <p:nvPr/>
          </p:nvSpPr>
          <p:spPr>
            <a:xfrm rot="16200000">
              <a:off x="4278693" y="1616245"/>
              <a:ext cx="330089" cy="528952"/>
            </a:xfrm>
            <a:prstGeom prst="rightArrow">
              <a:avLst>
                <a:gd name="adj1" fmla="val 60000"/>
                <a:gd name="adj2" fmla="val 50000"/>
              </a:avLst>
            </a:prstGeom>
            <a:solidFill>
              <a:srgbClr val="117C88"/>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66" name="Right Arrow 4">
              <a:extLst>
                <a:ext uri="{FF2B5EF4-FFF2-40B4-BE49-F238E27FC236}">
                  <a16:creationId xmlns:a16="http://schemas.microsoft.com/office/drawing/2014/main" xmlns="" id="{C3071C4D-37A2-46EB-BEEC-4CEB23A6BD44}"/>
                </a:ext>
              </a:extLst>
            </p:cNvPr>
            <p:cNvSpPr/>
            <p:nvPr/>
          </p:nvSpPr>
          <p:spPr>
            <a:xfrm rot="16200000">
              <a:off x="4328207" y="1771549"/>
              <a:ext cx="231062" cy="317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p:txBody>
        </p:sp>
      </p:grpSp>
      <p:grpSp>
        <p:nvGrpSpPr>
          <p:cNvPr id="67" name="Group 66">
            <a:extLst>
              <a:ext uri="{FF2B5EF4-FFF2-40B4-BE49-F238E27FC236}">
                <a16:creationId xmlns:a16="http://schemas.microsoft.com/office/drawing/2014/main" xmlns="" id="{D009E0FD-2CB2-4CC1-B4C2-16D5C71B2637}"/>
              </a:ext>
            </a:extLst>
          </p:cNvPr>
          <p:cNvGrpSpPr/>
          <p:nvPr/>
        </p:nvGrpSpPr>
        <p:grpSpPr>
          <a:xfrm rot="16200000">
            <a:off x="3158752" y="3421417"/>
            <a:ext cx="520057" cy="303966"/>
            <a:chOff x="4179262" y="1715676"/>
            <a:chExt cx="528952" cy="330090"/>
          </a:xfrm>
        </p:grpSpPr>
        <p:sp>
          <p:nvSpPr>
            <p:cNvPr id="68" name="Right Arrow 48">
              <a:extLst>
                <a:ext uri="{FF2B5EF4-FFF2-40B4-BE49-F238E27FC236}">
                  <a16:creationId xmlns:a16="http://schemas.microsoft.com/office/drawing/2014/main" xmlns="" id="{442AA791-80FF-47C4-90EF-7A2A15756064}"/>
                </a:ext>
              </a:extLst>
            </p:cNvPr>
            <p:cNvSpPr/>
            <p:nvPr/>
          </p:nvSpPr>
          <p:spPr>
            <a:xfrm rot="16200000">
              <a:off x="4278693" y="1616245"/>
              <a:ext cx="330089" cy="528952"/>
            </a:xfrm>
            <a:prstGeom prst="rightArrow">
              <a:avLst>
                <a:gd name="adj1" fmla="val 60000"/>
                <a:gd name="adj2" fmla="val 50000"/>
              </a:avLst>
            </a:prstGeom>
            <a:solidFill>
              <a:srgbClr val="117C88"/>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69" name="Right Arrow 4">
              <a:extLst>
                <a:ext uri="{FF2B5EF4-FFF2-40B4-BE49-F238E27FC236}">
                  <a16:creationId xmlns:a16="http://schemas.microsoft.com/office/drawing/2014/main" xmlns="" id="{4FDC3839-FB48-4980-9162-C3D94E3A7940}"/>
                </a:ext>
              </a:extLst>
            </p:cNvPr>
            <p:cNvSpPr/>
            <p:nvPr/>
          </p:nvSpPr>
          <p:spPr>
            <a:xfrm rot="16200000">
              <a:off x="4328207" y="1771549"/>
              <a:ext cx="231062" cy="317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p:txBody>
        </p:sp>
      </p:grpSp>
      <p:grpSp>
        <p:nvGrpSpPr>
          <p:cNvPr id="70" name="Group 69">
            <a:extLst>
              <a:ext uri="{FF2B5EF4-FFF2-40B4-BE49-F238E27FC236}">
                <a16:creationId xmlns:a16="http://schemas.microsoft.com/office/drawing/2014/main" xmlns="" id="{8FECA0C3-C717-4D83-BEFE-0EE324A2933D}"/>
              </a:ext>
            </a:extLst>
          </p:cNvPr>
          <p:cNvGrpSpPr/>
          <p:nvPr/>
        </p:nvGrpSpPr>
        <p:grpSpPr>
          <a:xfrm rot="19632774">
            <a:off x="3863964" y="2546035"/>
            <a:ext cx="528141" cy="299310"/>
            <a:chOff x="4179262" y="1715676"/>
            <a:chExt cx="528952" cy="330090"/>
          </a:xfrm>
        </p:grpSpPr>
        <p:sp>
          <p:nvSpPr>
            <p:cNvPr id="71" name="Right Arrow 52">
              <a:extLst>
                <a:ext uri="{FF2B5EF4-FFF2-40B4-BE49-F238E27FC236}">
                  <a16:creationId xmlns:a16="http://schemas.microsoft.com/office/drawing/2014/main" xmlns="" id="{06C8A987-BD23-40D7-B1C5-026F35784EDB}"/>
                </a:ext>
              </a:extLst>
            </p:cNvPr>
            <p:cNvSpPr/>
            <p:nvPr/>
          </p:nvSpPr>
          <p:spPr>
            <a:xfrm rot="16200000">
              <a:off x="4278693" y="1616245"/>
              <a:ext cx="330089" cy="528952"/>
            </a:xfrm>
            <a:prstGeom prst="rightArrow">
              <a:avLst>
                <a:gd name="adj1" fmla="val 60000"/>
                <a:gd name="adj2" fmla="val 50000"/>
              </a:avLst>
            </a:prstGeom>
            <a:solidFill>
              <a:srgbClr val="117C88"/>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72" name="Right Arrow 4">
              <a:extLst>
                <a:ext uri="{FF2B5EF4-FFF2-40B4-BE49-F238E27FC236}">
                  <a16:creationId xmlns:a16="http://schemas.microsoft.com/office/drawing/2014/main" xmlns="" id="{C1039156-4ED2-41A0-A962-99C68BA1D506}"/>
                </a:ext>
              </a:extLst>
            </p:cNvPr>
            <p:cNvSpPr/>
            <p:nvPr/>
          </p:nvSpPr>
          <p:spPr>
            <a:xfrm rot="16200000">
              <a:off x="4328207" y="1771549"/>
              <a:ext cx="231062" cy="317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p:txBody>
        </p:sp>
      </p:grpSp>
      <p:grpSp>
        <p:nvGrpSpPr>
          <p:cNvPr id="73" name="Group 72">
            <a:extLst>
              <a:ext uri="{FF2B5EF4-FFF2-40B4-BE49-F238E27FC236}">
                <a16:creationId xmlns:a16="http://schemas.microsoft.com/office/drawing/2014/main" xmlns="" id="{D2BD043A-53EA-49DA-AC49-EFCE97AAE2AB}"/>
              </a:ext>
            </a:extLst>
          </p:cNvPr>
          <p:cNvGrpSpPr/>
          <p:nvPr/>
        </p:nvGrpSpPr>
        <p:grpSpPr>
          <a:xfrm rot="2750746">
            <a:off x="7209490" y="2520089"/>
            <a:ext cx="520057" cy="303964"/>
            <a:chOff x="4179262" y="1715676"/>
            <a:chExt cx="528952" cy="330090"/>
          </a:xfrm>
        </p:grpSpPr>
        <p:sp>
          <p:nvSpPr>
            <p:cNvPr id="74" name="Right Arrow 56">
              <a:extLst>
                <a:ext uri="{FF2B5EF4-FFF2-40B4-BE49-F238E27FC236}">
                  <a16:creationId xmlns:a16="http://schemas.microsoft.com/office/drawing/2014/main" xmlns="" id="{C0F98034-0CB7-46A7-8855-628415CE32C2}"/>
                </a:ext>
              </a:extLst>
            </p:cNvPr>
            <p:cNvSpPr/>
            <p:nvPr/>
          </p:nvSpPr>
          <p:spPr>
            <a:xfrm rot="16200000">
              <a:off x="4278693" y="1616245"/>
              <a:ext cx="330089" cy="528952"/>
            </a:xfrm>
            <a:prstGeom prst="rightArrow">
              <a:avLst>
                <a:gd name="adj1" fmla="val 60000"/>
                <a:gd name="adj2" fmla="val 50000"/>
              </a:avLst>
            </a:prstGeom>
            <a:solidFill>
              <a:srgbClr val="117C88"/>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75" name="Right Arrow 4">
              <a:extLst>
                <a:ext uri="{FF2B5EF4-FFF2-40B4-BE49-F238E27FC236}">
                  <a16:creationId xmlns:a16="http://schemas.microsoft.com/office/drawing/2014/main" xmlns="" id="{CA3529A8-424C-4925-A3CD-A8B4D851A2BA}"/>
                </a:ext>
              </a:extLst>
            </p:cNvPr>
            <p:cNvSpPr/>
            <p:nvPr/>
          </p:nvSpPr>
          <p:spPr>
            <a:xfrm rot="16200000">
              <a:off x="4328207" y="1771549"/>
              <a:ext cx="231062" cy="317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p:txBody>
        </p:sp>
      </p:grpSp>
      <p:grpSp>
        <p:nvGrpSpPr>
          <p:cNvPr id="76" name="Group 75">
            <a:extLst>
              <a:ext uri="{FF2B5EF4-FFF2-40B4-BE49-F238E27FC236}">
                <a16:creationId xmlns:a16="http://schemas.microsoft.com/office/drawing/2014/main" xmlns="" id="{929A19E9-374D-4719-BE85-FD9A4899B6CA}"/>
              </a:ext>
            </a:extLst>
          </p:cNvPr>
          <p:cNvGrpSpPr/>
          <p:nvPr/>
        </p:nvGrpSpPr>
        <p:grpSpPr>
          <a:xfrm rot="7808684">
            <a:off x="7525924" y="4302287"/>
            <a:ext cx="520057" cy="303964"/>
            <a:chOff x="4179262" y="1715676"/>
            <a:chExt cx="528952" cy="330090"/>
          </a:xfrm>
        </p:grpSpPr>
        <p:sp>
          <p:nvSpPr>
            <p:cNvPr id="77" name="Right Arrow 62">
              <a:extLst>
                <a:ext uri="{FF2B5EF4-FFF2-40B4-BE49-F238E27FC236}">
                  <a16:creationId xmlns:a16="http://schemas.microsoft.com/office/drawing/2014/main" xmlns="" id="{3821F1C4-5147-4A95-BD9A-2E8A19CE93BC}"/>
                </a:ext>
              </a:extLst>
            </p:cNvPr>
            <p:cNvSpPr/>
            <p:nvPr/>
          </p:nvSpPr>
          <p:spPr>
            <a:xfrm rot="16200000">
              <a:off x="4278693" y="1616245"/>
              <a:ext cx="330089" cy="528952"/>
            </a:xfrm>
            <a:prstGeom prst="rightArrow">
              <a:avLst>
                <a:gd name="adj1" fmla="val 60000"/>
                <a:gd name="adj2" fmla="val 50000"/>
              </a:avLst>
            </a:prstGeom>
            <a:solidFill>
              <a:srgbClr val="117C88"/>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78" name="Right Arrow 4">
              <a:extLst>
                <a:ext uri="{FF2B5EF4-FFF2-40B4-BE49-F238E27FC236}">
                  <a16:creationId xmlns:a16="http://schemas.microsoft.com/office/drawing/2014/main" xmlns="" id="{3A89CB9C-09E5-4DD9-861F-831DFCB11D99}"/>
                </a:ext>
              </a:extLst>
            </p:cNvPr>
            <p:cNvSpPr/>
            <p:nvPr/>
          </p:nvSpPr>
          <p:spPr>
            <a:xfrm rot="16200000">
              <a:off x="4328207" y="1771549"/>
              <a:ext cx="231062" cy="317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p:txBody>
        </p:sp>
      </p:grpSp>
    </p:spTree>
    <p:extLst>
      <p:ext uri="{BB962C8B-B14F-4D97-AF65-F5344CB8AC3E}">
        <p14:creationId xmlns:p14="http://schemas.microsoft.com/office/powerpoint/2010/main" val="81909636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Arah</a:t>
            </a: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Kebijakan</a:t>
            </a: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dan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Strategi</a:t>
            </a:r>
            <a:endPar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21" name="TextBox 20">
            <a:extLst>
              <a:ext uri="{FF2B5EF4-FFF2-40B4-BE49-F238E27FC236}">
                <a16:creationId xmlns:a16="http://schemas.microsoft.com/office/drawing/2014/main" xmlns="" id="{3463C5A9-B362-4BAC-9629-CAE768E22E4A}"/>
              </a:ext>
            </a:extLst>
          </p:cNvPr>
          <p:cNvSpPr txBox="1">
            <a:spLocks noChangeArrowheads="1"/>
          </p:cNvSpPr>
          <p:nvPr/>
        </p:nvSpPr>
        <p:spPr bwMode="auto">
          <a:xfrm>
            <a:off x="288758" y="3488230"/>
            <a:ext cx="3352005" cy="1015663"/>
          </a:xfrm>
          <a:prstGeom prst="rect">
            <a:avLst/>
          </a:prstGeom>
          <a:solidFill>
            <a:srgbClr val="92D050"/>
          </a:solidFill>
          <a:ln w="9525">
            <a:solidFill>
              <a:srgbClr val="BE4B48"/>
            </a:solidFill>
            <a:miter lim="800000"/>
            <a:headEnd/>
            <a:tailEnd/>
          </a:ln>
          <a:effectLst>
            <a:outerShdw blurRad="40000" dist="20000" dir="5400000" rotWithShape="0">
              <a:srgbClr val="000000">
                <a:alpha val="37999"/>
              </a:srgbClr>
            </a:outerShdw>
          </a:effectLst>
        </p:spPr>
        <p:txBody>
          <a:bodyPr wrap="square">
            <a:spAutoFit/>
          </a:bodyPr>
          <a:lstStyle/>
          <a:p>
            <a:pPr>
              <a:defRPr/>
            </a:pPr>
            <a:r>
              <a:rPr lang="id-ID" sz="2000" dirty="0">
                <a:solidFill>
                  <a:srgbClr val="141618"/>
                </a:solidFill>
                <a:latin typeface="Tahoma" panose="020B0604030504040204" pitchFamily="34" charset="0"/>
                <a:ea typeface="Tahoma" panose="020B0604030504040204" pitchFamily="34" charset="0"/>
                <a:cs typeface="Tahoma" panose="020B0604030504040204" pitchFamily="34" charset="0"/>
              </a:rPr>
              <a:t>Membangun Pemerintah yang Bersih, Efektif, Demokratis, dan Terpercaya</a:t>
            </a:r>
          </a:p>
        </p:txBody>
      </p:sp>
      <p:grpSp>
        <p:nvGrpSpPr>
          <p:cNvPr id="3" name="Group 2">
            <a:extLst>
              <a:ext uri="{FF2B5EF4-FFF2-40B4-BE49-F238E27FC236}">
                <a16:creationId xmlns:a16="http://schemas.microsoft.com/office/drawing/2014/main" xmlns="" id="{C8AF44B3-C21F-4C6F-9B37-85AFB4840D44}"/>
              </a:ext>
            </a:extLst>
          </p:cNvPr>
          <p:cNvGrpSpPr/>
          <p:nvPr/>
        </p:nvGrpSpPr>
        <p:grpSpPr>
          <a:xfrm>
            <a:off x="4226109" y="1558237"/>
            <a:ext cx="6180113" cy="857250"/>
            <a:chOff x="4386530" y="1333652"/>
            <a:chExt cx="6180113" cy="857250"/>
          </a:xfrm>
        </p:grpSpPr>
        <p:sp>
          <p:nvSpPr>
            <p:cNvPr id="22" name="TextBox 21">
              <a:extLst>
                <a:ext uri="{FF2B5EF4-FFF2-40B4-BE49-F238E27FC236}">
                  <a16:creationId xmlns:a16="http://schemas.microsoft.com/office/drawing/2014/main" xmlns="" id="{3B6A43A3-950F-44B2-94BD-6A9AF2EFBC19}"/>
                </a:ext>
              </a:extLst>
            </p:cNvPr>
            <p:cNvSpPr txBox="1">
              <a:spLocks noChangeArrowheads="1"/>
            </p:cNvSpPr>
            <p:nvPr/>
          </p:nvSpPr>
          <p:spPr bwMode="auto">
            <a:xfrm>
              <a:off x="5337804" y="1440348"/>
              <a:ext cx="5228839" cy="646331"/>
            </a:xfrm>
            <a:prstGeom prst="rect">
              <a:avLst/>
            </a:prstGeom>
            <a:solidFill>
              <a:srgbClr val="FAC090"/>
            </a:solidFill>
            <a:ln w="19050">
              <a:solidFill>
                <a:srgbClr val="00B0F0"/>
              </a:solidFill>
              <a:miter lim="800000"/>
              <a:headEnd/>
              <a:tailEnd/>
            </a:ln>
            <a:effectLst>
              <a:outerShdw blurRad="40000" dist="20000" dir="5400000" rotWithShape="0">
                <a:srgbClr val="000000">
                  <a:alpha val="37999"/>
                </a:srgbClr>
              </a:outerShdw>
            </a:effectLst>
          </p:spPr>
          <p:txBody>
            <a:bodyPr wrap="square">
              <a:spAutoFit/>
            </a:bodyPr>
            <a:lstStyle/>
            <a:p>
              <a:pPr>
                <a:defRPr/>
              </a:pPr>
              <a:r>
                <a:rPr lang="id-ID" dirty="0">
                  <a:solidFill>
                    <a:srgbClr val="141618"/>
                  </a:solidFill>
                  <a:latin typeface="Tahoma" panose="020B0604030504040204" pitchFamily="34" charset="0"/>
                  <a:ea typeface="Tahoma" panose="020B0604030504040204" pitchFamily="34" charset="0"/>
                  <a:cs typeface="Tahoma" panose="020B0604030504040204" pitchFamily="34" charset="0"/>
                </a:rPr>
                <a:t>Melanjutkan konsolidasi demokrasi untuk memulihkan kepercayaan publik</a:t>
              </a:r>
            </a:p>
          </p:txBody>
        </p:sp>
        <p:sp>
          <p:nvSpPr>
            <p:cNvPr id="23" name="Oval 22">
              <a:extLst>
                <a:ext uri="{FF2B5EF4-FFF2-40B4-BE49-F238E27FC236}">
                  <a16:creationId xmlns:a16="http://schemas.microsoft.com/office/drawing/2014/main" xmlns="" id="{BD154B82-3868-481A-8E9C-659DFF4191D8}"/>
                </a:ext>
              </a:extLst>
            </p:cNvPr>
            <p:cNvSpPr>
              <a:spLocks noChangeArrowheads="1"/>
            </p:cNvSpPr>
            <p:nvPr/>
          </p:nvSpPr>
          <p:spPr bwMode="auto">
            <a:xfrm>
              <a:off x="4386530" y="1333652"/>
              <a:ext cx="857515" cy="857250"/>
            </a:xfrm>
            <a:prstGeom prst="ellipse">
              <a:avLst/>
            </a:prstGeom>
            <a:gradFill rotWithShape="1">
              <a:gsLst>
                <a:gs pos="0">
                  <a:srgbClr val="D1403C"/>
                </a:gs>
                <a:gs pos="100000">
                  <a:srgbClr val="FF9A99"/>
                </a:gs>
              </a:gsLst>
              <a:lin ang="16200000"/>
            </a:gradFill>
            <a:ln w="9525">
              <a:solidFill>
                <a:srgbClr val="BE4B48"/>
              </a:solidFill>
              <a:round/>
              <a:headEnd/>
              <a:tailEnd/>
            </a:ln>
            <a:effectLst>
              <a:outerShdw blurRad="40000" dist="23000" dir="5400000" rotWithShape="0">
                <a:srgbClr val="000000">
                  <a:alpha val="34999"/>
                </a:srgbClr>
              </a:outerShdw>
            </a:effectLst>
          </p:spPr>
          <p:txBody>
            <a:bodyPr anchor="ctr"/>
            <a:lstStyle/>
            <a:p>
              <a:pPr algn="ctr">
                <a:defRPr/>
              </a:pPr>
              <a:r>
                <a:rPr lang="id-ID" sz="2800" b="1" dirty="0">
                  <a:solidFill>
                    <a:schemeClr val="lt1"/>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4" name="Group 3">
            <a:extLst>
              <a:ext uri="{FF2B5EF4-FFF2-40B4-BE49-F238E27FC236}">
                <a16:creationId xmlns:a16="http://schemas.microsoft.com/office/drawing/2014/main" xmlns="" id="{E2166472-CA4F-44F4-9BE4-2C70A141BE97}"/>
              </a:ext>
            </a:extLst>
          </p:cNvPr>
          <p:cNvGrpSpPr/>
          <p:nvPr/>
        </p:nvGrpSpPr>
        <p:grpSpPr>
          <a:xfrm>
            <a:off x="4226109" y="2533046"/>
            <a:ext cx="6180113" cy="857250"/>
            <a:chOff x="4386530" y="2443314"/>
            <a:chExt cx="6180113" cy="857250"/>
          </a:xfrm>
        </p:grpSpPr>
        <p:sp>
          <p:nvSpPr>
            <p:cNvPr id="31" name="TextBox 30">
              <a:extLst>
                <a:ext uri="{FF2B5EF4-FFF2-40B4-BE49-F238E27FC236}">
                  <a16:creationId xmlns:a16="http://schemas.microsoft.com/office/drawing/2014/main" xmlns="" id="{C12F17F0-03C2-48D2-A91B-207A6732A6E3}"/>
                </a:ext>
              </a:extLst>
            </p:cNvPr>
            <p:cNvSpPr txBox="1">
              <a:spLocks noChangeArrowheads="1"/>
            </p:cNvSpPr>
            <p:nvPr/>
          </p:nvSpPr>
          <p:spPr bwMode="auto">
            <a:xfrm>
              <a:off x="5337804" y="2540487"/>
              <a:ext cx="5228839" cy="646331"/>
            </a:xfrm>
            <a:prstGeom prst="rect">
              <a:avLst/>
            </a:prstGeom>
            <a:solidFill>
              <a:srgbClr val="93CDDD"/>
            </a:solidFill>
            <a:ln w="19050">
              <a:solidFill>
                <a:srgbClr val="00B0F0"/>
              </a:solidFill>
              <a:miter lim="800000"/>
              <a:headEnd/>
              <a:tailEnd/>
            </a:ln>
            <a:effectLst>
              <a:outerShdw blurRad="40000" dist="20000" dir="5400000" rotWithShape="0">
                <a:srgbClr val="000000">
                  <a:alpha val="37999"/>
                </a:srgbClr>
              </a:outerShdw>
            </a:effectLst>
          </p:spPr>
          <p:txBody>
            <a:bodyPr wrap="square">
              <a:spAutoFit/>
            </a:bodyPr>
            <a:lstStyle/>
            <a:p>
              <a:pPr>
                <a:defRPr/>
              </a:pPr>
              <a:r>
                <a:rPr lang="id-ID" dirty="0">
                  <a:solidFill>
                    <a:srgbClr val="141618"/>
                  </a:solidFill>
                  <a:latin typeface="Tahoma" panose="020B0604030504040204" pitchFamily="34" charset="0"/>
                  <a:ea typeface="Tahoma" panose="020B0604030504040204" pitchFamily="34" charset="0"/>
                  <a:cs typeface="Tahoma" panose="020B0604030504040204" pitchFamily="34" charset="0"/>
                </a:rPr>
                <a:t>Meningkatkan Peranan dan Keterwakilan Perempuan dalam Politik dan Pembangunan</a:t>
              </a:r>
            </a:p>
          </p:txBody>
        </p:sp>
        <p:sp>
          <p:nvSpPr>
            <p:cNvPr id="32" name="Oval 31">
              <a:extLst>
                <a:ext uri="{FF2B5EF4-FFF2-40B4-BE49-F238E27FC236}">
                  <a16:creationId xmlns:a16="http://schemas.microsoft.com/office/drawing/2014/main" xmlns="" id="{4240C836-A1BB-4B6B-9D6F-51D9929385B7}"/>
                </a:ext>
              </a:extLst>
            </p:cNvPr>
            <p:cNvSpPr>
              <a:spLocks noChangeArrowheads="1"/>
            </p:cNvSpPr>
            <p:nvPr/>
          </p:nvSpPr>
          <p:spPr bwMode="auto">
            <a:xfrm>
              <a:off x="4386530" y="2443314"/>
              <a:ext cx="857515" cy="857250"/>
            </a:xfrm>
            <a:prstGeom prst="ellipse">
              <a:avLst/>
            </a:prstGeom>
            <a:gradFill rotWithShape="1">
              <a:gsLst>
                <a:gs pos="0">
                  <a:srgbClr val="39B7D8"/>
                </a:gs>
                <a:gs pos="100000">
                  <a:srgbClr val="95EEFF"/>
                </a:gs>
              </a:gsLst>
              <a:lin ang="16200000"/>
            </a:gradFill>
            <a:ln w="9525">
              <a:solidFill>
                <a:srgbClr val="46AAC5"/>
              </a:solidFill>
              <a:round/>
              <a:headEnd/>
              <a:tailEnd/>
            </a:ln>
            <a:effectLst>
              <a:outerShdw blurRad="40000" dist="23000" dir="5400000" rotWithShape="0">
                <a:srgbClr val="000000">
                  <a:alpha val="34999"/>
                </a:srgbClr>
              </a:outerShdw>
            </a:effectLst>
          </p:spPr>
          <p:txBody>
            <a:bodyPr anchor="ctr"/>
            <a:lstStyle/>
            <a:p>
              <a:pPr algn="ctr">
                <a:defRPr/>
              </a:pPr>
              <a:r>
                <a:rPr lang="id-ID" sz="2800" b="1" dirty="0">
                  <a:solidFill>
                    <a:schemeClr val="lt1"/>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5" name="Group 4">
            <a:extLst>
              <a:ext uri="{FF2B5EF4-FFF2-40B4-BE49-F238E27FC236}">
                <a16:creationId xmlns:a16="http://schemas.microsoft.com/office/drawing/2014/main" xmlns="" id="{152AC2BE-AC3E-4794-B113-DDC491F4E20D}"/>
              </a:ext>
            </a:extLst>
          </p:cNvPr>
          <p:cNvGrpSpPr/>
          <p:nvPr/>
        </p:nvGrpSpPr>
        <p:grpSpPr>
          <a:xfrm>
            <a:off x="4226109" y="3507855"/>
            <a:ext cx="6180113" cy="857250"/>
            <a:chOff x="4386530" y="3581552"/>
            <a:chExt cx="6180113" cy="857250"/>
          </a:xfrm>
        </p:grpSpPr>
        <p:sp>
          <p:nvSpPr>
            <p:cNvPr id="33" name="TextBox 32">
              <a:extLst>
                <a:ext uri="{FF2B5EF4-FFF2-40B4-BE49-F238E27FC236}">
                  <a16:creationId xmlns:a16="http://schemas.microsoft.com/office/drawing/2014/main" xmlns="" id="{12349E6F-6C09-4832-8E7F-04376D8BA5AC}"/>
                </a:ext>
              </a:extLst>
            </p:cNvPr>
            <p:cNvSpPr txBox="1">
              <a:spLocks noChangeArrowheads="1"/>
            </p:cNvSpPr>
            <p:nvPr/>
          </p:nvSpPr>
          <p:spPr bwMode="auto">
            <a:xfrm>
              <a:off x="5337804" y="3715571"/>
              <a:ext cx="5228839" cy="646331"/>
            </a:xfrm>
            <a:prstGeom prst="rect">
              <a:avLst/>
            </a:prstGeom>
            <a:solidFill>
              <a:srgbClr val="C3D69B"/>
            </a:solidFill>
            <a:ln w="19050">
              <a:solidFill>
                <a:srgbClr val="00B0F0"/>
              </a:solidFill>
              <a:miter lim="800000"/>
              <a:headEnd/>
              <a:tailEnd/>
            </a:ln>
            <a:effectLst>
              <a:outerShdw blurRad="40000" dist="20000" dir="5400000" rotWithShape="0">
                <a:srgbClr val="000000">
                  <a:alpha val="37999"/>
                </a:srgbClr>
              </a:outerShdw>
            </a:effectLst>
          </p:spPr>
          <p:txBody>
            <a:bodyPr wrap="square">
              <a:spAutoFit/>
            </a:bodyPr>
            <a:lstStyle/>
            <a:p>
              <a:pPr>
                <a:defRPr/>
              </a:pPr>
              <a:r>
                <a:rPr lang="es-ES" dirty="0" err="1">
                  <a:solidFill>
                    <a:srgbClr val="FF0000"/>
                  </a:solidFill>
                  <a:latin typeface="Tahoma" panose="020B0604030504040204" pitchFamily="34" charset="0"/>
                  <a:ea typeface="Tahoma" panose="020B0604030504040204" pitchFamily="34" charset="0"/>
                  <a:cs typeface="Tahoma" panose="020B0604030504040204" pitchFamily="34" charset="0"/>
                </a:rPr>
                <a:t>Membangun</a:t>
              </a:r>
              <a:r>
                <a:rPr lang="es-E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s-ES" dirty="0" err="1">
                  <a:solidFill>
                    <a:srgbClr val="FF0000"/>
                  </a:solidFill>
                  <a:latin typeface="Tahoma" panose="020B0604030504040204" pitchFamily="34" charset="0"/>
                  <a:ea typeface="Tahoma" panose="020B0604030504040204" pitchFamily="34" charset="0"/>
                  <a:cs typeface="Tahoma" panose="020B0604030504040204" pitchFamily="34" charset="0"/>
                </a:rPr>
                <a:t>Transparansi</a:t>
              </a:r>
              <a:r>
                <a:rPr lang="es-ES" dirty="0">
                  <a:solidFill>
                    <a:srgbClr val="FF0000"/>
                  </a:solidFill>
                  <a:latin typeface="Tahoma" panose="020B0604030504040204" pitchFamily="34" charset="0"/>
                  <a:ea typeface="Tahoma" panose="020B0604030504040204" pitchFamily="34" charset="0"/>
                  <a:cs typeface="Tahoma" panose="020B0604030504040204" pitchFamily="34" charset="0"/>
                </a:rPr>
                <a:t> dan </a:t>
              </a:r>
              <a:r>
                <a:rPr lang="es-ES" dirty="0" err="1">
                  <a:solidFill>
                    <a:srgbClr val="FF0000"/>
                  </a:solidFill>
                  <a:latin typeface="Tahoma" panose="020B0604030504040204" pitchFamily="34" charset="0"/>
                  <a:ea typeface="Tahoma" panose="020B0604030504040204" pitchFamily="34" charset="0"/>
                  <a:cs typeface="Tahoma" panose="020B0604030504040204" pitchFamily="34" charset="0"/>
                </a:rPr>
                <a:t>Akuntabiltas</a:t>
              </a:r>
              <a:r>
                <a:rPr lang="es-E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s-ES" dirty="0" err="1">
                  <a:solidFill>
                    <a:srgbClr val="FF0000"/>
                  </a:solidFill>
                  <a:latin typeface="Tahoma" panose="020B0604030504040204" pitchFamily="34" charset="0"/>
                  <a:ea typeface="Tahoma" panose="020B0604030504040204" pitchFamily="34" charset="0"/>
                  <a:cs typeface="Tahoma" panose="020B0604030504040204" pitchFamily="34" charset="0"/>
                </a:rPr>
                <a:t>Kinerja</a:t>
              </a:r>
              <a:r>
                <a:rPr lang="es-E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s-ES" dirty="0" err="1">
                  <a:solidFill>
                    <a:srgbClr val="FF0000"/>
                  </a:solidFill>
                  <a:latin typeface="Tahoma" panose="020B0604030504040204" pitchFamily="34" charset="0"/>
                  <a:ea typeface="Tahoma" panose="020B0604030504040204" pitchFamily="34" charset="0"/>
                  <a:cs typeface="Tahoma" panose="020B0604030504040204" pitchFamily="34" charset="0"/>
                </a:rPr>
                <a:t>Pemerintahan</a:t>
              </a:r>
              <a:r>
                <a:rPr lang="es-E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s-ES" dirty="0">
                  <a:solidFill>
                    <a:schemeClr val="dk1"/>
                  </a:solidFill>
                  <a:latin typeface="Tahoma" panose="020B0604030504040204" pitchFamily="34" charset="0"/>
                  <a:ea typeface="Tahoma" panose="020B0604030504040204" pitchFamily="34" charset="0"/>
                  <a:cs typeface="Tahoma" panose="020B0604030504040204" pitchFamily="34" charset="0"/>
                </a:rPr>
                <a:t>	</a:t>
              </a:r>
            </a:p>
          </p:txBody>
        </p:sp>
        <p:sp>
          <p:nvSpPr>
            <p:cNvPr id="34" name="Oval 33">
              <a:extLst>
                <a:ext uri="{FF2B5EF4-FFF2-40B4-BE49-F238E27FC236}">
                  <a16:creationId xmlns:a16="http://schemas.microsoft.com/office/drawing/2014/main" xmlns="" id="{354E0E4D-0FF8-47A8-98B2-7A31CC876F58}"/>
                </a:ext>
              </a:extLst>
            </p:cNvPr>
            <p:cNvSpPr>
              <a:spLocks noChangeArrowheads="1"/>
            </p:cNvSpPr>
            <p:nvPr/>
          </p:nvSpPr>
          <p:spPr bwMode="auto">
            <a:xfrm>
              <a:off x="4386530" y="3581552"/>
              <a:ext cx="857515" cy="857250"/>
            </a:xfrm>
            <a:prstGeom prst="ellipse">
              <a:avLst/>
            </a:prstGeom>
            <a:gradFill rotWithShape="1">
              <a:gsLst>
                <a:gs pos="0">
                  <a:srgbClr val="A0CA4A"/>
                </a:gs>
                <a:gs pos="100000">
                  <a:srgbClr val="DCFFA0"/>
                </a:gs>
              </a:gsLst>
              <a:lin ang="16200000"/>
            </a:gradFill>
            <a:ln w="9525">
              <a:solidFill>
                <a:srgbClr val="98B954"/>
              </a:solidFill>
              <a:round/>
              <a:headEnd/>
              <a:tailEnd/>
            </a:ln>
            <a:effectLst>
              <a:outerShdw blurRad="40000" dist="23000" dir="5400000" rotWithShape="0">
                <a:srgbClr val="000000">
                  <a:alpha val="34999"/>
                </a:srgbClr>
              </a:outerShdw>
            </a:effectLst>
          </p:spPr>
          <p:txBody>
            <a:bodyPr anchor="ctr"/>
            <a:lstStyle/>
            <a:p>
              <a:pPr algn="ctr">
                <a:defRPr/>
              </a:pPr>
              <a:r>
                <a:rPr lang="id-ID" sz="2800" b="1" dirty="0">
                  <a:solidFill>
                    <a:schemeClr val="lt1"/>
                  </a:solidFill>
                  <a:latin typeface="Tahoma" panose="020B0604030504040204" pitchFamily="34" charset="0"/>
                  <a:ea typeface="Tahoma" panose="020B0604030504040204" pitchFamily="34" charset="0"/>
                  <a:cs typeface="Tahoma" panose="020B0604030504040204" pitchFamily="34" charset="0"/>
                </a:rPr>
                <a:t>3</a:t>
              </a:r>
            </a:p>
          </p:txBody>
        </p:sp>
      </p:grpSp>
      <p:grpSp>
        <p:nvGrpSpPr>
          <p:cNvPr id="6" name="Group 5">
            <a:extLst>
              <a:ext uri="{FF2B5EF4-FFF2-40B4-BE49-F238E27FC236}">
                <a16:creationId xmlns:a16="http://schemas.microsoft.com/office/drawing/2014/main" xmlns="" id="{25B26400-9A48-4246-9625-2FE88FC7A545}"/>
              </a:ext>
            </a:extLst>
          </p:cNvPr>
          <p:cNvGrpSpPr/>
          <p:nvPr/>
        </p:nvGrpSpPr>
        <p:grpSpPr>
          <a:xfrm>
            <a:off x="4226109" y="4482664"/>
            <a:ext cx="6180113" cy="857250"/>
            <a:chOff x="4386530" y="4718202"/>
            <a:chExt cx="6180113" cy="857250"/>
          </a:xfrm>
        </p:grpSpPr>
        <p:sp>
          <p:nvSpPr>
            <p:cNvPr id="35" name="TextBox 34">
              <a:extLst>
                <a:ext uri="{FF2B5EF4-FFF2-40B4-BE49-F238E27FC236}">
                  <a16:creationId xmlns:a16="http://schemas.microsoft.com/office/drawing/2014/main" xmlns="" id="{66D88A03-243B-4E6D-81CB-045C2775CBA2}"/>
                </a:ext>
              </a:extLst>
            </p:cNvPr>
            <p:cNvSpPr txBox="1">
              <a:spLocks noChangeArrowheads="1"/>
            </p:cNvSpPr>
            <p:nvPr/>
          </p:nvSpPr>
          <p:spPr bwMode="auto">
            <a:xfrm>
              <a:off x="5337804" y="4831416"/>
              <a:ext cx="5228839" cy="646331"/>
            </a:xfrm>
            <a:prstGeom prst="rect">
              <a:avLst/>
            </a:prstGeom>
            <a:solidFill>
              <a:srgbClr val="95B3D7"/>
            </a:solidFill>
            <a:ln w="19050">
              <a:solidFill>
                <a:srgbClr val="00B0F0"/>
              </a:solidFill>
              <a:miter lim="800000"/>
              <a:headEnd/>
              <a:tailEnd/>
            </a:ln>
            <a:effectLst>
              <a:outerShdw blurRad="40000" dist="20000" dir="5400000" rotWithShape="0">
                <a:srgbClr val="000000">
                  <a:alpha val="37999"/>
                </a:srgbClr>
              </a:outerShdw>
            </a:effectLst>
          </p:spPr>
          <p:txBody>
            <a:bodyPr wrap="square">
              <a:spAutoFit/>
            </a:bodyPr>
            <a:lstStyle/>
            <a:p>
              <a:pPr>
                <a:defRPr/>
              </a:pPr>
              <a:r>
                <a:rPr lang="id-ID" dirty="0">
                  <a:solidFill>
                    <a:srgbClr val="141618"/>
                  </a:solidFill>
                  <a:latin typeface="Tahoma" panose="020B0604030504040204" pitchFamily="34" charset="0"/>
                  <a:ea typeface="Tahoma" panose="020B0604030504040204" pitchFamily="34" charset="0"/>
                  <a:cs typeface="Tahoma" panose="020B0604030504040204" pitchFamily="34" charset="0"/>
                </a:rPr>
                <a:t>Menyempurnakan dan Meningkatkan Kualitas Reformasi Birokrasi Nasional (RBN) </a:t>
              </a:r>
            </a:p>
          </p:txBody>
        </p:sp>
        <p:sp>
          <p:nvSpPr>
            <p:cNvPr id="36" name="Oval 35">
              <a:extLst>
                <a:ext uri="{FF2B5EF4-FFF2-40B4-BE49-F238E27FC236}">
                  <a16:creationId xmlns:a16="http://schemas.microsoft.com/office/drawing/2014/main" xmlns="" id="{33D18AA4-2E29-404B-8C27-593EA8FB533C}"/>
                </a:ext>
              </a:extLst>
            </p:cNvPr>
            <p:cNvSpPr>
              <a:spLocks noChangeArrowheads="1"/>
            </p:cNvSpPr>
            <p:nvPr/>
          </p:nvSpPr>
          <p:spPr bwMode="auto">
            <a:xfrm>
              <a:off x="4386530" y="4718202"/>
              <a:ext cx="857515" cy="857250"/>
            </a:xfrm>
            <a:prstGeom prst="ellipse">
              <a:avLst/>
            </a:prstGeom>
            <a:gradFill rotWithShape="1">
              <a:gsLst>
                <a:gs pos="0">
                  <a:srgbClr val="3F80CD"/>
                </a:gs>
                <a:gs pos="100000">
                  <a:srgbClr val="9BC1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id-ID" sz="2800" b="1" dirty="0">
                  <a:solidFill>
                    <a:schemeClr val="lt1"/>
                  </a:solidFill>
                  <a:latin typeface="Tahoma" panose="020B0604030504040204" pitchFamily="34" charset="0"/>
                  <a:ea typeface="Tahoma" panose="020B0604030504040204" pitchFamily="34" charset="0"/>
                  <a:cs typeface="Tahoma" panose="020B0604030504040204" pitchFamily="34" charset="0"/>
                </a:rPr>
                <a:t>4</a:t>
              </a:r>
            </a:p>
          </p:txBody>
        </p:sp>
      </p:grpSp>
      <p:grpSp>
        <p:nvGrpSpPr>
          <p:cNvPr id="8" name="Group 7">
            <a:extLst>
              <a:ext uri="{FF2B5EF4-FFF2-40B4-BE49-F238E27FC236}">
                <a16:creationId xmlns:a16="http://schemas.microsoft.com/office/drawing/2014/main" xmlns="" id="{ED4733EA-B967-4C94-9AE2-FDF777F3A101}"/>
              </a:ext>
            </a:extLst>
          </p:cNvPr>
          <p:cNvGrpSpPr/>
          <p:nvPr/>
        </p:nvGrpSpPr>
        <p:grpSpPr>
          <a:xfrm>
            <a:off x="4226109" y="5457474"/>
            <a:ext cx="6180113" cy="857250"/>
            <a:chOff x="4386530" y="5810402"/>
            <a:chExt cx="6180113" cy="857250"/>
          </a:xfrm>
        </p:grpSpPr>
        <p:sp>
          <p:nvSpPr>
            <p:cNvPr id="37" name="TextBox 36">
              <a:extLst>
                <a:ext uri="{FF2B5EF4-FFF2-40B4-BE49-F238E27FC236}">
                  <a16:creationId xmlns:a16="http://schemas.microsoft.com/office/drawing/2014/main" xmlns="" id="{67781124-EB99-485C-B4FE-52A35D3A1241}"/>
                </a:ext>
              </a:extLst>
            </p:cNvPr>
            <p:cNvSpPr txBox="1">
              <a:spLocks noChangeArrowheads="1"/>
            </p:cNvSpPr>
            <p:nvPr/>
          </p:nvSpPr>
          <p:spPr bwMode="auto">
            <a:xfrm>
              <a:off x="5337804" y="5933141"/>
              <a:ext cx="5228839" cy="646331"/>
            </a:xfrm>
            <a:prstGeom prst="rect">
              <a:avLst/>
            </a:prstGeom>
            <a:solidFill>
              <a:srgbClr val="BFBFBF"/>
            </a:solidFill>
            <a:ln w="19050">
              <a:solidFill>
                <a:srgbClr val="00B0F0"/>
              </a:solidFill>
              <a:miter lim="800000"/>
              <a:headEnd/>
              <a:tailEnd/>
            </a:ln>
            <a:effectLst>
              <a:outerShdw blurRad="40000" dist="20000" dir="5400000" rotWithShape="0">
                <a:srgbClr val="000000">
                  <a:alpha val="37999"/>
                </a:srgbClr>
              </a:outerShdw>
            </a:effectLst>
          </p:spPr>
          <p:txBody>
            <a:bodyPr wrap="square">
              <a:spAutoFit/>
            </a:bodyPr>
            <a:lstStyle/>
            <a:p>
              <a:pPr>
                <a:defRPr/>
              </a:pPr>
              <a:r>
                <a:rPr lang="nb-NO" dirty="0">
                  <a:solidFill>
                    <a:srgbClr val="141618"/>
                  </a:solidFill>
                  <a:latin typeface="Tahoma" panose="020B0604030504040204" pitchFamily="34" charset="0"/>
                  <a:ea typeface="Tahoma" panose="020B0604030504040204" pitchFamily="34" charset="0"/>
                  <a:cs typeface="Tahoma" panose="020B0604030504040204" pitchFamily="34" charset="0"/>
                </a:rPr>
                <a:t>Meningkatkan Partisipasi Publik dalam Proses Pengambilan Kebijakan Publik </a:t>
              </a:r>
            </a:p>
          </p:txBody>
        </p:sp>
        <p:sp>
          <p:nvSpPr>
            <p:cNvPr id="38" name="Oval 37">
              <a:extLst>
                <a:ext uri="{FF2B5EF4-FFF2-40B4-BE49-F238E27FC236}">
                  <a16:creationId xmlns:a16="http://schemas.microsoft.com/office/drawing/2014/main" xmlns="" id="{C3CFA3CD-4BAB-426B-85E7-C15603C8DA96}"/>
                </a:ext>
              </a:extLst>
            </p:cNvPr>
            <p:cNvSpPr>
              <a:spLocks noChangeArrowheads="1"/>
            </p:cNvSpPr>
            <p:nvPr/>
          </p:nvSpPr>
          <p:spPr bwMode="auto">
            <a:xfrm>
              <a:off x="4386530" y="5810402"/>
              <a:ext cx="857515" cy="857250"/>
            </a:xfrm>
            <a:prstGeom prst="ellipse">
              <a:avLst/>
            </a:prstGeom>
            <a:gradFill rotWithShape="1">
              <a:gsLst>
                <a:gs pos="0">
                  <a:srgbClr val="FF932B"/>
                </a:gs>
                <a:gs pos="100000">
                  <a:srgbClr val="FFB977"/>
                </a:gs>
              </a:gsLst>
              <a:lin ang="16200000"/>
            </a:gradFill>
            <a:ln w="9525">
              <a:solidFill>
                <a:srgbClr val="F69240"/>
              </a:solidFill>
              <a:round/>
              <a:headEnd/>
              <a:tailEnd/>
            </a:ln>
            <a:effectLst>
              <a:outerShdw blurRad="40000" dist="23000" dir="5400000" rotWithShape="0">
                <a:srgbClr val="000000">
                  <a:alpha val="34999"/>
                </a:srgbClr>
              </a:outerShdw>
            </a:effectLst>
          </p:spPr>
          <p:txBody>
            <a:bodyPr anchor="ctr"/>
            <a:lstStyle/>
            <a:p>
              <a:pPr algn="ctr">
                <a:defRPr/>
              </a:pPr>
              <a:r>
                <a:rPr lang="id-ID" sz="2800" b="1" dirty="0">
                  <a:solidFill>
                    <a:schemeClr val="lt1"/>
                  </a:solidFill>
                  <a:latin typeface="Tahoma" panose="020B0604030504040204" pitchFamily="34" charset="0"/>
                  <a:ea typeface="Tahoma" panose="020B0604030504040204" pitchFamily="34" charset="0"/>
                  <a:cs typeface="Tahoma" panose="020B0604030504040204" pitchFamily="34" charset="0"/>
                </a:rPr>
                <a:t>5</a:t>
              </a:r>
            </a:p>
          </p:txBody>
        </p:sp>
      </p:grpSp>
      <p:sp>
        <p:nvSpPr>
          <p:cNvPr id="39" name="Left Brace 38">
            <a:extLst>
              <a:ext uri="{FF2B5EF4-FFF2-40B4-BE49-F238E27FC236}">
                <a16:creationId xmlns:a16="http://schemas.microsoft.com/office/drawing/2014/main" xmlns="" id="{272B87F9-D243-4876-B64C-0053F2716AD0}"/>
              </a:ext>
            </a:extLst>
          </p:cNvPr>
          <p:cNvSpPr/>
          <p:nvPr/>
        </p:nvSpPr>
        <p:spPr>
          <a:xfrm>
            <a:off x="3866147" y="1507957"/>
            <a:ext cx="481263" cy="4957009"/>
          </a:xfrm>
          <a:prstGeom prst="leftBrace">
            <a:avLst>
              <a:gd name="adj1" fmla="val 84333"/>
              <a:gd name="adj2" fmla="val 50000"/>
            </a:avLst>
          </a:prstGeom>
          <a:ln w="38100"/>
        </p:spPr>
        <p:style>
          <a:lnRef idx="1">
            <a:schemeClr val="dk1"/>
          </a:lnRef>
          <a:fillRef idx="0">
            <a:schemeClr val="dk1"/>
          </a:fillRef>
          <a:effectRef idx="0">
            <a:schemeClr val="dk1"/>
          </a:effectRef>
          <a:fontRef idx="minor">
            <a:schemeClr val="tx1"/>
          </a:fontRef>
        </p:style>
        <p:txBody>
          <a:bodyPr anchor="ctr"/>
          <a:lstStyle/>
          <a:p>
            <a:pPr algn="ctr">
              <a:defRPr/>
            </a:pPr>
            <a:endParaRPr lang="id-ID" dirty="0">
              <a:latin typeface="Tahoma" panose="020B0604030504040204" pitchFamily="34" charset="0"/>
              <a:ea typeface="Tahoma" panose="020B0604030504040204" pitchFamily="34" charset="0"/>
              <a:cs typeface="Tahoma" panose="020B0604030504040204" pitchFamily="34" charset="0"/>
            </a:endParaRPr>
          </a:p>
        </p:txBody>
      </p:sp>
      <p:pic>
        <p:nvPicPr>
          <p:cNvPr id="40" name="Picture 17">
            <a:extLst>
              <a:ext uri="{FF2B5EF4-FFF2-40B4-BE49-F238E27FC236}">
                <a16:creationId xmlns:a16="http://schemas.microsoft.com/office/drawing/2014/main" xmlns="" id="{CDFF2522-9A15-4852-AA42-C68B8AE944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78097" y="4283229"/>
            <a:ext cx="970808"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AD77E05C-C46A-4060-BFAB-DAF4F29800F1}"/>
              </a:ext>
            </a:extLst>
          </p:cNvPr>
          <p:cNvSpPr txBox="1"/>
          <p:nvPr/>
        </p:nvSpPr>
        <p:spPr>
          <a:xfrm>
            <a:off x="256673" y="1106901"/>
            <a:ext cx="3898232" cy="707886"/>
          </a:xfrm>
          <a:prstGeom prst="rect">
            <a:avLst/>
          </a:prstGeom>
          <a:noFill/>
        </p:spPr>
        <p:txBody>
          <a:bodyPr wrap="square" rtlCol="0">
            <a:spAutoFit/>
          </a:bodyPr>
          <a:lstStyle/>
          <a:p>
            <a:r>
              <a:rPr lang="en-US" sz="20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PENJABARAN DALAM BUKU I RPJMN 2015 – 2019 </a:t>
            </a:r>
          </a:p>
        </p:txBody>
      </p:sp>
      <p:grpSp>
        <p:nvGrpSpPr>
          <p:cNvPr id="47" name="Group 46">
            <a:extLst>
              <a:ext uri="{FF2B5EF4-FFF2-40B4-BE49-F238E27FC236}">
                <a16:creationId xmlns:a16="http://schemas.microsoft.com/office/drawing/2014/main" xmlns="" id="{465330EC-752E-497F-AB56-0BA8D92E3CD0}"/>
              </a:ext>
            </a:extLst>
          </p:cNvPr>
          <p:cNvGrpSpPr/>
          <p:nvPr/>
        </p:nvGrpSpPr>
        <p:grpSpPr>
          <a:xfrm>
            <a:off x="11031306" y="1636845"/>
            <a:ext cx="1160694" cy="3584311"/>
            <a:chOff x="11031305" y="1500797"/>
            <a:chExt cx="1160694" cy="3584311"/>
          </a:xfrm>
        </p:grpSpPr>
        <p:sp>
          <p:nvSpPr>
            <p:cNvPr id="48" name="Freeform: Shape 47">
              <a:extLst>
                <a:ext uri="{FF2B5EF4-FFF2-40B4-BE49-F238E27FC236}">
                  <a16:creationId xmlns:a16="http://schemas.microsoft.com/office/drawing/2014/main" xmlns="" id="{57BB0A80-FFDE-4274-994F-6E1EBBD61ECA}"/>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xmlns="" id="{C6A16CCB-A57A-491F-B7CB-CA81FA098AF2}"/>
                </a:ext>
              </a:extLst>
            </p:cNvPr>
            <p:cNvSpPr txBox="1"/>
            <p:nvPr/>
          </p:nvSpPr>
          <p:spPr>
            <a:xfrm rot="16200000">
              <a:off x="10842682" y="3282698"/>
              <a:ext cx="2165684" cy="461665"/>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Target </a:t>
              </a:r>
              <a:r>
                <a:rPr lang="en-US" sz="2400" b="1" dirty="0" err="1">
                  <a:solidFill>
                    <a:schemeClr val="bg1">
                      <a:lumMod val="95000"/>
                    </a:schemeClr>
                  </a:solidFill>
                  <a:latin typeface="Tw Cen MT" panose="020B0602020104020603" pitchFamily="34" charset="0"/>
                </a:rPr>
                <a:t>capaian</a:t>
              </a:r>
              <a:endParaRPr lang="en-US" sz="2400" b="1" dirty="0">
                <a:solidFill>
                  <a:schemeClr val="bg1">
                    <a:lumMod val="95000"/>
                  </a:schemeClr>
                </a:solidFill>
                <a:latin typeface="Tw Cen MT" panose="020B0602020104020603" pitchFamily="34" charset="0"/>
              </a:endParaRPr>
            </a:p>
          </p:txBody>
        </p:sp>
        <p:pic>
          <p:nvPicPr>
            <p:cNvPr id="50" name="Picture 49">
              <a:extLst>
                <a:ext uri="{FF2B5EF4-FFF2-40B4-BE49-F238E27FC236}">
                  <a16:creationId xmlns:a16="http://schemas.microsoft.com/office/drawing/2014/main" xmlns="" id="{030FCF18-90EA-4159-B623-993D57865ADC}"/>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51" name="Picture 50">
              <a:extLst>
                <a:ext uri="{FF2B5EF4-FFF2-40B4-BE49-F238E27FC236}">
                  <a16:creationId xmlns:a16="http://schemas.microsoft.com/office/drawing/2014/main" xmlns="" id="{F4D3C568-A600-4E5C-A7B8-FB61582F98F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52" name="Picture 51">
              <a:extLst>
                <a:ext uri="{FF2B5EF4-FFF2-40B4-BE49-F238E27FC236}">
                  <a16:creationId xmlns:a16="http://schemas.microsoft.com/office/drawing/2014/main" xmlns="" id="{4546FAA4-D95B-40D2-9735-19C0CFC3F1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14895632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Arah</a:t>
            </a: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Kebijakan</a:t>
            </a:r>
            <a:r>
              <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 dan </a:t>
            </a:r>
            <a:r>
              <a:rPr lang="en-US" sz="3600" dirty="0" err="1">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rPr>
              <a:t>Strategi</a:t>
            </a:r>
            <a:endParaRPr lang="en-US" sz="3600" dirty="0">
              <a:ln w="18000">
                <a:solidFill>
                  <a:srgbClr val="FFC000"/>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graphicFrame>
        <p:nvGraphicFramePr>
          <p:cNvPr id="14" name="Table 13">
            <a:extLst>
              <a:ext uri="{FF2B5EF4-FFF2-40B4-BE49-F238E27FC236}">
                <a16:creationId xmlns:a16="http://schemas.microsoft.com/office/drawing/2014/main" xmlns="" id="{08455DB9-B2FD-431F-BFC0-023025FFA13A}"/>
              </a:ext>
            </a:extLst>
          </p:cNvPr>
          <p:cNvGraphicFramePr>
            <a:graphicFrameLocks noGrp="1"/>
          </p:cNvGraphicFramePr>
          <p:nvPr>
            <p:extLst>
              <p:ext uri="{D42A27DB-BD31-4B8C-83A1-F6EECF244321}">
                <p14:modId xmlns:p14="http://schemas.microsoft.com/office/powerpoint/2010/main" val="598780973"/>
              </p:ext>
            </p:extLst>
          </p:nvPr>
        </p:nvGraphicFramePr>
        <p:xfrm>
          <a:off x="327891" y="1135302"/>
          <a:ext cx="10534075" cy="5278120"/>
        </p:xfrm>
        <a:graphic>
          <a:graphicData uri="http://schemas.openxmlformats.org/drawingml/2006/table">
            <a:tbl>
              <a:tblPr>
                <a:tableStyleId>{5C22544A-7EE6-4342-B048-85BDC9FD1C3A}</a:tableStyleId>
              </a:tblPr>
              <a:tblGrid>
                <a:gridCol w="428475">
                  <a:extLst>
                    <a:ext uri="{9D8B030D-6E8A-4147-A177-3AD203B41FA5}">
                      <a16:colId xmlns:a16="http://schemas.microsoft.com/office/drawing/2014/main" xmlns="" val="3980530927"/>
                    </a:ext>
                  </a:extLst>
                </a:gridCol>
                <a:gridCol w="2803313">
                  <a:extLst>
                    <a:ext uri="{9D8B030D-6E8A-4147-A177-3AD203B41FA5}">
                      <a16:colId xmlns:a16="http://schemas.microsoft.com/office/drawing/2014/main" xmlns="" val="395912792"/>
                    </a:ext>
                  </a:extLst>
                </a:gridCol>
                <a:gridCol w="7302287">
                  <a:extLst>
                    <a:ext uri="{9D8B030D-6E8A-4147-A177-3AD203B41FA5}">
                      <a16:colId xmlns:a16="http://schemas.microsoft.com/office/drawing/2014/main" xmlns="" val="3213435147"/>
                    </a:ext>
                  </a:extLst>
                </a:gridCol>
              </a:tblGrid>
              <a:tr h="370840">
                <a:tc>
                  <a:txBody>
                    <a:bodyPr/>
                    <a:lstStyle/>
                    <a:p>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ARAH KEBIJAKAN</a:t>
                      </a:r>
                    </a:p>
                  </a:txBody>
                  <a:tcPr/>
                </a:tc>
                <a:tc>
                  <a:txBody>
                    <a:bodyPr/>
                    <a:lstStyle/>
                    <a:p>
                      <a:pPr marL="369128" lvl="1" indent="0" algn="ctr">
                        <a:lnSpc>
                          <a:spcPct val="100000"/>
                        </a:lnSpc>
                        <a:spcAft>
                          <a:spcPts val="1257"/>
                        </a:spcAft>
                        <a:buFont typeface="+mj-lt"/>
                        <a:buNone/>
                        <a:defRPr/>
                      </a:pPr>
                      <a:r>
                        <a:rPr lang="en-US" sz="1600" b="1" dirty="0">
                          <a:latin typeface="Tahoma" panose="020B0604030504040204" pitchFamily="34" charset="0"/>
                          <a:ea typeface="Tahoma" panose="020B0604030504040204" pitchFamily="34" charset="0"/>
                          <a:cs typeface="Tahoma" panose="020B0604030504040204" pitchFamily="34" charset="0"/>
                        </a:rPr>
                        <a:t>STRATEGI</a:t>
                      </a:r>
                    </a:p>
                  </a:txBody>
                  <a:tcPr/>
                </a:tc>
                <a:extLst>
                  <a:ext uri="{0D108BD9-81ED-4DB2-BD59-A6C34878D82A}">
                    <a16:rowId xmlns:a16="http://schemas.microsoft.com/office/drawing/2014/main" xmlns="" val="4148429277"/>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a:t>
                      </a:r>
                    </a:p>
                  </a:txBody>
                  <a:tcPr/>
                </a:tc>
                <a:tc>
                  <a:txBody>
                    <a:bodyPr/>
                    <a:lstStyle/>
                    <a:p>
                      <a:r>
                        <a:rPr lang="id-ID" altLang="id-ID" sz="1600" b="1" dirty="0">
                          <a:solidFill>
                            <a:srgbClr val="141618"/>
                          </a:solidFill>
                          <a:latin typeface="Tahoma" panose="020B0604030504040204" pitchFamily="34" charset="0"/>
                          <a:ea typeface="Tahoma" panose="020B0604030504040204" pitchFamily="34" charset="0"/>
                          <a:cs typeface="Tahoma" panose="020B0604030504040204" pitchFamily="34" charset="0"/>
                        </a:rPr>
                        <a:t>Penyempurnaan sistem manajemen dan pelaporan kinerja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290513" lvl="1" indent="-290513" algn="l">
                        <a:lnSpc>
                          <a:spcPct val="100000"/>
                        </a:lnSpc>
                        <a:buFont typeface="+mj-lt"/>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Penguatan kebijakan sistem pengawasan intern pemerintah; </a:t>
                      </a:r>
                    </a:p>
                    <a:p>
                      <a:pPr marL="290513" lvl="1" indent="-290513" algn="l">
                        <a:lnSpc>
                          <a:spcPct val="100000"/>
                        </a:lnSpc>
                        <a:buFont typeface="+mj-lt"/>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Penguatan pengawasan terhadap kinerja pembangunan nasional; dan </a:t>
                      </a:r>
                    </a:p>
                    <a:p>
                      <a:pPr marL="290513" lvl="1" indent="-290513" algn="l">
                        <a:lnSpc>
                          <a:spcPct val="100000"/>
                        </a:lnSpc>
                        <a:spcAft>
                          <a:spcPts val="1257"/>
                        </a:spcAft>
                        <a:buFont typeface="+mj-lt"/>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Pemantapan implementasi sistem akuntabilitas kinerja instansi pemerintah (SAKIP).</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2709860844"/>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altLang="id-ID" sz="1600" b="1" dirty="0">
                          <a:solidFill>
                            <a:srgbClr val="000090"/>
                          </a:solidFill>
                          <a:latin typeface="Tahoma" panose="020B0604030504040204" pitchFamily="34" charset="0"/>
                          <a:ea typeface="Tahoma" panose="020B0604030504040204" pitchFamily="34" charset="0"/>
                          <a:cs typeface="Tahoma" panose="020B0604030504040204" pitchFamily="34" charset="0"/>
                        </a:rPr>
                        <a:t>Penerapan </a:t>
                      </a:r>
                      <a:r>
                        <a:rPr lang="id-ID" altLang="id-ID" sz="1600" b="1" i="1" dirty="0">
                          <a:solidFill>
                            <a:srgbClr val="000090"/>
                          </a:solidFill>
                          <a:latin typeface="Tahoma" panose="020B0604030504040204" pitchFamily="34" charset="0"/>
                          <a:ea typeface="Tahoma" panose="020B0604030504040204" pitchFamily="34" charset="0"/>
                          <a:cs typeface="Tahoma" panose="020B0604030504040204" pitchFamily="34" charset="0"/>
                        </a:rPr>
                        <a:t>e-government </a:t>
                      </a:r>
                      <a:r>
                        <a:rPr lang="id-ID" altLang="id-ID" sz="1600" b="1" dirty="0">
                          <a:solidFill>
                            <a:srgbClr val="000090"/>
                          </a:solidFill>
                          <a:latin typeface="Tahoma" panose="020B0604030504040204" pitchFamily="34" charset="0"/>
                          <a:ea typeface="Tahoma" panose="020B0604030504040204" pitchFamily="34" charset="0"/>
                          <a:cs typeface="Tahoma" panose="020B0604030504040204" pitchFamily="34" charset="0"/>
                        </a:rPr>
                        <a:t>untuk mendukung bisnis proses pemerintahan dan pembangunan</a:t>
                      </a:r>
                      <a:endParaRPr lang="id-ID" altLang="id-ID" sz="1600" dirty="0">
                        <a:solidFill>
                          <a:srgbClr val="00009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290513" lvl="1" indent="-290513" algn="l">
                        <a:lnSpc>
                          <a:spcPct val="100000"/>
                        </a:lnSpc>
                        <a:buFont typeface="+mj-lt"/>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Penguatan kebijakan </a:t>
                      </a:r>
                      <a:r>
                        <a:rPr lang="id-ID" altLang="id-ID" sz="1600" i="1" dirty="0">
                          <a:solidFill>
                            <a:srgbClr val="141618"/>
                          </a:solidFill>
                          <a:latin typeface="Tahoma" panose="020B0604030504040204" pitchFamily="34" charset="0"/>
                          <a:ea typeface="Tahoma" panose="020B0604030504040204" pitchFamily="34" charset="0"/>
                          <a:cs typeface="Tahoma" panose="020B0604030504040204" pitchFamily="34" charset="0"/>
                        </a:rPr>
                        <a:t>e-government</a:t>
                      </a: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 yang mengatur kelembagaan </a:t>
                      </a:r>
                      <a:r>
                        <a:rPr lang="id-ID" altLang="id-ID" sz="1600" i="1" dirty="0">
                          <a:solidFill>
                            <a:srgbClr val="141618"/>
                          </a:solidFill>
                          <a:latin typeface="Tahoma" panose="020B0604030504040204" pitchFamily="34" charset="0"/>
                          <a:ea typeface="Tahoma" panose="020B0604030504040204" pitchFamily="34" charset="0"/>
                          <a:cs typeface="Tahoma" panose="020B0604030504040204" pitchFamily="34" charset="0"/>
                        </a:rPr>
                        <a:t>e-government</a:t>
                      </a: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 </a:t>
                      </a:r>
                    </a:p>
                    <a:p>
                      <a:pPr marL="290513" lvl="1" indent="-290513" algn="l">
                        <a:lnSpc>
                          <a:spcPct val="100000"/>
                        </a:lnSpc>
                        <a:buFont typeface="+mj-lt"/>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Penguatan sistem dan infrastruktur </a:t>
                      </a:r>
                      <a:r>
                        <a:rPr lang="id-ID" altLang="id-ID" sz="1600" i="1" dirty="0">
                          <a:solidFill>
                            <a:srgbClr val="141618"/>
                          </a:solidFill>
                          <a:latin typeface="Tahoma" panose="020B0604030504040204" pitchFamily="34" charset="0"/>
                          <a:ea typeface="Tahoma" panose="020B0604030504040204" pitchFamily="34" charset="0"/>
                          <a:cs typeface="Tahoma" panose="020B0604030504040204" pitchFamily="34" charset="0"/>
                        </a:rPr>
                        <a:t>e-government</a:t>
                      </a: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 yang terintegrasi; </a:t>
                      </a:r>
                    </a:p>
                    <a:p>
                      <a:pPr marL="290513" lvl="1" indent="-290513" algn="l">
                        <a:lnSpc>
                          <a:spcPct val="100000"/>
                        </a:lnSpc>
                        <a:buFont typeface="+mj-lt"/>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Penyempurnaan/penguatan sistem pengadaan secara elektronik serta pengembangan sistem katalog elektronik; dan </a:t>
                      </a:r>
                    </a:p>
                    <a:p>
                      <a:pPr marL="290513" lvl="1" indent="-290513" algn="l">
                        <a:lnSpc>
                          <a:spcPct val="100000"/>
                        </a:lnSpc>
                        <a:buFont typeface="+mj-lt"/>
                        <a:buAutoNum type="alphaLcPeriod"/>
                        <a:defRPr/>
                      </a:pPr>
                      <a:r>
                        <a:rPr lang="id-ID" altLang="id-ID" sz="1600" b="1" dirty="0">
                          <a:solidFill>
                            <a:srgbClr val="141618"/>
                          </a:solidFill>
                          <a:latin typeface="Tahoma" panose="020B0604030504040204" pitchFamily="34" charset="0"/>
                          <a:ea typeface="Tahoma" panose="020B0604030504040204" pitchFamily="34" charset="0"/>
                          <a:cs typeface="Tahoma" panose="020B0604030504040204" pitchFamily="34" charset="0"/>
                        </a:rPr>
                        <a:t>Penguatan sistem kearsipan berbasis TIK</a:t>
                      </a: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a:t>
                      </a:r>
                      <a:r>
                        <a:rPr lang="id-ID" altLang="id-ID" sz="1600" i="1" dirty="0">
                          <a:solidFill>
                            <a:srgbClr val="141618"/>
                          </a:solidFill>
                          <a:latin typeface="Tahoma" panose="020B0604030504040204" pitchFamily="34" charset="0"/>
                          <a:ea typeface="Tahoma" panose="020B0604030504040204" pitchFamily="34" charset="0"/>
                          <a:cs typeface="Tahoma" panose="020B0604030504040204" pitchFamily="34" charset="0"/>
                        </a:rPr>
                        <a:t> </a:t>
                      </a:r>
                      <a:endParaRPr lang="en-US" altLang="id-ID" sz="1600" i="1" dirty="0">
                        <a:solidFill>
                          <a:srgbClr val="141618"/>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4100249990"/>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3.</a:t>
                      </a:r>
                    </a:p>
                  </a:txBody>
                  <a:tcPr/>
                </a:tc>
                <a:tc>
                  <a:txBody>
                    <a:bodyPr/>
                    <a:lstStyle/>
                    <a:p>
                      <a:r>
                        <a:rPr lang="id-ID" altLang="id-ID" sz="1600" b="1" dirty="0">
                          <a:solidFill>
                            <a:srgbClr val="141618"/>
                          </a:solidFill>
                          <a:latin typeface="Tahoma" panose="020B0604030504040204" pitchFamily="34" charset="0"/>
                          <a:ea typeface="Tahoma" panose="020B0604030504040204" pitchFamily="34" charset="0"/>
                          <a:cs typeface="Tahoma" panose="020B0604030504040204" pitchFamily="34" charset="0"/>
                        </a:rPr>
                        <a:t>Penerapan </a:t>
                      </a:r>
                      <a:r>
                        <a:rPr lang="id-ID" altLang="id-ID" sz="1600" b="1" i="1" dirty="0">
                          <a:solidFill>
                            <a:srgbClr val="141618"/>
                          </a:solidFill>
                          <a:latin typeface="Tahoma" panose="020B0604030504040204" pitchFamily="34" charset="0"/>
                          <a:ea typeface="Tahoma" panose="020B0604030504040204" pitchFamily="34" charset="0"/>
                          <a:cs typeface="Tahoma" panose="020B0604030504040204" pitchFamily="34" charset="0"/>
                        </a:rPr>
                        <a:t>open government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290513" lvl="1" indent="-290513" algn="just">
                        <a:lnSpc>
                          <a:spcPct val="100000"/>
                        </a:lnSpc>
                        <a:buFont typeface="Calibri" panose="020F0502020204030204" pitchFamily="34" charset="0"/>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Pembentukan Pejabat Pengelola Informasi dan Dokumentasi (PPID);</a:t>
                      </a:r>
                    </a:p>
                    <a:p>
                      <a:pPr marL="290513" lvl="1" indent="-290513" algn="just">
                        <a:lnSpc>
                          <a:spcPct val="100000"/>
                        </a:lnSpc>
                        <a:buFont typeface="Calibri" panose="020F0502020204030204" pitchFamily="34" charset="0"/>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Peningkatan kesadaran masyarakat tentang keterbukaan informasi publik;</a:t>
                      </a:r>
                    </a:p>
                    <a:p>
                      <a:pPr marL="290513" lvl="1" indent="-290513" algn="just">
                        <a:lnSpc>
                          <a:spcPct val="100000"/>
                        </a:lnSpc>
                        <a:buFont typeface="Calibri" panose="020F0502020204030204" pitchFamily="34" charset="0"/>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Publikasi semua proses perencanaan, penganggaran dan pelaksanaan anggaran ke dalam website masing-masing K/L/D; </a:t>
                      </a:r>
                    </a:p>
                    <a:p>
                      <a:pPr marL="290513" lvl="1" indent="-290513" algn="just">
                        <a:lnSpc>
                          <a:spcPct val="100000"/>
                        </a:lnSpc>
                        <a:buFont typeface="Calibri" panose="020F0502020204030204" pitchFamily="34" charset="0"/>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Penyediaan ruang partisipasi publik dalam menyusun dan mengawasi pelaksanaan kebijakan publik; </a:t>
                      </a:r>
                    </a:p>
                    <a:p>
                      <a:pPr marL="290513" lvl="1" indent="-290513" algn="just">
                        <a:lnSpc>
                          <a:spcPct val="100000"/>
                        </a:lnSpc>
                        <a:buFont typeface="Calibri" panose="020F0502020204030204" pitchFamily="34" charset="0"/>
                        <a:buAutoNum type="alphaLcPeriod"/>
                        <a:defRPr/>
                      </a:pPr>
                      <a:r>
                        <a:rPr lang="id-ID" altLang="id-ID" sz="1600" dirty="0">
                          <a:solidFill>
                            <a:srgbClr val="141618"/>
                          </a:solidFill>
                          <a:latin typeface="Tahoma" panose="020B0604030504040204" pitchFamily="34" charset="0"/>
                          <a:ea typeface="Tahoma" panose="020B0604030504040204" pitchFamily="34" charset="0"/>
                          <a:cs typeface="Tahoma" panose="020B0604030504040204" pitchFamily="34" charset="0"/>
                        </a:rPr>
                        <a:t>Pengembangan sistem publikasi informasi proaktif dan interaktif yang dapat diakses publik; </a:t>
                      </a:r>
                    </a:p>
                    <a:p>
                      <a:pPr marL="290513" lvl="1" indent="-290513" algn="just">
                        <a:lnSpc>
                          <a:spcPct val="100000"/>
                        </a:lnSpc>
                        <a:buFont typeface="Calibri" panose="020F0502020204030204" pitchFamily="34" charset="0"/>
                        <a:buAutoNum type="alphaLcPeriod"/>
                        <a:defRPr/>
                      </a:pPr>
                      <a:r>
                        <a:rPr lang="id-ID" altLang="id-ID" sz="1600" b="1" dirty="0">
                          <a:solidFill>
                            <a:srgbClr val="141618"/>
                          </a:solidFill>
                          <a:latin typeface="Tahoma" panose="020B0604030504040204" pitchFamily="34" charset="0"/>
                          <a:ea typeface="Tahoma" panose="020B0604030504040204" pitchFamily="34" charset="0"/>
                          <a:cs typeface="Tahoma" panose="020B0604030504040204" pitchFamily="34" charset="0"/>
                        </a:rPr>
                        <a:t>Pengelolaan Sistem dan Jaringan Informasi Kearsipan Nasional</a:t>
                      </a:r>
                      <a:r>
                        <a:rPr lang="id-ID" altLang="id-ID" sz="1600" i="1" dirty="0">
                          <a:solidFill>
                            <a:srgbClr val="141618"/>
                          </a:solidFill>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982354625"/>
                  </a:ext>
                </a:extLst>
              </a:tr>
            </a:tbl>
          </a:graphicData>
        </a:graphic>
      </p:graphicFrame>
      <p:sp>
        <p:nvSpPr>
          <p:cNvPr id="16" name="Rounded Rectangle 6">
            <a:extLst>
              <a:ext uri="{FF2B5EF4-FFF2-40B4-BE49-F238E27FC236}">
                <a16:creationId xmlns:a16="http://schemas.microsoft.com/office/drawing/2014/main" xmlns="" id="{3EB522BE-A6DA-4A78-869C-BA62F35FE92F}"/>
              </a:ext>
            </a:extLst>
          </p:cNvPr>
          <p:cNvSpPr>
            <a:spLocks noChangeArrowheads="1"/>
          </p:cNvSpPr>
          <p:nvPr/>
        </p:nvSpPr>
        <p:spPr bwMode="auto">
          <a:xfrm>
            <a:off x="3609287" y="3809998"/>
            <a:ext cx="6986398" cy="326003"/>
          </a:xfrm>
          <a:prstGeom prst="roundRect">
            <a:avLst>
              <a:gd name="adj" fmla="val 16667"/>
            </a:avLst>
          </a:prstGeom>
          <a:solidFill>
            <a:schemeClr val="bg1">
              <a:alpha val="9019"/>
            </a:schemeClr>
          </a:solidFill>
          <a:ln w="28575">
            <a:solidFill>
              <a:srgbClr val="FF0000"/>
            </a:solidFill>
            <a:prstDash val="sysDash"/>
            <a:round/>
            <a:headEnd/>
            <a:tailEnd/>
          </a:ln>
          <a:effectLst>
            <a:outerShdw blurRad="40000" dist="23000" dir="5400000" rotWithShape="0">
              <a:srgbClr val="000000">
                <a:alpha val="34999"/>
              </a:srgbClr>
            </a:outerShdw>
          </a:effectLst>
        </p:spPr>
        <p:txBody>
          <a:bodyPr lIns="95774" tIns="47887" rIns="95774" bIns="47887" anchor="ctr"/>
          <a:lstStyle/>
          <a:p>
            <a:pPr algn="ctr">
              <a:defRPr/>
            </a:pPr>
            <a:endParaRPr lang="en-US" b="0" dirty="0">
              <a:solidFill>
                <a:schemeClr val="lt1"/>
              </a:solidFill>
              <a:latin typeface="+mn-lt"/>
              <a:ea typeface="+mn-ea"/>
              <a:cs typeface="+mn-cs"/>
            </a:endParaRPr>
          </a:p>
        </p:txBody>
      </p:sp>
      <p:sp>
        <p:nvSpPr>
          <p:cNvPr id="17" name="Rounded Rectangle 6">
            <a:extLst>
              <a:ext uri="{FF2B5EF4-FFF2-40B4-BE49-F238E27FC236}">
                <a16:creationId xmlns:a16="http://schemas.microsoft.com/office/drawing/2014/main" xmlns="" id="{0DF853A4-77BA-4D6E-89D0-08F312E7793D}"/>
              </a:ext>
            </a:extLst>
          </p:cNvPr>
          <p:cNvSpPr>
            <a:spLocks noChangeArrowheads="1"/>
          </p:cNvSpPr>
          <p:nvPr/>
        </p:nvSpPr>
        <p:spPr bwMode="auto">
          <a:xfrm>
            <a:off x="3623141" y="6095998"/>
            <a:ext cx="6986398" cy="326003"/>
          </a:xfrm>
          <a:prstGeom prst="roundRect">
            <a:avLst>
              <a:gd name="adj" fmla="val 16667"/>
            </a:avLst>
          </a:prstGeom>
          <a:solidFill>
            <a:schemeClr val="bg1">
              <a:alpha val="9019"/>
            </a:schemeClr>
          </a:solidFill>
          <a:ln w="28575">
            <a:solidFill>
              <a:srgbClr val="FF0000"/>
            </a:solidFill>
            <a:prstDash val="sysDash"/>
            <a:round/>
            <a:headEnd/>
            <a:tailEnd/>
          </a:ln>
          <a:effectLst>
            <a:outerShdw blurRad="40000" dist="23000" dir="5400000" rotWithShape="0">
              <a:srgbClr val="000000">
                <a:alpha val="34999"/>
              </a:srgbClr>
            </a:outerShdw>
          </a:effectLst>
        </p:spPr>
        <p:txBody>
          <a:bodyPr lIns="95774" tIns="47887" rIns="95774" bIns="47887" anchor="ctr"/>
          <a:lstStyle/>
          <a:p>
            <a:pPr algn="ctr">
              <a:defRPr/>
            </a:pPr>
            <a:endParaRPr lang="en-US" b="0" dirty="0">
              <a:solidFill>
                <a:schemeClr val="lt1"/>
              </a:solidFill>
              <a:latin typeface="+mn-lt"/>
              <a:ea typeface="+mn-ea"/>
              <a:cs typeface="+mn-cs"/>
            </a:endParaRPr>
          </a:p>
        </p:txBody>
      </p:sp>
      <p:pic>
        <p:nvPicPr>
          <p:cNvPr id="18" name="Picture 8">
            <a:extLst>
              <a:ext uri="{FF2B5EF4-FFF2-40B4-BE49-F238E27FC236}">
                <a16:creationId xmlns:a16="http://schemas.microsoft.com/office/drawing/2014/main" xmlns="" id="{0F4621CB-405D-41CD-A8BC-4569C5EAFD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5509" y="3855399"/>
            <a:ext cx="490420" cy="23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xmlns="" id="{86956AF6-3D2E-47A2-BFE3-C3EF6CD14D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073" y="6169108"/>
            <a:ext cx="490420" cy="23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xmlns="" id="{EE2087BF-1357-4A75-997D-8832A9A9BF08}"/>
              </a:ext>
            </a:extLst>
          </p:cNvPr>
          <p:cNvGrpSpPr/>
          <p:nvPr/>
        </p:nvGrpSpPr>
        <p:grpSpPr>
          <a:xfrm>
            <a:off x="11031306" y="1636845"/>
            <a:ext cx="1160694" cy="3584311"/>
            <a:chOff x="11031305" y="1500797"/>
            <a:chExt cx="1160694" cy="3584311"/>
          </a:xfrm>
        </p:grpSpPr>
        <p:sp>
          <p:nvSpPr>
            <p:cNvPr id="34" name="Freeform: Shape 33">
              <a:extLst>
                <a:ext uri="{FF2B5EF4-FFF2-40B4-BE49-F238E27FC236}">
                  <a16:creationId xmlns:a16="http://schemas.microsoft.com/office/drawing/2014/main" xmlns="" id="{38F12B2C-890A-432E-B71F-A8DF681E3D57}"/>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xmlns="" id="{54934283-9984-4AD7-BA7C-6FA094A73026}"/>
                </a:ext>
              </a:extLst>
            </p:cNvPr>
            <p:cNvSpPr txBox="1"/>
            <p:nvPr/>
          </p:nvSpPr>
          <p:spPr>
            <a:xfrm rot="16200000">
              <a:off x="10842682" y="3282698"/>
              <a:ext cx="2165684" cy="461665"/>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Target </a:t>
              </a:r>
              <a:r>
                <a:rPr lang="en-US" sz="2400" b="1" dirty="0" err="1">
                  <a:solidFill>
                    <a:schemeClr val="bg1">
                      <a:lumMod val="95000"/>
                    </a:schemeClr>
                  </a:solidFill>
                  <a:latin typeface="Tw Cen MT" panose="020B0602020104020603" pitchFamily="34" charset="0"/>
                </a:rPr>
                <a:t>capaian</a:t>
              </a:r>
              <a:endParaRPr lang="en-US" sz="2400" b="1" dirty="0">
                <a:solidFill>
                  <a:schemeClr val="bg1">
                    <a:lumMod val="95000"/>
                  </a:schemeClr>
                </a:solidFill>
                <a:latin typeface="Tw Cen MT" panose="020B0602020104020603" pitchFamily="34" charset="0"/>
              </a:endParaRPr>
            </a:p>
          </p:txBody>
        </p:sp>
        <p:pic>
          <p:nvPicPr>
            <p:cNvPr id="36" name="Picture 35">
              <a:extLst>
                <a:ext uri="{FF2B5EF4-FFF2-40B4-BE49-F238E27FC236}">
                  <a16:creationId xmlns:a16="http://schemas.microsoft.com/office/drawing/2014/main" xmlns="" id="{F4154578-1CA8-4FDF-8FEF-ACE8636B6500}"/>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37" name="Picture 36">
              <a:extLst>
                <a:ext uri="{FF2B5EF4-FFF2-40B4-BE49-F238E27FC236}">
                  <a16:creationId xmlns:a16="http://schemas.microsoft.com/office/drawing/2014/main" xmlns="" id="{05775BA9-EEAD-4F8D-9AC8-496F722C882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8" name="Picture 37">
              <a:extLst>
                <a:ext uri="{FF2B5EF4-FFF2-40B4-BE49-F238E27FC236}">
                  <a16:creationId xmlns:a16="http://schemas.microsoft.com/office/drawing/2014/main" xmlns="" id="{CBFEFE6E-55FC-49D2-8C46-BF638C8DD1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14095946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1306" y="1636845"/>
            <a:ext cx="1229505" cy="3584311"/>
            <a:chOff x="11031305" y="1500797"/>
            <a:chExt cx="1229505"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854889" y="3109755"/>
              <a:ext cx="1980846" cy="830997"/>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Program 2019-2024</a:t>
              </a: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10138611" cy="646331"/>
          </a:xfrm>
          <a:prstGeom prst="rect">
            <a:avLst/>
          </a:prstGeom>
          <a:noFill/>
        </p:spPr>
        <p:txBody>
          <a:bodyPr wrap="square" rtlCol="0">
            <a:spAutoFit/>
          </a:bodyPr>
          <a:lstStyle/>
          <a:p>
            <a:pPr>
              <a:spcAft>
                <a:spcPts val="1200"/>
              </a:spcAft>
            </a:pP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Impian</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Indonesia 2015 - 2085</a:t>
            </a:r>
          </a:p>
        </p:txBody>
      </p:sp>
      <p:pic>
        <p:nvPicPr>
          <p:cNvPr id="12" name="Picture 11" descr="1951045IMG-20151230-WA032300x400.jpg">
            <a:extLst>
              <a:ext uri="{FF2B5EF4-FFF2-40B4-BE49-F238E27FC236}">
                <a16:creationId xmlns:a16="http://schemas.microsoft.com/office/drawing/2014/main" xmlns="" id="{D8CC15BD-7F2A-43EF-A7B4-5ECFBDC28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5428" y="0"/>
            <a:ext cx="6684235" cy="650378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TextBox 1">
            <a:extLst>
              <a:ext uri="{FF2B5EF4-FFF2-40B4-BE49-F238E27FC236}">
                <a16:creationId xmlns:a16="http://schemas.microsoft.com/office/drawing/2014/main" xmlns="" id="{7C0B7862-9D15-4F93-B0DC-B235DF353839}"/>
              </a:ext>
            </a:extLst>
          </p:cNvPr>
          <p:cNvSpPr txBox="1"/>
          <p:nvPr/>
        </p:nvSpPr>
        <p:spPr>
          <a:xfrm>
            <a:off x="352926" y="1299411"/>
            <a:ext cx="4572000" cy="4870564"/>
          </a:xfrm>
          <a:prstGeom prst="rect">
            <a:avLst/>
          </a:prstGeom>
          <a:noFill/>
        </p:spPr>
        <p:txBody>
          <a:bodyPr wrap="square" rtlCol="0">
            <a:spAutoFit/>
          </a:bodyPr>
          <a:lstStyle/>
          <a:p>
            <a:pPr marL="239481" indent="-239481">
              <a:spcAft>
                <a:spcPts val="943"/>
              </a:spcAft>
              <a:buFont typeface="Arial"/>
              <a:buChar char="•"/>
            </a:pPr>
            <a:r>
              <a:rPr lang="en-GB">
                <a:solidFill>
                  <a:srgbClr val="0A4C7F"/>
                </a:solidFill>
                <a:latin typeface="Arial"/>
                <a:cs typeface="Arial"/>
              </a:rPr>
              <a:t>Presiden Jokowi telah menerima dan mencermati </a:t>
            </a:r>
            <a:r>
              <a:rPr lang="en-GB" b="1">
                <a:solidFill>
                  <a:srgbClr val="0A4C7F"/>
                </a:solidFill>
                <a:latin typeface="Arial"/>
                <a:cs typeface="Arial"/>
              </a:rPr>
              <a:t>238 butir impian masyarakat dari 34 provinsi </a:t>
            </a:r>
            <a:r>
              <a:rPr lang="en-GB">
                <a:solidFill>
                  <a:srgbClr val="0A4C7F"/>
                </a:solidFill>
                <a:latin typeface="Arial"/>
                <a:cs typeface="Arial"/>
              </a:rPr>
              <a:t>di seluruh Indonesia.</a:t>
            </a:r>
          </a:p>
          <a:p>
            <a:pPr marL="239481" indent="-239481">
              <a:spcAft>
                <a:spcPts val="943"/>
              </a:spcAft>
              <a:buFont typeface="Arial"/>
              <a:buChar char="•"/>
            </a:pPr>
            <a:r>
              <a:rPr lang="en-GB">
                <a:solidFill>
                  <a:srgbClr val="0A4C7F"/>
                </a:solidFill>
                <a:latin typeface="Arial"/>
                <a:cs typeface="Arial"/>
              </a:rPr>
              <a:t>Kapsul waktu ini diharapkan akan memotivasi </a:t>
            </a:r>
            <a:r>
              <a:rPr lang="en-GB" b="1">
                <a:solidFill>
                  <a:srgbClr val="0A4C7F"/>
                </a:solidFill>
                <a:latin typeface="Arial"/>
                <a:cs typeface="Arial"/>
              </a:rPr>
              <a:t>rakyat Indonesia </a:t>
            </a:r>
            <a:r>
              <a:rPr lang="en-GB">
                <a:solidFill>
                  <a:srgbClr val="0A4C7F"/>
                </a:solidFill>
                <a:latin typeface="Arial"/>
                <a:cs typeface="Arial"/>
              </a:rPr>
              <a:t>untuk berani bermimpi dan percaya diri.</a:t>
            </a:r>
          </a:p>
          <a:p>
            <a:pPr marL="239481" indent="-239481">
              <a:spcAft>
                <a:spcPts val="943"/>
              </a:spcAft>
              <a:buFont typeface="Arial"/>
              <a:buChar char="•"/>
            </a:pPr>
            <a:r>
              <a:rPr lang="en-GB">
                <a:solidFill>
                  <a:srgbClr val="0A4C7F"/>
                </a:solidFill>
                <a:latin typeface="Arial"/>
                <a:cs typeface="Arial"/>
              </a:rPr>
              <a:t>Kapsul Waktu Impian Indonesia yang diletakkan tahun 2015 akan </a:t>
            </a:r>
            <a:r>
              <a:rPr lang="en-GB" b="1">
                <a:solidFill>
                  <a:srgbClr val="0A4C7F"/>
                </a:solidFill>
                <a:latin typeface="Arial"/>
                <a:cs typeface="Arial"/>
              </a:rPr>
              <a:t>dibuka tahun 2085</a:t>
            </a:r>
            <a:r>
              <a:rPr lang="en-GB">
                <a:solidFill>
                  <a:srgbClr val="0A4C7F"/>
                </a:solidFill>
                <a:latin typeface="Arial"/>
                <a:cs typeface="Arial"/>
              </a:rPr>
              <a:t>.</a:t>
            </a:r>
          </a:p>
          <a:p>
            <a:pPr marL="239481" indent="-239481">
              <a:spcAft>
                <a:spcPts val="943"/>
              </a:spcAft>
              <a:buFont typeface="Arial"/>
              <a:buChar char="•"/>
            </a:pPr>
            <a:r>
              <a:rPr lang="en-GB" b="1">
                <a:solidFill>
                  <a:srgbClr val="0A4C7F"/>
                </a:solidFill>
                <a:latin typeface="Arial"/>
                <a:cs typeface="Arial"/>
              </a:rPr>
              <a:t>Merauke</a:t>
            </a:r>
            <a:r>
              <a:rPr lang="en-GB">
                <a:solidFill>
                  <a:srgbClr val="0A4C7F"/>
                </a:solidFill>
                <a:latin typeface="Arial"/>
                <a:cs typeface="Arial"/>
              </a:rPr>
              <a:t> dipilih menjadi lokasi peletakan Kapsul Impian Indonesia sebagai ujung pengikat persatuan bangsa. Sedangkan, </a:t>
            </a:r>
            <a:r>
              <a:rPr lang="en-GB" b="1">
                <a:solidFill>
                  <a:srgbClr val="0A4C7F"/>
                </a:solidFill>
                <a:latin typeface="Arial"/>
                <a:cs typeface="Arial"/>
              </a:rPr>
              <a:t>Sabang</a:t>
            </a:r>
            <a:r>
              <a:rPr lang="en-GB">
                <a:solidFill>
                  <a:srgbClr val="0A4C7F"/>
                </a:solidFill>
                <a:latin typeface="Arial"/>
                <a:cs typeface="Arial"/>
              </a:rPr>
              <a:t> yang berada di ujung barat Indonesia merupakan titik dimulainya perjalanan Kapsul Waktu.</a:t>
            </a:r>
            <a:endParaRPr lang="en-GB" dirty="0">
              <a:solidFill>
                <a:srgbClr val="0A4C7F"/>
              </a:solidFill>
              <a:latin typeface="Arial"/>
              <a:cs typeface="Arial"/>
            </a:endParaRPr>
          </a:p>
        </p:txBody>
      </p:sp>
    </p:spTree>
    <p:extLst>
      <p:ext uri="{BB962C8B-B14F-4D97-AF65-F5344CB8AC3E}">
        <p14:creationId xmlns:p14="http://schemas.microsoft.com/office/powerpoint/2010/main" val="38662079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10138611" cy="646331"/>
          </a:xfrm>
          <a:prstGeom prst="rect">
            <a:avLst/>
          </a:prstGeom>
          <a:noFill/>
        </p:spPr>
        <p:txBody>
          <a:bodyPr wrap="square" rtlCol="0">
            <a:spAutoFit/>
          </a:bodyPr>
          <a:lstStyle/>
          <a:p>
            <a:pPr>
              <a:spcAft>
                <a:spcPts val="1200"/>
              </a:spcAft>
            </a:pP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Visi</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Negara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Kesejahteraan</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Indonesia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Emas</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2045</a:t>
            </a:r>
          </a:p>
        </p:txBody>
      </p:sp>
      <p:pic>
        <p:nvPicPr>
          <p:cNvPr id="23" name="Picture 22" descr="552caae96ea834eb3e8b4567.jpg">
            <a:extLst>
              <a:ext uri="{FF2B5EF4-FFF2-40B4-BE49-F238E27FC236}">
                <a16:creationId xmlns:a16="http://schemas.microsoft.com/office/drawing/2014/main" xmlns="" id="{C219EBF0-8600-4EA2-88A8-67C7EC7BA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00" y="991035"/>
            <a:ext cx="10264185" cy="5506017"/>
          </a:xfrm>
          <a:prstGeom prst="rect">
            <a:avLst/>
          </a:prstGeom>
        </p:spPr>
      </p:pic>
      <p:grpSp>
        <p:nvGrpSpPr>
          <p:cNvPr id="12" name="Group 11">
            <a:extLst>
              <a:ext uri="{FF2B5EF4-FFF2-40B4-BE49-F238E27FC236}">
                <a16:creationId xmlns:a16="http://schemas.microsoft.com/office/drawing/2014/main" xmlns="" id="{4F8FE91A-50C1-4F01-A392-643A13A5DC37}"/>
              </a:ext>
            </a:extLst>
          </p:cNvPr>
          <p:cNvGrpSpPr/>
          <p:nvPr/>
        </p:nvGrpSpPr>
        <p:grpSpPr>
          <a:xfrm>
            <a:off x="11031306" y="1636845"/>
            <a:ext cx="1229505" cy="3584311"/>
            <a:chOff x="11031305" y="1500797"/>
            <a:chExt cx="1229505" cy="3584311"/>
          </a:xfrm>
        </p:grpSpPr>
        <p:sp>
          <p:nvSpPr>
            <p:cNvPr id="13" name="Freeform: Shape 12">
              <a:extLst>
                <a:ext uri="{FF2B5EF4-FFF2-40B4-BE49-F238E27FC236}">
                  <a16:creationId xmlns:a16="http://schemas.microsoft.com/office/drawing/2014/main" xmlns="" id="{BF7C402B-C1F3-4DF3-8D3E-6A7196A6BE62}"/>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4" name="TextBox 13">
              <a:extLst>
                <a:ext uri="{FF2B5EF4-FFF2-40B4-BE49-F238E27FC236}">
                  <a16:creationId xmlns:a16="http://schemas.microsoft.com/office/drawing/2014/main" xmlns="" id="{243584F8-7B20-4DA3-86FF-762FA7B5F217}"/>
                </a:ext>
              </a:extLst>
            </p:cNvPr>
            <p:cNvSpPr txBox="1"/>
            <p:nvPr/>
          </p:nvSpPr>
          <p:spPr>
            <a:xfrm rot="16200000">
              <a:off x="10854889" y="3109755"/>
              <a:ext cx="1980846" cy="830997"/>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Program 2019-2024</a:t>
              </a:r>
            </a:p>
          </p:txBody>
        </p:sp>
        <p:pic>
          <p:nvPicPr>
            <p:cNvPr id="16" name="Picture 15">
              <a:extLst>
                <a:ext uri="{FF2B5EF4-FFF2-40B4-BE49-F238E27FC236}">
                  <a16:creationId xmlns:a16="http://schemas.microsoft.com/office/drawing/2014/main" xmlns="" id="{F775BDAC-5960-40FF-B3E9-5074FE4C2ADA}"/>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17" name="Picture 16">
              <a:extLst>
                <a:ext uri="{FF2B5EF4-FFF2-40B4-BE49-F238E27FC236}">
                  <a16:creationId xmlns:a16="http://schemas.microsoft.com/office/drawing/2014/main" xmlns="" id="{A62F2E75-2CA2-4CFD-9839-54684DED761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18" name="Picture 17">
              <a:extLst>
                <a:ext uri="{FF2B5EF4-FFF2-40B4-BE49-F238E27FC236}">
                  <a16:creationId xmlns:a16="http://schemas.microsoft.com/office/drawing/2014/main" xmlns="" id="{55C2609E-40BC-4199-AE86-40A70DDD7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302596813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10988842" cy="646331"/>
          </a:xfrm>
          <a:prstGeom prst="rect">
            <a:avLst/>
          </a:prstGeom>
          <a:noFill/>
        </p:spPr>
        <p:txBody>
          <a:bodyPr wrap="square" rtlCol="0">
            <a:spAutoFit/>
          </a:bodyPr>
          <a:lstStyle/>
          <a:p>
            <a:pPr>
              <a:spcAft>
                <a:spcPts val="1200"/>
              </a:spcAft>
            </a:pP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Tujuan</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Pembangunan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Berkelanjutan</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Indonesia 2030</a:t>
            </a:r>
          </a:p>
        </p:txBody>
      </p:sp>
      <p:pic>
        <p:nvPicPr>
          <p:cNvPr id="12" name="Picture 11">
            <a:extLst>
              <a:ext uri="{FF2B5EF4-FFF2-40B4-BE49-F238E27FC236}">
                <a16:creationId xmlns:a16="http://schemas.microsoft.com/office/drawing/2014/main" xmlns="" id="{E2A2B3F8-3406-49B1-9870-55B8A7D4A164}"/>
              </a:ext>
            </a:extLst>
          </p:cNvPr>
          <p:cNvPicPr>
            <a:picLocks noChangeAspect="1"/>
          </p:cNvPicPr>
          <p:nvPr/>
        </p:nvPicPr>
        <p:blipFill rotWithShape="1">
          <a:blip r:embed="rId2">
            <a:clrChange>
              <a:clrFrom>
                <a:srgbClr val="FFFFFF"/>
              </a:clrFrom>
              <a:clrTo>
                <a:srgbClr val="FFFFFF">
                  <a:alpha val="0"/>
                </a:srgbClr>
              </a:clrTo>
            </a:clrChange>
          </a:blip>
          <a:srcRect t="1450"/>
          <a:stretch/>
        </p:blipFill>
        <p:spPr>
          <a:xfrm>
            <a:off x="0" y="1155032"/>
            <a:ext cx="11341768" cy="5317957"/>
          </a:xfrm>
          <a:prstGeom prst="rect">
            <a:avLst/>
          </a:prstGeom>
          <a:ln>
            <a:noFill/>
          </a:ln>
        </p:spPr>
      </p:pic>
      <p:grpSp>
        <p:nvGrpSpPr>
          <p:cNvPr id="13" name="Group 12">
            <a:extLst>
              <a:ext uri="{FF2B5EF4-FFF2-40B4-BE49-F238E27FC236}">
                <a16:creationId xmlns:a16="http://schemas.microsoft.com/office/drawing/2014/main" xmlns="" id="{12141C7B-9E7E-4EE5-A653-5FD53531D354}"/>
              </a:ext>
            </a:extLst>
          </p:cNvPr>
          <p:cNvGrpSpPr/>
          <p:nvPr/>
        </p:nvGrpSpPr>
        <p:grpSpPr>
          <a:xfrm>
            <a:off x="11031306" y="1636845"/>
            <a:ext cx="1229505" cy="3584311"/>
            <a:chOff x="11031305" y="1500797"/>
            <a:chExt cx="1229505" cy="3584311"/>
          </a:xfrm>
        </p:grpSpPr>
        <p:sp>
          <p:nvSpPr>
            <p:cNvPr id="14" name="Freeform: Shape 13">
              <a:extLst>
                <a:ext uri="{FF2B5EF4-FFF2-40B4-BE49-F238E27FC236}">
                  <a16:creationId xmlns:a16="http://schemas.microsoft.com/office/drawing/2014/main" xmlns="" id="{DE49BC43-3E00-4FB9-8141-2300DBE6207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6" name="TextBox 15">
              <a:extLst>
                <a:ext uri="{FF2B5EF4-FFF2-40B4-BE49-F238E27FC236}">
                  <a16:creationId xmlns:a16="http://schemas.microsoft.com/office/drawing/2014/main" xmlns="" id="{30567A1A-ADD2-43D8-8C20-B4A6CADA1D45}"/>
                </a:ext>
              </a:extLst>
            </p:cNvPr>
            <p:cNvSpPr txBox="1"/>
            <p:nvPr/>
          </p:nvSpPr>
          <p:spPr>
            <a:xfrm rot="16200000">
              <a:off x="10854889" y="3109755"/>
              <a:ext cx="1980846" cy="830997"/>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Program 2019-2024</a:t>
              </a:r>
            </a:p>
          </p:txBody>
        </p:sp>
        <p:pic>
          <p:nvPicPr>
            <p:cNvPr id="17" name="Picture 16">
              <a:extLst>
                <a:ext uri="{FF2B5EF4-FFF2-40B4-BE49-F238E27FC236}">
                  <a16:creationId xmlns:a16="http://schemas.microsoft.com/office/drawing/2014/main" xmlns="" id="{AFD0F8FF-B340-499B-8985-0FD2A7E269F7}"/>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18" name="Picture 17">
              <a:extLst>
                <a:ext uri="{FF2B5EF4-FFF2-40B4-BE49-F238E27FC236}">
                  <a16:creationId xmlns:a16="http://schemas.microsoft.com/office/drawing/2014/main" xmlns="" id="{C0D2EA57-CF08-4E79-AB05-D72DB76896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19" name="Picture 18">
              <a:extLst>
                <a:ext uri="{FF2B5EF4-FFF2-40B4-BE49-F238E27FC236}">
                  <a16:creationId xmlns:a16="http://schemas.microsoft.com/office/drawing/2014/main" xmlns="" id="{B152BEA7-57BD-4BD3-9392-53E5FBA74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10963502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Program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Kerja</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Pusat SIKN dan JIKN 2019 - 2024</a:t>
            </a:r>
          </a:p>
        </p:txBody>
      </p:sp>
      <p:pic>
        <p:nvPicPr>
          <p:cNvPr id="11" name="Gambar 1">
            <a:extLst>
              <a:ext uri="{FF2B5EF4-FFF2-40B4-BE49-F238E27FC236}">
                <a16:creationId xmlns:a16="http://schemas.microsoft.com/office/drawing/2014/main" xmlns="" id="{F5E7E133-C8F8-4C2F-8726-779BA7004B9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r="447"/>
          <a:stretch/>
        </p:blipFill>
        <p:spPr>
          <a:xfrm>
            <a:off x="304801" y="803107"/>
            <a:ext cx="10716126" cy="6054893"/>
          </a:xfrm>
          <a:prstGeom prst="rect">
            <a:avLst/>
          </a:prstGeom>
        </p:spPr>
      </p:pic>
      <p:sp>
        <p:nvSpPr>
          <p:cNvPr id="12" name="Persegi Bersudut Tumpul 2">
            <a:extLst>
              <a:ext uri="{FF2B5EF4-FFF2-40B4-BE49-F238E27FC236}">
                <a16:creationId xmlns:a16="http://schemas.microsoft.com/office/drawing/2014/main" xmlns="" id="{E3176658-935B-4B0D-BB56-49122465DE0C}"/>
              </a:ext>
            </a:extLst>
          </p:cNvPr>
          <p:cNvSpPr/>
          <p:nvPr/>
        </p:nvSpPr>
        <p:spPr>
          <a:xfrm>
            <a:off x="8373979" y="3278457"/>
            <a:ext cx="2630906" cy="411227"/>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3" name="Persegi Bersudut Tumpul 105">
            <a:extLst>
              <a:ext uri="{FF2B5EF4-FFF2-40B4-BE49-F238E27FC236}">
                <a16:creationId xmlns:a16="http://schemas.microsoft.com/office/drawing/2014/main" xmlns="" id="{942EF88D-7B49-446D-BD76-37B55BEF426E}"/>
              </a:ext>
            </a:extLst>
          </p:cNvPr>
          <p:cNvSpPr/>
          <p:nvPr/>
        </p:nvSpPr>
        <p:spPr>
          <a:xfrm>
            <a:off x="2507130" y="5594913"/>
            <a:ext cx="2177165" cy="629424"/>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14" name="Konektor Lurus 6">
            <a:extLst>
              <a:ext uri="{FF2B5EF4-FFF2-40B4-BE49-F238E27FC236}">
                <a16:creationId xmlns:a16="http://schemas.microsoft.com/office/drawing/2014/main" xmlns="" id="{49FD3957-C9DB-49B3-9063-879D17C83BCD}"/>
              </a:ext>
            </a:extLst>
          </p:cNvPr>
          <p:cNvCxnSpPr/>
          <p:nvPr/>
        </p:nvCxnSpPr>
        <p:spPr>
          <a:xfrm flipV="1">
            <a:off x="4934987" y="3731941"/>
            <a:ext cx="4280953" cy="2049348"/>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Konektor Lurus 109">
            <a:extLst>
              <a:ext uri="{FF2B5EF4-FFF2-40B4-BE49-F238E27FC236}">
                <a16:creationId xmlns:a16="http://schemas.microsoft.com/office/drawing/2014/main" xmlns="" id="{E6628222-79CE-4537-8B63-F2A5DBA29D48}"/>
              </a:ext>
            </a:extLst>
          </p:cNvPr>
          <p:cNvCxnSpPr>
            <a:cxnSpLocks/>
          </p:cNvCxnSpPr>
          <p:nvPr/>
        </p:nvCxnSpPr>
        <p:spPr>
          <a:xfrm>
            <a:off x="2374232" y="4732421"/>
            <a:ext cx="6464968" cy="1074821"/>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4E0F5BBF-4434-4426-8F87-BE670FB2EB86}"/>
              </a:ext>
            </a:extLst>
          </p:cNvPr>
          <p:cNvGrpSpPr/>
          <p:nvPr/>
        </p:nvGrpSpPr>
        <p:grpSpPr>
          <a:xfrm>
            <a:off x="11031306" y="1636845"/>
            <a:ext cx="1229505" cy="3584311"/>
            <a:chOff x="11031305" y="1500797"/>
            <a:chExt cx="1229505" cy="3584311"/>
          </a:xfrm>
        </p:grpSpPr>
        <p:sp>
          <p:nvSpPr>
            <p:cNvPr id="19" name="Freeform: Shape 18">
              <a:extLst>
                <a:ext uri="{FF2B5EF4-FFF2-40B4-BE49-F238E27FC236}">
                  <a16:creationId xmlns:a16="http://schemas.microsoft.com/office/drawing/2014/main" xmlns="" id="{081ECBC5-1495-4670-A2FB-2890F3234BC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20" name="TextBox 19">
              <a:extLst>
                <a:ext uri="{FF2B5EF4-FFF2-40B4-BE49-F238E27FC236}">
                  <a16:creationId xmlns:a16="http://schemas.microsoft.com/office/drawing/2014/main" xmlns="" id="{04AA3E98-AD1B-4263-8CCD-4E32EA7D1DAA}"/>
                </a:ext>
              </a:extLst>
            </p:cNvPr>
            <p:cNvSpPr txBox="1"/>
            <p:nvPr/>
          </p:nvSpPr>
          <p:spPr>
            <a:xfrm rot="16200000">
              <a:off x="10854889" y="3109755"/>
              <a:ext cx="1980846" cy="830997"/>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Program 2019-2024</a:t>
              </a:r>
            </a:p>
          </p:txBody>
        </p:sp>
        <p:pic>
          <p:nvPicPr>
            <p:cNvPr id="21" name="Picture 20">
              <a:extLst>
                <a:ext uri="{FF2B5EF4-FFF2-40B4-BE49-F238E27FC236}">
                  <a16:creationId xmlns:a16="http://schemas.microsoft.com/office/drawing/2014/main" xmlns="" id="{8A808F3C-3359-47A3-B728-5BF8A1DAA90C}"/>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2" name="Picture 21">
              <a:extLst>
                <a:ext uri="{FF2B5EF4-FFF2-40B4-BE49-F238E27FC236}">
                  <a16:creationId xmlns:a16="http://schemas.microsoft.com/office/drawing/2014/main" xmlns="" id="{9D294F66-9BC6-4D8E-AE53-A3A1066352E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23" name="Picture 22">
              <a:extLst>
                <a:ext uri="{FF2B5EF4-FFF2-40B4-BE49-F238E27FC236}">
                  <a16:creationId xmlns:a16="http://schemas.microsoft.com/office/drawing/2014/main" xmlns="" id="{881E43B8-FE71-4944-812D-B2B114D2F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15493575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Rancangan</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Proyek</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Prioritas</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Nasional</a:t>
            </a:r>
          </a:p>
        </p:txBody>
      </p:sp>
      <p:pic>
        <p:nvPicPr>
          <p:cNvPr id="21" name="Picture 20">
            <a:extLst>
              <a:ext uri="{FF2B5EF4-FFF2-40B4-BE49-F238E27FC236}">
                <a16:creationId xmlns:a16="http://schemas.microsoft.com/office/drawing/2014/main" xmlns="" id="{A5F7F8E4-8022-445C-9359-503A856BB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28" y="346363"/>
            <a:ext cx="10813844" cy="6345381"/>
          </a:xfrm>
          <a:prstGeom prst="rect">
            <a:avLst/>
          </a:prstGeom>
        </p:spPr>
      </p:pic>
      <p:grpSp>
        <p:nvGrpSpPr>
          <p:cNvPr id="12" name="Group 11">
            <a:extLst>
              <a:ext uri="{FF2B5EF4-FFF2-40B4-BE49-F238E27FC236}">
                <a16:creationId xmlns:a16="http://schemas.microsoft.com/office/drawing/2014/main" xmlns="" id="{90F2A736-46BF-48B7-A1B8-E420D6632A91}"/>
              </a:ext>
            </a:extLst>
          </p:cNvPr>
          <p:cNvGrpSpPr/>
          <p:nvPr/>
        </p:nvGrpSpPr>
        <p:grpSpPr>
          <a:xfrm>
            <a:off x="11031306" y="1636845"/>
            <a:ext cx="1229505" cy="3584311"/>
            <a:chOff x="11031305" y="1500797"/>
            <a:chExt cx="1229505" cy="3584311"/>
          </a:xfrm>
        </p:grpSpPr>
        <p:sp>
          <p:nvSpPr>
            <p:cNvPr id="13" name="Freeform: Shape 12">
              <a:extLst>
                <a:ext uri="{FF2B5EF4-FFF2-40B4-BE49-F238E27FC236}">
                  <a16:creationId xmlns:a16="http://schemas.microsoft.com/office/drawing/2014/main" xmlns="" id="{A71C48C1-954C-437D-9D8B-85F758165683}"/>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4" name="TextBox 13">
              <a:extLst>
                <a:ext uri="{FF2B5EF4-FFF2-40B4-BE49-F238E27FC236}">
                  <a16:creationId xmlns:a16="http://schemas.microsoft.com/office/drawing/2014/main" xmlns="" id="{2BAE63BD-4B31-4536-BB23-00604B5C71EA}"/>
                </a:ext>
              </a:extLst>
            </p:cNvPr>
            <p:cNvSpPr txBox="1"/>
            <p:nvPr/>
          </p:nvSpPr>
          <p:spPr>
            <a:xfrm rot="16200000">
              <a:off x="10854889" y="3109755"/>
              <a:ext cx="1980846" cy="830997"/>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Program 2019-2024</a:t>
              </a:r>
            </a:p>
          </p:txBody>
        </p:sp>
        <p:pic>
          <p:nvPicPr>
            <p:cNvPr id="16" name="Picture 15">
              <a:extLst>
                <a:ext uri="{FF2B5EF4-FFF2-40B4-BE49-F238E27FC236}">
                  <a16:creationId xmlns:a16="http://schemas.microsoft.com/office/drawing/2014/main" xmlns="" id="{3F2750F0-B4B4-4682-AF07-C2E25B07F726}"/>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17" name="Picture 16">
              <a:extLst>
                <a:ext uri="{FF2B5EF4-FFF2-40B4-BE49-F238E27FC236}">
                  <a16:creationId xmlns:a16="http://schemas.microsoft.com/office/drawing/2014/main" xmlns="" id="{63E79F8D-6909-4C77-960E-B06EC206B82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18" name="Picture 17">
              <a:extLst>
                <a:ext uri="{FF2B5EF4-FFF2-40B4-BE49-F238E27FC236}">
                  <a16:creationId xmlns:a16="http://schemas.microsoft.com/office/drawing/2014/main" xmlns="" id="{703FB830-4DC6-4C69-86BF-66448195C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31324369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Program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Kerja</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Pusat SIKN dan JIKN 2019 - 2024</a:t>
            </a:r>
          </a:p>
        </p:txBody>
      </p:sp>
      <p:pic>
        <p:nvPicPr>
          <p:cNvPr id="11" name="Gambar 2">
            <a:extLst>
              <a:ext uri="{FF2B5EF4-FFF2-40B4-BE49-F238E27FC236}">
                <a16:creationId xmlns:a16="http://schemas.microsoft.com/office/drawing/2014/main" xmlns="" id="{2DF4F394-4757-4645-A2E0-564CEE6718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7201" y="979728"/>
            <a:ext cx="10427852" cy="5725871"/>
          </a:xfrm>
          <a:prstGeom prst="rect">
            <a:avLst/>
          </a:prstGeom>
        </p:spPr>
      </p:pic>
      <p:grpSp>
        <p:nvGrpSpPr>
          <p:cNvPr id="12" name="Group 11">
            <a:extLst>
              <a:ext uri="{FF2B5EF4-FFF2-40B4-BE49-F238E27FC236}">
                <a16:creationId xmlns:a16="http://schemas.microsoft.com/office/drawing/2014/main" xmlns="" id="{686EC39D-C917-4D76-BA34-E6B3FE609F11}"/>
              </a:ext>
            </a:extLst>
          </p:cNvPr>
          <p:cNvGrpSpPr/>
          <p:nvPr/>
        </p:nvGrpSpPr>
        <p:grpSpPr>
          <a:xfrm>
            <a:off x="11031306" y="1636845"/>
            <a:ext cx="1229505" cy="3584311"/>
            <a:chOff x="11031305" y="1500797"/>
            <a:chExt cx="1229505" cy="3584311"/>
          </a:xfrm>
        </p:grpSpPr>
        <p:sp>
          <p:nvSpPr>
            <p:cNvPr id="13" name="Freeform: Shape 12">
              <a:extLst>
                <a:ext uri="{FF2B5EF4-FFF2-40B4-BE49-F238E27FC236}">
                  <a16:creationId xmlns:a16="http://schemas.microsoft.com/office/drawing/2014/main" xmlns="" id="{C249ED9C-2119-452A-BF61-88DD11BCD4AA}"/>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4" name="TextBox 13">
              <a:extLst>
                <a:ext uri="{FF2B5EF4-FFF2-40B4-BE49-F238E27FC236}">
                  <a16:creationId xmlns:a16="http://schemas.microsoft.com/office/drawing/2014/main" xmlns="" id="{B3450C4B-673D-4B97-8443-0E6952B2DBDF}"/>
                </a:ext>
              </a:extLst>
            </p:cNvPr>
            <p:cNvSpPr txBox="1"/>
            <p:nvPr/>
          </p:nvSpPr>
          <p:spPr>
            <a:xfrm rot="16200000">
              <a:off x="10854889" y="3109755"/>
              <a:ext cx="1980846" cy="830997"/>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Program 2019-2024</a:t>
              </a:r>
            </a:p>
          </p:txBody>
        </p:sp>
        <p:pic>
          <p:nvPicPr>
            <p:cNvPr id="16" name="Picture 15">
              <a:extLst>
                <a:ext uri="{FF2B5EF4-FFF2-40B4-BE49-F238E27FC236}">
                  <a16:creationId xmlns:a16="http://schemas.microsoft.com/office/drawing/2014/main" xmlns="" id="{9E642759-69E1-4438-A712-9B4FE9781017}"/>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17" name="Picture 16">
              <a:extLst>
                <a:ext uri="{FF2B5EF4-FFF2-40B4-BE49-F238E27FC236}">
                  <a16:creationId xmlns:a16="http://schemas.microsoft.com/office/drawing/2014/main" xmlns="" id="{60DE4BEC-5ED5-4D5A-8890-B1817E35FDE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18" name="Picture 17">
              <a:extLst>
                <a:ext uri="{FF2B5EF4-FFF2-40B4-BE49-F238E27FC236}">
                  <a16:creationId xmlns:a16="http://schemas.microsoft.com/office/drawing/2014/main" xmlns="" id="{A8442102-941F-41CB-B2CD-963E89C33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8101180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Program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Kerja</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Pusat SIKN dan JIKN 2019 - 2024</a:t>
            </a:r>
          </a:p>
        </p:txBody>
      </p:sp>
      <p:pic>
        <p:nvPicPr>
          <p:cNvPr id="11" name="Picture 5">
            <a:extLst>
              <a:ext uri="{FF2B5EF4-FFF2-40B4-BE49-F238E27FC236}">
                <a16:creationId xmlns:a16="http://schemas.microsoft.com/office/drawing/2014/main" xmlns="" id="{BDE9648B-8F8C-48B1-8497-5953D7C858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5240" y="14867"/>
            <a:ext cx="1071038" cy="106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2">
            <a:extLst>
              <a:ext uri="{FF2B5EF4-FFF2-40B4-BE49-F238E27FC236}">
                <a16:creationId xmlns:a16="http://schemas.microsoft.com/office/drawing/2014/main" xmlns="" id="{7C82FDBA-C626-49DB-8EC5-02E0D8EF7722}"/>
              </a:ext>
            </a:extLst>
          </p:cNvPr>
          <p:cNvSpPr/>
          <p:nvPr/>
        </p:nvSpPr>
        <p:spPr>
          <a:xfrm>
            <a:off x="89493" y="1124744"/>
            <a:ext cx="2952328" cy="5544616"/>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CE3132F-B4B4-49C6-85B2-C37DBB8E67FE}"/>
              </a:ext>
            </a:extLst>
          </p:cNvPr>
          <p:cNvSpPr/>
          <p:nvPr/>
        </p:nvSpPr>
        <p:spPr>
          <a:xfrm>
            <a:off x="261220" y="2130123"/>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1 </a:t>
            </a:r>
            <a:r>
              <a:rPr lang="en-US" sz="1400" dirty="0" err="1">
                <a:solidFill>
                  <a:srgbClr val="062137"/>
                </a:solidFill>
                <a:latin typeface="Arial"/>
                <a:cs typeface="Arial"/>
              </a:rPr>
              <a:t>Pemantapan</a:t>
            </a:r>
            <a:r>
              <a:rPr lang="en-US" sz="1400" dirty="0">
                <a:solidFill>
                  <a:srgbClr val="062137"/>
                </a:solidFill>
                <a:latin typeface="Arial"/>
                <a:cs typeface="Arial"/>
              </a:rPr>
              <a:t> </a:t>
            </a:r>
            <a:r>
              <a:rPr lang="en-US" sz="1400" dirty="0" err="1">
                <a:solidFill>
                  <a:srgbClr val="062137"/>
                </a:solidFill>
                <a:latin typeface="Arial"/>
                <a:cs typeface="Arial"/>
              </a:rPr>
              <a:t>pendidikan</a:t>
            </a:r>
            <a:r>
              <a:rPr lang="en-US" sz="1400" dirty="0">
                <a:solidFill>
                  <a:srgbClr val="062137"/>
                </a:solidFill>
                <a:latin typeface="Arial"/>
                <a:cs typeface="Arial"/>
              </a:rPr>
              <a:t> agama, </a:t>
            </a:r>
            <a:r>
              <a:rPr lang="en-US" sz="1400" dirty="0" err="1">
                <a:solidFill>
                  <a:srgbClr val="062137"/>
                </a:solidFill>
                <a:latin typeface="Arial"/>
                <a:cs typeface="Arial"/>
              </a:rPr>
              <a:t>karakter</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budi</a:t>
            </a:r>
            <a:r>
              <a:rPr lang="en-US" sz="1400" dirty="0">
                <a:solidFill>
                  <a:srgbClr val="062137"/>
                </a:solidFill>
                <a:latin typeface="Arial"/>
                <a:cs typeface="Arial"/>
              </a:rPr>
              <a:t> </a:t>
            </a:r>
            <a:r>
              <a:rPr lang="en-US" sz="1400" dirty="0" err="1">
                <a:solidFill>
                  <a:srgbClr val="062137"/>
                </a:solidFill>
                <a:latin typeface="Arial"/>
                <a:cs typeface="Arial"/>
              </a:rPr>
              <a:t>pekerti</a:t>
            </a:r>
            <a:endParaRPr lang="en-US" sz="1400" dirty="0">
              <a:solidFill>
                <a:srgbClr val="062137"/>
              </a:solidFill>
              <a:latin typeface="Arial"/>
              <a:cs typeface="Arial"/>
            </a:endParaRPr>
          </a:p>
        </p:txBody>
      </p:sp>
      <p:sp>
        <p:nvSpPr>
          <p:cNvPr id="14" name="TextBox 13">
            <a:extLst>
              <a:ext uri="{FF2B5EF4-FFF2-40B4-BE49-F238E27FC236}">
                <a16:creationId xmlns:a16="http://schemas.microsoft.com/office/drawing/2014/main" xmlns="" id="{A0060511-5197-479D-949B-ACA9FEDE701B}"/>
              </a:ext>
            </a:extLst>
          </p:cNvPr>
          <p:cNvSpPr txBox="1"/>
          <p:nvPr/>
        </p:nvSpPr>
        <p:spPr>
          <a:xfrm>
            <a:off x="161500" y="1268760"/>
            <a:ext cx="2880320" cy="784830"/>
          </a:xfrm>
          <a:prstGeom prst="rect">
            <a:avLst/>
          </a:prstGeom>
          <a:noFill/>
        </p:spPr>
        <p:txBody>
          <a:bodyPr wrap="square" rtlCol="0">
            <a:spAutoFit/>
          </a:bodyPr>
          <a:lstStyle/>
          <a:p>
            <a:pPr algn="ctr"/>
            <a:r>
              <a:rPr lang="en-US" sz="1500" b="1" dirty="0">
                <a:solidFill>
                  <a:srgbClr val="062137"/>
                </a:solidFill>
                <a:latin typeface="Arial"/>
                <a:cs typeface="Arial"/>
              </a:rPr>
              <a:t>PP 1</a:t>
            </a:r>
          </a:p>
          <a:p>
            <a:pPr algn="ctr"/>
            <a:r>
              <a:rPr lang="en-US" sz="1500" b="1" dirty="0" err="1">
                <a:solidFill>
                  <a:srgbClr val="062137"/>
                </a:solidFill>
                <a:latin typeface="Arial"/>
                <a:cs typeface="Arial"/>
              </a:rPr>
              <a:t>Penguatan</a:t>
            </a:r>
            <a:r>
              <a:rPr lang="en-US" sz="1500" b="1" dirty="0">
                <a:solidFill>
                  <a:srgbClr val="062137"/>
                </a:solidFill>
                <a:latin typeface="Arial"/>
                <a:cs typeface="Arial"/>
              </a:rPr>
              <a:t> </a:t>
            </a:r>
            <a:r>
              <a:rPr lang="en-US" sz="1500" b="1" dirty="0" err="1">
                <a:solidFill>
                  <a:srgbClr val="062137"/>
                </a:solidFill>
                <a:latin typeface="Arial"/>
                <a:cs typeface="Arial"/>
              </a:rPr>
              <a:t>Ketahanan</a:t>
            </a:r>
            <a:r>
              <a:rPr lang="en-US" sz="1500" b="1" dirty="0">
                <a:solidFill>
                  <a:srgbClr val="062137"/>
                </a:solidFill>
                <a:latin typeface="Arial"/>
                <a:cs typeface="Arial"/>
              </a:rPr>
              <a:t> </a:t>
            </a:r>
            <a:r>
              <a:rPr lang="en-US" sz="1500" b="1" dirty="0" err="1">
                <a:solidFill>
                  <a:srgbClr val="062137"/>
                </a:solidFill>
                <a:latin typeface="Arial"/>
                <a:cs typeface="Arial"/>
              </a:rPr>
              <a:t>Budaya</a:t>
            </a:r>
            <a:endParaRPr lang="en-US" sz="1500" b="1" dirty="0">
              <a:solidFill>
                <a:srgbClr val="062137"/>
              </a:solidFill>
              <a:latin typeface="Arial"/>
              <a:cs typeface="Arial"/>
            </a:endParaRPr>
          </a:p>
        </p:txBody>
      </p:sp>
      <p:sp>
        <p:nvSpPr>
          <p:cNvPr id="16" name="Rectangle 15">
            <a:extLst>
              <a:ext uri="{FF2B5EF4-FFF2-40B4-BE49-F238E27FC236}">
                <a16:creationId xmlns:a16="http://schemas.microsoft.com/office/drawing/2014/main" xmlns="" id="{7207FA14-93AB-424D-9274-9F3B1289CCFA}"/>
              </a:ext>
            </a:extLst>
          </p:cNvPr>
          <p:cNvSpPr/>
          <p:nvPr/>
        </p:nvSpPr>
        <p:spPr>
          <a:xfrm>
            <a:off x="261220" y="3010807"/>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2 </a:t>
            </a:r>
            <a:r>
              <a:rPr lang="en-US" sz="1400" dirty="0" err="1">
                <a:solidFill>
                  <a:srgbClr val="062137"/>
                </a:solidFill>
                <a:latin typeface="Arial"/>
                <a:cs typeface="Arial"/>
              </a:rPr>
              <a:t>Penguatan</a:t>
            </a:r>
            <a:r>
              <a:rPr lang="en-US" sz="1400" dirty="0">
                <a:solidFill>
                  <a:srgbClr val="062137"/>
                </a:solidFill>
                <a:latin typeface="Arial"/>
                <a:cs typeface="Arial"/>
              </a:rPr>
              <a:t> </a:t>
            </a:r>
            <a:r>
              <a:rPr lang="en-US" sz="1400" dirty="0" err="1">
                <a:solidFill>
                  <a:srgbClr val="062137"/>
                </a:solidFill>
                <a:latin typeface="Arial"/>
                <a:cs typeface="Arial"/>
              </a:rPr>
              <a:t>pendidikan</a:t>
            </a:r>
            <a:r>
              <a:rPr lang="en-US" sz="1400" dirty="0">
                <a:solidFill>
                  <a:srgbClr val="062137"/>
                </a:solidFill>
                <a:latin typeface="Arial"/>
                <a:cs typeface="Arial"/>
              </a:rPr>
              <a:t> </a:t>
            </a:r>
            <a:r>
              <a:rPr lang="en-US" sz="1400" dirty="0" err="1">
                <a:solidFill>
                  <a:srgbClr val="062137"/>
                </a:solidFill>
                <a:latin typeface="Arial"/>
                <a:cs typeface="Arial"/>
              </a:rPr>
              <a:t>kewarganegaraan</a:t>
            </a:r>
            <a:r>
              <a:rPr lang="en-US" sz="1400" dirty="0">
                <a:solidFill>
                  <a:srgbClr val="062137"/>
                </a:solidFill>
                <a:latin typeface="Arial"/>
                <a:cs typeface="Arial"/>
              </a:rPr>
              <a:t>, </a:t>
            </a:r>
            <a:r>
              <a:rPr lang="en-US" sz="1400" dirty="0" err="1">
                <a:solidFill>
                  <a:srgbClr val="062137"/>
                </a:solidFill>
                <a:latin typeface="Arial"/>
                <a:cs typeface="Arial"/>
              </a:rPr>
              <a:t>wawasan</a:t>
            </a:r>
            <a:r>
              <a:rPr lang="en-US" sz="1400" dirty="0">
                <a:solidFill>
                  <a:srgbClr val="062137"/>
                </a:solidFill>
                <a:latin typeface="Arial"/>
                <a:cs typeface="Arial"/>
              </a:rPr>
              <a:t> </a:t>
            </a:r>
            <a:r>
              <a:rPr lang="en-US" sz="1400" dirty="0" err="1">
                <a:solidFill>
                  <a:srgbClr val="062137"/>
                </a:solidFill>
                <a:latin typeface="Arial"/>
                <a:cs typeface="Arial"/>
              </a:rPr>
              <a:t>kebangsaan</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bela</a:t>
            </a:r>
            <a:r>
              <a:rPr lang="en-US" sz="1400" dirty="0">
                <a:solidFill>
                  <a:srgbClr val="062137"/>
                </a:solidFill>
                <a:latin typeface="Arial"/>
                <a:cs typeface="Arial"/>
              </a:rPr>
              <a:t> </a:t>
            </a:r>
            <a:r>
              <a:rPr lang="en-US" sz="1400" dirty="0" err="1">
                <a:solidFill>
                  <a:srgbClr val="062137"/>
                </a:solidFill>
                <a:latin typeface="Arial"/>
                <a:cs typeface="Arial"/>
              </a:rPr>
              <a:t>negara</a:t>
            </a:r>
            <a:endParaRPr lang="en-US" sz="1400" dirty="0">
              <a:solidFill>
                <a:srgbClr val="062137"/>
              </a:solidFill>
              <a:latin typeface="Arial"/>
              <a:cs typeface="Arial"/>
            </a:endParaRPr>
          </a:p>
        </p:txBody>
      </p:sp>
      <p:sp>
        <p:nvSpPr>
          <p:cNvPr id="17" name="Rectangle 16">
            <a:extLst>
              <a:ext uri="{FF2B5EF4-FFF2-40B4-BE49-F238E27FC236}">
                <a16:creationId xmlns:a16="http://schemas.microsoft.com/office/drawing/2014/main" xmlns="" id="{41401CE1-F7D4-48DB-BFD8-A5FAF81FDC73}"/>
              </a:ext>
            </a:extLst>
          </p:cNvPr>
          <p:cNvSpPr/>
          <p:nvPr/>
        </p:nvSpPr>
        <p:spPr>
          <a:xfrm>
            <a:off x="261220" y="3847193"/>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3 </a:t>
            </a:r>
            <a:r>
              <a:rPr lang="en-US" sz="1400" dirty="0" err="1">
                <a:solidFill>
                  <a:srgbClr val="062137"/>
                </a:solidFill>
                <a:latin typeface="Arial"/>
                <a:cs typeface="Arial"/>
              </a:rPr>
              <a:t>Penguatan</a:t>
            </a:r>
            <a:r>
              <a:rPr lang="en-US" sz="1400" dirty="0">
                <a:solidFill>
                  <a:srgbClr val="062137"/>
                </a:solidFill>
                <a:latin typeface="Arial"/>
                <a:cs typeface="Arial"/>
              </a:rPr>
              <a:t> </a:t>
            </a:r>
            <a:r>
              <a:rPr lang="en-US" sz="1400" dirty="0" err="1">
                <a:solidFill>
                  <a:srgbClr val="062137"/>
                </a:solidFill>
                <a:latin typeface="Arial"/>
                <a:cs typeface="Arial"/>
              </a:rPr>
              <a:t>memori</a:t>
            </a:r>
            <a:r>
              <a:rPr lang="en-US" sz="1400" dirty="0">
                <a:solidFill>
                  <a:srgbClr val="062137"/>
                </a:solidFill>
                <a:latin typeface="Arial"/>
                <a:cs typeface="Arial"/>
              </a:rPr>
              <a:t> </a:t>
            </a:r>
            <a:r>
              <a:rPr lang="en-US" sz="1400" dirty="0" err="1">
                <a:solidFill>
                  <a:srgbClr val="062137"/>
                </a:solidFill>
                <a:latin typeface="Arial"/>
                <a:cs typeface="Arial"/>
              </a:rPr>
              <a:t>kolektif</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jati</a:t>
            </a:r>
            <a:r>
              <a:rPr lang="en-US" sz="1400" dirty="0">
                <a:solidFill>
                  <a:srgbClr val="062137"/>
                </a:solidFill>
                <a:latin typeface="Arial"/>
                <a:cs typeface="Arial"/>
              </a:rPr>
              <a:t> </a:t>
            </a:r>
            <a:r>
              <a:rPr lang="en-US" sz="1400" dirty="0" err="1">
                <a:solidFill>
                  <a:srgbClr val="062137"/>
                </a:solidFill>
                <a:latin typeface="Arial"/>
                <a:cs typeface="Arial"/>
              </a:rPr>
              <a:t>diri</a:t>
            </a:r>
            <a:r>
              <a:rPr lang="en-US" sz="1400" dirty="0">
                <a:solidFill>
                  <a:srgbClr val="062137"/>
                </a:solidFill>
                <a:latin typeface="Arial"/>
                <a:cs typeface="Arial"/>
              </a:rPr>
              <a:t> </a:t>
            </a:r>
            <a:r>
              <a:rPr lang="en-US" sz="1400" dirty="0" err="1">
                <a:solidFill>
                  <a:srgbClr val="062137"/>
                </a:solidFill>
                <a:latin typeface="Arial"/>
                <a:cs typeface="Arial"/>
              </a:rPr>
              <a:t>bangsa</a:t>
            </a:r>
            <a:endParaRPr lang="en-US" sz="1400" dirty="0">
              <a:solidFill>
                <a:srgbClr val="062137"/>
              </a:solidFill>
              <a:latin typeface="Arial"/>
              <a:cs typeface="Arial"/>
            </a:endParaRPr>
          </a:p>
        </p:txBody>
      </p:sp>
      <p:sp>
        <p:nvSpPr>
          <p:cNvPr id="18" name="Rectangle 17">
            <a:extLst>
              <a:ext uri="{FF2B5EF4-FFF2-40B4-BE49-F238E27FC236}">
                <a16:creationId xmlns:a16="http://schemas.microsoft.com/office/drawing/2014/main" xmlns="" id="{F3179B51-7F34-4AAF-BE1C-4D1C40D3493A}"/>
              </a:ext>
            </a:extLst>
          </p:cNvPr>
          <p:cNvSpPr/>
          <p:nvPr/>
        </p:nvSpPr>
        <p:spPr>
          <a:xfrm>
            <a:off x="261220" y="4739000"/>
            <a:ext cx="2592288" cy="74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4 </a:t>
            </a:r>
            <a:r>
              <a:rPr lang="en-US" sz="1400" dirty="0" err="1">
                <a:solidFill>
                  <a:srgbClr val="062137"/>
                </a:solidFill>
                <a:latin typeface="Arial"/>
                <a:cs typeface="Arial"/>
              </a:rPr>
              <a:t>Pengembangan</a:t>
            </a:r>
            <a:r>
              <a:rPr lang="en-US" sz="1400" dirty="0">
                <a:solidFill>
                  <a:srgbClr val="062137"/>
                </a:solidFill>
                <a:latin typeface="Arial"/>
                <a:cs typeface="Arial"/>
              </a:rPr>
              <a:t>, </a:t>
            </a:r>
            <a:r>
              <a:rPr lang="en-US" sz="1400" dirty="0" err="1">
                <a:solidFill>
                  <a:srgbClr val="062137"/>
                </a:solidFill>
                <a:latin typeface="Arial"/>
                <a:cs typeface="Arial"/>
              </a:rPr>
              <a:t>pembi</a:t>
            </a:r>
            <a:r>
              <a:rPr lang="en-US" sz="1400" dirty="0">
                <a:solidFill>
                  <a:srgbClr val="062137"/>
                </a:solidFill>
                <a:latin typeface="Arial"/>
                <a:cs typeface="Arial"/>
              </a:rPr>
              <a:t>-naan dan </a:t>
            </a:r>
            <a:r>
              <a:rPr lang="en-US" sz="1400" dirty="0" err="1">
                <a:solidFill>
                  <a:srgbClr val="062137"/>
                </a:solidFill>
                <a:latin typeface="Arial"/>
                <a:cs typeface="Arial"/>
              </a:rPr>
              <a:t>pelindungan</a:t>
            </a:r>
            <a:r>
              <a:rPr lang="en-US" sz="1400" dirty="0">
                <a:solidFill>
                  <a:srgbClr val="062137"/>
                </a:solidFill>
                <a:latin typeface="Arial"/>
                <a:cs typeface="Arial"/>
              </a:rPr>
              <a:t> </a:t>
            </a:r>
            <a:r>
              <a:rPr lang="en-US" sz="1400" dirty="0" err="1">
                <a:solidFill>
                  <a:srgbClr val="062137"/>
                </a:solidFill>
                <a:latin typeface="Arial"/>
                <a:cs typeface="Arial"/>
              </a:rPr>
              <a:t>bahsa</a:t>
            </a:r>
            <a:r>
              <a:rPr lang="en-US" sz="1400" dirty="0">
                <a:solidFill>
                  <a:srgbClr val="062137"/>
                </a:solidFill>
                <a:latin typeface="Arial"/>
                <a:cs typeface="Arial"/>
              </a:rPr>
              <a:t> Indonesia dan </a:t>
            </a:r>
            <a:r>
              <a:rPr lang="en-US" sz="1400" dirty="0" err="1">
                <a:solidFill>
                  <a:srgbClr val="062137"/>
                </a:solidFill>
                <a:latin typeface="Arial"/>
                <a:cs typeface="Arial"/>
              </a:rPr>
              <a:t>bahasa</a:t>
            </a:r>
            <a:r>
              <a:rPr lang="en-US" sz="1400" dirty="0">
                <a:solidFill>
                  <a:srgbClr val="062137"/>
                </a:solidFill>
                <a:latin typeface="Arial"/>
                <a:cs typeface="Arial"/>
              </a:rPr>
              <a:t> </a:t>
            </a:r>
            <a:r>
              <a:rPr lang="en-US" sz="1400" dirty="0" err="1">
                <a:solidFill>
                  <a:srgbClr val="062137"/>
                </a:solidFill>
                <a:latin typeface="Arial"/>
                <a:cs typeface="Arial"/>
              </a:rPr>
              <a:t>daerah</a:t>
            </a:r>
            <a:endParaRPr lang="en-US" sz="1400" dirty="0">
              <a:solidFill>
                <a:srgbClr val="062137"/>
              </a:solidFill>
              <a:latin typeface="Arial"/>
              <a:cs typeface="Arial"/>
            </a:endParaRPr>
          </a:p>
        </p:txBody>
      </p:sp>
      <p:sp>
        <p:nvSpPr>
          <p:cNvPr id="19" name="Rectangle 18">
            <a:extLst>
              <a:ext uri="{FF2B5EF4-FFF2-40B4-BE49-F238E27FC236}">
                <a16:creationId xmlns:a16="http://schemas.microsoft.com/office/drawing/2014/main" xmlns="" id="{9838FF84-73D7-4CAA-A09B-ECF5180FD016}"/>
              </a:ext>
            </a:extLst>
          </p:cNvPr>
          <p:cNvSpPr/>
          <p:nvPr/>
        </p:nvSpPr>
        <p:spPr>
          <a:xfrm>
            <a:off x="261220" y="5663981"/>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5 </a:t>
            </a:r>
            <a:r>
              <a:rPr lang="en-US" sz="1400" dirty="0" err="1">
                <a:solidFill>
                  <a:srgbClr val="062137"/>
                </a:solidFill>
                <a:latin typeface="Arial"/>
                <a:cs typeface="Arial"/>
              </a:rPr>
              <a:t>Penguatan</a:t>
            </a:r>
            <a:r>
              <a:rPr lang="en-US" sz="1400" dirty="0">
                <a:solidFill>
                  <a:srgbClr val="062137"/>
                </a:solidFill>
                <a:latin typeface="Arial"/>
                <a:cs typeface="Arial"/>
              </a:rPr>
              <a:t> </a:t>
            </a:r>
            <a:r>
              <a:rPr lang="en-US" sz="1400" dirty="0" err="1">
                <a:solidFill>
                  <a:srgbClr val="062137"/>
                </a:solidFill>
                <a:latin typeface="Arial"/>
                <a:cs typeface="Arial"/>
              </a:rPr>
              <a:t>memori</a:t>
            </a:r>
            <a:r>
              <a:rPr lang="en-US" sz="1400" dirty="0">
                <a:solidFill>
                  <a:srgbClr val="062137"/>
                </a:solidFill>
                <a:latin typeface="Arial"/>
                <a:cs typeface="Arial"/>
              </a:rPr>
              <a:t> </a:t>
            </a:r>
            <a:r>
              <a:rPr lang="en-US" sz="1400" dirty="0" err="1">
                <a:solidFill>
                  <a:srgbClr val="062137"/>
                </a:solidFill>
                <a:latin typeface="Arial"/>
                <a:cs typeface="Arial"/>
              </a:rPr>
              <a:t>kolektif</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jati</a:t>
            </a:r>
            <a:r>
              <a:rPr lang="en-US" sz="1400" dirty="0">
                <a:solidFill>
                  <a:srgbClr val="062137"/>
                </a:solidFill>
                <a:latin typeface="Arial"/>
                <a:cs typeface="Arial"/>
              </a:rPr>
              <a:t> </a:t>
            </a:r>
            <a:r>
              <a:rPr lang="en-US" sz="1400" dirty="0" err="1">
                <a:solidFill>
                  <a:srgbClr val="062137"/>
                </a:solidFill>
                <a:latin typeface="Arial"/>
                <a:cs typeface="Arial"/>
              </a:rPr>
              <a:t>diri</a:t>
            </a:r>
            <a:r>
              <a:rPr lang="en-US" sz="1400" dirty="0">
                <a:solidFill>
                  <a:srgbClr val="062137"/>
                </a:solidFill>
                <a:latin typeface="Arial"/>
                <a:cs typeface="Arial"/>
              </a:rPr>
              <a:t> </a:t>
            </a:r>
            <a:r>
              <a:rPr lang="en-US" sz="1400" dirty="0" err="1">
                <a:solidFill>
                  <a:srgbClr val="062137"/>
                </a:solidFill>
                <a:latin typeface="Arial"/>
                <a:cs typeface="Arial"/>
              </a:rPr>
              <a:t>bangsa</a:t>
            </a:r>
            <a:endParaRPr lang="en-US" sz="1400" dirty="0">
              <a:solidFill>
                <a:srgbClr val="062137"/>
              </a:solidFill>
              <a:latin typeface="Arial"/>
              <a:cs typeface="Arial"/>
            </a:endParaRPr>
          </a:p>
        </p:txBody>
      </p:sp>
      <p:sp>
        <p:nvSpPr>
          <p:cNvPr id="20" name="Rounded Rectangle 12">
            <a:extLst>
              <a:ext uri="{FF2B5EF4-FFF2-40B4-BE49-F238E27FC236}">
                <a16:creationId xmlns:a16="http://schemas.microsoft.com/office/drawing/2014/main" xmlns="" id="{B4524646-1254-4A27-8DAD-890307718545}"/>
              </a:ext>
            </a:extLst>
          </p:cNvPr>
          <p:cNvSpPr/>
          <p:nvPr/>
        </p:nvSpPr>
        <p:spPr>
          <a:xfrm>
            <a:off x="3099974" y="1124744"/>
            <a:ext cx="2963382" cy="5544616"/>
          </a:xfrm>
          <a:prstGeom prst="round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9D7A31E8-5BE2-47C7-A7EA-F0F12A82E3CD}"/>
              </a:ext>
            </a:extLst>
          </p:cNvPr>
          <p:cNvSpPr/>
          <p:nvPr/>
        </p:nvSpPr>
        <p:spPr>
          <a:xfrm>
            <a:off x="3274433" y="2130123"/>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1 </a:t>
            </a:r>
            <a:r>
              <a:rPr lang="en-US" sz="1400" dirty="0" err="1">
                <a:solidFill>
                  <a:srgbClr val="062137"/>
                </a:solidFill>
                <a:latin typeface="Arial"/>
                <a:cs typeface="Arial"/>
              </a:rPr>
              <a:t>Revitalisasi</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aktualisasi</a:t>
            </a:r>
            <a:r>
              <a:rPr lang="en-US" sz="1400" dirty="0">
                <a:solidFill>
                  <a:srgbClr val="062137"/>
                </a:solidFill>
                <a:latin typeface="Arial"/>
                <a:cs typeface="Arial"/>
              </a:rPr>
              <a:t> </a:t>
            </a:r>
            <a:r>
              <a:rPr lang="en-US" sz="1400" dirty="0" err="1">
                <a:solidFill>
                  <a:srgbClr val="062137"/>
                </a:solidFill>
                <a:latin typeface="Arial"/>
                <a:cs typeface="Arial"/>
              </a:rPr>
              <a:t>nilai</a:t>
            </a:r>
            <a:r>
              <a:rPr lang="en-US" sz="1400" dirty="0">
                <a:solidFill>
                  <a:srgbClr val="062137"/>
                </a:solidFill>
                <a:latin typeface="Arial"/>
                <a:cs typeface="Arial"/>
              </a:rPr>
              <a:t> </a:t>
            </a:r>
            <a:r>
              <a:rPr lang="en-US" sz="1400" dirty="0" err="1">
                <a:solidFill>
                  <a:srgbClr val="062137"/>
                </a:solidFill>
                <a:latin typeface="Arial"/>
                <a:cs typeface="Arial"/>
              </a:rPr>
              <a:t>budaya</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kearifan</a:t>
            </a:r>
            <a:r>
              <a:rPr lang="en-US" sz="1400" dirty="0">
                <a:solidFill>
                  <a:srgbClr val="062137"/>
                </a:solidFill>
                <a:latin typeface="Arial"/>
                <a:cs typeface="Arial"/>
              </a:rPr>
              <a:t> </a:t>
            </a:r>
            <a:r>
              <a:rPr lang="en-US" sz="1400" dirty="0" err="1">
                <a:solidFill>
                  <a:srgbClr val="062137"/>
                </a:solidFill>
                <a:latin typeface="Arial"/>
                <a:cs typeface="Arial"/>
              </a:rPr>
              <a:t>lokal</a:t>
            </a:r>
            <a:endParaRPr lang="en-US" sz="1400" dirty="0">
              <a:solidFill>
                <a:srgbClr val="062137"/>
              </a:solidFill>
              <a:latin typeface="Arial"/>
              <a:cs typeface="Arial"/>
            </a:endParaRPr>
          </a:p>
        </p:txBody>
      </p:sp>
      <p:sp>
        <p:nvSpPr>
          <p:cNvPr id="22" name="TextBox 21">
            <a:extLst>
              <a:ext uri="{FF2B5EF4-FFF2-40B4-BE49-F238E27FC236}">
                <a16:creationId xmlns:a16="http://schemas.microsoft.com/office/drawing/2014/main" xmlns="" id="{BD06F345-9E31-4BCA-8C4A-6CC6E81FFA77}"/>
              </a:ext>
            </a:extLst>
          </p:cNvPr>
          <p:cNvSpPr txBox="1"/>
          <p:nvPr/>
        </p:nvSpPr>
        <p:spPr>
          <a:xfrm>
            <a:off x="3171981" y="1268762"/>
            <a:ext cx="2880320" cy="784830"/>
          </a:xfrm>
          <a:prstGeom prst="rect">
            <a:avLst/>
          </a:prstGeom>
          <a:noFill/>
        </p:spPr>
        <p:txBody>
          <a:bodyPr wrap="square" rtlCol="0">
            <a:spAutoFit/>
          </a:bodyPr>
          <a:lstStyle/>
          <a:p>
            <a:pPr algn="ctr"/>
            <a:r>
              <a:rPr lang="en-US" sz="1500" b="1" dirty="0">
                <a:solidFill>
                  <a:srgbClr val="062137"/>
                </a:solidFill>
                <a:latin typeface="Arial"/>
                <a:cs typeface="Arial"/>
              </a:rPr>
              <a:t>PP 2</a:t>
            </a:r>
          </a:p>
          <a:p>
            <a:pPr algn="ctr"/>
            <a:r>
              <a:rPr lang="en-US" sz="1500" b="1" dirty="0" err="1">
                <a:solidFill>
                  <a:srgbClr val="062137"/>
                </a:solidFill>
                <a:latin typeface="Arial"/>
                <a:cs typeface="Arial"/>
              </a:rPr>
              <a:t>Pemajuan</a:t>
            </a:r>
            <a:r>
              <a:rPr lang="en-US" sz="1500" b="1" dirty="0">
                <a:solidFill>
                  <a:srgbClr val="062137"/>
                </a:solidFill>
                <a:latin typeface="Arial"/>
                <a:cs typeface="Arial"/>
              </a:rPr>
              <a:t> </a:t>
            </a:r>
            <a:r>
              <a:rPr lang="en-US" sz="1500" b="1" dirty="0" err="1">
                <a:solidFill>
                  <a:srgbClr val="062137"/>
                </a:solidFill>
                <a:latin typeface="Arial"/>
                <a:cs typeface="Arial"/>
              </a:rPr>
              <a:t>dan</a:t>
            </a:r>
            <a:r>
              <a:rPr lang="en-US" sz="1500" b="1" dirty="0">
                <a:solidFill>
                  <a:srgbClr val="062137"/>
                </a:solidFill>
                <a:latin typeface="Arial"/>
                <a:cs typeface="Arial"/>
              </a:rPr>
              <a:t> </a:t>
            </a:r>
            <a:r>
              <a:rPr lang="en-US" sz="1500" b="1" dirty="0" err="1">
                <a:solidFill>
                  <a:srgbClr val="062137"/>
                </a:solidFill>
                <a:latin typeface="Arial"/>
                <a:cs typeface="Arial"/>
              </a:rPr>
              <a:t>Pelestarian</a:t>
            </a:r>
            <a:r>
              <a:rPr lang="en-US" sz="1500" b="1" dirty="0">
                <a:solidFill>
                  <a:srgbClr val="062137"/>
                </a:solidFill>
                <a:latin typeface="Arial"/>
                <a:cs typeface="Arial"/>
              </a:rPr>
              <a:t> </a:t>
            </a:r>
            <a:r>
              <a:rPr lang="en-US" sz="1500" b="1" dirty="0" err="1">
                <a:solidFill>
                  <a:srgbClr val="062137"/>
                </a:solidFill>
                <a:latin typeface="Arial"/>
                <a:cs typeface="Arial"/>
              </a:rPr>
              <a:t>Kebudayaan</a:t>
            </a:r>
            <a:endParaRPr lang="en-US" sz="1500" b="1" dirty="0">
              <a:solidFill>
                <a:srgbClr val="062137"/>
              </a:solidFill>
              <a:latin typeface="Arial"/>
              <a:cs typeface="Arial"/>
            </a:endParaRPr>
          </a:p>
        </p:txBody>
      </p:sp>
      <p:sp>
        <p:nvSpPr>
          <p:cNvPr id="23" name="Rectangle 22">
            <a:extLst>
              <a:ext uri="{FF2B5EF4-FFF2-40B4-BE49-F238E27FC236}">
                <a16:creationId xmlns:a16="http://schemas.microsoft.com/office/drawing/2014/main" xmlns="" id="{E16E02B3-DB5A-4332-8D69-932246941153}"/>
              </a:ext>
            </a:extLst>
          </p:cNvPr>
          <p:cNvSpPr/>
          <p:nvPr/>
        </p:nvSpPr>
        <p:spPr>
          <a:xfrm>
            <a:off x="3274433" y="3010807"/>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2 </a:t>
            </a:r>
            <a:r>
              <a:rPr lang="en-US" sz="1400" dirty="0" err="1">
                <a:solidFill>
                  <a:srgbClr val="062137"/>
                </a:solidFill>
                <a:latin typeface="Arial"/>
                <a:cs typeface="Arial"/>
              </a:rPr>
              <a:t>Pengembangan</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pemanfaatan</a:t>
            </a:r>
            <a:r>
              <a:rPr lang="en-US" sz="1400" dirty="0">
                <a:solidFill>
                  <a:srgbClr val="062137"/>
                </a:solidFill>
                <a:latin typeface="Arial"/>
                <a:cs typeface="Arial"/>
              </a:rPr>
              <a:t> </a:t>
            </a:r>
            <a:r>
              <a:rPr lang="en-US" sz="1400" dirty="0" err="1">
                <a:solidFill>
                  <a:srgbClr val="062137"/>
                </a:solidFill>
                <a:latin typeface="Arial"/>
                <a:cs typeface="Arial"/>
              </a:rPr>
              <a:t>kekayaan</a:t>
            </a:r>
            <a:r>
              <a:rPr lang="en-US" sz="1400" dirty="0">
                <a:solidFill>
                  <a:srgbClr val="062137"/>
                </a:solidFill>
                <a:latin typeface="Arial"/>
                <a:cs typeface="Arial"/>
              </a:rPr>
              <a:t> </a:t>
            </a:r>
            <a:r>
              <a:rPr lang="en-US" sz="1400" dirty="0" err="1">
                <a:solidFill>
                  <a:srgbClr val="062137"/>
                </a:solidFill>
                <a:latin typeface="Arial"/>
                <a:cs typeface="Arial"/>
              </a:rPr>
              <a:t>budaya</a:t>
            </a:r>
            <a:endParaRPr lang="en-US" sz="1400" dirty="0">
              <a:solidFill>
                <a:srgbClr val="062137"/>
              </a:solidFill>
              <a:latin typeface="Arial"/>
              <a:cs typeface="Arial"/>
            </a:endParaRPr>
          </a:p>
        </p:txBody>
      </p:sp>
      <p:sp>
        <p:nvSpPr>
          <p:cNvPr id="31" name="Rectangle 30">
            <a:extLst>
              <a:ext uri="{FF2B5EF4-FFF2-40B4-BE49-F238E27FC236}">
                <a16:creationId xmlns:a16="http://schemas.microsoft.com/office/drawing/2014/main" xmlns="" id="{8AAC0FC4-0AD2-4B05-908E-81707041BCFE}"/>
              </a:ext>
            </a:extLst>
          </p:cNvPr>
          <p:cNvSpPr/>
          <p:nvPr/>
        </p:nvSpPr>
        <p:spPr>
          <a:xfrm>
            <a:off x="3274433" y="3847193"/>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3 </a:t>
            </a:r>
            <a:r>
              <a:rPr lang="en-US" sz="1400" dirty="0" err="1">
                <a:solidFill>
                  <a:srgbClr val="062137"/>
                </a:solidFill>
                <a:latin typeface="Arial"/>
                <a:cs typeface="Arial"/>
              </a:rPr>
              <a:t>Pelindungan</a:t>
            </a:r>
            <a:r>
              <a:rPr lang="en-US" sz="1400" dirty="0">
                <a:solidFill>
                  <a:srgbClr val="062137"/>
                </a:solidFill>
                <a:latin typeface="Arial"/>
                <a:cs typeface="Arial"/>
              </a:rPr>
              <a:t> </a:t>
            </a:r>
            <a:r>
              <a:rPr lang="en-US" sz="1400" dirty="0" err="1">
                <a:solidFill>
                  <a:srgbClr val="062137"/>
                </a:solidFill>
                <a:latin typeface="Arial"/>
                <a:cs typeface="Arial"/>
              </a:rPr>
              <a:t>hak</a:t>
            </a:r>
            <a:r>
              <a:rPr lang="en-US" sz="1400" dirty="0">
                <a:solidFill>
                  <a:srgbClr val="062137"/>
                </a:solidFill>
                <a:latin typeface="Arial"/>
                <a:cs typeface="Arial"/>
              </a:rPr>
              <a:t> </a:t>
            </a:r>
            <a:r>
              <a:rPr lang="en-US" sz="1400" dirty="0" err="1">
                <a:solidFill>
                  <a:srgbClr val="062137"/>
                </a:solidFill>
                <a:latin typeface="Arial"/>
                <a:cs typeface="Arial"/>
              </a:rPr>
              <a:t>kebudayaan</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ekspresi</a:t>
            </a:r>
            <a:r>
              <a:rPr lang="en-US" sz="1400" dirty="0">
                <a:solidFill>
                  <a:srgbClr val="062137"/>
                </a:solidFill>
                <a:latin typeface="Arial"/>
                <a:cs typeface="Arial"/>
              </a:rPr>
              <a:t> </a:t>
            </a:r>
            <a:r>
              <a:rPr lang="en-US" sz="1400" dirty="0" err="1">
                <a:solidFill>
                  <a:srgbClr val="062137"/>
                </a:solidFill>
                <a:latin typeface="Arial"/>
                <a:cs typeface="Arial"/>
              </a:rPr>
              <a:t>budaya</a:t>
            </a:r>
            <a:endParaRPr lang="en-US" sz="1400" dirty="0">
              <a:solidFill>
                <a:srgbClr val="062137"/>
              </a:solidFill>
              <a:latin typeface="Arial"/>
              <a:cs typeface="Arial"/>
            </a:endParaRPr>
          </a:p>
        </p:txBody>
      </p:sp>
      <p:sp>
        <p:nvSpPr>
          <p:cNvPr id="32" name="Rectangle 31">
            <a:extLst>
              <a:ext uri="{FF2B5EF4-FFF2-40B4-BE49-F238E27FC236}">
                <a16:creationId xmlns:a16="http://schemas.microsoft.com/office/drawing/2014/main" xmlns="" id="{1B2319A1-80D5-495A-B212-07C9ED213621}"/>
              </a:ext>
            </a:extLst>
          </p:cNvPr>
          <p:cNvSpPr/>
          <p:nvPr/>
        </p:nvSpPr>
        <p:spPr>
          <a:xfrm>
            <a:off x="3274433" y="4738999"/>
            <a:ext cx="2592288" cy="752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4 </a:t>
            </a:r>
            <a:r>
              <a:rPr lang="en-US" sz="1400" dirty="0" err="1">
                <a:solidFill>
                  <a:srgbClr val="062137"/>
                </a:solidFill>
                <a:latin typeface="Arial"/>
                <a:cs typeface="Arial"/>
              </a:rPr>
              <a:t>Pengembangan</a:t>
            </a:r>
            <a:r>
              <a:rPr lang="en-US" sz="1400" dirty="0">
                <a:solidFill>
                  <a:srgbClr val="062137"/>
                </a:solidFill>
                <a:latin typeface="Arial"/>
                <a:cs typeface="Arial"/>
              </a:rPr>
              <a:t> </a:t>
            </a:r>
            <a:r>
              <a:rPr lang="en-US" sz="1400" dirty="0" err="1">
                <a:solidFill>
                  <a:srgbClr val="062137"/>
                </a:solidFill>
                <a:latin typeface="Arial"/>
                <a:cs typeface="Arial"/>
              </a:rPr>
              <a:t>budaya</a:t>
            </a:r>
            <a:r>
              <a:rPr lang="en-US" sz="1400" dirty="0">
                <a:solidFill>
                  <a:srgbClr val="062137"/>
                </a:solidFill>
                <a:latin typeface="Arial"/>
                <a:cs typeface="Arial"/>
              </a:rPr>
              <a:t> </a:t>
            </a:r>
            <a:r>
              <a:rPr lang="en-US" sz="1400" dirty="0" err="1">
                <a:solidFill>
                  <a:srgbClr val="062137"/>
                </a:solidFill>
                <a:latin typeface="Arial"/>
                <a:cs typeface="Arial"/>
              </a:rPr>
              <a:t>bahari</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sumber</a:t>
            </a:r>
            <a:r>
              <a:rPr lang="en-US" sz="1400" dirty="0">
                <a:solidFill>
                  <a:srgbClr val="062137"/>
                </a:solidFill>
                <a:latin typeface="Arial"/>
                <a:cs typeface="Arial"/>
              </a:rPr>
              <a:t> </a:t>
            </a:r>
            <a:r>
              <a:rPr lang="en-US" sz="1400" dirty="0" err="1">
                <a:solidFill>
                  <a:srgbClr val="062137"/>
                </a:solidFill>
                <a:latin typeface="Arial"/>
                <a:cs typeface="Arial"/>
              </a:rPr>
              <a:t>daya</a:t>
            </a:r>
            <a:r>
              <a:rPr lang="en-US" sz="1400" dirty="0">
                <a:solidFill>
                  <a:srgbClr val="062137"/>
                </a:solidFill>
                <a:latin typeface="Arial"/>
                <a:cs typeface="Arial"/>
              </a:rPr>
              <a:t> </a:t>
            </a:r>
            <a:r>
              <a:rPr lang="en-US" sz="1400" dirty="0" err="1">
                <a:solidFill>
                  <a:srgbClr val="062137"/>
                </a:solidFill>
                <a:latin typeface="Arial"/>
                <a:cs typeface="Arial"/>
              </a:rPr>
              <a:t>maritim</a:t>
            </a:r>
            <a:endParaRPr lang="en-US" sz="1400" dirty="0">
              <a:solidFill>
                <a:srgbClr val="062137"/>
              </a:solidFill>
              <a:latin typeface="Arial"/>
              <a:cs typeface="Arial"/>
            </a:endParaRPr>
          </a:p>
        </p:txBody>
      </p:sp>
      <p:sp>
        <p:nvSpPr>
          <p:cNvPr id="33" name="Rectangle 32">
            <a:extLst>
              <a:ext uri="{FF2B5EF4-FFF2-40B4-BE49-F238E27FC236}">
                <a16:creationId xmlns:a16="http://schemas.microsoft.com/office/drawing/2014/main" xmlns="" id="{4F443068-C586-45C1-BBA0-C371FFEBEE15}"/>
              </a:ext>
            </a:extLst>
          </p:cNvPr>
          <p:cNvSpPr/>
          <p:nvPr/>
        </p:nvSpPr>
        <p:spPr>
          <a:xfrm>
            <a:off x="3274433" y="5663981"/>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5 </a:t>
            </a:r>
            <a:r>
              <a:rPr lang="en-US" sz="1400" dirty="0" err="1">
                <a:solidFill>
                  <a:srgbClr val="062137"/>
                </a:solidFill>
                <a:latin typeface="Arial"/>
                <a:cs typeface="Arial"/>
              </a:rPr>
              <a:t>Pengembangan</a:t>
            </a:r>
            <a:r>
              <a:rPr lang="en-US" sz="1400" dirty="0">
                <a:solidFill>
                  <a:srgbClr val="062137"/>
                </a:solidFill>
                <a:latin typeface="Arial"/>
                <a:cs typeface="Arial"/>
              </a:rPr>
              <a:t> </a:t>
            </a:r>
            <a:r>
              <a:rPr lang="en-US" sz="1400" dirty="0" err="1">
                <a:solidFill>
                  <a:srgbClr val="062137"/>
                </a:solidFill>
                <a:latin typeface="Arial"/>
                <a:cs typeface="Arial"/>
              </a:rPr>
              <a:t>promosi</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diplomasi</a:t>
            </a:r>
            <a:r>
              <a:rPr lang="en-US" sz="1400" dirty="0">
                <a:solidFill>
                  <a:srgbClr val="062137"/>
                </a:solidFill>
                <a:latin typeface="Arial"/>
                <a:cs typeface="Arial"/>
              </a:rPr>
              <a:t> </a:t>
            </a:r>
            <a:r>
              <a:rPr lang="en-US" sz="1400" dirty="0" err="1">
                <a:solidFill>
                  <a:srgbClr val="062137"/>
                </a:solidFill>
                <a:latin typeface="Arial"/>
                <a:cs typeface="Arial"/>
              </a:rPr>
              <a:t>kebudayaan</a:t>
            </a:r>
            <a:endParaRPr lang="en-US" sz="1400" dirty="0">
              <a:solidFill>
                <a:srgbClr val="062137"/>
              </a:solidFill>
              <a:latin typeface="Arial"/>
              <a:cs typeface="Arial"/>
            </a:endParaRPr>
          </a:p>
        </p:txBody>
      </p:sp>
      <p:sp>
        <p:nvSpPr>
          <p:cNvPr id="34" name="Rounded Rectangle 19">
            <a:extLst>
              <a:ext uri="{FF2B5EF4-FFF2-40B4-BE49-F238E27FC236}">
                <a16:creationId xmlns:a16="http://schemas.microsoft.com/office/drawing/2014/main" xmlns="" id="{B76CC65D-EBB0-4DBC-893C-5BF1F7C3AA4A}"/>
              </a:ext>
            </a:extLst>
          </p:cNvPr>
          <p:cNvSpPr/>
          <p:nvPr/>
        </p:nvSpPr>
        <p:spPr>
          <a:xfrm>
            <a:off x="6129727" y="1124744"/>
            <a:ext cx="2952328" cy="5544616"/>
          </a:xfrm>
          <a:prstGeom prst="round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20030E05-898E-41EE-996F-489E260D0C8D}"/>
              </a:ext>
            </a:extLst>
          </p:cNvPr>
          <p:cNvSpPr/>
          <p:nvPr/>
        </p:nvSpPr>
        <p:spPr>
          <a:xfrm>
            <a:off x="6304186" y="2130123"/>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1 </a:t>
            </a:r>
            <a:r>
              <a:rPr lang="en-US" sz="1400" dirty="0" err="1">
                <a:solidFill>
                  <a:srgbClr val="062137"/>
                </a:solidFill>
                <a:latin typeface="Arial"/>
                <a:cs typeface="Arial"/>
              </a:rPr>
              <a:t>Penguatan</a:t>
            </a:r>
            <a:r>
              <a:rPr lang="en-US" sz="1400" dirty="0">
                <a:solidFill>
                  <a:srgbClr val="062137"/>
                </a:solidFill>
                <a:latin typeface="Arial"/>
                <a:cs typeface="Arial"/>
              </a:rPr>
              <a:t> </a:t>
            </a:r>
            <a:r>
              <a:rPr lang="en-US" sz="1400" dirty="0" err="1">
                <a:solidFill>
                  <a:srgbClr val="062137"/>
                </a:solidFill>
                <a:latin typeface="Arial"/>
                <a:cs typeface="Arial"/>
              </a:rPr>
              <a:t>harmoni</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kerukunan</a:t>
            </a:r>
            <a:r>
              <a:rPr lang="en-US" sz="1400" dirty="0">
                <a:solidFill>
                  <a:srgbClr val="062137"/>
                </a:solidFill>
                <a:latin typeface="Arial"/>
                <a:cs typeface="Arial"/>
              </a:rPr>
              <a:t> </a:t>
            </a:r>
            <a:r>
              <a:rPr lang="en-US" sz="1400" dirty="0" err="1">
                <a:solidFill>
                  <a:srgbClr val="062137"/>
                </a:solidFill>
                <a:latin typeface="Arial"/>
                <a:cs typeface="Arial"/>
              </a:rPr>
              <a:t>umat</a:t>
            </a:r>
            <a:r>
              <a:rPr lang="en-US" sz="1400" dirty="0">
                <a:solidFill>
                  <a:srgbClr val="062137"/>
                </a:solidFill>
                <a:latin typeface="Arial"/>
                <a:cs typeface="Arial"/>
              </a:rPr>
              <a:t> </a:t>
            </a:r>
            <a:r>
              <a:rPr lang="en-US" sz="1400" dirty="0" err="1">
                <a:solidFill>
                  <a:srgbClr val="062137"/>
                </a:solidFill>
                <a:latin typeface="Arial"/>
                <a:cs typeface="Arial"/>
              </a:rPr>
              <a:t>beragama</a:t>
            </a:r>
            <a:endParaRPr lang="en-US" sz="1400" dirty="0">
              <a:solidFill>
                <a:srgbClr val="062137"/>
              </a:solidFill>
              <a:latin typeface="Arial"/>
              <a:cs typeface="Arial"/>
            </a:endParaRPr>
          </a:p>
        </p:txBody>
      </p:sp>
      <p:sp>
        <p:nvSpPr>
          <p:cNvPr id="36" name="TextBox 35">
            <a:extLst>
              <a:ext uri="{FF2B5EF4-FFF2-40B4-BE49-F238E27FC236}">
                <a16:creationId xmlns:a16="http://schemas.microsoft.com/office/drawing/2014/main" xmlns="" id="{9DE8F4C2-A9F5-4450-B63A-D901C8B4E834}"/>
              </a:ext>
            </a:extLst>
          </p:cNvPr>
          <p:cNvSpPr txBox="1"/>
          <p:nvPr/>
        </p:nvSpPr>
        <p:spPr>
          <a:xfrm>
            <a:off x="6129727" y="1268762"/>
            <a:ext cx="2880320" cy="784830"/>
          </a:xfrm>
          <a:prstGeom prst="rect">
            <a:avLst/>
          </a:prstGeom>
          <a:noFill/>
        </p:spPr>
        <p:txBody>
          <a:bodyPr wrap="square" rtlCol="0">
            <a:spAutoFit/>
          </a:bodyPr>
          <a:lstStyle/>
          <a:p>
            <a:pPr algn="ctr"/>
            <a:r>
              <a:rPr lang="en-US" sz="1500" b="1" dirty="0">
                <a:solidFill>
                  <a:srgbClr val="062137"/>
                </a:solidFill>
                <a:latin typeface="Arial"/>
                <a:cs typeface="Arial"/>
              </a:rPr>
              <a:t>PP 3</a:t>
            </a:r>
          </a:p>
          <a:p>
            <a:pPr algn="ctr"/>
            <a:r>
              <a:rPr lang="en-US" sz="1500" b="1" dirty="0" err="1">
                <a:solidFill>
                  <a:srgbClr val="062137"/>
                </a:solidFill>
                <a:latin typeface="Arial"/>
                <a:cs typeface="Arial"/>
              </a:rPr>
              <a:t>Pemahaman</a:t>
            </a:r>
            <a:r>
              <a:rPr lang="en-US" sz="1500" b="1" dirty="0">
                <a:solidFill>
                  <a:srgbClr val="062137"/>
                </a:solidFill>
                <a:latin typeface="Arial"/>
                <a:cs typeface="Arial"/>
              </a:rPr>
              <a:t> </a:t>
            </a:r>
            <a:r>
              <a:rPr lang="en-US" sz="1500" b="1" dirty="0" err="1">
                <a:solidFill>
                  <a:srgbClr val="062137"/>
                </a:solidFill>
                <a:latin typeface="Arial"/>
                <a:cs typeface="Arial"/>
              </a:rPr>
              <a:t>dan</a:t>
            </a:r>
            <a:r>
              <a:rPr lang="en-US" sz="1500" b="1" dirty="0">
                <a:solidFill>
                  <a:srgbClr val="062137"/>
                </a:solidFill>
                <a:latin typeface="Arial"/>
                <a:cs typeface="Arial"/>
              </a:rPr>
              <a:t> </a:t>
            </a:r>
            <a:r>
              <a:rPr lang="en-US" sz="1500" b="1" dirty="0" err="1">
                <a:solidFill>
                  <a:srgbClr val="062137"/>
                </a:solidFill>
                <a:latin typeface="Arial"/>
                <a:cs typeface="Arial"/>
              </a:rPr>
              <a:t>Pengamalan</a:t>
            </a:r>
            <a:r>
              <a:rPr lang="en-US" sz="1500" b="1" dirty="0">
                <a:solidFill>
                  <a:srgbClr val="062137"/>
                </a:solidFill>
                <a:latin typeface="Arial"/>
                <a:cs typeface="Arial"/>
              </a:rPr>
              <a:t> </a:t>
            </a:r>
            <a:r>
              <a:rPr lang="en-US" sz="1500" b="1" dirty="0" err="1">
                <a:solidFill>
                  <a:srgbClr val="062137"/>
                </a:solidFill>
                <a:latin typeface="Arial"/>
                <a:cs typeface="Arial"/>
              </a:rPr>
              <a:t>Nilai-nilai</a:t>
            </a:r>
            <a:r>
              <a:rPr lang="en-US" sz="1500" b="1" dirty="0">
                <a:solidFill>
                  <a:srgbClr val="062137"/>
                </a:solidFill>
                <a:latin typeface="Arial"/>
                <a:cs typeface="Arial"/>
              </a:rPr>
              <a:t> Agama</a:t>
            </a:r>
          </a:p>
        </p:txBody>
      </p:sp>
      <p:sp>
        <p:nvSpPr>
          <p:cNvPr id="37" name="Rectangle 36">
            <a:extLst>
              <a:ext uri="{FF2B5EF4-FFF2-40B4-BE49-F238E27FC236}">
                <a16:creationId xmlns:a16="http://schemas.microsoft.com/office/drawing/2014/main" xmlns="" id="{C590836A-8B03-4C4C-A0CF-D47EE1CD5D47}"/>
              </a:ext>
            </a:extLst>
          </p:cNvPr>
          <p:cNvSpPr/>
          <p:nvPr/>
        </p:nvSpPr>
        <p:spPr>
          <a:xfrm>
            <a:off x="6304186" y="3010807"/>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2 </a:t>
            </a:r>
            <a:r>
              <a:rPr lang="en-US" sz="1400" dirty="0" err="1">
                <a:solidFill>
                  <a:srgbClr val="062137"/>
                </a:solidFill>
                <a:latin typeface="Arial"/>
                <a:cs typeface="Arial"/>
              </a:rPr>
              <a:t>Peningkatan</a:t>
            </a:r>
            <a:r>
              <a:rPr lang="en-US" sz="1400" dirty="0">
                <a:solidFill>
                  <a:srgbClr val="062137"/>
                </a:solidFill>
                <a:latin typeface="Arial"/>
                <a:cs typeface="Arial"/>
              </a:rPr>
              <a:t> </a:t>
            </a:r>
            <a:r>
              <a:rPr lang="en-US" sz="1400" dirty="0" err="1">
                <a:solidFill>
                  <a:srgbClr val="062137"/>
                </a:solidFill>
                <a:latin typeface="Arial"/>
                <a:cs typeface="Arial"/>
              </a:rPr>
              <a:t>kualitas</a:t>
            </a:r>
            <a:r>
              <a:rPr lang="en-US" sz="1400" dirty="0">
                <a:solidFill>
                  <a:srgbClr val="062137"/>
                </a:solidFill>
                <a:latin typeface="Arial"/>
                <a:cs typeface="Arial"/>
              </a:rPr>
              <a:t> </a:t>
            </a:r>
            <a:r>
              <a:rPr lang="en-US" sz="1400" dirty="0" err="1">
                <a:solidFill>
                  <a:srgbClr val="062137"/>
                </a:solidFill>
                <a:latin typeface="Arial"/>
                <a:cs typeface="Arial"/>
              </a:rPr>
              <a:t>pelayanan</a:t>
            </a:r>
            <a:r>
              <a:rPr lang="en-US" sz="1400" dirty="0">
                <a:solidFill>
                  <a:srgbClr val="062137"/>
                </a:solidFill>
                <a:latin typeface="Arial"/>
                <a:cs typeface="Arial"/>
              </a:rPr>
              <a:t> </a:t>
            </a:r>
            <a:r>
              <a:rPr lang="en-US" sz="1400" dirty="0" err="1">
                <a:solidFill>
                  <a:srgbClr val="062137"/>
                </a:solidFill>
                <a:latin typeface="Arial"/>
                <a:cs typeface="Arial"/>
              </a:rPr>
              <a:t>kehidupan</a:t>
            </a:r>
            <a:r>
              <a:rPr lang="en-US" sz="1400" dirty="0">
                <a:solidFill>
                  <a:srgbClr val="062137"/>
                </a:solidFill>
                <a:latin typeface="Arial"/>
                <a:cs typeface="Arial"/>
              </a:rPr>
              <a:t> </a:t>
            </a:r>
            <a:r>
              <a:rPr lang="en-US" sz="1400" dirty="0" err="1">
                <a:solidFill>
                  <a:srgbClr val="062137"/>
                </a:solidFill>
                <a:latin typeface="Arial"/>
                <a:cs typeface="Arial"/>
              </a:rPr>
              <a:t>beragama</a:t>
            </a:r>
            <a:endParaRPr lang="en-US" sz="1400" dirty="0">
              <a:solidFill>
                <a:srgbClr val="062137"/>
              </a:solidFill>
              <a:latin typeface="Arial"/>
              <a:cs typeface="Arial"/>
            </a:endParaRPr>
          </a:p>
        </p:txBody>
      </p:sp>
      <p:sp>
        <p:nvSpPr>
          <p:cNvPr id="38" name="Rectangle 37">
            <a:extLst>
              <a:ext uri="{FF2B5EF4-FFF2-40B4-BE49-F238E27FC236}">
                <a16:creationId xmlns:a16="http://schemas.microsoft.com/office/drawing/2014/main" xmlns="" id="{36A1F19F-77F6-429E-B9D4-AE33A8F788B5}"/>
              </a:ext>
            </a:extLst>
          </p:cNvPr>
          <p:cNvSpPr/>
          <p:nvPr/>
        </p:nvSpPr>
        <p:spPr>
          <a:xfrm>
            <a:off x="6304186" y="3847193"/>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3 </a:t>
            </a:r>
            <a:r>
              <a:rPr lang="en-US" sz="1400" dirty="0" err="1">
                <a:solidFill>
                  <a:srgbClr val="062137"/>
                </a:solidFill>
                <a:latin typeface="Arial"/>
                <a:cs typeface="Arial"/>
              </a:rPr>
              <a:t>Penguatan</a:t>
            </a:r>
            <a:r>
              <a:rPr lang="en-US" sz="1400" dirty="0">
                <a:solidFill>
                  <a:srgbClr val="062137"/>
                </a:solidFill>
                <a:latin typeface="Arial"/>
                <a:cs typeface="Arial"/>
              </a:rPr>
              <a:t> </a:t>
            </a:r>
            <a:r>
              <a:rPr lang="en-US" sz="1400" dirty="0" err="1">
                <a:solidFill>
                  <a:srgbClr val="062137"/>
                </a:solidFill>
                <a:latin typeface="Arial"/>
                <a:cs typeface="Arial"/>
              </a:rPr>
              <a:t>jaminan</a:t>
            </a:r>
            <a:r>
              <a:rPr lang="en-US" sz="1400" dirty="0">
                <a:solidFill>
                  <a:srgbClr val="062137"/>
                </a:solidFill>
                <a:latin typeface="Arial"/>
                <a:cs typeface="Arial"/>
              </a:rPr>
              <a:t> </a:t>
            </a:r>
            <a:r>
              <a:rPr lang="en-US" sz="1400" dirty="0" err="1">
                <a:solidFill>
                  <a:srgbClr val="062137"/>
                </a:solidFill>
                <a:latin typeface="Arial"/>
                <a:cs typeface="Arial"/>
              </a:rPr>
              <a:t>produk</a:t>
            </a:r>
            <a:r>
              <a:rPr lang="en-US" sz="1400" dirty="0">
                <a:solidFill>
                  <a:srgbClr val="062137"/>
                </a:solidFill>
                <a:latin typeface="Arial"/>
                <a:cs typeface="Arial"/>
              </a:rPr>
              <a:t> halal</a:t>
            </a:r>
          </a:p>
        </p:txBody>
      </p:sp>
      <p:sp>
        <p:nvSpPr>
          <p:cNvPr id="39" name="Rectangle 38">
            <a:extLst>
              <a:ext uri="{FF2B5EF4-FFF2-40B4-BE49-F238E27FC236}">
                <a16:creationId xmlns:a16="http://schemas.microsoft.com/office/drawing/2014/main" xmlns="" id="{0CF40462-8814-4B06-886B-E96EA1175200}"/>
              </a:ext>
            </a:extLst>
          </p:cNvPr>
          <p:cNvSpPr/>
          <p:nvPr/>
        </p:nvSpPr>
        <p:spPr>
          <a:xfrm>
            <a:off x="6304186" y="4739000"/>
            <a:ext cx="2592288" cy="74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4 </a:t>
            </a:r>
            <a:r>
              <a:rPr lang="en-US" sz="1400" dirty="0" err="1">
                <a:solidFill>
                  <a:srgbClr val="062137"/>
                </a:solidFill>
                <a:latin typeface="Arial"/>
                <a:cs typeface="Arial"/>
              </a:rPr>
              <a:t>Peningkatan</a:t>
            </a:r>
            <a:r>
              <a:rPr lang="en-US" sz="1400" dirty="0">
                <a:solidFill>
                  <a:srgbClr val="062137"/>
                </a:solidFill>
                <a:latin typeface="Arial"/>
                <a:cs typeface="Arial"/>
              </a:rPr>
              <a:t> </a:t>
            </a:r>
            <a:r>
              <a:rPr lang="en-US" sz="1400" dirty="0" err="1">
                <a:solidFill>
                  <a:srgbClr val="062137"/>
                </a:solidFill>
                <a:latin typeface="Arial"/>
                <a:cs typeface="Arial"/>
              </a:rPr>
              <a:t>kualitas</a:t>
            </a:r>
            <a:r>
              <a:rPr lang="en-US" sz="1400" dirty="0">
                <a:solidFill>
                  <a:srgbClr val="062137"/>
                </a:solidFill>
                <a:latin typeface="Arial"/>
                <a:cs typeface="Arial"/>
              </a:rPr>
              <a:t> </a:t>
            </a:r>
            <a:r>
              <a:rPr lang="en-US" sz="1400" dirty="0" err="1">
                <a:solidFill>
                  <a:srgbClr val="062137"/>
                </a:solidFill>
                <a:latin typeface="Arial"/>
                <a:cs typeface="Arial"/>
              </a:rPr>
              <a:t>penyelenggaraan</a:t>
            </a:r>
            <a:r>
              <a:rPr lang="en-US" sz="1400" dirty="0">
                <a:solidFill>
                  <a:srgbClr val="062137"/>
                </a:solidFill>
                <a:latin typeface="Arial"/>
                <a:cs typeface="Arial"/>
              </a:rPr>
              <a:t> haji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umrah</a:t>
            </a:r>
            <a:endParaRPr lang="en-US" sz="1400" dirty="0">
              <a:solidFill>
                <a:srgbClr val="062137"/>
              </a:solidFill>
              <a:latin typeface="Arial"/>
              <a:cs typeface="Arial"/>
            </a:endParaRPr>
          </a:p>
        </p:txBody>
      </p:sp>
      <p:sp>
        <p:nvSpPr>
          <p:cNvPr id="40" name="Rectangle 39">
            <a:extLst>
              <a:ext uri="{FF2B5EF4-FFF2-40B4-BE49-F238E27FC236}">
                <a16:creationId xmlns:a16="http://schemas.microsoft.com/office/drawing/2014/main" xmlns="" id="{3D16B20D-DF9C-42C5-B37A-AFD15B0C6575}"/>
              </a:ext>
            </a:extLst>
          </p:cNvPr>
          <p:cNvSpPr/>
          <p:nvPr/>
        </p:nvSpPr>
        <p:spPr>
          <a:xfrm>
            <a:off x="6304186" y="5663981"/>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5 </a:t>
            </a:r>
            <a:r>
              <a:rPr lang="en-US" sz="1400" dirty="0" err="1">
                <a:solidFill>
                  <a:srgbClr val="062137"/>
                </a:solidFill>
                <a:latin typeface="Arial"/>
                <a:cs typeface="Arial"/>
              </a:rPr>
              <a:t>Pengembangan</a:t>
            </a:r>
            <a:r>
              <a:rPr lang="en-US" sz="1400" dirty="0">
                <a:solidFill>
                  <a:srgbClr val="062137"/>
                </a:solidFill>
                <a:latin typeface="Arial"/>
                <a:cs typeface="Arial"/>
              </a:rPr>
              <a:t> </a:t>
            </a:r>
            <a:r>
              <a:rPr lang="en-US" sz="1400" dirty="0" err="1">
                <a:solidFill>
                  <a:srgbClr val="062137"/>
                </a:solidFill>
                <a:latin typeface="Arial"/>
                <a:cs typeface="Arial"/>
              </a:rPr>
              <a:t>ekonomi</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sumber</a:t>
            </a:r>
            <a:r>
              <a:rPr lang="en-US" sz="1400" dirty="0">
                <a:solidFill>
                  <a:srgbClr val="062137"/>
                </a:solidFill>
                <a:latin typeface="Arial"/>
                <a:cs typeface="Arial"/>
              </a:rPr>
              <a:t> </a:t>
            </a:r>
            <a:r>
              <a:rPr lang="en-US" sz="1400" dirty="0" err="1">
                <a:solidFill>
                  <a:srgbClr val="062137"/>
                </a:solidFill>
                <a:latin typeface="Arial"/>
                <a:cs typeface="Arial"/>
              </a:rPr>
              <a:t>daya</a:t>
            </a:r>
            <a:r>
              <a:rPr lang="en-US" sz="1400" dirty="0">
                <a:solidFill>
                  <a:srgbClr val="062137"/>
                </a:solidFill>
                <a:latin typeface="Arial"/>
                <a:cs typeface="Arial"/>
              </a:rPr>
              <a:t> </a:t>
            </a:r>
            <a:r>
              <a:rPr lang="en-US" sz="1400" dirty="0" err="1">
                <a:solidFill>
                  <a:srgbClr val="062137"/>
                </a:solidFill>
                <a:latin typeface="Arial"/>
                <a:cs typeface="Arial"/>
              </a:rPr>
              <a:t>keagamaan</a:t>
            </a:r>
            <a:endParaRPr lang="en-US" sz="1400" dirty="0">
              <a:solidFill>
                <a:srgbClr val="062137"/>
              </a:solidFill>
              <a:latin typeface="Arial"/>
              <a:cs typeface="Arial"/>
            </a:endParaRPr>
          </a:p>
        </p:txBody>
      </p:sp>
      <p:sp>
        <p:nvSpPr>
          <p:cNvPr id="41" name="Rounded Rectangle 26">
            <a:extLst>
              <a:ext uri="{FF2B5EF4-FFF2-40B4-BE49-F238E27FC236}">
                <a16:creationId xmlns:a16="http://schemas.microsoft.com/office/drawing/2014/main" xmlns="" id="{F1B8FAE0-D961-4FEB-A71C-10D067EB25F2}"/>
              </a:ext>
            </a:extLst>
          </p:cNvPr>
          <p:cNvSpPr/>
          <p:nvPr/>
        </p:nvSpPr>
        <p:spPr>
          <a:xfrm>
            <a:off x="9172991" y="1124744"/>
            <a:ext cx="2952328" cy="5544616"/>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BDF5D9A7-9C18-4923-B198-D89ADD5BC3F3}"/>
              </a:ext>
            </a:extLst>
          </p:cNvPr>
          <p:cNvSpPr/>
          <p:nvPr/>
        </p:nvSpPr>
        <p:spPr>
          <a:xfrm>
            <a:off x="9343272" y="2130123"/>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1 </a:t>
            </a:r>
            <a:r>
              <a:rPr lang="en-US" sz="1400" dirty="0" err="1">
                <a:solidFill>
                  <a:srgbClr val="062137"/>
                </a:solidFill>
                <a:latin typeface="Arial"/>
                <a:cs typeface="Arial"/>
              </a:rPr>
              <a:t>Peningkatan</a:t>
            </a:r>
            <a:r>
              <a:rPr lang="en-US" sz="1400" dirty="0">
                <a:solidFill>
                  <a:srgbClr val="062137"/>
                </a:solidFill>
                <a:latin typeface="Arial"/>
                <a:cs typeface="Arial"/>
              </a:rPr>
              <a:t> </a:t>
            </a:r>
            <a:r>
              <a:rPr lang="en-US" sz="1400" dirty="0" err="1">
                <a:solidFill>
                  <a:srgbClr val="062137"/>
                </a:solidFill>
                <a:latin typeface="Arial"/>
                <a:cs typeface="Arial"/>
              </a:rPr>
              <a:t>budaya</a:t>
            </a:r>
            <a:r>
              <a:rPr lang="en-US" sz="1400" dirty="0">
                <a:solidFill>
                  <a:srgbClr val="062137"/>
                </a:solidFill>
                <a:latin typeface="Arial"/>
                <a:cs typeface="Arial"/>
              </a:rPr>
              <a:t> </a:t>
            </a:r>
            <a:r>
              <a:rPr lang="en-US" sz="1400" dirty="0" err="1">
                <a:solidFill>
                  <a:srgbClr val="062137"/>
                </a:solidFill>
                <a:latin typeface="Arial"/>
                <a:cs typeface="Arial"/>
              </a:rPr>
              <a:t>literasi</a:t>
            </a:r>
            <a:endParaRPr lang="en-US" sz="1400" dirty="0">
              <a:solidFill>
                <a:srgbClr val="062137"/>
              </a:solidFill>
              <a:latin typeface="Arial"/>
              <a:cs typeface="Arial"/>
            </a:endParaRPr>
          </a:p>
        </p:txBody>
      </p:sp>
      <p:sp>
        <p:nvSpPr>
          <p:cNvPr id="43" name="TextBox 42">
            <a:extLst>
              <a:ext uri="{FF2B5EF4-FFF2-40B4-BE49-F238E27FC236}">
                <a16:creationId xmlns:a16="http://schemas.microsoft.com/office/drawing/2014/main" xmlns="" id="{528AAAFE-223D-48E3-9C8A-5EAC51FDD2AF}"/>
              </a:ext>
            </a:extLst>
          </p:cNvPr>
          <p:cNvSpPr txBox="1"/>
          <p:nvPr/>
        </p:nvSpPr>
        <p:spPr>
          <a:xfrm>
            <a:off x="9199256" y="1196752"/>
            <a:ext cx="2880320" cy="784830"/>
          </a:xfrm>
          <a:prstGeom prst="rect">
            <a:avLst/>
          </a:prstGeom>
          <a:noFill/>
        </p:spPr>
        <p:txBody>
          <a:bodyPr wrap="square" rtlCol="0">
            <a:spAutoFit/>
          </a:bodyPr>
          <a:lstStyle/>
          <a:p>
            <a:pPr algn="ctr"/>
            <a:r>
              <a:rPr lang="en-US" sz="1500" b="1" dirty="0">
                <a:solidFill>
                  <a:srgbClr val="062137"/>
                </a:solidFill>
                <a:latin typeface="Arial"/>
                <a:cs typeface="Arial"/>
              </a:rPr>
              <a:t>PP 4</a:t>
            </a:r>
          </a:p>
          <a:p>
            <a:pPr algn="ctr"/>
            <a:r>
              <a:rPr lang="en-US" sz="1500" b="1" dirty="0" err="1">
                <a:solidFill>
                  <a:srgbClr val="062137"/>
                </a:solidFill>
                <a:latin typeface="Arial"/>
                <a:cs typeface="Arial"/>
              </a:rPr>
              <a:t>Peningkatan</a:t>
            </a:r>
            <a:r>
              <a:rPr lang="en-US" sz="1500" b="1" dirty="0">
                <a:solidFill>
                  <a:srgbClr val="062137"/>
                </a:solidFill>
                <a:latin typeface="Arial"/>
                <a:cs typeface="Arial"/>
              </a:rPr>
              <a:t> </a:t>
            </a:r>
            <a:r>
              <a:rPr lang="en-US" sz="1500" b="1" dirty="0" err="1">
                <a:solidFill>
                  <a:srgbClr val="062137"/>
                </a:solidFill>
                <a:latin typeface="Arial"/>
                <a:cs typeface="Arial"/>
              </a:rPr>
              <a:t>Literasi</a:t>
            </a:r>
            <a:r>
              <a:rPr lang="en-US" sz="1500" b="1" dirty="0">
                <a:solidFill>
                  <a:srgbClr val="062137"/>
                </a:solidFill>
                <a:latin typeface="Arial"/>
                <a:cs typeface="Arial"/>
              </a:rPr>
              <a:t>, </a:t>
            </a:r>
            <a:r>
              <a:rPr lang="en-US" sz="1500" b="1" dirty="0" err="1">
                <a:solidFill>
                  <a:srgbClr val="062137"/>
                </a:solidFill>
                <a:latin typeface="Arial"/>
                <a:cs typeface="Arial"/>
              </a:rPr>
              <a:t>Inovasi</a:t>
            </a:r>
            <a:r>
              <a:rPr lang="en-US" sz="1500" b="1" dirty="0">
                <a:solidFill>
                  <a:srgbClr val="062137"/>
                </a:solidFill>
                <a:latin typeface="Arial"/>
                <a:cs typeface="Arial"/>
              </a:rPr>
              <a:t> </a:t>
            </a:r>
            <a:r>
              <a:rPr lang="en-US" sz="1500" b="1" dirty="0" err="1">
                <a:solidFill>
                  <a:srgbClr val="062137"/>
                </a:solidFill>
                <a:latin typeface="Arial"/>
                <a:cs typeface="Arial"/>
              </a:rPr>
              <a:t>dan</a:t>
            </a:r>
            <a:r>
              <a:rPr lang="en-US" sz="1500" b="1" dirty="0">
                <a:solidFill>
                  <a:srgbClr val="062137"/>
                </a:solidFill>
                <a:latin typeface="Arial"/>
                <a:cs typeface="Arial"/>
              </a:rPr>
              <a:t> </a:t>
            </a:r>
            <a:r>
              <a:rPr lang="en-US" sz="1500" b="1" dirty="0" err="1">
                <a:solidFill>
                  <a:srgbClr val="062137"/>
                </a:solidFill>
                <a:latin typeface="Arial"/>
                <a:cs typeface="Arial"/>
              </a:rPr>
              <a:t>Kreativitas</a:t>
            </a:r>
            <a:endParaRPr lang="en-US" sz="1500" b="1" dirty="0">
              <a:solidFill>
                <a:srgbClr val="062137"/>
              </a:solidFill>
              <a:latin typeface="Arial"/>
              <a:cs typeface="Arial"/>
            </a:endParaRPr>
          </a:p>
        </p:txBody>
      </p:sp>
      <p:sp>
        <p:nvSpPr>
          <p:cNvPr id="44" name="Rectangle 43">
            <a:extLst>
              <a:ext uri="{FF2B5EF4-FFF2-40B4-BE49-F238E27FC236}">
                <a16:creationId xmlns:a16="http://schemas.microsoft.com/office/drawing/2014/main" xmlns="" id="{33144FA4-32B1-498B-BD96-3203CB6356CD}"/>
              </a:ext>
            </a:extLst>
          </p:cNvPr>
          <p:cNvSpPr/>
          <p:nvPr/>
        </p:nvSpPr>
        <p:spPr>
          <a:xfrm>
            <a:off x="9323106" y="3268396"/>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2 </a:t>
            </a:r>
            <a:r>
              <a:rPr lang="en-US" sz="1400" dirty="0" err="1">
                <a:solidFill>
                  <a:srgbClr val="062137"/>
                </a:solidFill>
                <a:latin typeface="Arial"/>
                <a:cs typeface="Arial"/>
              </a:rPr>
              <a:t>Pengembangan</a:t>
            </a:r>
            <a:r>
              <a:rPr lang="en-US" sz="1400" dirty="0">
                <a:solidFill>
                  <a:srgbClr val="062137"/>
                </a:solidFill>
                <a:latin typeface="Arial"/>
                <a:cs typeface="Arial"/>
              </a:rPr>
              <a:t> </a:t>
            </a:r>
            <a:r>
              <a:rPr lang="en-US" sz="1400" dirty="0" err="1">
                <a:solidFill>
                  <a:srgbClr val="062137"/>
                </a:solidFill>
                <a:latin typeface="Arial"/>
                <a:cs typeface="Arial"/>
              </a:rPr>
              <a:t>budaya</a:t>
            </a:r>
            <a:r>
              <a:rPr lang="en-US" sz="1400" dirty="0">
                <a:solidFill>
                  <a:srgbClr val="062137"/>
                </a:solidFill>
                <a:latin typeface="Arial"/>
                <a:cs typeface="Arial"/>
              </a:rPr>
              <a:t> </a:t>
            </a:r>
            <a:r>
              <a:rPr lang="en-US" sz="1400" dirty="0" err="1">
                <a:solidFill>
                  <a:srgbClr val="062137"/>
                </a:solidFill>
                <a:latin typeface="Arial"/>
                <a:cs typeface="Arial"/>
              </a:rPr>
              <a:t>iptek</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inovasi</a:t>
            </a:r>
            <a:endParaRPr lang="en-US" sz="1400" dirty="0">
              <a:solidFill>
                <a:srgbClr val="062137"/>
              </a:solidFill>
              <a:latin typeface="Arial"/>
              <a:cs typeface="Arial"/>
            </a:endParaRPr>
          </a:p>
        </p:txBody>
      </p:sp>
      <p:sp>
        <p:nvSpPr>
          <p:cNvPr id="45" name="Rectangle 44">
            <a:extLst>
              <a:ext uri="{FF2B5EF4-FFF2-40B4-BE49-F238E27FC236}">
                <a16:creationId xmlns:a16="http://schemas.microsoft.com/office/drawing/2014/main" xmlns="" id="{0D7707C1-B55E-481E-BE62-765D95D89B35}"/>
              </a:ext>
            </a:extLst>
          </p:cNvPr>
          <p:cNvSpPr/>
          <p:nvPr/>
        </p:nvSpPr>
        <p:spPr>
          <a:xfrm>
            <a:off x="9323106" y="4434379"/>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3 </a:t>
            </a:r>
            <a:r>
              <a:rPr lang="en-US" sz="1400" dirty="0" err="1">
                <a:solidFill>
                  <a:srgbClr val="062137"/>
                </a:solidFill>
                <a:latin typeface="Arial"/>
                <a:cs typeface="Arial"/>
              </a:rPr>
              <a:t>Peningkatan</a:t>
            </a:r>
            <a:r>
              <a:rPr lang="en-US" sz="1400" dirty="0">
                <a:solidFill>
                  <a:srgbClr val="062137"/>
                </a:solidFill>
                <a:latin typeface="Arial"/>
                <a:cs typeface="Arial"/>
              </a:rPr>
              <a:t> </a:t>
            </a:r>
            <a:r>
              <a:rPr lang="en-US" sz="1400" dirty="0" err="1">
                <a:solidFill>
                  <a:srgbClr val="062137"/>
                </a:solidFill>
                <a:latin typeface="Arial"/>
                <a:cs typeface="Arial"/>
              </a:rPr>
              <a:t>kreativitas</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daya</a:t>
            </a:r>
            <a:r>
              <a:rPr lang="en-US" sz="1400" dirty="0">
                <a:solidFill>
                  <a:srgbClr val="062137"/>
                </a:solidFill>
                <a:latin typeface="Arial"/>
                <a:cs typeface="Arial"/>
              </a:rPr>
              <a:t> </a:t>
            </a:r>
            <a:r>
              <a:rPr lang="en-US" sz="1400" dirty="0" err="1">
                <a:solidFill>
                  <a:srgbClr val="062137"/>
                </a:solidFill>
                <a:latin typeface="Arial"/>
                <a:cs typeface="Arial"/>
              </a:rPr>
              <a:t>cipta</a:t>
            </a:r>
            <a:endParaRPr lang="en-US" sz="1400" dirty="0">
              <a:solidFill>
                <a:srgbClr val="062137"/>
              </a:solidFill>
              <a:latin typeface="Arial"/>
              <a:cs typeface="Arial"/>
            </a:endParaRPr>
          </a:p>
        </p:txBody>
      </p:sp>
      <p:sp>
        <p:nvSpPr>
          <p:cNvPr id="46" name="Rectangle 45">
            <a:extLst>
              <a:ext uri="{FF2B5EF4-FFF2-40B4-BE49-F238E27FC236}">
                <a16:creationId xmlns:a16="http://schemas.microsoft.com/office/drawing/2014/main" xmlns="" id="{F60D1606-4D68-4CB6-B895-6151FD6AC9CC}"/>
              </a:ext>
            </a:extLst>
          </p:cNvPr>
          <p:cNvSpPr/>
          <p:nvPr/>
        </p:nvSpPr>
        <p:spPr>
          <a:xfrm>
            <a:off x="9343272" y="5591973"/>
            <a:ext cx="2592288"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62137"/>
                </a:solidFill>
                <a:latin typeface="Arial"/>
                <a:cs typeface="Arial"/>
              </a:rPr>
              <a:t>KP 4 </a:t>
            </a:r>
            <a:r>
              <a:rPr lang="en-US" sz="1400" dirty="0" err="1">
                <a:solidFill>
                  <a:srgbClr val="062137"/>
                </a:solidFill>
                <a:latin typeface="Arial"/>
                <a:cs typeface="Arial"/>
              </a:rPr>
              <a:t>Penguatan</a:t>
            </a:r>
            <a:r>
              <a:rPr lang="en-US" sz="1400" dirty="0">
                <a:solidFill>
                  <a:srgbClr val="062137"/>
                </a:solidFill>
                <a:latin typeface="Arial"/>
                <a:cs typeface="Arial"/>
              </a:rPr>
              <a:t> </a:t>
            </a:r>
            <a:r>
              <a:rPr lang="en-US" sz="1400" dirty="0" err="1">
                <a:solidFill>
                  <a:srgbClr val="062137"/>
                </a:solidFill>
                <a:latin typeface="Arial"/>
                <a:cs typeface="Arial"/>
              </a:rPr>
              <a:t>institusi</a:t>
            </a:r>
            <a:r>
              <a:rPr lang="en-US" sz="1400" dirty="0">
                <a:solidFill>
                  <a:srgbClr val="062137"/>
                </a:solidFill>
                <a:latin typeface="Arial"/>
                <a:cs typeface="Arial"/>
              </a:rPr>
              <a:t> </a:t>
            </a:r>
            <a:r>
              <a:rPr lang="en-US" sz="1400" dirty="0" err="1">
                <a:solidFill>
                  <a:srgbClr val="062137"/>
                </a:solidFill>
                <a:latin typeface="Arial"/>
                <a:cs typeface="Arial"/>
              </a:rPr>
              <a:t>sosial</a:t>
            </a:r>
            <a:r>
              <a:rPr lang="en-US" sz="1400" dirty="0">
                <a:solidFill>
                  <a:srgbClr val="062137"/>
                </a:solidFill>
                <a:latin typeface="Arial"/>
                <a:cs typeface="Arial"/>
              </a:rPr>
              <a:t> </a:t>
            </a:r>
            <a:r>
              <a:rPr lang="en-US" sz="1400" dirty="0" err="1">
                <a:solidFill>
                  <a:srgbClr val="062137"/>
                </a:solidFill>
                <a:latin typeface="Arial"/>
                <a:cs typeface="Arial"/>
              </a:rPr>
              <a:t>penggerak</a:t>
            </a:r>
            <a:r>
              <a:rPr lang="en-US" sz="1400" dirty="0">
                <a:solidFill>
                  <a:srgbClr val="062137"/>
                </a:solidFill>
                <a:latin typeface="Arial"/>
                <a:cs typeface="Arial"/>
              </a:rPr>
              <a:t> </a:t>
            </a:r>
            <a:r>
              <a:rPr lang="en-US" sz="1400" dirty="0" err="1">
                <a:solidFill>
                  <a:srgbClr val="062137"/>
                </a:solidFill>
                <a:latin typeface="Arial"/>
                <a:cs typeface="Arial"/>
              </a:rPr>
              <a:t>literasi</a:t>
            </a:r>
            <a:r>
              <a:rPr lang="en-US" sz="1400" dirty="0">
                <a:solidFill>
                  <a:srgbClr val="062137"/>
                </a:solidFill>
                <a:latin typeface="Arial"/>
                <a:cs typeface="Arial"/>
              </a:rPr>
              <a:t> </a:t>
            </a:r>
            <a:r>
              <a:rPr lang="en-US" sz="1400" dirty="0" err="1">
                <a:solidFill>
                  <a:srgbClr val="062137"/>
                </a:solidFill>
                <a:latin typeface="Arial"/>
                <a:cs typeface="Arial"/>
              </a:rPr>
              <a:t>dan</a:t>
            </a:r>
            <a:r>
              <a:rPr lang="en-US" sz="1400" dirty="0">
                <a:solidFill>
                  <a:srgbClr val="062137"/>
                </a:solidFill>
                <a:latin typeface="Arial"/>
                <a:cs typeface="Arial"/>
              </a:rPr>
              <a:t> </a:t>
            </a:r>
            <a:r>
              <a:rPr lang="en-US" sz="1400" dirty="0" err="1">
                <a:solidFill>
                  <a:srgbClr val="062137"/>
                </a:solidFill>
                <a:latin typeface="Arial"/>
                <a:cs typeface="Arial"/>
              </a:rPr>
              <a:t>inovasi</a:t>
            </a:r>
            <a:endParaRPr lang="en-US" sz="1400" dirty="0">
              <a:solidFill>
                <a:srgbClr val="062137"/>
              </a:solidFill>
              <a:latin typeface="Arial"/>
              <a:cs typeface="Arial"/>
            </a:endParaRPr>
          </a:p>
        </p:txBody>
      </p:sp>
      <p:sp>
        <p:nvSpPr>
          <p:cNvPr id="47" name="TextBox 46">
            <a:extLst>
              <a:ext uri="{FF2B5EF4-FFF2-40B4-BE49-F238E27FC236}">
                <a16:creationId xmlns:a16="http://schemas.microsoft.com/office/drawing/2014/main" xmlns="" id="{32A348CB-0604-4901-BC41-BBEF369A8A76}"/>
              </a:ext>
            </a:extLst>
          </p:cNvPr>
          <p:cNvSpPr txBox="1"/>
          <p:nvPr/>
        </p:nvSpPr>
        <p:spPr>
          <a:xfrm>
            <a:off x="874100" y="640195"/>
            <a:ext cx="10153128" cy="461665"/>
          </a:xfrm>
          <a:prstGeom prst="rect">
            <a:avLst/>
          </a:prstGeom>
          <a:noFill/>
        </p:spPr>
        <p:txBody>
          <a:bodyPr wrap="square" rtlCol="0">
            <a:spAutoFit/>
          </a:bodyPr>
          <a:lstStyle/>
          <a:p>
            <a:pPr algn="ctr"/>
            <a:r>
              <a:rPr lang="en-US" sz="2400" b="1" dirty="0">
                <a:solidFill>
                  <a:schemeClr val="tx1">
                    <a:lumMod val="50000"/>
                  </a:schemeClr>
                </a:solidFill>
              </a:rPr>
              <a:t>PN PEMBANGUNAN KEBUDAYAAN DAN KARAKTER BANGSA </a:t>
            </a:r>
          </a:p>
        </p:txBody>
      </p:sp>
      <p:sp>
        <p:nvSpPr>
          <p:cNvPr id="48" name="Persegi Bersudut Tumpul 2">
            <a:extLst>
              <a:ext uri="{FF2B5EF4-FFF2-40B4-BE49-F238E27FC236}">
                <a16:creationId xmlns:a16="http://schemas.microsoft.com/office/drawing/2014/main" xmlns="" id="{C872FFB6-47B3-482D-B91B-78DB60A970DA}"/>
              </a:ext>
            </a:extLst>
          </p:cNvPr>
          <p:cNvSpPr/>
          <p:nvPr/>
        </p:nvSpPr>
        <p:spPr>
          <a:xfrm>
            <a:off x="203065" y="3754581"/>
            <a:ext cx="2724818" cy="914400"/>
          </a:xfrm>
          <a:prstGeom prst="roundRect">
            <a:avLst/>
          </a:prstGeom>
          <a:noFill/>
          <a:ln w="285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17765642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0F788A7-B869-43AA-BE54-B891CDE630C1}"/>
              </a:ext>
            </a:extLst>
          </p:cNvPr>
          <p:cNvGrpSpPr/>
          <p:nvPr/>
        </p:nvGrpSpPr>
        <p:grpSpPr>
          <a:xfrm>
            <a:off x="11031306" y="1636845"/>
            <a:ext cx="1160694" cy="3584311"/>
            <a:chOff x="11031305" y="1500797"/>
            <a:chExt cx="1160694" cy="3584311"/>
          </a:xfrm>
        </p:grpSpPr>
        <p:sp>
          <p:nvSpPr>
            <p:cNvPr id="26" name="Freeform: Shape 25">
              <a:extLst>
                <a:ext uri="{FF2B5EF4-FFF2-40B4-BE49-F238E27FC236}">
                  <a16:creationId xmlns:a16="http://schemas.microsoft.com/office/drawing/2014/main" xmlns="" id="{C0663C1F-281A-4C10-97AD-D0FF814242FE}"/>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27" name="TextBox 26">
              <a:extLst>
                <a:ext uri="{FF2B5EF4-FFF2-40B4-BE49-F238E27FC236}">
                  <a16:creationId xmlns:a16="http://schemas.microsoft.com/office/drawing/2014/main" xmlns="" id="{F2D209E6-E41E-4EBF-9FC0-A2AC48B1808A}"/>
                </a:ext>
              </a:extLst>
            </p:cNvPr>
            <p:cNvSpPr txBox="1"/>
            <p:nvPr/>
          </p:nvSpPr>
          <p:spPr>
            <a:xfrm rot="16200000">
              <a:off x="10935099" y="3288978"/>
              <a:ext cx="1980846" cy="472551"/>
            </a:xfrm>
            <a:prstGeom prst="rect">
              <a:avLst/>
            </a:prstGeom>
            <a:noFill/>
          </p:spPr>
          <p:txBody>
            <a:bodyPr wrap="square" rtlCol="0">
              <a:spAutoFit/>
            </a:bodyPr>
            <a:lstStyle/>
            <a:p>
              <a:pPr algn="ctr"/>
              <a:r>
                <a:rPr lang="en-US" sz="2400" b="1" dirty="0" err="1">
                  <a:solidFill>
                    <a:schemeClr val="bg1">
                      <a:lumMod val="95000"/>
                    </a:schemeClr>
                  </a:solidFill>
                  <a:latin typeface="Tw Cen MT" panose="020B0602020104020603" pitchFamily="34" charset="0"/>
                </a:rPr>
                <a:t>Implementasi</a:t>
              </a:r>
              <a:endParaRPr lang="en-US" sz="2400" b="1" dirty="0">
                <a:solidFill>
                  <a:schemeClr val="bg1">
                    <a:lumMod val="95000"/>
                  </a:schemeClr>
                </a:solidFill>
                <a:latin typeface="Tw Cen MT" panose="020B0602020104020603" pitchFamily="34" charset="0"/>
              </a:endParaRPr>
            </a:p>
          </p:txBody>
        </p:sp>
        <p:pic>
          <p:nvPicPr>
            <p:cNvPr id="28" name="Picture 27">
              <a:extLst>
                <a:ext uri="{FF2B5EF4-FFF2-40B4-BE49-F238E27FC236}">
                  <a16:creationId xmlns:a16="http://schemas.microsoft.com/office/drawing/2014/main" xmlns="" id="{AE46AC4D-F4E3-4A3A-8C90-3CAF25A8D6B2}"/>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29" name="Picture 28">
              <a:extLst>
                <a:ext uri="{FF2B5EF4-FFF2-40B4-BE49-F238E27FC236}">
                  <a16:creationId xmlns:a16="http://schemas.microsoft.com/office/drawing/2014/main" xmlns="" id="{1E4FE98D-2FC2-444D-ACAF-86D1C01DED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30" name="Picture 29">
              <a:extLst>
                <a:ext uri="{FF2B5EF4-FFF2-40B4-BE49-F238E27FC236}">
                  <a16:creationId xmlns:a16="http://schemas.microsoft.com/office/drawing/2014/main" xmlns="" id="{9C9FCA98-7524-4733-BF48-A4ECC15E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Program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Kerja</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Pusat SIKN dan JIKN 2019 - 2024</a:t>
            </a:r>
          </a:p>
        </p:txBody>
      </p:sp>
      <p:sp>
        <p:nvSpPr>
          <p:cNvPr id="12" name="Slide Number Placeholder 1">
            <a:extLst>
              <a:ext uri="{FF2B5EF4-FFF2-40B4-BE49-F238E27FC236}">
                <a16:creationId xmlns:a16="http://schemas.microsoft.com/office/drawing/2014/main" xmlns="" id="{18CD9641-FF01-49FD-B06F-5446DF5DEB67}"/>
              </a:ext>
            </a:extLst>
          </p:cNvPr>
          <p:cNvSpPr>
            <a:spLocks noGrp="1"/>
          </p:cNvSpPr>
          <p:nvPr>
            <p:ph type="sldNum" sz="quarter" idx="12"/>
          </p:nvPr>
        </p:nvSpPr>
        <p:spPr>
          <a:xfrm>
            <a:off x="8469808" y="6035023"/>
            <a:ext cx="2742486" cy="491744"/>
          </a:xfrm>
        </p:spPr>
        <p:txBody>
          <a:bodyPr/>
          <a:lstStyle/>
          <a:p>
            <a:endParaRPr lang="id-ID" dirty="0"/>
          </a:p>
        </p:txBody>
      </p:sp>
      <p:graphicFrame>
        <p:nvGraphicFramePr>
          <p:cNvPr id="13" name="Diagram 12">
            <a:extLst>
              <a:ext uri="{FF2B5EF4-FFF2-40B4-BE49-F238E27FC236}">
                <a16:creationId xmlns:a16="http://schemas.microsoft.com/office/drawing/2014/main" xmlns="" id="{0BEA72BB-A412-4459-98A8-9383D8156A90}"/>
              </a:ext>
            </a:extLst>
          </p:cNvPr>
          <p:cNvGraphicFramePr/>
          <p:nvPr>
            <p:extLst>
              <p:ext uri="{D42A27DB-BD31-4B8C-83A1-F6EECF244321}">
                <p14:modId xmlns:p14="http://schemas.microsoft.com/office/powerpoint/2010/main" val="4084153592"/>
              </p:ext>
            </p:extLst>
          </p:nvPr>
        </p:nvGraphicFramePr>
        <p:xfrm>
          <a:off x="1995424" y="980728"/>
          <a:ext cx="7291252" cy="56886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Oval 13">
            <a:extLst>
              <a:ext uri="{FF2B5EF4-FFF2-40B4-BE49-F238E27FC236}">
                <a16:creationId xmlns:a16="http://schemas.microsoft.com/office/drawing/2014/main" xmlns="" id="{E9F383C6-E774-46E0-AA7E-CDCC5E24AB98}"/>
              </a:ext>
            </a:extLst>
          </p:cNvPr>
          <p:cNvSpPr/>
          <p:nvPr/>
        </p:nvSpPr>
        <p:spPr>
          <a:xfrm>
            <a:off x="7540040" y="2564904"/>
            <a:ext cx="628101" cy="528216"/>
          </a:xfrm>
          <a:prstGeom prst="ellipse">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685487"/>
            <a:r>
              <a:rPr lang="id-ID" sz="1600" dirty="0">
                <a:solidFill>
                  <a:prstClr val="white"/>
                </a:solidFill>
              </a:rPr>
              <a:t>KP 2</a:t>
            </a:r>
          </a:p>
        </p:txBody>
      </p:sp>
      <p:sp>
        <p:nvSpPr>
          <p:cNvPr id="16" name="Oval 15">
            <a:extLst>
              <a:ext uri="{FF2B5EF4-FFF2-40B4-BE49-F238E27FC236}">
                <a16:creationId xmlns:a16="http://schemas.microsoft.com/office/drawing/2014/main" xmlns="" id="{23F9EEC2-3908-464C-9DB4-A2A1C73CA70A}"/>
              </a:ext>
            </a:extLst>
          </p:cNvPr>
          <p:cNvSpPr/>
          <p:nvPr/>
        </p:nvSpPr>
        <p:spPr>
          <a:xfrm>
            <a:off x="5379798" y="980727"/>
            <a:ext cx="576064" cy="515564"/>
          </a:xfrm>
          <a:prstGeom prst="ellipse">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685487"/>
            <a:r>
              <a:rPr lang="id-ID" sz="1600" dirty="0">
                <a:solidFill>
                  <a:prstClr val="white"/>
                </a:solidFill>
              </a:rPr>
              <a:t>KP 1</a:t>
            </a:r>
          </a:p>
        </p:txBody>
      </p:sp>
      <p:sp>
        <p:nvSpPr>
          <p:cNvPr id="17" name="Oval 16">
            <a:extLst>
              <a:ext uri="{FF2B5EF4-FFF2-40B4-BE49-F238E27FC236}">
                <a16:creationId xmlns:a16="http://schemas.microsoft.com/office/drawing/2014/main" xmlns="" id="{975F4C03-B1A9-400F-894D-951B64A26B2F}"/>
              </a:ext>
            </a:extLst>
          </p:cNvPr>
          <p:cNvSpPr/>
          <p:nvPr/>
        </p:nvSpPr>
        <p:spPr>
          <a:xfrm>
            <a:off x="6701344" y="5116304"/>
            <a:ext cx="586701" cy="528216"/>
          </a:xfrm>
          <a:prstGeom prst="ellipse">
            <a:avLst/>
          </a:prstGeom>
          <a:solidFill>
            <a:schemeClr val="accent4">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685487"/>
            <a:r>
              <a:rPr lang="id-ID" sz="1600" dirty="0">
                <a:solidFill>
                  <a:prstClr val="white"/>
                </a:solidFill>
              </a:rPr>
              <a:t>KP 3</a:t>
            </a:r>
          </a:p>
        </p:txBody>
      </p:sp>
      <p:sp>
        <p:nvSpPr>
          <p:cNvPr id="18" name="Oval 17">
            <a:extLst>
              <a:ext uri="{FF2B5EF4-FFF2-40B4-BE49-F238E27FC236}">
                <a16:creationId xmlns:a16="http://schemas.microsoft.com/office/drawing/2014/main" xmlns="" id="{BB903C45-B55D-4F1A-8BC5-8CBEB1B62967}"/>
              </a:ext>
            </a:extLst>
          </p:cNvPr>
          <p:cNvSpPr/>
          <p:nvPr/>
        </p:nvSpPr>
        <p:spPr>
          <a:xfrm>
            <a:off x="4011647" y="5110584"/>
            <a:ext cx="576064" cy="528216"/>
          </a:xfrm>
          <a:prstGeom prst="ellipse">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685487"/>
            <a:r>
              <a:rPr lang="id-ID" sz="1600" dirty="0">
                <a:solidFill>
                  <a:prstClr val="white"/>
                </a:solidFill>
              </a:rPr>
              <a:t>KP 4</a:t>
            </a:r>
          </a:p>
        </p:txBody>
      </p:sp>
      <p:sp>
        <p:nvSpPr>
          <p:cNvPr id="19" name="Oval 18">
            <a:extLst>
              <a:ext uri="{FF2B5EF4-FFF2-40B4-BE49-F238E27FC236}">
                <a16:creationId xmlns:a16="http://schemas.microsoft.com/office/drawing/2014/main" xmlns="" id="{F2756A85-6D93-4507-8D55-D7A38C3ABCA9}"/>
              </a:ext>
            </a:extLst>
          </p:cNvPr>
          <p:cNvSpPr/>
          <p:nvPr/>
        </p:nvSpPr>
        <p:spPr>
          <a:xfrm>
            <a:off x="3147550" y="2564904"/>
            <a:ext cx="576064" cy="528216"/>
          </a:xfrm>
          <a:prstGeom prst="ellipse">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685487"/>
            <a:r>
              <a:rPr lang="id-ID" sz="1600" dirty="0">
                <a:solidFill>
                  <a:prstClr val="white"/>
                </a:solidFill>
              </a:rPr>
              <a:t>KP 5</a:t>
            </a:r>
          </a:p>
        </p:txBody>
      </p:sp>
      <p:grpSp>
        <p:nvGrpSpPr>
          <p:cNvPr id="21" name="Group 20">
            <a:extLst>
              <a:ext uri="{FF2B5EF4-FFF2-40B4-BE49-F238E27FC236}">
                <a16:creationId xmlns:a16="http://schemas.microsoft.com/office/drawing/2014/main" xmlns="" id="{60D9FD66-6823-40DF-B58A-A1A0931222F8}"/>
              </a:ext>
            </a:extLst>
          </p:cNvPr>
          <p:cNvGrpSpPr/>
          <p:nvPr/>
        </p:nvGrpSpPr>
        <p:grpSpPr>
          <a:xfrm>
            <a:off x="8648324" y="2246435"/>
            <a:ext cx="2324472" cy="2187017"/>
            <a:chOff x="8570184" y="2007105"/>
            <a:chExt cx="3357086" cy="1614435"/>
          </a:xfrm>
        </p:grpSpPr>
        <p:sp>
          <p:nvSpPr>
            <p:cNvPr id="22" name="Rounded Rectangle 55">
              <a:extLst>
                <a:ext uri="{FF2B5EF4-FFF2-40B4-BE49-F238E27FC236}">
                  <a16:creationId xmlns:a16="http://schemas.microsoft.com/office/drawing/2014/main" xmlns="" id="{FCCF8840-BCDD-4EA8-9CAF-E603DD337AAB}"/>
                </a:ext>
              </a:extLst>
            </p:cNvPr>
            <p:cNvSpPr/>
            <p:nvPr/>
          </p:nvSpPr>
          <p:spPr>
            <a:xfrm>
              <a:off x="8570185" y="2007105"/>
              <a:ext cx="3357085" cy="317426"/>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rgbClr val="141618"/>
                  </a:solidFill>
                  <a:latin typeface="+mj-lt"/>
                </a:rPr>
                <a:t>ProPN</a:t>
              </a:r>
              <a:r>
                <a:rPr lang="id-ID" sz="1050" dirty="0">
                  <a:solidFill>
                    <a:srgbClr val="141618"/>
                  </a:solidFill>
                  <a:latin typeface="+mj-lt"/>
                </a:rPr>
                <a:t>: Penguatan pendidikan kewarganegaraan</a:t>
              </a:r>
            </a:p>
          </p:txBody>
        </p:sp>
        <p:sp>
          <p:nvSpPr>
            <p:cNvPr id="23" name="Rounded Rectangle 55">
              <a:extLst>
                <a:ext uri="{FF2B5EF4-FFF2-40B4-BE49-F238E27FC236}">
                  <a16:creationId xmlns:a16="http://schemas.microsoft.com/office/drawing/2014/main" xmlns="" id="{F7BA8491-71BC-4A71-A1B5-CF2548B8B2FB}"/>
                </a:ext>
              </a:extLst>
            </p:cNvPr>
            <p:cNvSpPr/>
            <p:nvPr/>
          </p:nvSpPr>
          <p:spPr>
            <a:xfrm>
              <a:off x="8570185" y="2349524"/>
              <a:ext cx="3357085" cy="313012"/>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rgbClr val="141618"/>
                  </a:solidFill>
                  <a:latin typeface="+mj-lt"/>
                </a:rPr>
                <a:t>ProPN</a:t>
              </a:r>
              <a:r>
                <a:rPr lang="id-ID" sz="1050" dirty="0">
                  <a:solidFill>
                    <a:srgbClr val="141618"/>
                  </a:solidFill>
                  <a:latin typeface="+mj-lt"/>
                </a:rPr>
                <a:t>: Peningkatan kepeloporan dan kesukarelawanan pemuda</a:t>
              </a:r>
            </a:p>
          </p:txBody>
        </p:sp>
        <p:sp>
          <p:nvSpPr>
            <p:cNvPr id="31" name="Rounded Rectangle 55">
              <a:extLst>
                <a:ext uri="{FF2B5EF4-FFF2-40B4-BE49-F238E27FC236}">
                  <a16:creationId xmlns:a16="http://schemas.microsoft.com/office/drawing/2014/main" xmlns="" id="{8790B531-B2E0-4160-9C5A-15C56B796C86}"/>
                </a:ext>
              </a:extLst>
            </p:cNvPr>
            <p:cNvSpPr/>
            <p:nvPr/>
          </p:nvSpPr>
          <p:spPr>
            <a:xfrm>
              <a:off x="8570185" y="2695832"/>
              <a:ext cx="3357085" cy="261418"/>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050" b="1" dirty="0" err="1">
                  <a:solidFill>
                    <a:srgbClr val="141618"/>
                  </a:solidFill>
                  <a:latin typeface="+mj-lt"/>
                </a:rPr>
                <a:t>ProPN</a:t>
              </a:r>
              <a:r>
                <a:rPr lang="en-US" sz="1050" dirty="0">
                  <a:solidFill>
                    <a:srgbClr val="141618"/>
                  </a:solidFill>
                  <a:latin typeface="+mj-lt"/>
                </a:rPr>
                <a:t>: </a:t>
              </a:r>
              <a:r>
                <a:rPr lang="x-none" sz="1050" dirty="0">
                  <a:solidFill>
                    <a:srgbClr val="141618"/>
                  </a:solidFill>
                  <a:latin typeface="+mj-lt"/>
                </a:rPr>
                <a:t>Pengembangan pendidikan kepramukaan</a:t>
              </a:r>
              <a:endParaRPr lang="id-ID" sz="1050" dirty="0">
                <a:solidFill>
                  <a:srgbClr val="141618"/>
                </a:solidFill>
                <a:latin typeface="+mj-lt"/>
              </a:endParaRPr>
            </a:p>
          </p:txBody>
        </p:sp>
        <p:sp>
          <p:nvSpPr>
            <p:cNvPr id="32" name="Rounded Rectangle 55">
              <a:extLst>
                <a:ext uri="{FF2B5EF4-FFF2-40B4-BE49-F238E27FC236}">
                  <a16:creationId xmlns:a16="http://schemas.microsoft.com/office/drawing/2014/main" xmlns="" id="{05D127E7-4440-49F9-9977-8FD4913B6FEB}"/>
                </a:ext>
              </a:extLst>
            </p:cNvPr>
            <p:cNvSpPr/>
            <p:nvPr/>
          </p:nvSpPr>
          <p:spPr>
            <a:xfrm>
              <a:off x="8570185" y="2999411"/>
              <a:ext cx="3357085" cy="261418"/>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rgbClr val="141618"/>
                  </a:solidFill>
                  <a:latin typeface="+mj-lt"/>
                </a:rPr>
                <a:t>ProPN</a:t>
              </a:r>
              <a:r>
                <a:rPr lang="id-ID" sz="1050" dirty="0">
                  <a:solidFill>
                    <a:srgbClr val="141618"/>
                  </a:solidFill>
                  <a:latin typeface="+mj-lt"/>
                </a:rPr>
                <a:t>: Pengembangan pendidikan kepramukaan</a:t>
              </a:r>
            </a:p>
          </p:txBody>
        </p:sp>
        <p:sp>
          <p:nvSpPr>
            <p:cNvPr id="33" name="Rounded Rectangle 55">
              <a:extLst>
                <a:ext uri="{FF2B5EF4-FFF2-40B4-BE49-F238E27FC236}">
                  <a16:creationId xmlns:a16="http://schemas.microsoft.com/office/drawing/2014/main" xmlns="" id="{899801F8-C5FE-4D18-B1E4-1D2F020EC160}"/>
                </a:ext>
              </a:extLst>
            </p:cNvPr>
            <p:cNvSpPr/>
            <p:nvPr/>
          </p:nvSpPr>
          <p:spPr>
            <a:xfrm>
              <a:off x="8570184" y="3308986"/>
              <a:ext cx="3357085" cy="312554"/>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x-none" sz="1050" b="1" dirty="0">
                  <a:solidFill>
                    <a:srgbClr val="141618"/>
                  </a:solidFill>
                  <a:latin typeface="+mj-lt"/>
                </a:rPr>
                <a:t>ProPN</a:t>
              </a:r>
              <a:r>
                <a:rPr lang="x-none" sz="1050" dirty="0">
                  <a:solidFill>
                    <a:srgbClr val="141618"/>
                  </a:solidFill>
                  <a:latin typeface="+mj-lt"/>
                </a:rPr>
                <a:t>: Pemantapan nilai-nilai kebangsaan dan bela negara </a:t>
              </a:r>
              <a:endParaRPr lang="id-ID" sz="1050" dirty="0">
                <a:solidFill>
                  <a:srgbClr val="141618"/>
                </a:solidFill>
                <a:latin typeface="+mj-lt"/>
              </a:endParaRPr>
            </a:p>
          </p:txBody>
        </p:sp>
      </p:grpSp>
      <p:grpSp>
        <p:nvGrpSpPr>
          <p:cNvPr id="34" name="Group 33">
            <a:extLst>
              <a:ext uri="{FF2B5EF4-FFF2-40B4-BE49-F238E27FC236}">
                <a16:creationId xmlns:a16="http://schemas.microsoft.com/office/drawing/2014/main" xmlns="" id="{FF5969DA-73F4-4A81-B342-0742F6532CE3}"/>
              </a:ext>
            </a:extLst>
          </p:cNvPr>
          <p:cNvGrpSpPr/>
          <p:nvPr/>
        </p:nvGrpSpPr>
        <p:grpSpPr>
          <a:xfrm>
            <a:off x="6529194" y="908719"/>
            <a:ext cx="4305064" cy="809245"/>
            <a:chOff x="6607839" y="709995"/>
            <a:chExt cx="4420842" cy="441189"/>
          </a:xfrm>
        </p:grpSpPr>
        <p:sp>
          <p:nvSpPr>
            <p:cNvPr id="35" name="Rounded Rectangle 54">
              <a:extLst>
                <a:ext uri="{FF2B5EF4-FFF2-40B4-BE49-F238E27FC236}">
                  <a16:creationId xmlns:a16="http://schemas.microsoft.com/office/drawing/2014/main" xmlns="" id="{98F7F41A-18CE-4758-A6BF-8DA5D395E8AE}"/>
                </a:ext>
              </a:extLst>
            </p:cNvPr>
            <p:cNvSpPr/>
            <p:nvPr/>
          </p:nvSpPr>
          <p:spPr>
            <a:xfrm>
              <a:off x="6607839" y="709995"/>
              <a:ext cx="4420842" cy="207924"/>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rgbClr val="141618"/>
                  </a:solidFill>
                  <a:latin typeface="+mj-lt"/>
                </a:rPr>
                <a:t>ProPN</a:t>
              </a:r>
              <a:r>
                <a:rPr lang="id-ID" sz="1050" dirty="0">
                  <a:solidFill>
                    <a:srgbClr val="141618"/>
                  </a:solidFill>
                  <a:latin typeface="+mj-lt"/>
                </a:rPr>
                <a:t>: Pengembangan budaya belajar dan lingkungan sekolah yang menyenangkan dan bebas dari kekerasan (</a:t>
              </a:r>
              <a:r>
                <a:rPr lang="id-ID" sz="1050" i="1" dirty="0">
                  <a:solidFill>
                    <a:srgbClr val="141618"/>
                  </a:solidFill>
                  <a:latin typeface="+mj-lt"/>
                </a:rPr>
                <a:t>bullying free school environment</a:t>
              </a:r>
              <a:r>
                <a:rPr lang="id-ID" sz="1050" dirty="0">
                  <a:solidFill>
                    <a:srgbClr val="141618"/>
                  </a:solidFill>
                  <a:latin typeface="+mj-lt"/>
                </a:rPr>
                <a:t>)</a:t>
              </a:r>
              <a:endParaRPr lang="id-ID" sz="1050" dirty="0">
                <a:solidFill>
                  <a:srgbClr val="141618"/>
                </a:solidFill>
                <a:latin typeface="+mj-lt"/>
                <a:ea typeface="Cambria" charset="0"/>
                <a:cs typeface="Cambria" charset="0"/>
              </a:endParaRPr>
            </a:p>
          </p:txBody>
        </p:sp>
        <p:sp>
          <p:nvSpPr>
            <p:cNvPr id="36" name="Rounded Rectangle 55">
              <a:extLst>
                <a:ext uri="{FF2B5EF4-FFF2-40B4-BE49-F238E27FC236}">
                  <a16:creationId xmlns:a16="http://schemas.microsoft.com/office/drawing/2014/main" xmlns="" id="{13A4D2FA-EA1B-48F5-821E-62B5F17AF9C8}"/>
                </a:ext>
              </a:extLst>
            </p:cNvPr>
            <p:cNvSpPr/>
            <p:nvPr/>
          </p:nvSpPr>
          <p:spPr>
            <a:xfrm>
              <a:off x="6607839" y="947969"/>
              <a:ext cx="4420842" cy="203215"/>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rgbClr val="141618"/>
                  </a:solidFill>
                  <a:latin typeface="+mj-lt"/>
                </a:rPr>
                <a:t>ProPN</a:t>
              </a:r>
              <a:r>
                <a:rPr lang="id-ID" sz="1050" dirty="0">
                  <a:solidFill>
                    <a:srgbClr val="141618"/>
                  </a:solidFill>
                  <a:latin typeface="+mj-lt"/>
                </a:rPr>
                <a:t>: Pengembangan pendidikan Agama dan Etika </a:t>
              </a:r>
            </a:p>
          </p:txBody>
        </p:sp>
      </p:grpSp>
      <p:grpSp>
        <p:nvGrpSpPr>
          <p:cNvPr id="37" name="Group 36">
            <a:extLst>
              <a:ext uri="{FF2B5EF4-FFF2-40B4-BE49-F238E27FC236}">
                <a16:creationId xmlns:a16="http://schemas.microsoft.com/office/drawing/2014/main" xmlns="" id="{1A5AE77D-B5C4-498D-96EF-2E87AFE809FF}"/>
              </a:ext>
            </a:extLst>
          </p:cNvPr>
          <p:cNvGrpSpPr/>
          <p:nvPr/>
        </p:nvGrpSpPr>
        <p:grpSpPr>
          <a:xfrm>
            <a:off x="110832" y="5237016"/>
            <a:ext cx="3263864" cy="1324449"/>
            <a:chOff x="142504" y="5183455"/>
            <a:chExt cx="3475714" cy="1171249"/>
          </a:xfrm>
        </p:grpSpPr>
        <p:grpSp>
          <p:nvGrpSpPr>
            <p:cNvPr id="38" name="Group 37">
              <a:extLst>
                <a:ext uri="{FF2B5EF4-FFF2-40B4-BE49-F238E27FC236}">
                  <a16:creationId xmlns:a16="http://schemas.microsoft.com/office/drawing/2014/main" xmlns="" id="{67D2037D-2368-4F0D-9F6F-1FD91B8A209A}"/>
                </a:ext>
              </a:extLst>
            </p:cNvPr>
            <p:cNvGrpSpPr/>
            <p:nvPr/>
          </p:nvGrpSpPr>
          <p:grpSpPr>
            <a:xfrm>
              <a:off x="142504" y="5183455"/>
              <a:ext cx="3475714" cy="760793"/>
              <a:chOff x="-318543" y="5561106"/>
              <a:chExt cx="3936761" cy="760793"/>
            </a:xfrm>
          </p:grpSpPr>
          <p:sp>
            <p:nvSpPr>
              <p:cNvPr id="40" name="Rounded Rectangle 54">
                <a:extLst>
                  <a:ext uri="{FF2B5EF4-FFF2-40B4-BE49-F238E27FC236}">
                    <a16:creationId xmlns:a16="http://schemas.microsoft.com/office/drawing/2014/main" xmlns="" id="{C68C63B5-023D-406A-9DD2-6784DFF39E6E}"/>
                  </a:ext>
                </a:extLst>
              </p:cNvPr>
              <p:cNvSpPr/>
              <p:nvPr/>
            </p:nvSpPr>
            <p:spPr>
              <a:xfrm>
                <a:off x="-318543" y="5992572"/>
                <a:ext cx="3936761" cy="329327"/>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487"/>
                <a:r>
                  <a:rPr lang="id-ID" sz="1050" b="1" dirty="0">
                    <a:solidFill>
                      <a:srgbClr val="141618"/>
                    </a:solidFill>
                    <a:latin typeface="+mj-lt"/>
                    <a:ea typeface="Cambria" charset="0"/>
                    <a:cs typeface="Cambria" charset="0"/>
                  </a:rPr>
                  <a:t>ProPN</a:t>
                </a:r>
                <a:r>
                  <a:rPr lang="id-ID" sz="1050" dirty="0">
                    <a:solidFill>
                      <a:srgbClr val="141618"/>
                    </a:solidFill>
                    <a:latin typeface="+mj-lt"/>
                    <a:ea typeface="Cambria" charset="0"/>
                    <a:cs typeface="Cambria" charset="0"/>
                  </a:rPr>
                  <a:t>: Penggunaan Bahasa Indonesia dalam forum-forum kenegaraan di tingkat nasional dan internasional</a:t>
                </a:r>
              </a:p>
            </p:txBody>
          </p:sp>
          <p:sp>
            <p:nvSpPr>
              <p:cNvPr id="41" name="Rounded Rectangle 55">
                <a:extLst>
                  <a:ext uri="{FF2B5EF4-FFF2-40B4-BE49-F238E27FC236}">
                    <a16:creationId xmlns:a16="http://schemas.microsoft.com/office/drawing/2014/main" xmlns="" id="{F98E2079-276B-48B5-AE9A-17E84398E9E7}"/>
                  </a:ext>
                </a:extLst>
              </p:cNvPr>
              <p:cNvSpPr/>
              <p:nvPr/>
            </p:nvSpPr>
            <p:spPr>
              <a:xfrm>
                <a:off x="-318543" y="5561106"/>
                <a:ext cx="3936761" cy="384938"/>
              </a:xfrm>
              <a:prstGeom prst="roundRect">
                <a:avLst/>
              </a:prstGeom>
              <a:no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rgbClr val="141618"/>
                    </a:solidFill>
                    <a:latin typeface="+mj-lt"/>
                  </a:rPr>
                  <a:t>ProPN</a:t>
                </a:r>
                <a:r>
                  <a:rPr lang="id-ID" sz="1050" dirty="0">
                    <a:solidFill>
                      <a:srgbClr val="141618"/>
                    </a:solidFill>
                    <a:latin typeface="+mj-lt"/>
                  </a:rPr>
                  <a:t>: Penyelenggaraan uji kompetensi Bahasa Indonesia bagi penyelenggara negara</a:t>
                </a:r>
              </a:p>
            </p:txBody>
          </p:sp>
        </p:grpSp>
        <p:sp>
          <p:nvSpPr>
            <p:cNvPr id="39" name="Rounded Rectangle 54">
              <a:extLst>
                <a:ext uri="{FF2B5EF4-FFF2-40B4-BE49-F238E27FC236}">
                  <a16:creationId xmlns:a16="http://schemas.microsoft.com/office/drawing/2014/main" xmlns="" id="{DA8A92C3-BDD1-4CDC-B2CA-35603000BD6B}"/>
                </a:ext>
              </a:extLst>
            </p:cNvPr>
            <p:cNvSpPr/>
            <p:nvPr/>
          </p:nvSpPr>
          <p:spPr>
            <a:xfrm>
              <a:off x="142504" y="5993587"/>
              <a:ext cx="3475714" cy="361117"/>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487"/>
              <a:r>
                <a:rPr lang="id-ID" sz="1050" b="1" dirty="0">
                  <a:solidFill>
                    <a:srgbClr val="141618"/>
                  </a:solidFill>
                  <a:latin typeface="+mj-lt"/>
                  <a:ea typeface="Cambria" charset="0"/>
                  <a:cs typeface="Cambria" charset="0"/>
                </a:rPr>
                <a:t>ProPN</a:t>
              </a:r>
              <a:r>
                <a:rPr lang="id-ID" sz="1050" dirty="0">
                  <a:solidFill>
                    <a:srgbClr val="141618"/>
                  </a:solidFill>
                  <a:latin typeface="+mj-lt"/>
                  <a:ea typeface="Cambria" charset="0"/>
                  <a:cs typeface="Cambria" charset="0"/>
                </a:rPr>
                <a:t>: Peningkatan penggunaan bahasa daerah dalam proses pembelajaran di sekolan</a:t>
              </a:r>
            </a:p>
          </p:txBody>
        </p:sp>
      </p:grpSp>
      <p:grpSp>
        <p:nvGrpSpPr>
          <p:cNvPr id="42" name="Group 41">
            <a:extLst>
              <a:ext uri="{FF2B5EF4-FFF2-40B4-BE49-F238E27FC236}">
                <a16:creationId xmlns:a16="http://schemas.microsoft.com/office/drawing/2014/main" xmlns="" id="{8F6B3595-9D02-42F5-AC49-AD8DC36812A3}"/>
              </a:ext>
            </a:extLst>
          </p:cNvPr>
          <p:cNvGrpSpPr/>
          <p:nvPr/>
        </p:nvGrpSpPr>
        <p:grpSpPr>
          <a:xfrm>
            <a:off x="149562" y="2518856"/>
            <a:ext cx="2426701" cy="1342196"/>
            <a:chOff x="179673" y="1685640"/>
            <a:chExt cx="2667314" cy="1328792"/>
          </a:xfrm>
        </p:grpSpPr>
        <p:grpSp>
          <p:nvGrpSpPr>
            <p:cNvPr id="43" name="Group 42">
              <a:extLst>
                <a:ext uri="{FF2B5EF4-FFF2-40B4-BE49-F238E27FC236}">
                  <a16:creationId xmlns:a16="http://schemas.microsoft.com/office/drawing/2014/main" xmlns="" id="{B1FA6F83-136E-41AE-A452-13874DD2D1EC}"/>
                </a:ext>
              </a:extLst>
            </p:cNvPr>
            <p:cNvGrpSpPr/>
            <p:nvPr/>
          </p:nvGrpSpPr>
          <p:grpSpPr>
            <a:xfrm>
              <a:off x="179673" y="1685640"/>
              <a:ext cx="2665570" cy="887005"/>
              <a:chOff x="250593" y="3069674"/>
              <a:chExt cx="2665570" cy="887005"/>
            </a:xfrm>
          </p:grpSpPr>
          <p:sp>
            <p:nvSpPr>
              <p:cNvPr id="45" name="Rounded Rectangle 55">
                <a:extLst>
                  <a:ext uri="{FF2B5EF4-FFF2-40B4-BE49-F238E27FC236}">
                    <a16:creationId xmlns:a16="http://schemas.microsoft.com/office/drawing/2014/main" xmlns="" id="{2E91A5FF-7A18-4049-B517-BB460564E069}"/>
                  </a:ext>
                </a:extLst>
              </p:cNvPr>
              <p:cNvSpPr/>
              <p:nvPr/>
            </p:nvSpPr>
            <p:spPr>
              <a:xfrm>
                <a:off x="267565" y="3069674"/>
                <a:ext cx="2648598" cy="427853"/>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chemeClr val="bg2">
                        <a:lumMod val="10000"/>
                      </a:schemeClr>
                    </a:solidFill>
                    <a:latin typeface="+mj-lt"/>
                  </a:rPr>
                  <a:t>ProPN</a:t>
                </a:r>
                <a:r>
                  <a:rPr lang="id-ID" sz="1050" dirty="0">
                    <a:solidFill>
                      <a:schemeClr val="bg2">
                        <a:lumMod val="10000"/>
                      </a:schemeClr>
                    </a:solidFill>
                    <a:latin typeface="+mj-lt"/>
                  </a:rPr>
                  <a:t>: Internalisasi 8 fungsi keluarga dan pembinaan lingkungan</a:t>
                </a:r>
              </a:p>
            </p:txBody>
          </p:sp>
          <p:sp>
            <p:nvSpPr>
              <p:cNvPr id="46" name="Rounded Rectangle 55">
                <a:extLst>
                  <a:ext uri="{FF2B5EF4-FFF2-40B4-BE49-F238E27FC236}">
                    <a16:creationId xmlns:a16="http://schemas.microsoft.com/office/drawing/2014/main" xmlns="" id="{2EE86DD4-ED15-494A-8147-413F6725E713}"/>
                  </a:ext>
                </a:extLst>
              </p:cNvPr>
              <p:cNvSpPr/>
              <p:nvPr/>
            </p:nvSpPr>
            <p:spPr>
              <a:xfrm>
                <a:off x="250593" y="3538672"/>
                <a:ext cx="2664200" cy="418007"/>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chemeClr val="bg2">
                        <a:lumMod val="10000"/>
                      </a:schemeClr>
                    </a:solidFill>
                    <a:latin typeface="+mj-lt"/>
                  </a:rPr>
                  <a:t>ProPN</a:t>
                </a:r>
                <a:r>
                  <a:rPr lang="id-ID" sz="1050" dirty="0">
                    <a:solidFill>
                      <a:schemeClr val="bg2">
                        <a:lumMod val="10000"/>
                      </a:schemeClr>
                    </a:solidFill>
                    <a:latin typeface="+mj-lt"/>
                  </a:rPr>
                  <a:t>: Penyelenggaraan pembangunan keluarga yang holistik integratif</a:t>
                </a:r>
              </a:p>
            </p:txBody>
          </p:sp>
        </p:grpSp>
        <p:sp>
          <p:nvSpPr>
            <p:cNvPr id="44" name="Rounded Rectangle 55">
              <a:extLst>
                <a:ext uri="{FF2B5EF4-FFF2-40B4-BE49-F238E27FC236}">
                  <a16:creationId xmlns:a16="http://schemas.microsoft.com/office/drawing/2014/main" xmlns="" id="{0E7AF428-1D97-460F-A96C-7F7BE8FBE65D}"/>
                </a:ext>
              </a:extLst>
            </p:cNvPr>
            <p:cNvSpPr/>
            <p:nvPr/>
          </p:nvSpPr>
          <p:spPr>
            <a:xfrm>
              <a:off x="182787" y="2615515"/>
              <a:ext cx="2664200" cy="398917"/>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chemeClr val="bg2">
                      <a:lumMod val="10000"/>
                    </a:schemeClr>
                  </a:solidFill>
                  <a:latin typeface="+mj-lt"/>
                </a:rPr>
                <a:t>ProPN</a:t>
              </a:r>
              <a:r>
                <a:rPr lang="id-ID" sz="1050" dirty="0">
                  <a:solidFill>
                    <a:schemeClr val="bg2">
                      <a:lumMod val="10000"/>
                    </a:schemeClr>
                  </a:solidFill>
                  <a:latin typeface="+mj-lt"/>
                </a:rPr>
                <a:t>: Penyiapan kehidupan berkeluarga dan kecakapan hidup</a:t>
              </a:r>
            </a:p>
          </p:txBody>
        </p:sp>
      </p:grpSp>
      <p:grpSp>
        <p:nvGrpSpPr>
          <p:cNvPr id="47" name="Group 46">
            <a:extLst>
              <a:ext uri="{FF2B5EF4-FFF2-40B4-BE49-F238E27FC236}">
                <a16:creationId xmlns:a16="http://schemas.microsoft.com/office/drawing/2014/main" xmlns="" id="{A6B8F606-5BC2-4D8C-B2B9-0A72C5F21B51}"/>
              </a:ext>
            </a:extLst>
          </p:cNvPr>
          <p:cNvGrpSpPr/>
          <p:nvPr/>
        </p:nvGrpSpPr>
        <p:grpSpPr>
          <a:xfrm>
            <a:off x="7925057" y="5461808"/>
            <a:ext cx="3517541" cy="938989"/>
            <a:chOff x="7777911" y="5160030"/>
            <a:chExt cx="3385388" cy="929614"/>
          </a:xfrm>
        </p:grpSpPr>
        <p:sp>
          <p:nvSpPr>
            <p:cNvPr id="48" name="Rounded Rectangle 55">
              <a:extLst>
                <a:ext uri="{FF2B5EF4-FFF2-40B4-BE49-F238E27FC236}">
                  <a16:creationId xmlns:a16="http://schemas.microsoft.com/office/drawing/2014/main" xmlns="" id="{A7F66942-B3FB-4960-98BF-21E42FCCD3B3}"/>
                </a:ext>
              </a:extLst>
            </p:cNvPr>
            <p:cNvSpPr/>
            <p:nvPr/>
          </p:nvSpPr>
          <p:spPr>
            <a:xfrm>
              <a:off x="7787990" y="5585731"/>
              <a:ext cx="3363183" cy="503913"/>
            </a:xfrm>
            <a:prstGeom prst="roundRect">
              <a:avLst/>
            </a:prstGeom>
            <a:no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d-ID" sz="1050" b="1" dirty="0">
                  <a:solidFill>
                    <a:srgbClr val="141618"/>
                  </a:solidFill>
                  <a:latin typeface="+mj-lt"/>
                </a:rPr>
                <a:t>ProPN</a:t>
              </a:r>
              <a:r>
                <a:rPr lang="id-ID" sz="1050" dirty="0">
                  <a:solidFill>
                    <a:srgbClr val="141618"/>
                  </a:solidFill>
                  <a:latin typeface="+mj-lt"/>
                </a:rPr>
                <a:t>: Peningkatan akses dan kualitas pelayanan museum, arsip, dan perpustakaan sebagai sumber nilai budaya dan sejarah bangsa</a:t>
              </a:r>
            </a:p>
          </p:txBody>
        </p:sp>
        <p:sp>
          <p:nvSpPr>
            <p:cNvPr id="49" name="Rounded Rectangle 54">
              <a:extLst>
                <a:ext uri="{FF2B5EF4-FFF2-40B4-BE49-F238E27FC236}">
                  <a16:creationId xmlns:a16="http://schemas.microsoft.com/office/drawing/2014/main" xmlns="" id="{5B716AD6-5776-43A4-B64B-DD150258DBFE}"/>
                </a:ext>
              </a:extLst>
            </p:cNvPr>
            <p:cNvSpPr/>
            <p:nvPr/>
          </p:nvSpPr>
          <p:spPr>
            <a:xfrm>
              <a:off x="7777911" y="5160030"/>
              <a:ext cx="3385388" cy="372263"/>
            </a:xfrm>
            <a:prstGeom prst="roundRect">
              <a:avLst/>
            </a:prstGeom>
            <a:solidFill>
              <a:schemeClr val="bg1"/>
            </a:solidFill>
            <a:ln w="3175">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487"/>
              <a:r>
                <a:rPr lang="id-ID" sz="1050" b="1" dirty="0">
                  <a:solidFill>
                    <a:srgbClr val="141618"/>
                  </a:solidFill>
                  <a:latin typeface="Arial"/>
                  <a:cs typeface="Arial"/>
                </a:rPr>
                <a:t>ProPN</a:t>
              </a:r>
              <a:r>
                <a:rPr lang="id-ID" sz="1050" dirty="0">
                  <a:solidFill>
                    <a:srgbClr val="141618"/>
                  </a:solidFill>
                  <a:latin typeface="Arial"/>
                  <a:cs typeface="Arial"/>
                </a:rPr>
                <a:t>: Pengembangan dan pemanfaatan arsip untuk memperkuat jati diri bangsa dan identitas nasional</a:t>
              </a:r>
            </a:p>
          </p:txBody>
        </p:sp>
      </p:grpSp>
      <p:pic>
        <p:nvPicPr>
          <p:cNvPr id="50" name="Picture 7">
            <a:extLst>
              <a:ext uri="{FF2B5EF4-FFF2-40B4-BE49-F238E27FC236}">
                <a16:creationId xmlns:a16="http://schemas.microsoft.com/office/drawing/2014/main" xmlns="" id="{FEF1A913-1E2F-4388-8490-F70264F87920}"/>
              </a:ext>
            </a:extLst>
          </p:cNvPr>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29763" y="130490"/>
            <a:ext cx="1154126" cy="115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a:extLst>
              <a:ext uri="{FF2B5EF4-FFF2-40B4-BE49-F238E27FC236}">
                <a16:creationId xmlns:a16="http://schemas.microsoft.com/office/drawing/2014/main" xmlns="" id="{471311F7-78AF-4F87-8462-ADD2A7AA26C2}"/>
              </a:ext>
            </a:extLst>
          </p:cNvPr>
          <p:cNvSpPr txBox="1"/>
          <p:nvPr/>
        </p:nvSpPr>
        <p:spPr>
          <a:xfrm>
            <a:off x="249384" y="881371"/>
            <a:ext cx="5207784" cy="430887"/>
          </a:xfrm>
          <a:prstGeom prst="rect">
            <a:avLst/>
          </a:prstGeom>
          <a:noFill/>
        </p:spPr>
        <p:txBody>
          <a:bodyPr wrap="square" rtlCol="0">
            <a:spAutoFit/>
          </a:bodyPr>
          <a:lstStyle/>
          <a:p>
            <a:r>
              <a:rPr lang="en-US" sz="2200" b="1" dirty="0">
                <a:solidFill>
                  <a:schemeClr val="accent1">
                    <a:lumMod val="50000"/>
                  </a:schemeClr>
                </a:solidFill>
              </a:rPr>
              <a:t>PP1 PENGUATAN KETAHANAN BUDAYA</a:t>
            </a:r>
          </a:p>
        </p:txBody>
      </p:sp>
      <p:sp>
        <p:nvSpPr>
          <p:cNvPr id="52" name="Persegi Bersudut Tumpul 2">
            <a:extLst>
              <a:ext uri="{FF2B5EF4-FFF2-40B4-BE49-F238E27FC236}">
                <a16:creationId xmlns:a16="http://schemas.microsoft.com/office/drawing/2014/main" xmlns="" id="{1FB35ED0-4756-4CEF-8149-0C0B10DC692A}"/>
              </a:ext>
            </a:extLst>
          </p:cNvPr>
          <p:cNvSpPr/>
          <p:nvPr/>
        </p:nvSpPr>
        <p:spPr>
          <a:xfrm>
            <a:off x="7853048" y="5347855"/>
            <a:ext cx="3715501" cy="1177489"/>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18577216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Konsep</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endPar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48" name="Text Box 9">
            <a:extLst>
              <a:ext uri="{FF2B5EF4-FFF2-40B4-BE49-F238E27FC236}">
                <a16:creationId xmlns:a16="http://schemas.microsoft.com/office/drawing/2014/main" xmlns="" id="{69DA294E-5FDC-45E8-A4F2-BEBE5333805B}"/>
              </a:ext>
            </a:extLst>
          </p:cNvPr>
          <p:cNvSpPr txBox="1">
            <a:spLocks noChangeArrowheads="1"/>
          </p:cNvSpPr>
          <p:nvPr/>
        </p:nvSpPr>
        <p:spPr bwMode="auto">
          <a:xfrm>
            <a:off x="1143991" y="1123508"/>
            <a:ext cx="926733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90000"/>
              </a:lnSpc>
              <a:spcAft>
                <a:spcPts val="600"/>
              </a:spcAft>
              <a:tabLst>
                <a:tab pos="352425" algn="l"/>
                <a:tab pos="627063" algn="l"/>
              </a:tabLst>
              <a:defRPr/>
            </a:pPr>
            <a:r>
              <a:rPr lang="id-ID" altLang="id-ID" sz="2000" b="1" dirty="0" smtClean="0">
                <a:latin typeface="Tahoma" panose="020B0604030504040204" pitchFamily="34" charset="0"/>
                <a:ea typeface="Tahoma" panose="020B0604030504040204" pitchFamily="34" charset="0"/>
                <a:cs typeface="Tahoma" panose="020B0604030504040204" pitchFamily="34" charset="0"/>
              </a:rPr>
              <a:t>Undang-Undang Nomor </a:t>
            </a:r>
            <a:r>
              <a:rPr lang="id-ID" altLang="id-ID" sz="2000" b="1" dirty="0">
                <a:latin typeface="Tahoma" panose="020B0604030504040204" pitchFamily="34" charset="0"/>
                <a:ea typeface="Tahoma" panose="020B0604030504040204" pitchFamily="34" charset="0"/>
                <a:cs typeface="Tahoma" panose="020B0604030504040204" pitchFamily="34" charset="0"/>
              </a:rPr>
              <a:t>43 T</a:t>
            </a:r>
            <a:r>
              <a:rPr lang="en-US" altLang="id-ID" sz="2000" b="1" dirty="0" err="1">
                <a:latin typeface="Tahoma" panose="020B0604030504040204" pitchFamily="34" charset="0"/>
                <a:ea typeface="Tahoma" panose="020B0604030504040204" pitchFamily="34" charset="0"/>
                <a:cs typeface="Tahoma" panose="020B0604030504040204" pitchFamily="34" charset="0"/>
              </a:rPr>
              <a:t>ahun</a:t>
            </a:r>
            <a:r>
              <a:rPr lang="id-ID" altLang="id-ID" sz="2000" b="1" dirty="0">
                <a:latin typeface="Tahoma" panose="020B0604030504040204" pitchFamily="34" charset="0"/>
                <a:ea typeface="Tahoma" panose="020B0604030504040204" pitchFamily="34" charset="0"/>
                <a:cs typeface="Tahoma" panose="020B0604030504040204" pitchFamily="34" charset="0"/>
              </a:rPr>
              <a:t> 2009 P</a:t>
            </a:r>
            <a:r>
              <a:rPr lang="en-US" altLang="id-ID" sz="2000" b="1" dirty="0" err="1">
                <a:latin typeface="Tahoma" panose="020B0604030504040204" pitchFamily="34" charset="0"/>
                <a:ea typeface="Tahoma" panose="020B0604030504040204" pitchFamily="34" charset="0"/>
                <a:cs typeface="Tahoma" panose="020B0604030504040204" pitchFamily="34" charset="0"/>
              </a:rPr>
              <a:t>asa</a:t>
            </a:r>
            <a:r>
              <a:rPr lang="id-ID" altLang="id-ID" sz="2000" b="1" dirty="0">
                <a:latin typeface="Tahoma" panose="020B0604030504040204" pitchFamily="34" charset="0"/>
                <a:ea typeface="Tahoma" panose="020B0604030504040204" pitchFamily="34" charset="0"/>
                <a:cs typeface="Tahoma" panose="020B0604030504040204" pitchFamily="34" charset="0"/>
              </a:rPr>
              <a:t>l 12 ayat (1) </a:t>
            </a:r>
            <a:r>
              <a:rPr lang="en-US" altLang="id-ID" sz="2000" b="1" dirty="0">
                <a:latin typeface="Tahoma" panose="020B0604030504040204" pitchFamily="34" charset="0"/>
                <a:ea typeface="Tahoma" panose="020B0604030504040204" pitchFamily="34" charset="0"/>
                <a:cs typeface="Tahoma" panose="020B0604030504040204" pitchFamily="34" charset="0"/>
              </a:rPr>
              <a:t>dan</a:t>
            </a:r>
            <a:r>
              <a:rPr lang="id-ID" altLang="id-ID" sz="2000" b="1" dirty="0">
                <a:latin typeface="Tahoma" panose="020B0604030504040204" pitchFamily="34" charset="0"/>
                <a:ea typeface="Tahoma" panose="020B0604030504040204" pitchFamily="34" charset="0"/>
                <a:cs typeface="Tahoma" panose="020B0604030504040204" pitchFamily="34" charset="0"/>
              </a:rPr>
              <a:t> </a:t>
            </a:r>
            <a:r>
              <a:rPr lang="en-US" altLang="id-ID" sz="2000" b="1" dirty="0" err="1">
                <a:latin typeface="Tahoma" panose="020B0604030504040204" pitchFamily="34" charset="0"/>
                <a:ea typeface="Tahoma" panose="020B0604030504040204" pitchFamily="34" charset="0"/>
                <a:cs typeface="Tahoma" panose="020B0604030504040204" pitchFamily="34" charset="0"/>
              </a:rPr>
              <a:t>Pasal</a:t>
            </a:r>
            <a:r>
              <a:rPr lang="id-ID" altLang="id-ID" sz="2000" b="1" dirty="0">
                <a:latin typeface="Tahoma" panose="020B0604030504040204" pitchFamily="34" charset="0"/>
                <a:ea typeface="Tahoma" panose="020B0604030504040204" pitchFamily="34" charset="0"/>
                <a:cs typeface="Tahoma" panose="020B0604030504040204" pitchFamily="34" charset="0"/>
              </a:rPr>
              <a:t> 13</a:t>
            </a:r>
          </a:p>
          <a:p>
            <a:pPr>
              <a:lnSpc>
                <a:spcPct val="90000"/>
              </a:lnSpc>
              <a:spcAft>
                <a:spcPts val="600"/>
              </a:spcAft>
              <a:tabLst>
                <a:tab pos="352425" algn="l"/>
                <a:tab pos="627063" algn="l"/>
              </a:tabLst>
              <a:defRPr/>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tabLst>
                <a:tab pos="352425" algn="l"/>
                <a:tab pos="627063" algn="l"/>
              </a:tabLst>
              <a:defRPr/>
            </a:pPr>
            <a:r>
              <a:rPr lang="id-ID" sz="2000" b="1" dirty="0">
                <a:solidFill>
                  <a:srgbClr val="C00000"/>
                </a:solidFill>
                <a:latin typeface="Tahoma" panose="020B0604030504040204" pitchFamily="34" charset="0"/>
                <a:ea typeface="Tahoma" panose="020B0604030504040204" pitchFamily="34" charset="0"/>
                <a:cs typeface="Tahoma" panose="020B0604030504040204" pitchFamily="34" charset="0"/>
              </a:rPr>
              <a:t>ANRI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membangun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SIKN: </a:t>
            </a:r>
          </a:p>
          <a:p>
            <a:pPr marL="457200">
              <a:lnSpc>
                <a:spcPct val="90000"/>
              </a:lnSpc>
              <a:spcAft>
                <a:spcPts val="600"/>
              </a:spcAft>
              <a:buFont typeface="Arial" pitchFamily="34" charset="0"/>
              <a:buChar char="•"/>
              <a:tabLst>
                <a:tab pos="352425" algn="l"/>
                <a:tab pos="690563" algn="l"/>
              </a:tabLst>
              <a:defRPr/>
            </a:pP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untuk</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memberikan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informasi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yang </a:t>
            </a:r>
            <a:r>
              <a:rPr lang="en-US" sz="2000" dirty="0" err="1">
                <a:latin typeface="Tahoma" panose="020B0604030504040204" pitchFamily="34" charset="0"/>
                <a:ea typeface="Tahoma" panose="020B0604030504040204" pitchFamily="34" charset="0"/>
                <a:cs typeface="Tahoma" panose="020B0604030504040204" pitchFamily="34" charset="0"/>
              </a:rPr>
              <a:t>autentik</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dan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utu</a:t>
            </a:r>
            <a:r>
              <a:rPr lang="id-ID" sz="2000" dirty="0" smtClean="0">
                <a:latin typeface="Tahoma" panose="020B0604030504040204" pitchFamily="34" charset="0"/>
                <a:ea typeface="Tahoma" panose="020B0604030504040204" pitchFamily="34" charset="0"/>
                <a:cs typeface="Tahoma" panose="020B0604030504040204" pitchFamily="34" charset="0"/>
              </a:rPr>
              <a:t>h;</a:t>
            </a:r>
            <a:endParaRPr lang="en-US" sz="2000" dirty="0">
              <a:latin typeface="Tahoma" panose="020B0604030504040204" pitchFamily="34" charset="0"/>
              <a:ea typeface="Tahoma" panose="020B0604030504040204" pitchFamily="34" charset="0"/>
              <a:cs typeface="Tahoma" panose="020B0604030504040204" pitchFamily="34" charset="0"/>
            </a:endParaRPr>
          </a:p>
          <a:p>
            <a:pPr marL="457200">
              <a:lnSpc>
                <a:spcPct val="90000"/>
              </a:lnSpc>
              <a:spcAft>
                <a:spcPts val="600"/>
              </a:spcAft>
              <a:buFont typeface="Arial" pitchFamily="34" charset="0"/>
              <a:buChar char="•"/>
              <a:tabLst>
                <a:tab pos="352425" algn="l"/>
                <a:tab pos="690563" algn="l"/>
              </a:tabLst>
              <a:defRPr/>
            </a:pP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sebagai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memori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kolektif</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bangsa</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dan</a:t>
            </a:r>
            <a:endParaRPr lang="en-US" sz="2000" dirty="0">
              <a:latin typeface="Tahoma" panose="020B0604030504040204" pitchFamily="34" charset="0"/>
              <a:ea typeface="Tahoma" panose="020B0604030504040204" pitchFamily="34" charset="0"/>
              <a:cs typeface="Tahoma" panose="020B0604030504040204" pitchFamily="34" charset="0"/>
            </a:endParaRPr>
          </a:p>
          <a:p>
            <a:pPr marL="457200">
              <a:lnSpc>
                <a:spcPct val="90000"/>
              </a:lnSpc>
              <a:spcAft>
                <a:spcPts val="600"/>
              </a:spcAft>
              <a:buFont typeface="Arial" pitchFamily="34" charset="0"/>
              <a:buChar char="•"/>
              <a:tabLst>
                <a:tab pos="352425" algn="l"/>
                <a:tab pos="690563" algn="l"/>
              </a:tabLst>
              <a:defRPr/>
            </a:pP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sebagai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simpul</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pemersatu</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bangsa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dalam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kerangka</a:t>
            </a:r>
            <a:r>
              <a:rPr lang="en-US" sz="2000" dirty="0">
                <a:latin typeface="Tahoma" panose="020B0604030504040204" pitchFamily="34" charset="0"/>
                <a:ea typeface="Tahoma" panose="020B0604030504040204" pitchFamily="34" charset="0"/>
                <a:cs typeface="Tahoma" panose="020B0604030504040204" pitchFamily="34" charset="0"/>
              </a:rPr>
              <a:t> NKRI. </a:t>
            </a:r>
          </a:p>
          <a:p>
            <a:pPr>
              <a:lnSpc>
                <a:spcPct val="90000"/>
              </a:lnSpc>
              <a:spcAft>
                <a:spcPts val="600"/>
              </a:spcAft>
              <a:tabLst>
                <a:tab pos="352425" algn="l"/>
                <a:tab pos="627063" algn="l"/>
              </a:tabLst>
              <a:defRPr/>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tabLst>
                <a:tab pos="352425" algn="l"/>
                <a:tab pos="627063" algn="l"/>
              </a:tabLst>
              <a:defRPr/>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SIKN</a:t>
            </a:r>
            <a:r>
              <a:rPr lang="id-ID" sz="2000" b="1" dirty="0">
                <a:solidFill>
                  <a:srgbClr val="C00000"/>
                </a:solidFill>
                <a:latin typeface="Tahoma" panose="020B0604030504040204" pitchFamily="34" charset="0"/>
                <a:ea typeface="Tahoma" panose="020B0604030504040204" pitchFamily="34" charset="0"/>
                <a:cs typeface="Tahoma" panose="020B0604030504040204" pitchFamily="34" charset="0"/>
              </a:rPr>
              <a:t> berfungsi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marL="914400" indent="-468313">
              <a:lnSpc>
                <a:spcPct val="90000"/>
              </a:lnSpc>
              <a:spcAft>
                <a:spcPts val="600"/>
              </a:spcAft>
              <a:buFont typeface="Wingdings" pitchFamily="2" charset="2"/>
              <a:buChar char="ü"/>
              <a:tabLst>
                <a:tab pos="352425" algn="l"/>
              </a:tabLst>
              <a:defRPr/>
            </a:pPr>
            <a:r>
              <a:rPr lang="en-US" sz="2000" dirty="0" err="1">
                <a:latin typeface="Tahoma" panose="020B0604030504040204" pitchFamily="34" charset="0"/>
                <a:ea typeface="Tahoma" panose="020B0604030504040204" pitchFamily="34" charset="0"/>
                <a:cs typeface="Tahoma" panose="020B0604030504040204" pitchFamily="34" charset="0"/>
              </a:rPr>
              <a:t>mewujudkan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arsip</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sebagai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tulang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punggung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manajemen</a:t>
            </a:r>
            <a:r>
              <a:rPr lang="id-ID"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penyelenggaraan</a:t>
            </a:r>
            <a:r>
              <a:rPr lang="en-US" sz="2000" dirty="0">
                <a:latin typeface="Tahoma" panose="020B0604030504040204" pitchFamily="34" charset="0"/>
                <a:ea typeface="Tahoma" panose="020B0604030504040204" pitchFamily="34" charset="0"/>
                <a:cs typeface="Tahoma" panose="020B0604030504040204" pitchFamily="34" charset="0"/>
              </a:rPr>
              <a:t> negara;</a:t>
            </a:r>
          </a:p>
          <a:p>
            <a:pPr marL="627063" indent="-180975">
              <a:lnSpc>
                <a:spcPct val="90000"/>
              </a:lnSpc>
              <a:spcAft>
                <a:spcPts val="600"/>
              </a:spcAft>
              <a:buFont typeface="Wingdings" pitchFamily="2" charset="2"/>
              <a:buChar char="ü"/>
              <a:tabLst>
                <a:tab pos="352425" algn="l"/>
                <a:tab pos="627063" algn="l"/>
              </a:tabLst>
              <a:defRPr/>
            </a:pPr>
            <a:r>
              <a:rPr lang="id-ID"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menjamin</a:t>
            </a:r>
            <a:r>
              <a:rPr lang="id-ID" sz="2000" dirty="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 </a:t>
            </a:r>
            <a:endParaRPr lang="id-ID" sz="2000" dirty="0">
              <a:latin typeface="Tahoma" panose="020B0604030504040204" pitchFamily="34" charset="0"/>
              <a:ea typeface="Tahoma" panose="020B0604030504040204" pitchFamily="34" charset="0"/>
              <a:cs typeface="Tahoma" panose="020B0604030504040204" pitchFamily="34" charset="0"/>
            </a:endParaRPr>
          </a:p>
          <a:p>
            <a:pPr marL="1169988" indent="-276225">
              <a:lnSpc>
                <a:spcPct val="90000"/>
              </a:lnSpc>
              <a:spcAft>
                <a:spcPts val="600"/>
              </a:spcAft>
              <a:buFont typeface="Arial" pitchFamily="34" charset="0"/>
              <a:buChar char="•"/>
              <a:tabLst>
                <a:tab pos="352425" algn="l"/>
              </a:tabLst>
              <a:defRPr/>
            </a:pPr>
            <a:r>
              <a:rPr lang="en-US" sz="2000" dirty="0" err="1">
                <a:latin typeface="Tahoma" panose="020B0604030504040204" pitchFamily="34" charset="0"/>
                <a:ea typeface="Tahoma" panose="020B0604030504040204" pitchFamily="34" charset="0"/>
                <a:cs typeface="Tahoma" panose="020B0604030504040204" pitchFamily="34" charset="0"/>
              </a:rPr>
              <a:t>akuntabilitas</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manajemen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penyelenggaraan</a:t>
            </a:r>
            <a:r>
              <a:rPr lang="en-US" sz="2000" dirty="0">
                <a:latin typeface="Tahoma" panose="020B0604030504040204" pitchFamily="34" charset="0"/>
                <a:ea typeface="Tahoma" panose="020B0604030504040204" pitchFamily="34" charset="0"/>
                <a:cs typeface="Tahoma" panose="020B0604030504040204" pitchFamily="34" charset="0"/>
              </a:rPr>
              <a:t> negara;</a:t>
            </a:r>
          </a:p>
          <a:p>
            <a:pPr marL="1169988" indent="-276225">
              <a:lnSpc>
                <a:spcPct val="90000"/>
              </a:lnSpc>
              <a:spcAft>
                <a:spcPts val="600"/>
              </a:spcAft>
              <a:buFont typeface="Arial" pitchFamily="34" charset="0"/>
              <a:buChar char="•"/>
              <a:tabLst>
                <a:tab pos="352425" algn="l"/>
              </a:tabLst>
              <a:defRPr/>
            </a:pPr>
            <a:r>
              <a:rPr lang="en-US" sz="2000" dirty="0" err="1">
                <a:latin typeface="Tahoma" panose="020B0604030504040204" pitchFamily="34" charset="0"/>
                <a:ea typeface="Tahoma" panose="020B0604030504040204" pitchFamily="34" charset="0"/>
                <a:cs typeface="Tahoma" panose="020B0604030504040204" pitchFamily="34" charset="0"/>
              </a:rPr>
              <a:t>penggunaan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informasi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hanya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kepada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pihak</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yang </a:t>
            </a:r>
            <a:r>
              <a:rPr lang="en-US" sz="2000" dirty="0" err="1">
                <a:latin typeface="Tahoma" panose="020B0604030504040204" pitchFamily="34" charset="0"/>
                <a:ea typeface="Tahoma" panose="020B0604030504040204" pitchFamily="34" charset="0"/>
                <a:cs typeface="Tahoma" panose="020B0604030504040204" pitchFamily="34" charset="0"/>
              </a:rPr>
              <a:t>berhak</a:t>
            </a:r>
            <a:r>
              <a:rPr lang="en-US" sz="2000" dirty="0">
                <a:latin typeface="Tahoma" panose="020B0604030504040204" pitchFamily="34" charset="0"/>
                <a:ea typeface="Tahoma" panose="020B0604030504040204" pitchFamily="34" charset="0"/>
                <a:cs typeface="Tahoma" panose="020B0604030504040204" pitchFamily="34" charset="0"/>
              </a:rPr>
              <a:t>;</a:t>
            </a:r>
          </a:p>
          <a:p>
            <a:pPr marL="1169988" indent="-276225">
              <a:lnSpc>
                <a:spcPct val="90000"/>
              </a:lnSpc>
              <a:spcAft>
                <a:spcPts val="600"/>
              </a:spcAft>
              <a:buFont typeface="Arial" pitchFamily="34" charset="0"/>
              <a:buChar char="•"/>
              <a:tabLst>
                <a:tab pos="352425" algn="l"/>
              </a:tabLst>
              <a:defRPr/>
            </a:pPr>
            <a:r>
              <a:rPr lang="en-US" sz="2000" dirty="0" err="1">
                <a:latin typeface="Tahoma" panose="020B0604030504040204" pitchFamily="34" charset="0"/>
                <a:ea typeface="Tahoma" panose="020B0604030504040204" pitchFamily="34" charset="0"/>
                <a:cs typeface="Tahoma" panose="020B0604030504040204" pitchFamily="34" charset="0"/>
              </a:rPr>
              <a:t>ketersediaan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arsip</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sebagai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memori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kolektif</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bangsa</a:t>
            </a:r>
            <a:r>
              <a:rPr lang="en-US" sz="2000" dirty="0">
                <a:latin typeface="Tahoma" panose="020B0604030504040204" pitchFamily="34" charset="0"/>
                <a:ea typeface="Tahoma" panose="020B0604030504040204" pitchFamily="34" charset="0"/>
                <a:cs typeface="Tahoma" panose="020B0604030504040204" pitchFamily="34" charset="0"/>
              </a:rPr>
              <a:t>.</a:t>
            </a:r>
            <a:endParaRPr lang="id-ID"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458630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DD3A7AE-49E6-4B4D-AE96-9619B82BCB97}"/>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4BEC950-B247-4196-A42D-D488761A6550}"/>
              </a:ext>
            </a:extLst>
          </p:cNvPr>
          <p:cNvSpPr txBox="1"/>
          <p:nvPr/>
        </p:nvSpPr>
        <p:spPr>
          <a:xfrm>
            <a:off x="0" y="160421"/>
            <a:ext cx="9075761" cy="646331"/>
          </a:xfrm>
          <a:prstGeom prst="rect">
            <a:avLst/>
          </a:prstGeom>
          <a:noFill/>
        </p:spPr>
        <p:txBody>
          <a:bodyPr wrap="square" rtlCol="0">
            <a:spAutoFit/>
          </a:bodyPr>
          <a:lstStyle/>
          <a:p>
            <a:pPr>
              <a:spcAft>
                <a:spcPts val="1200"/>
              </a:spcAft>
            </a:pP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Program </a:t>
            </a:r>
            <a:r>
              <a:rPr lang="en-US" sz="3600" dirty="0" err="1">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Kerja</a:t>
            </a:r>
            <a:r>
              <a:rPr lang="en-US" sz="3600" dirty="0">
                <a:ln w="18000">
                  <a:solidFill>
                    <a:srgbClr val="FF6109"/>
                  </a:solidFill>
                  <a:prstDash val="solid"/>
                  <a:miter lim="800000"/>
                </a:ln>
                <a:noFill/>
                <a:effectLst>
                  <a:outerShdw blurRad="25500" dist="23000" dir="7020000" algn="tl">
                    <a:srgbClr val="000000">
                      <a:alpha val="50000"/>
                    </a:srgbClr>
                  </a:outerShdw>
                </a:effectLst>
                <a:latin typeface="Impact" panose="020B0806030902050204" pitchFamily="34" charset="0"/>
              </a:rPr>
              <a:t> Pusat SIKN dan JIKN 2019 - 2024</a:t>
            </a:r>
          </a:p>
        </p:txBody>
      </p:sp>
      <p:graphicFrame>
        <p:nvGraphicFramePr>
          <p:cNvPr id="20" name="Table 19">
            <a:extLst>
              <a:ext uri="{FF2B5EF4-FFF2-40B4-BE49-F238E27FC236}">
                <a16:creationId xmlns:a16="http://schemas.microsoft.com/office/drawing/2014/main" xmlns="" id="{20E81774-3D91-4FEF-B4E6-E80DE2C14B7C}"/>
              </a:ext>
            </a:extLst>
          </p:cNvPr>
          <p:cNvGraphicFramePr>
            <a:graphicFrameLocks noGrp="1"/>
          </p:cNvGraphicFramePr>
          <p:nvPr>
            <p:extLst/>
          </p:nvPr>
        </p:nvGraphicFramePr>
        <p:xfrm>
          <a:off x="387927" y="857086"/>
          <a:ext cx="10501746" cy="5598272"/>
        </p:xfrm>
        <a:graphic>
          <a:graphicData uri="http://schemas.openxmlformats.org/drawingml/2006/table">
            <a:tbl>
              <a:tblPr firstRow="1" firstCol="1" bandRow="1">
                <a:tableStyleId>{72833802-FEF1-4C79-8D5D-14CF1EAF98D9}</a:tableStyleId>
              </a:tblPr>
              <a:tblGrid>
                <a:gridCol w="913484">
                  <a:extLst>
                    <a:ext uri="{9D8B030D-6E8A-4147-A177-3AD203B41FA5}">
                      <a16:colId xmlns:a16="http://schemas.microsoft.com/office/drawing/2014/main" xmlns="" val="20000"/>
                    </a:ext>
                  </a:extLst>
                </a:gridCol>
                <a:gridCol w="6084473">
                  <a:extLst>
                    <a:ext uri="{9D8B030D-6E8A-4147-A177-3AD203B41FA5}">
                      <a16:colId xmlns:a16="http://schemas.microsoft.com/office/drawing/2014/main" xmlns="" val="20001"/>
                    </a:ext>
                  </a:extLst>
                </a:gridCol>
                <a:gridCol w="3503789">
                  <a:extLst>
                    <a:ext uri="{9D8B030D-6E8A-4147-A177-3AD203B41FA5}">
                      <a16:colId xmlns:a16="http://schemas.microsoft.com/office/drawing/2014/main" xmlns="" val="20002"/>
                    </a:ext>
                  </a:extLst>
                </a:gridCol>
              </a:tblGrid>
              <a:tr h="464080">
                <a:tc>
                  <a:txBody>
                    <a:bodyPr/>
                    <a:lstStyle/>
                    <a:p>
                      <a:pPr marL="0" marR="0" algn="ctr">
                        <a:spcBef>
                          <a:spcPts val="0"/>
                        </a:spcBef>
                        <a:spcAft>
                          <a:spcPts val="0"/>
                        </a:spcAft>
                      </a:pPr>
                      <a:r>
                        <a:rPr lang="id-ID" sz="1600" dirty="0">
                          <a:effectLst/>
                        </a:rPr>
                        <a:t>TAHUN</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algn="ctr">
                        <a:spcBef>
                          <a:spcPts val="0"/>
                        </a:spcBef>
                        <a:spcAft>
                          <a:spcPts val="0"/>
                        </a:spcAft>
                      </a:pPr>
                      <a:r>
                        <a:rPr lang="id-ID" sz="1600" dirty="0">
                          <a:effectLst/>
                        </a:rPr>
                        <a:t>KEGIATAN</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algn="ctr">
                        <a:spcBef>
                          <a:spcPts val="0"/>
                        </a:spcBef>
                        <a:spcAft>
                          <a:spcPts val="0"/>
                        </a:spcAft>
                      </a:pPr>
                      <a:r>
                        <a:rPr lang="id-ID" sz="1600" dirty="0">
                          <a:effectLst/>
                        </a:rPr>
                        <a:t>KETERANGAN</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extLst>
                  <a:ext uri="{0D108BD9-81ED-4DB2-BD59-A6C34878D82A}">
                    <a16:rowId xmlns:a16="http://schemas.microsoft.com/office/drawing/2014/main" xmlns="" val="10000"/>
                  </a:ext>
                </a:extLst>
              </a:tr>
              <a:tr h="584766">
                <a:tc rowSpan="4">
                  <a:txBody>
                    <a:bodyPr/>
                    <a:lstStyle/>
                    <a:p>
                      <a:pPr marL="0" marR="0" algn="ctr">
                        <a:spcBef>
                          <a:spcPts val="600"/>
                        </a:spcBef>
                        <a:spcAft>
                          <a:spcPts val="600"/>
                        </a:spcAft>
                      </a:pPr>
                      <a:r>
                        <a:rPr lang="id-ID" sz="1600" dirty="0">
                          <a:effectLst/>
                        </a:rPr>
                        <a:t>2019</a:t>
                      </a:r>
                      <a:endParaRPr lang="en-US" sz="1600"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600" dirty="0" err="1"/>
                        <a:t>Pencapaian</a:t>
                      </a:r>
                      <a:r>
                        <a:rPr lang="en-US" sz="1600" baseline="0" dirty="0"/>
                        <a:t> Target 75 </a:t>
                      </a:r>
                      <a:r>
                        <a:rPr lang="en-US" sz="1600" baseline="0" dirty="0" err="1"/>
                        <a:t>simpul</a:t>
                      </a:r>
                      <a:r>
                        <a:rPr lang="en-US" sz="1600" baseline="0" dirty="0"/>
                        <a:t> </a:t>
                      </a:r>
                      <a:r>
                        <a:rPr lang="en-US" sz="1600" baseline="0" dirty="0" err="1"/>
                        <a:t>jaringan</a:t>
                      </a:r>
                      <a:r>
                        <a:rPr lang="en-US" sz="1600" baseline="0" dirty="0"/>
                        <a:t> </a:t>
                      </a:r>
                      <a:r>
                        <a:rPr lang="en-US" sz="1600" baseline="0" dirty="0" err="1"/>
                        <a:t>melalui</a:t>
                      </a:r>
                      <a:r>
                        <a:rPr lang="en-US" sz="1600" baseline="0" dirty="0"/>
                        <a:t>:</a:t>
                      </a:r>
                      <a:endParaRPr lang="en-US" sz="16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rPr>
                        <a:t>Total </a:t>
                      </a:r>
                      <a:r>
                        <a:rPr lang="en-US" sz="1600" dirty="0" err="1">
                          <a:effectLst/>
                        </a:rPr>
                        <a:t>Rencana</a:t>
                      </a:r>
                      <a:r>
                        <a:rPr lang="en-US" sz="1600" dirty="0">
                          <a:effectLst/>
                        </a:rPr>
                        <a:t> Target:</a:t>
                      </a:r>
                      <a:r>
                        <a:rPr lang="en-US" sz="1600" baseline="0" dirty="0">
                          <a:effectLst/>
                        </a:rPr>
                        <a:t> 255 SJ</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effectLst/>
                        </a:rPr>
                        <a:t>Total Target 2015</a:t>
                      </a:r>
                      <a:r>
                        <a:rPr lang="mr-IN" sz="1600" baseline="0" dirty="0">
                          <a:effectLst/>
                        </a:rPr>
                        <a:t>–</a:t>
                      </a:r>
                      <a:r>
                        <a:rPr lang="en-US" sz="1600" baseline="0" dirty="0">
                          <a:effectLst/>
                        </a:rPr>
                        <a:t>2018: 205 SJ</a:t>
                      </a:r>
                      <a:endParaRPr lang="en-US" sz="1600" baseline="0"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extLst>
                  <a:ext uri="{0D108BD9-81ED-4DB2-BD59-A6C34878D82A}">
                    <a16:rowId xmlns:a16="http://schemas.microsoft.com/office/drawing/2014/main" xmlns="" val="10002"/>
                  </a:ext>
                </a:extLst>
              </a:tr>
              <a:tr h="598120">
                <a:tc vMerge="1">
                  <a:txBody>
                    <a:bodyPr/>
                    <a:lstStyle/>
                    <a:p>
                      <a:pPr marL="0" marR="0" algn="ctr">
                        <a:spcBef>
                          <a:spcPts val="0"/>
                        </a:spcBef>
                        <a:spcAft>
                          <a:spcPts val="0"/>
                        </a:spcAft>
                      </a:pPr>
                      <a:endParaRPr lang="en-US" sz="1400" dirty="0">
                        <a:effectLst/>
                        <a:latin typeface="+mj-lt"/>
                        <a:ea typeface="Adobe Fangsong Std R" pitchFamily="18" charset="-128"/>
                        <a:cs typeface="Times New Roman"/>
                      </a:endParaRPr>
                    </a:p>
                  </a:txBody>
                  <a:tcPr marL="91445" marR="91445" marT="0" marB="0" anchor="ctr"/>
                </a:tc>
                <a:tc>
                  <a:txBody>
                    <a:bodyPr/>
                    <a:lstStyle/>
                    <a:p>
                      <a:pPr marL="285750" marR="0" lvl="1" indent="-285750" algn="l" defTabSz="914400" rtl="0" eaLnBrk="1" fontAlgn="auto" latinLnBrk="0" hangingPunct="1">
                        <a:lnSpc>
                          <a:spcPct val="100000"/>
                        </a:lnSpc>
                        <a:spcBef>
                          <a:spcPts val="600"/>
                        </a:spcBef>
                        <a:spcAft>
                          <a:spcPts val="600"/>
                        </a:spcAft>
                        <a:buClrTx/>
                        <a:buSzTx/>
                        <a:buFont typeface="Arial"/>
                        <a:buChar char="•"/>
                        <a:tabLst/>
                        <a:defRPr/>
                      </a:pPr>
                      <a:r>
                        <a:rPr lang="en-US" sz="1600" dirty="0" err="1"/>
                        <a:t>Kegiatan</a:t>
                      </a:r>
                      <a:r>
                        <a:rPr lang="en-US" sz="1600" dirty="0"/>
                        <a:t> </a:t>
                      </a:r>
                      <a:r>
                        <a:rPr lang="en-US" sz="1600" dirty="0" err="1"/>
                        <a:t>Rakornas</a:t>
                      </a:r>
                      <a:r>
                        <a:rPr lang="en-US" sz="1600" dirty="0"/>
                        <a:t>, </a:t>
                      </a:r>
                      <a:r>
                        <a:rPr lang="en-US" sz="1600" dirty="0" err="1"/>
                        <a:t>Sosialisasi</a:t>
                      </a:r>
                      <a:r>
                        <a:rPr lang="en-US" sz="1600" dirty="0"/>
                        <a:t>, </a:t>
                      </a:r>
                      <a:r>
                        <a:rPr lang="en-US" sz="1600" dirty="0" err="1"/>
                        <a:t>Implementasi</a:t>
                      </a:r>
                      <a:r>
                        <a:rPr lang="en-US" sz="1600" dirty="0"/>
                        <a:t>, </a:t>
                      </a:r>
                      <a:r>
                        <a:rPr lang="en-US" sz="1600" dirty="0" err="1"/>
                        <a:t>serta</a:t>
                      </a:r>
                      <a:r>
                        <a:rPr lang="en-US" sz="1600" dirty="0"/>
                        <a:t> </a:t>
                      </a:r>
                      <a:r>
                        <a:rPr lang="en-US" sz="1600" dirty="0" err="1"/>
                        <a:t>Pemantauan</a:t>
                      </a:r>
                      <a:r>
                        <a:rPr lang="en-US" sz="1600" dirty="0"/>
                        <a:t> </a:t>
                      </a:r>
                      <a:r>
                        <a:rPr lang="en-US" sz="1600" dirty="0" err="1"/>
                        <a:t>dan</a:t>
                      </a:r>
                      <a:r>
                        <a:rPr lang="en-US" sz="1600" dirty="0"/>
                        <a:t> </a:t>
                      </a:r>
                      <a:r>
                        <a:rPr lang="en-US" sz="1600" dirty="0" err="1"/>
                        <a:t>Evaluasi</a:t>
                      </a:r>
                      <a:r>
                        <a:rPr lang="en-US" sz="1600" dirty="0"/>
                        <a:t> SIKN </a:t>
                      </a:r>
                      <a:r>
                        <a:rPr lang="en-US" sz="1600" dirty="0" err="1"/>
                        <a:t>dan</a:t>
                      </a:r>
                      <a:r>
                        <a:rPr lang="en-US" sz="1600" dirty="0"/>
                        <a:t> JIKN</a:t>
                      </a:r>
                      <a:endPar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extLst>
                  <a:ext uri="{0D108BD9-81ED-4DB2-BD59-A6C34878D82A}">
                    <a16:rowId xmlns:a16="http://schemas.microsoft.com/office/drawing/2014/main" xmlns="" val="10003"/>
                  </a:ext>
                </a:extLst>
              </a:tr>
              <a:tr h="498104">
                <a:tc vMerge="1">
                  <a:txBody>
                    <a:bodyPr/>
                    <a:lstStyle/>
                    <a:p>
                      <a:pPr marL="0" marR="0" algn="ctr">
                        <a:spcBef>
                          <a:spcPts val="600"/>
                        </a:spcBef>
                        <a:spcAft>
                          <a:spcPts val="600"/>
                        </a:spcAft>
                      </a:pPr>
                      <a:endParaRPr lang="en-US" sz="1400" dirty="0">
                        <a:effectLst/>
                        <a:latin typeface="+mj-lt"/>
                        <a:ea typeface="Adobe Fangsong Std R" pitchFamily="18" charset="-128"/>
                        <a:cs typeface="Times New Roman"/>
                      </a:endParaRPr>
                    </a:p>
                  </a:txBody>
                  <a:tcPr marL="91445" marR="91445" marT="0" marB="0" anchor="ctr"/>
                </a:tc>
                <a:tc>
                  <a:txBody>
                    <a:bodyPr/>
                    <a:lstStyle/>
                    <a:p>
                      <a:pPr marL="261938" lvl="1" indent="-261938">
                        <a:lnSpc>
                          <a:spcPct val="100000"/>
                        </a:lnSpc>
                        <a:spcBef>
                          <a:spcPts val="0"/>
                        </a:spcBef>
                        <a:spcAft>
                          <a:spcPts val="600"/>
                        </a:spcAft>
                        <a:buFont typeface="Arial"/>
                        <a:buChar char="•"/>
                      </a:pPr>
                      <a:r>
                        <a:rPr lang="en-US" sz="1600" dirty="0" err="1"/>
                        <a:t>Penyediaan</a:t>
                      </a:r>
                      <a:r>
                        <a:rPr lang="en-US" sz="1600" dirty="0"/>
                        <a:t> </a:t>
                      </a:r>
                      <a:r>
                        <a:rPr lang="en-US" sz="1600" dirty="0" err="1"/>
                        <a:t>infrastruktur</a:t>
                      </a:r>
                      <a:r>
                        <a:rPr lang="en-US" sz="1600" dirty="0"/>
                        <a:t> </a:t>
                      </a:r>
                      <a:r>
                        <a:rPr lang="en-US" sz="1600" dirty="0" err="1"/>
                        <a:t>penyelenggaraan</a:t>
                      </a:r>
                      <a:r>
                        <a:rPr lang="en-US" sz="1600" dirty="0"/>
                        <a:t> SIKN </a:t>
                      </a:r>
                      <a:r>
                        <a:rPr lang="en-US" sz="1600" dirty="0" err="1"/>
                        <a:t>dan</a:t>
                      </a:r>
                      <a:r>
                        <a:rPr lang="en-US" sz="1600" dirty="0"/>
                        <a:t> JIKN</a:t>
                      </a:r>
                      <a:endPar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mj-lt"/>
                        <a:ea typeface="Adobe Fangsong Std R" pitchFamily="18" charset="-128"/>
                        <a:cs typeface="Times New Roman"/>
                      </a:endParaRPr>
                    </a:p>
                  </a:txBody>
                  <a:tcPr marL="91445" marR="91445" marT="0" marB="0" anchor="ctr"/>
                </a:tc>
                <a:extLst>
                  <a:ext uri="{0D108BD9-81ED-4DB2-BD59-A6C34878D82A}">
                    <a16:rowId xmlns:a16="http://schemas.microsoft.com/office/drawing/2014/main" xmlns="" val="10004"/>
                  </a:ext>
                </a:extLst>
              </a:tr>
              <a:tr h="521273">
                <a:tc vMerge="1">
                  <a:txBody>
                    <a:bodyPr/>
                    <a:lstStyle/>
                    <a:p>
                      <a:pPr marL="0" marR="0" algn="ctr">
                        <a:spcBef>
                          <a:spcPts val="600"/>
                        </a:spcBef>
                        <a:spcAft>
                          <a:spcPts val="600"/>
                        </a:spcAft>
                      </a:pPr>
                      <a:endParaRPr lang="en-US" sz="1400" dirty="0">
                        <a:effectLst/>
                        <a:latin typeface="+mj-lt"/>
                        <a:ea typeface="Adobe Fangsong Std R" pitchFamily="18" charset="-128"/>
                        <a:cs typeface="Times New Roman"/>
                      </a:endParaRPr>
                    </a:p>
                  </a:txBody>
                  <a:tcPr marL="91445" marR="91445" marT="0" marB="0" anchor="ctr"/>
                </a:tc>
                <a:tc>
                  <a:txBody>
                    <a:bodyPr/>
                    <a:lstStyle/>
                    <a:p>
                      <a:pPr marL="285750" marR="0" lvl="1" indent="-285750" algn="l" defTabSz="914400" rtl="0" eaLnBrk="1" fontAlgn="auto" latinLnBrk="0" hangingPunct="1">
                        <a:lnSpc>
                          <a:spcPct val="100000"/>
                        </a:lnSpc>
                        <a:spcBef>
                          <a:spcPts val="600"/>
                        </a:spcBef>
                        <a:spcAft>
                          <a:spcPts val="600"/>
                        </a:spcAft>
                        <a:buClrTx/>
                        <a:buSzTx/>
                        <a:buFont typeface="Arial"/>
                        <a:buChar char="•"/>
                        <a:tabLst/>
                        <a:defRPr/>
                      </a:pPr>
                      <a:r>
                        <a:rPr lang="en-US" sz="1600" dirty="0" err="1"/>
                        <a:t>Penelaahan</a:t>
                      </a:r>
                      <a:r>
                        <a:rPr lang="en-US" sz="1600" dirty="0"/>
                        <a:t> SIKN </a:t>
                      </a:r>
                      <a:r>
                        <a:rPr lang="en-US" sz="1600" dirty="0" err="1"/>
                        <a:t>dan</a:t>
                      </a:r>
                      <a:r>
                        <a:rPr lang="en-US" sz="1600" dirty="0"/>
                        <a:t> JIKN </a:t>
                      </a:r>
                      <a:r>
                        <a:rPr lang="en-US" sz="1600" dirty="0" err="1"/>
                        <a:t>dalam</a:t>
                      </a:r>
                      <a:r>
                        <a:rPr lang="en-US" sz="1600" dirty="0"/>
                        <a:t> </a:t>
                      </a:r>
                      <a:r>
                        <a:rPr lang="en-US" sz="1600" dirty="0" err="1"/>
                        <a:t>konteks</a:t>
                      </a:r>
                      <a:r>
                        <a:rPr lang="en-US" sz="1600" dirty="0"/>
                        <a:t> </a:t>
                      </a:r>
                      <a:r>
                        <a:rPr lang="en-US" sz="1600" dirty="0" err="1"/>
                        <a:t>implementasi</a:t>
                      </a:r>
                      <a:r>
                        <a:rPr lang="en-US" sz="1600" dirty="0"/>
                        <a:t> </a:t>
                      </a:r>
                      <a:r>
                        <a:rPr lang="en-US" sz="1600" dirty="0" err="1"/>
                        <a:t>Peraturan</a:t>
                      </a:r>
                      <a:r>
                        <a:rPr lang="en-US" sz="1600" baseline="0" dirty="0"/>
                        <a:t> </a:t>
                      </a:r>
                      <a:r>
                        <a:rPr lang="en-US" sz="1600" baseline="0" dirty="0" err="1"/>
                        <a:t>Presiden</a:t>
                      </a:r>
                      <a:r>
                        <a:rPr lang="en-US" sz="1600" baseline="0" dirty="0"/>
                        <a:t> </a:t>
                      </a:r>
                      <a:r>
                        <a:rPr lang="en-US" sz="1600" baseline="0" dirty="0" err="1"/>
                        <a:t>Nomor</a:t>
                      </a:r>
                      <a:r>
                        <a:rPr lang="en-US" sz="1600" dirty="0"/>
                        <a:t> 95 </a:t>
                      </a:r>
                      <a:r>
                        <a:rPr lang="en-US" sz="1600" dirty="0" err="1"/>
                        <a:t>Tahun</a:t>
                      </a:r>
                      <a:r>
                        <a:rPr lang="en-US" sz="1600" dirty="0"/>
                        <a:t> 2018 </a:t>
                      </a:r>
                      <a:r>
                        <a:rPr lang="en-US" sz="1600" dirty="0" err="1"/>
                        <a:t>tentang</a:t>
                      </a:r>
                      <a:r>
                        <a:rPr lang="en-US" sz="1600" dirty="0"/>
                        <a:t> SPBE</a:t>
                      </a:r>
                      <a:endPar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extLst>
                  <a:ext uri="{0D108BD9-81ED-4DB2-BD59-A6C34878D82A}">
                    <a16:rowId xmlns:a16="http://schemas.microsoft.com/office/drawing/2014/main" xmlns="" val="10005"/>
                  </a:ext>
                </a:extLst>
              </a:tr>
              <a:tr h="620280">
                <a:tc rowSpan="5">
                  <a:txBody>
                    <a:bodyPr/>
                    <a:lstStyle/>
                    <a:p>
                      <a:pPr marL="0" marR="0" algn="ctr">
                        <a:spcBef>
                          <a:spcPts val="600"/>
                        </a:spcBef>
                        <a:spcAft>
                          <a:spcPts val="600"/>
                        </a:spcAft>
                      </a:pPr>
                      <a:r>
                        <a:rPr lang="en-US" sz="1600" kern="1200" dirty="0">
                          <a:effectLst/>
                        </a:rPr>
                        <a:t>2020</a:t>
                      </a:r>
                    </a:p>
                    <a:p>
                      <a:pPr marL="0" marR="0" algn="ctr">
                        <a:spcBef>
                          <a:spcPts val="600"/>
                        </a:spcBef>
                        <a:spcAft>
                          <a:spcPts val="600"/>
                        </a:spcAft>
                      </a:pPr>
                      <a:r>
                        <a:rPr lang="mr-IN" sz="1600" kern="1200" dirty="0">
                          <a:effectLst/>
                        </a:rPr>
                        <a:t>–</a:t>
                      </a:r>
                      <a:endParaRPr lang="en-US" sz="1600" kern="1200" dirty="0">
                        <a:effectLst/>
                      </a:endParaRPr>
                    </a:p>
                    <a:p>
                      <a:pPr marL="0" marR="0" algn="ctr">
                        <a:spcBef>
                          <a:spcPts val="600"/>
                        </a:spcBef>
                        <a:spcAft>
                          <a:spcPts val="600"/>
                        </a:spcAft>
                      </a:pPr>
                      <a:r>
                        <a:rPr lang="en-US" sz="1600" kern="1200" dirty="0">
                          <a:effectLst/>
                        </a:rPr>
                        <a:t>2024 </a:t>
                      </a:r>
                      <a:endParaRPr lang="en-US" sz="1600" b="1" kern="1200"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indent="0" algn="l" defTabSz="914400" rtl="0" eaLnBrk="1" fontAlgn="auto" latinLnBrk="0" hangingPunct="1">
                        <a:lnSpc>
                          <a:spcPct val="100000"/>
                        </a:lnSpc>
                        <a:spcBef>
                          <a:spcPts val="600"/>
                        </a:spcBef>
                        <a:spcAft>
                          <a:spcPts val="600"/>
                        </a:spcAft>
                        <a:buClrTx/>
                        <a:buSzTx/>
                        <a:buFont typeface="Arial"/>
                        <a:buNone/>
                        <a:tabLst/>
                        <a:defRPr/>
                      </a:pPr>
                      <a:r>
                        <a:rPr lang="en-US" sz="1600" dirty="0" err="1"/>
                        <a:t>Peningkatan</a:t>
                      </a:r>
                      <a:r>
                        <a:rPr lang="en-US" sz="1600" dirty="0"/>
                        <a:t> </a:t>
                      </a:r>
                      <a:r>
                        <a:rPr lang="en-US" sz="1600" dirty="0" err="1"/>
                        <a:t>kualitas</a:t>
                      </a:r>
                      <a:r>
                        <a:rPr lang="en-US" sz="1600" dirty="0"/>
                        <a:t> </a:t>
                      </a:r>
                      <a:r>
                        <a:rPr lang="en-US" sz="1600" dirty="0" err="1"/>
                        <a:t>pengelolaan</a:t>
                      </a:r>
                      <a:r>
                        <a:rPr lang="en-US" sz="1600" dirty="0"/>
                        <a:t> dan </a:t>
                      </a:r>
                      <a:r>
                        <a:rPr lang="en-US" sz="1600" dirty="0" err="1"/>
                        <a:t>layanan</a:t>
                      </a:r>
                      <a:r>
                        <a:rPr lang="en-US" sz="1600" dirty="0"/>
                        <a:t> </a:t>
                      </a:r>
                      <a:r>
                        <a:rPr lang="en-US" sz="1600" dirty="0" err="1"/>
                        <a:t>arsip</a:t>
                      </a:r>
                      <a:r>
                        <a:rPr lang="en-US" sz="1600" dirty="0"/>
                        <a:t> </a:t>
                      </a:r>
                      <a:r>
                        <a:rPr lang="en-US" sz="1600" dirty="0" err="1"/>
                        <a:t>secara</a:t>
                      </a:r>
                      <a:r>
                        <a:rPr lang="en-US" sz="1600" dirty="0"/>
                        <a:t> </a:t>
                      </a:r>
                      <a:r>
                        <a:rPr lang="en-US" sz="1600" dirty="0" err="1"/>
                        <a:t>elektronik</a:t>
                      </a:r>
                      <a:r>
                        <a:rPr lang="en-US" sz="1600" dirty="0"/>
                        <a:t> </a:t>
                      </a:r>
                      <a:r>
                        <a:rPr lang="en-US" sz="1600" dirty="0" err="1"/>
                        <a:t>sebesar</a:t>
                      </a:r>
                      <a:r>
                        <a:rPr lang="en-US" sz="1600" dirty="0"/>
                        <a:t> 75% </a:t>
                      </a:r>
                      <a:r>
                        <a:rPr lang="en-US" sz="1600" dirty="0" err="1"/>
                        <a:t>dari</a:t>
                      </a:r>
                      <a:r>
                        <a:rPr lang="en-US" sz="1600" dirty="0"/>
                        <a:t> </a:t>
                      </a:r>
                      <a:r>
                        <a:rPr lang="en-US" sz="1600" dirty="0" err="1"/>
                        <a:t>populasi</a:t>
                      </a:r>
                      <a:r>
                        <a:rPr lang="en-US" sz="1600" dirty="0"/>
                        <a:t> (956 K/L/D) </a:t>
                      </a:r>
                      <a:r>
                        <a:rPr lang="en-US" sz="1600" dirty="0" err="1"/>
                        <a:t>melalui</a:t>
                      </a:r>
                      <a:r>
                        <a:rPr lang="en-US" sz="1600" dirty="0"/>
                        <a:t>:</a:t>
                      </a:r>
                      <a:endParaRPr lang="en-US" sz="16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rPr>
                        <a:t>Total </a:t>
                      </a:r>
                      <a:r>
                        <a:rPr lang="en-US" sz="1600" dirty="0" err="1">
                          <a:effectLst/>
                        </a:rPr>
                        <a:t>Rencana</a:t>
                      </a:r>
                      <a:r>
                        <a:rPr lang="en-US" sz="1600" dirty="0">
                          <a:effectLst/>
                        </a:rPr>
                        <a:t> Target: 300 SJ</a:t>
                      </a:r>
                      <a:endParaRPr lang="en-US" sz="1600"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extLst>
                  <a:ext uri="{0D108BD9-81ED-4DB2-BD59-A6C34878D82A}">
                    <a16:rowId xmlns:a16="http://schemas.microsoft.com/office/drawing/2014/main" xmlns="" val="166252514"/>
                  </a:ext>
                </a:extLst>
              </a:tr>
              <a:tr h="564473">
                <a:tc vMerge="1">
                  <a:txBody>
                    <a:bodyPr/>
                    <a:lstStyle/>
                    <a:p>
                      <a:endParaRPr lang="en-US"/>
                    </a:p>
                  </a:txBody>
                  <a:tcPr/>
                </a:tc>
                <a:tc>
                  <a:txBody>
                    <a:bodyPr/>
                    <a:lstStyle/>
                    <a:p>
                      <a:pPr marL="285750" marR="0" lvl="1" indent="-285750" algn="l" defTabSz="914400" rtl="0" eaLnBrk="1" fontAlgn="auto" latinLnBrk="0" hangingPunct="1">
                        <a:lnSpc>
                          <a:spcPct val="100000"/>
                        </a:lnSpc>
                        <a:spcBef>
                          <a:spcPts val="600"/>
                        </a:spcBef>
                        <a:spcAft>
                          <a:spcPts val="600"/>
                        </a:spcAft>
                        <a:buClrTx/>
                        <a:buSzTx/>
                        <a:buFont typeface="Arial"/>
                        <a:buChar char="•"/>
                        <a:tabLst/>
                        <a:defRPr/>
                      </a:pPr>
                      <a:r>
                        <a:rPr lang="en-US" sz="1600" dirty="0" err="1"/>
                        <a:t>Peningkatan</a:t>
                      </a:r>
                      <a:r>
                        <a:rPr lang="en-US" sz="1600" dirty="0"/>
                        <a:t> </a:t>
                      </a:r>
                      <a:r>
                        <a:rPr lang="en-US" sz="1600" dirty="0" err="1"/>
                        <a:t>kualitas</a:t>
                      </a:r>
                      <a:r>
                        <a:rPr lang="en-US" sz="1600" dirty="0"/>
                        <a:t> </a:t>
                      </a:r>
                      <a:r>
                        <a:rPr lang="en-US" sz="1600" dirty="0" err="1"/>
                        <a:t>dan</a:t>
                      </a:r>
                      <a:r>
                        <a:rPr lang="en-US" sz="1600" dirty="0"/>
                        <a:t> </a:t>
                      </a:r>
                      <a:r>
                        <a:rPr lang="en-US" sz="1600" dirty="0" err="1"/>
                        <a:t>efektivitas</a:t>
                      </a:r>
                      <a:r>
                        <a:rPr lang="en-US" sz="1600" dirty="0"/>
                        <a:t> </a:t>
                      </a:r>
                      <a:r>
                        <a:rPr lang="en-US" sz="1600" dirty="0" err="1"/>
                        <a:t>pembinaan</a:t>
                      </a:r>
                      <a:r>
                        <a:rPr lang="en-US" sz="1600" dirty="0"/>
                        <a:t> </a:t>
                      </a:r>
                      <a:r>
                        <a:rPr lang="en-US" sz="1600" dirty="0" err="1"/>
                        <a:t>simpul</a:t>
                      </a:r>
                      <a:r>
                        <a:rPr lang="en-US" sz="1600" dirty="0"/>
                        <a:t> </a:t>
                      </a:r>
                      <a:r>
                        <a:rPr lang="en-US" sz="1600" dirty="0" err="1"/>
                        <a:t>jaringan</a:t>
                      </a:r>
                      <a:r>
                        <a:rPr lang="en-US" sz="1600" dirty="0"/>
                        <a:t> </a:t>
                      </a:r>
                      <a:r>
                        <a:rPr lang="en-US" sz="1600" dirty="0" err="1"/>
                        <a:t>dengan</a:t>
                      </a:r>
                      <a:r>
                        <a:rPr lang="en-US" sz="1600" dirty="0"/>
                        <a:t> </a:t>
                      </a:r>
                      <a:r>
                        <a:rPr lang="en-US" sz="1600" dirty="0" err="1"/>
                        <a:t>memanfaatkan</a:t>
                      </a:r>
                      <a:r>
                        <a:rPr lang="en-US" sz="1600" dirty="0"/>
                        <a:t> </a:t>
                      </a:r>
                      <a:r>
                        <a:rPr lang="en-US" sz="1600" dirty="0" err="1"/>
                        <a:t>solusi</a:t>
                      </a:r>
                      <a:r>
                        <a:rPr lang="en-US" sz="1600" dirty="0"/>
                        <a:t> TIK</a:t>
                      </a:r>
                      <a:endPar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extLst>
                  <a:ext uri="{0D108BD9-81ED-4DB2-BD59-A6C34878D82A}">
                    <a16:rowId xmlns:a16="http://schemas.microsoft.com/office/drawing/2014/main" xmlns="" val="10006"/>
                  </a:ext>
                </a:extLst>
              </a:tr>
              <a:tr h="577912">
                <a:tc vMerge="1">
                  <a:txBody>
                    <a:bodyPr/>
                    <a:lstStyle/>
                    <a:p>
                      <a:pPr marL="0" marR="0" algn="ctr">
                        <a:spcBef>
                          <a:spcPts val="0"/>
                        </a:spcBef>
                        <a:spcAft>
                          <a:spcPts val="0"/>
                        </a:spcAft>
                      </a:pPr>
                      <a:endParaRPr lang="en-US" sz="1400" dirty="0">
                        <a:effectLst/>
                        <a:latin typeface="+mj-lt"/>
                        <a:ea typeface="Adobe Fangsong Std R" pitchFamily="18" charset="-128"/>
                        <a:cs typeface="Times New Roman"/>
                      </a:endParaRPr>
                    </a:p>
                  </a:txBody>
                  <a:tcPr marL="91445" marR="91445" marT="0" marB="0" anchor="ctr"/>
                </a:tc>
                <a:tc>
                  <a:txBody>
                    <a:bodyPr/>
                    <a:lstStyle/>
                    <a:p>
                      <a:pPr marL="285750" marR="0" lvl="1" indent="-285750" algn="l" defTabSz="914400" rtl="0" eaLnBrk="1" fontAlgn="auto" latinLnBrk="0" hangingPunct="1">
                        <a:lnSpc>
                          <a:spcPct val="100000"/>
                        </a:lnSpc>
                        <a:spcBef>
                          <a:spcPts val="600"/>
                        </a:spcBef>
                        <a:spcAft>
                          <a:spcPts val="600"/>
                        </a:spcAft>
                        <a:buClrTx/>
                        <a:buSzTx/>
                        <a:buFont typeface="Arial"/>
                        <a:buChar char="•"/>
                        <a:tabLst/>
                        <a:defRPr/>
                      </a:pPr>
                      <a:r>
                        <a:rPr lang="en-US" sz="1600" dirty="0" err="1"/>
                        <a:t>Peningkatan</a:t>
                      </a:r>
                      <a:r>
                        <a:rPr lang="en-US" sz="1600" dirty="0"/>
                        <a:t> </a:t>
                      </a:r>
                      <a:r>
                        <a:rPr lang="en-US" sz="1600" dirty="0" err="1"/>
                        <a:t>peran</a:t>
                      </a:r>
                      <a:r>
                        <a:rPr lang="en-US" sz="1600" dirty="0"/>
                        <a:t> </a:t>
                      </a:r>
                      <a:r>
                        <a:rPr lang="en-US" sz="1600" dirty="0" err="1"/>
                        <a:t>serta</a:t>
                      </a:r>
                      <a:r>
                        <a:rPr lang="en-US" sz="1600" dirty="0"/>
                        <a:t> </a:t>
                      </a:r>
                      <a:r>
                        <a:rPr lang="en-US" sz="1600" dirty="0" err="1"/>
                        <a:t>masyarakat</a:t>
                      </a:r>
                      <a:r>
                        <a:rPr lang="en-US" sz="1600" dirty="0"/>
                        <a:t> </a:t>
                      </a:r>
                      <a:r>
                        <a:rPr lang="en-US" sz="1600" dirty="0" err="1"/>
                        <a:t>dalam</a:t>
                      </a:r>
                      <a:r>
                        <a:rPr lang="en-US" sz="1600" dirty="0"/>
                        <a:t> </a:t>
                      </a:r>
                      <a:r>
                        <a:rPr lang="en-US" sz="1600" dirty="0" err="1"/>
                        <a:t>bidang</a:t>
                      </a:r>
                      <a:r>
                        <a:rPr lang="en-US" sz="1600" dirty="0"/>
                        <a:t> </a:t>
                      </a:r>
                      <a:r>
                        <a:rPr lang="en-US" sz="1600" dirty="0" err="1"/>
                        <a:t>kearsipan</a:t>
                      </a:r>
                      <a:r>
                        <a:rPr lang="en-US" sz="1600" dirty="0"/>
                        <a:t> </a:t>
                      </a:r>
                      <a:r>
                        <a:rPr lang="en-US" sz="1600" dirty="0" err="1"/>
                        <a:t>khususnya</a:t>
                      </a:r>
                      <a:r>
                        <a:rPr lang="en-US" sz="1600" dirty="0"/>
                        <a:t> </a:t>
                      </a:r>
                      <a:r>
                        <a:rPr lang="en-US" sz="1600" dirty="0" err="1"/>
                        <a:t>dalam</a:t>
                      </a:r>
                      <a:r>
                        <a:rPr lang="en-US" sz="1600" dirty="0"/>
                        <a:t> SIKN </a:t>
                      </a:r>
                      <a:r>
                        <a:rPr lang="en-US" sz="1600" dirty="0" err="1"/>
                        <a:t>dan</a:t>
                      </a:r>
                      <a:r>
                        <a:rPr lang="en-US" sz="1600" dirty="0"/>
                        <a:t> JIKN</a:t>
                      </a:r>
                      <a:endPar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285750" marR="0" indent="-285750" algn="l" defTabSz="914400" rtl="0" eaLnBrk="1" fontAlgn="auto" latinLnBrk="0" hangingPunct="1">
                        <a:lnSpc>
                          <a:spcPct val="100000"/>
                        </a:lnSpc>
                        <a:spcBef>
                          <a:spcPts val="0"/>
                        </a:spcBef>
                        <a:spcAft>
                          <a:spcPts val="0"/>
                        </a:spcAft>
                        <a:buClrTx/>
                        <a:buSzTx/>
                        <a:buFontTx/>
                        <a:buChar char="-"/>
                        <a:tabLst/>
                        <a:defRPr/>
                      </a:pPr>
                      <a:endParaRPr lang="en-US" sz="1600"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extLst>
                  <a:ext uri="{0D108BD9-81ED-4DB2-BD59-A6C34878D82A}">
                    <a16:rowId xmlns:a16="http://schemas.microsoft.com/office/drawing/2014/main" xmlns="" val="10007"/>
                  </a:ext>
                </a:extLst>
              </a:tr>
              <a:tr h="591352">
                <a:tc vMerge="1">
                  <a:txBody>
                    <a:bodyPr/>
                    <a:lstStyle/>
                    <a:p>
                      <a:pPr marL="0" marR="0" algn="ctr">
                        <a:spcBef>
                          <a:spcPts val="0"/>
                        </a:spcBef>
                        <a:spcAft>
                          <a:spcPts val="0"/>
                        </a:spcAft>
                      </a:pPr>
                      <a:endParaRPr lang="en-US" sz="1400" dirty="0">
                        <a:effectLst/>
                        <a:latin typeface="+mj-lt"/>
                        <a:ea typeface="Adobe Fangsong Std R" pitchFamily="18" charset="-128"/>
                        <a:cs typeface="Times New Roman"/>
                      </a:endParaRPr>
                    </a:p>
                  </a:txBody>
                  <a:tcPr marL="91445" marR="91445" marT="0" marB="0" anchor="ctr"/>
                </a:tc>
                <a:tc>
                  <a:txBody>
                    <a:bodyPr/>
                    <a:lstStyle/>
                    <a:p>
                      <a:pPr marL="285750" marR="0" lvl="1" indent="-285750" algn="l" defTabSz="914400" rtl="0" eaLnBrk="1" fontAlgn="auto" latinLnBrk="0" hangingPunct="1">
                        <a:lnSpc>
                          <a:spcPct val="100000"/>
                        </a:lnSpc>
                        <a:spcBef>
                          <a:spcPts val="600"/>
                        </a:spcBef>
                        <a:spcAft>
                          <a:spcPts val="600"/>
                        </a:spcAft>
                        <a:buClrTx/>
                        <a:buSzTx/>
                        <a:buFont typeface="Arial"/>
                        <a:buChar char="•"/>
                        <a:tabLst/>
                        <a:defRPr/>
                      </a:pPr>
                      <a:r>
                        <a:rPr lang="en-US" sz="1600" dirty="0" err="1"/>
                        <a:t>Penyesuaian</a:t>
                      </a:r>
                      <a:r>
                        <a:rPr lang="en-US" sz="1600" dirty="0"/>
                        <a:t> </a:t>
                      </a:r>
                      <a:r>
                        <a:rPr lang="en-US" sz="1600" dirty="0" err="1"/>
                        <a:t>arsitektur</a:t>
                      </a:r>
                      <a:r>
                        <a:rPr lang="en-US" sz="1600" dirty="0"/>
                        <a:t> SIKN </a:t>
                      </a:r>
                      <a:r>
                        <a:rPr lang="en-US" sz="1600" dirty="0" err="1"/>
                        <a:t>dan</a:t>
                      </a:r>
                      <a:r>
                        <a:rPr lang="en-US" sz="1600" dirty="0"/>
                        <a:t> JIKN </a:t>
                      </a:r>
                      <a:r>
                        <a:rPr lang="en-US" sz="1600" dirty="0" err="1"/>
                        <a:t>dengan</a:t>
                      </a:r>
                      <a:r>
                        <a:rPr lang="en-US" sz="1600" dirty="0"/>
                        <a:t> </a:t>
                      </a:r>
                      <a:r>
                        <a:rPr lang="en-US" sz="1600" dirty="0" err="1"/>
                        <a:t>arsitektur</a:t>
                      </a:r>
                      <a:r>
                        <a:rPr lang="en-US" sz="1600" dirty="0"/>
                        <a:t> SPBE ANRI </a:t>
                      </a:r>
                      <a:r>
                        <a:rPr lang="en-US" sz="1600" dirty="0" err="1"/>
                        <a:t>dan</a:t>
                      </a:r>
                      <a:r>
                        <a:rPr lang="en-US" sz="1600" dirty="0"/>
                        <a:t> </a:t>
                      </a:r>
                      <a:r>
                        <a:rPr lang="en-US" sz="1600" dirty="0" err="1"/>
                        <a:t>arsitektur</a:t>
                      </a:r>
                      <a:r>
                        <a:rPr lang="en-US" sz="1600" dirty="0"/>
                        <a:t> SPBE Nasional</a:t>
                      </a:r>
                      <a:endPar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extLst>
                  <a:ext uri="{0D108BD9-81ED-4DB2-BD59-A6C34878D82A}">
                    <a16:rowId xmlns:a16="http://schemas.microsoft.com/office/drawing/2014/main" xmlns="" val="10008"/>
                  </a:ext>
                </a:extLst>
              </a:tr>
              <a:tr h="577912">
                <a:tc vMerge="1">
                  <a:txBody>
                    <a:bodyPr/>
                    <a:lstStyle/>
                    <a:p>
                      <a:pPr marL="0" marR="0" algn="ctr">
                        <a:spcBef>
                          <a:spcPts val="600"/>
                        </a:spcBef>
                        <a:spcAft>
                          <a:spcPts val="600"/>
                        </a:spcAft>
                      </a:pPr>
                      <a:endParaRPr lang="en-US" sz="1400" b="1" kern="1200" dirty="0">
                        <a:solidFill>
                          <a:schemeClr val="tx1"/>
                        </a:solidFill>
                        <a:effectLst/>
                        <a:latin typeface="+mn-lt"/>
                        <a:ea typeface="Adobe Fangsong Std R" pitchFamily="18" charset="-128"/>
                        <a:cs typeface="Times New Roman"/>
                      </a:endParaRPr>
                    </a:p>
                  </a:txBody>
                  <a:tcPr marL="91445" marR="91445" marT="0" marB="0" anchor="ctr"/>
                </a:tc>
                <a:tc>
                  <a:txBody>
                    <a:bodyPr/>
                    <a:lstStyle/>
                    <a:p>
                      <a:pPr marL="285750" lvl="1" indent="-285750">
                        <a:lnSpc>
                          <a:spcPct val="100000"/>
                        </a:lnSpc>
                        <a:spcBef>
                          <a:spcPts val="0"/>
                        </a:spcBef>
                        <a:spcAft>
                          <a:spcPts val="600"/>
                        </a:spcAft>
                        <a:buFont typeface="Arial"/>
                        <a:buChar char="•"/>
                      </a:pPr>
                      <a:r>
                        <a:rPr lang="en-US" sz="1600" dirty="0" err="1"/>
                        <a:t>Penguatan</a:t>
                      </a:r>
                      <a:r>
                        <a:rPr lang="en-US" sz="1600" dirty="0"/>
                        <a:t> </a:t>
                      </a:r>
                      <a:r>
                        <a:rPr lang="en-US" sz="1600" dirty="0" err="1"/>
                        <a:t>kelembagaan</a:t>
                      </a:r>
                      <a:r>
                        <a:rPr lang="en-US" sz="1600" dirty="0"/>
                        <a:t> </a:t>
                      </a:r>
                      <a:r>
                        <a:rPr lang="en-US" sz="1600" dirty="0" err="1"/>
                        <a:t>dan</a:t>
                      </a:r>
                      <a:r>
                        <a:rPr lang="en-US" sz="1600" dirty="0"/>
                        <a:t> </a:t>
                      </a:r>
                      <a:r>
                        <a:rPr lang="en-US" sz="1600" dirty="0" err="1"/>
                        <a:t>ketatalaksanaan</a:t>
                      </a:r>
                      <a:r>
                        <a:rPr lang="en-US" sz="1600" dirty="0"/>
                        <a:t> di </a:t>
                      </a:r>
                      <a:r>
                        <a:rPr lang="en-US" sz="1600" dirty="0" err="1"/>
                        <a:t>Pusat</a:t>
                      </a:r>
                      <a:r>
                        <a:rPr lang="en-US" sz="1600" dirty="0"/>
                        <a:t> </a:t>
                      </a:r>
                      <a:r>
                        <a:rPr lang="en-US" sz="1600" dirty="0" err="1"/>
                        <a:t>Jaringan</a:t>
                      </a:r>
                      <a:r>
                        <a:rPr lang="en-US" sz="1600" dirty="0"/>
                        <a:t> Nasional </a:t>
                      </a:r>
                      <a:r>
                        <a:rPr lang="en-US" sz="1600" dirty="0" err="1"/>
                        <a:t>dan</a:t>
                      </a:r>
                      <a:r>
                        <a:rPr lang="en-US" sz="1600" dirty="0"/>
                        <a:t> </a:t>
                      </a:r>
                      <a:r>
                        <a:rPr lang="en-US" sz="1600" dirty="0" err="1"/>
                        <a:t>Simpul</a:t>
                      </a:r>
                      <a:r>
                        <a:rPr lang="en-US" sz="1600" dirty="0"/>
                        <a:t> </a:t>
                      </a:r>
                      <a:r>
                        <a:rPr lang="en-US" sz="1600" dirty="0" err="1"/>
                        <a:t>Jaringan</a:t>
                      </a:r>
                      <a:endPar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chemeClr val="accent3">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1421" marR="91421" marT="0" marB="0" anchor="ctr"/>
                </a:tc>
                <a:extLst>
                  <a:ext uri="{0D108BD9-81ED-4DB2-BD59-A6C34878D82A}">
                    <a16:rowId xmlns:a16="http://schemas.microsoft.com/office/drawing/2014/main" xmlns="" val="10009"/>
                  </a:ext>
                </a:extLst>
              </a:tr>
            </a:tbl>
          </a:graphicData>
        </a:graphic>
      </p:graphicFrame>
      <p:grpSp>
        <p:nvGrpSpPr>
          <p:cNvPr id="12" name="Group 11">
            <a:extLst>
              <a:ext uri="{FF2B5EF4-FFF2-40B4-BE49-F238E27FC236}">
                <a16:creationId xmlns:a16="http://schemas.microsoft.com/office/drawing/2014/main" xmlns="" id="{2D80C7F2-BCF9-4D93-BA54-593F5B3F6CB4}"/>
              </a:ext>
            </a:extLst>
          </p:cNvPr>
          <p:cNvGrpSpPr/>
          <p:nvPr/>
        </p:nvGrpSpPr>
        <p:grpSpPr>
          <a:xfrm>
            <a:off x="11031306" y="1636845"/>
            <a:ext cx="1229505" cy="3584311"/>
            <a:chOff x="11031305" y="1500797"/>
            <a:chExt cx="1229505" cy="3584311"/>
          </a:xfrm>
        </p:grpSpPr>
        <p:sp>
          <p:nvSpPr>
            <p:cNvPr id="13" name="Freeform: Shape 12">
              <a:extLst>
                <a:ext uri="{FF2B5EF4-FFF2-40B4-BE49-F238E27FC236}">
                  <a16:creationId xmlns:a16="http://schemas.microsoft.com/office/drawing/2014/main" xmlns="" id="{80D45A97-8D8C-4C5F-A43C-6A0562FB3B9A}"/>
                </a:ext>
              </a:extLst>
            </p:cNvPr>
            <p:cNvSpPr/>
            <p:nvPr/>
          </p:nvSpPr>
          <p:spPr>
            <a:xfrm>
              <a:off x="11031305" y="2396464"/>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4" name="TextBox 13">
              <a:extLst>
                <a:ext uri="{FF2B5EF4-FFF2-40B4-BE49-F238E27FC236}">
                  <a16:creationId xmlns:a16="http://schemas.microsoft.com/office/drawing/2014/main" xmlns="" id="{87876015-CF7F-41AC-8CC9-CE1BBAED24B3}"/>
                </a:ext>
              </a:extLst>
            </p:cNvPr>
            <p:cNvSpPr txBox="1"/>
            <p:nvPr/>
          </p:nvSpPr>
          <p:spPr>
            <a:xfrm rot="16200000">
              <a:off x="10854889" y="3109755"/>
              <a:ext cx="1980846" cy="830997"/>
            </a:xfrm>
            <a:prstGeom prst="rect">
              <a:avLst/>
            </a:prstGeom>
            <a:noFill/>
          </p:spPr>
          <p:txBody>
            <a:bodyPr wrap="square" rtlCol="0">
              <a:spAutoFit/>
            </a:bodyPr>
            <a:lstStyle/>
            <a:p>
              <a:pPr algn="ctr"/>
              <a:r>
                <a:rPr lang="en-US" sz="2400" b="1" dirty="0">
                  <a:solidFill>
                    <a:schemeClr val="bg1">
                      <a:lumMod val="95000"/>
                    </a:schemeClr>
                  </a:solidFill>
                  <a:latin typeface="Tw Cen MT" panose="020B0602020104020603" pitchFamily="34" charset="0"/>
                </a:rPr>
                <a:t>Program 2019-2024</a:t>
              </a:r>
            </a:p>
          </p:txBody>
        </p:sp>
        <p:pic>
          <p:nvPicPr>
            <p:cNvPr id="16" name="Picture 15">
              <a:extLst>
                <a:ext uri="{FF2B5EF4-FFF2-40B4-BE49-F238E27FC236}">
                  <a16:creationId xmlns:a16="http://schemas.microsoft.com/office/drawing/2014/main" xmlns="" id="{5648770A-7EED-4294-92D5-FCB0FE051474}"/>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248252"/>
              <a:ext cx="554000" cy="554000"/>
            </a:xfrm>
            <a:prstGeom prst="rect">
              <a:avLst/>
            </a:prstGeom>
          </p:spPr>
        </p:pic>
        <p:pic>
          <p:nvPicPr>
            <p:cNvPr id="17" name="Picture 16">
              <a:extLst>
                <a:ext uri="{FF2B5EF4-FFF2-40B4-BE49-F238E27FC236}">
                  <a16:creationId xmlns:a16="http://schemas.microsoft.com/office/drawing/2014/main" xmlns="" id="{2046C88F-A001-4EF8-9C44-1BE183A295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710035"/>
              <a:ext cx="947078" cy="528601"/>
            </a:xfrm>
            <a:prstGeom prst="rect">
              <a:avLst/>
            </a:prstGeom>
          </p:spPr>
        </p:pic>
        <p:pic>
          <p:nvPicPr>
            <p:cNvPr id="18" name="Picture 17">
              <a:extLst>
                <a:ext uri="{FF2B5EF4-FFF2-40B4-BE49-F238E27FC236}">
                  <a16:creationId xmlns:a16="http://schemas.microsoft.com/office/drawing/2014/main" xmlns="" id="{25E4E5E9-49EC-461A-A6AF-FC102DC77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709270"/>
              <a:ext cx="362036" cy="389640"/>
            </a:xfrm>
            <a:prstGeom prst="rect">
              <a:avLst/>
            </a:prstGeom>
          </p:spPr>
        </p:pic>
      </p:grpSp>
    </p:spTree>
    <p:extLst>
      <p:ext uri="{BB962C8B-B14F-4D97-AF65-F5344CB8AC3E}">
        <p14:creationId xmlns:p14="http://schemas.microsoft.com/office/powerpoint/2010/main" val="41803771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AA6A24D-C2BF-4A42-AE06-37A47A93DFDC}"/>
              </a:ext>
            </a:extLst>
          </p:cNvPr>
          <p:cNvSpPr/>
          <p:nvPr/>
        </p:nvSpPr>
        <p:spPr>
          <a:xfrm>
            <a:off x="-1740" y="0"/>
            <a:ext cx="12192000"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3101AD74-56CF-4BDB-9D7A-C4D89CF2A8DD}"/>
              </a:ext>
            </a:extLst>
          </p:cNvPr>
          <p:cNvGrpSpPr/>
          <p:nvPr/>
        </p:nvGrpSpPr>
        <p:grpSpPr>
          <a:xfrm>
            <a:off x="11031306" y="1636845"/>
            <a:ext cx="1160694" cy="3584311"/>
            <a:chOff x="11031305" y="1404544"/>
            <a:chExt cx="1160694" cy="3584311"/>
          </a:xfrm>
        </p:grpSpPr>
        <p:sp>
          <p:nvSpPr>
            <p:cNvPr id="33" name="Freeform: Shape 32">
              <a:extLst>
                <a:ext uri="{FF2B5EF4-FFF2-40B4-BE49-F238E27FC236}">
                  <a16:creationId xmlns:a16="http://schemas.microsoft.com/office/drawing/2014/main" xmlns="" id="{3A16AA3B-EC85-424A-B6CB-CC1D615FCB12}"/>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F6E63C78-A169-46DF-90F0-7B3D109B0207}"/>
                </a:ext>
              </a:extLst>
            </p:cNvPr>
            <p:cNvSpPr txBox="1"/>
            <p:nvPr/>
          </p:nvSpPr>
          <p:spPr>
            <a:xfrm rot="16200000">
              <a:off x="10935099" y="3197385"/>
              <a:ext cx="1980846" cy="463229"/>
            </a:xfrm>
            <a:prstGeom prst="rect">
              <a:avLst/>
            </a:prstGeom>
            <a:noFill/>
          </p:spPr>
          <p:txBody>
            <a:bodyPr wrap="square" rtlCol="0">
              <a:spAutoFit/>
            </a:bodyPr>
            <a:lstStyle/>
            <a:p>
              <a:pPr algn="ctr"/>
              <a:r>
                <a:rPr lang="en-US" sz="2400" b="1" i="1" dirty="0">
                  <a:solidFill>
                    <a:schemeClr val="bg1">
                      <a:lumMod val="95000"/>
                    </a:schemeClr>
                  </a:solidFill>
                  <a:latin typeface="Tw Cen MT" panose="020B0602020104020603" pitchFamily="34" charset="0"/>
                </a:rPr>
                <a:t>helpdesk</a:t>
              </a:r>
            </a:p>
          </p:txBody>
        </p:sp>
        <p:pic>
          <p:nvPicPr>
            <p:cNvPr id="35" name="Picture 34">
              <a:extLst>
                <a:ext uri="{FF2B5EF4-FFF2-40B4-BE49-F238E27FC236}">
                  <a16:creationId xmlns:a16="http://schemas.microsoft.com/office/drawing/2014/main" xmlns="" id="{083D504F-E105-42D1-877F-2906F5C6352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6" name="Picture 35">
              <a:extLst>
                <a:ext uri="{FF2B5EF4-FFF2-40B4-BE49-F238E27FC236}">
                  <a16:creationId xmlns:a16="http://schemas.microsoft.com/office/drawing/2014/main" xmlns="" id="{896FD1BE-D5E8-4E41-8D61-F0BAAC49A4C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7" name="Picture 36">
              <a:extLst>
                <a:ext uri="{FF2B5EF4-FFF2-40B4-BE49-F238E27FC236}">
                  <a16:creationId xmlns:a16="http://schemas.microsoft.com/office/drawing/2014/main" xmlns="" id="{57AB3246-EB5F-4618-9B6A-452DE1FFF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pic>
        <p:nvPicPr>
          <p:cNvPr id="48" name="Picture 47" descr="DSC_0875.MPO">
            <a:extLst>
              <a:ext uri="{FF2B5EF4-FFF2-40B4-BE49-F238E27FC236}">
                <a16:creationId xmlns:a16="http://schemas.microsoft.com/office/drawing/2014/main" xmlns="" id="{B0B43247-D16A-41B4-8A67-6FB1E5526E94}"/>
              </a:ext>
            </a:extLst>
          </p:cNvPr>
          <p:cNvPicPr>
            <a:picLocks noChangeAspect="1"/>
          </p:cNvPicPr>
          <p:nvPr/>
        </p:nvPicPr>
        <p:blipFill>
          <a:blip r:embed="rId5" cstate="print"/>
          <a:stretch>
            <a:fillRect/>
          </a:stretch>
        </p:blipFill>
        <p:spPr>
          <a:xfrm>
            <a:off x="422436" y="300319"/>
            <a:ext cx="9553346" cy="2100491"/>
          </a:xfrm>
          <a:prstGeom prst="rect">
            <a:avLst/>
          </a:prstGeom>
          <a:ln>
            <a:noFill/>
          </a:ln>
          <a:effectLst>
            <a:softEdge rad="112500"/>
          </a:effectLst>
        </p:spPr>
      </p:pic>
      <p:pic>
        <p:nvPicPr>
          <p:cNvPr id="49" name="Picture 48" descr="DSC_0878.jpg">
            <a:extLst>
              <a:ext uri="{FF2B5EF4-FFF2-40B4-BE49-F238E27FC236}">
                <a16:creationId xmlns:a16="http://schemas.microsoft.com/office/drawing/2014/main" xmlns="" id="{94C69C23-8727-401D-8DFB-09E12B9BEE49}"/>
              </a:ext>
            </a:extLst>
          </p:cNvPr>
          <p:cNvPicPr>
            <a:picLocks noChangeAspect="1"/>
          </p:cNvPicPr>
          <p:nvPr/>
        </p:nvPicPr>
        <p:blipFill>
          <a:blip r:embed="rId6" cstate="print"/>
          <a:stretch>
            <a:fillRect/>
          </a:stretch>
        </p:blipFill>
        <p:spPr>
          <a:xfrm>
            <a:off x="411181" y="2721194"/>
            <a:ext cx="4050563" cy="3037922"/>
          </a:xfrm>
          <a:prstGeom prst="rect">
            <a:avLst/>
          </a:prstGeom>
          <a:ln>
            <a:noFill/>
          </a:ln>
          <a:effectLst>
            <a:softEdge rad="112500"/>
          </a:effectLst>
        </p:spPr>
      </p:pic>
      <p:sp>
        <p:nvSpPr>
          <p:cNvPr id="15" name="TextBox 14">
            <a:extLst>
              <a:ext uri="{FF2B5EF4-FFF2-40B4-BE49-F238E27FC236}">
                <a16:creationId xmlns:a16="http://schemas.microsoft.com/office/drawing/2014/main" xmlns="" id="{9B8EFCD5-1092-4DE7-84AE-D2E44D5B0FA0}"/>
              </a:ext>
            </a:extLst>
          </p:cNvPr>
          <p:cNvSpPr txBox="1"/>
          <p:nvPr/>
        </p:nvSpPr>
        <p:spPr>
          <a:xfrm>
            <a:off x="4655658" y="2685419"/>
            <a:ext cx="5450229" cy="1477328"/>
          </a:xfrm>
          <a:prstGeom prst="rect">
            <a:avLst/>
          </a:prstGeom>
          <a:noFill/>
        </p:spPr>
        <p:txBody>
          <a:bodyPr wrap="square" rtlCol="0">
            <a:spAutoFit/>
          </a:bodyPr>
          <a:lstStyle/>
          <a:p>
            <a:r>
              <a:rPr lang="en-US" dirty="0"/>
              <a:t>Pusat </a:t>
            </a:r>
            <a:r>
              <a:rPr lang="en-US" dirty="0" err="1"/>
              <a:t>Sistem</a:t>
            </a:r>
            <a:r>
              <a:rPr lang="en-US" dirty="0"/>
              <a:t> dan </a:t>
            </a:r>
            <a:r>
              <a:rPr lang="en-US" dirty="0" err="1"/>
              <a:t>Jaringan</a:t>
            </a:r>
            <a:r>
              <a:rPr lang="en-US" dirty="0"/>
              <a:t> </a:t>
            </a:r>
            <a:r>
              <a:rPr lang="en-US" dirty="0" err="1"/>
              <a:t>Informasi</a:t>
            </a:r>
            <a:r>
              <a:rPr lang="en-US" dirty="0"/>
              <a:t> </a:t>
            </a:r>
            <a:r>
              <a:rPr lang="en-US" dirty="0" err="1"/>
              <a:t>Kearsipan</a:t>
            </a:r>
            <a:r>
              <a:rPr lang="en-US" dirty="0"/>
              <a:t> Nasional</a:t>
            </a:r>
          </a:p>
          <a:p>
            <a:r>
              <a:rPr lang="en-US" dirty="0"/>
              <a:t>(Pusat SIKN dan JIKN)</a:t>
            </a:r>
          </a:p>
          <a:p>
            <a:r>
              <a:rPr lang="en-US" dirty="0"/>
              <a:t>Jl. </a:t>
            </a:r>
            <a:r>
              <a:rPr lang="en-US" dirty="0" err="1"/>
              <a:t>Ampera</a:t>
            </a:r>
            <a:r>
              <a:rPr lang="en-US" dirty="0"/>
              <a:t> Raya No. 7, </a:t>
            </a:r>
            <a:r>
              <a:rPr lang="en-US" dirty="0" err="1"/>
              <a:t>Cilandak</a:t>
            </a:r>
            <a:r>
              <a:rPr lang="en-US" dirty="0"/>
              <a:t> Timur</a:t>
            </a:r>
          </a:p>
          <a:p>
            <a:r>
              <a:rPr lang="en-US" dirty="0"/>
              <a:t>Gedung C </a:t>
            </a:r>
            <a:r>
              <a:rPr lang="en-US" dirty="0" err="1"/>
              <a:t>Lantai</a:t>
            </a:r>
            <a:r>
              <a:rPr lang="en-US" dirty="0"/>
              <a:t> 8</a:t>
            </a:r>
          </a:p>
          <a:p>
            <a:r>
              <a:rPr lang="en-US" dirty="0"/>
              <a:t>Jakarta Selatan - 12560</a:t>
            </a:r>
          </a:p>
        </p:txBody>
      </p:sp>
      <p:sp>
        <p:nvSpPr>
          <p:cNvPr id="52" name="TextBox 51">
            <a:extLst>
              <a:ext uri="{FF2B5EF4-FFF2-40B4-BE49-F238E27FC236}">
                <a16:creationId xmlns:a16="http://schemas.microsoft.com/office/drawing/2014/main" xmlns="" id="{617AA65C-A738-4410-8269-0C84DADD850B}"/>
              </a:ext>
            </a:extLst>
          </p:cNvPr>
          <p:cNvSpPr txBox="1"/>
          <p:nvPr/>
        </p:nvSpPr>
        <p:spPr>
          <a:xfrm>
            <a:off x="5595818" y="4421341"/>
            <a:ext cx="4170947" cy="646331"/>
          </a:xfrm>
          <a:prstGeom prst="rect">
            <a:avLst/>
          </a:prstGeom>
          <a:noFill/>
        </p:spPr>
        <p:txBody>
          <a:bodyPr wrap="square" rtlCol="0">
            <a:spAutoFit/>
          </a:bodyPr>
          <a:lstStyle/>
          <a:p>
            <a:r>
              <a:rPr lang="en-US" b="1" dirty="0">
                <a:solidFill>
                  <a:srgbClr val="9933FF"/>
                </a:solidFill>
              </a:rPr>
              <a:t>https://helpdesk.jikn.go.id/</a:t>
            </a:r>
          </a:p>
          <a:p>
            <a:r>
              <a:rPr lang="en-US" b="1" dirty="0">
                <a:solidFill>
                  <a:srgbClr val="9933FF"/>
                </a:solidFill>
              </a:rPr>
              <a:t>Email: support@sikn.go.id</a:t>
            </a:r>
          </a:p>
        </p:txBody>
      </p:sp>
      <p:pic>
        <p:nvPicPr>
          <p:cNvPr id="1028" name="Picture 4" descr="Image result for helpdesk">
            <a:extLst>
              <a:ext uri="{FF2B5EF4-FFF2-40B4-BE49-F238E27FC236}">
                <a16:creationId xmlns:a16="http://schemas.microsoft.com/office/drawing/2014/main" xmlns="" id="{77646A09-D3CE-402C-BE43-3DAFE1157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9274" y="4156367"/>
            <a:ext cx="1220421" cy="108125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xmlns="" id="{1274D358-BE4F-4C52-8363-4D6A4FB1FACF}"/>
              </a:ext>
            </a:extLst>
          </p:cNvPr>
          <p:cNvSpPr txBox="1"/>
          <p:nvPr/>
        </p:nvSpPr>
        <p:spPr>
          <a:xfrm>
            <a:off x="4631894" y="5255629"/>
            <a:ext cx="4170947" cy="1200329"/>
          </a:xfrm>
          <a:prstGeom prst="rect">
            <a:avLst/>
          </a:prstGeom>
          <a:noFill/>
        </p:spPr>
        <p:txBody>
          <a:bodyPr wrap="square" rtlCol="0">
            <a:spAutoFit/>
          </a:bodyPr>
          <a:lstStyle/>
          <a:p>
            <a:r>
              <a:rPr lang="en-US" dirty="0"/>
              <a:t>Demo </a:t>
            </a:r>
            <a:r>
              <a:rPr lang="en-US" dirty="0" err="1"/>
              <a:t>Aplikasi</a:t>
            </a:r>
            <a:r>
              <a:rPr lang="en-US" dirty="0"/>
              <a:t>: </a:t>
            </a:r>
          </a:p>
          <a:p>
            <a:r>
              <a:rPr lang="en-US" b="1" dirty="0">
                <a:solidFill>
                  <a:srgbClr val="9933FF"/>
                </a:solidFill>
              </a:rPr>
              <a:t>https://demo.sikn.go.id/</a:t>
            </a:r>
          </a:p>
          <a:p>
            <a:r>
              <a:rPr lang="en-US" dirty="0" err="1"/>
              <a:t>Sumber</a:t>
            </a:r>
            <a:r>
              <a:rPr lang="en-US" dirty="0"/>
              <a:t> </a:t>
            </a:r>
            <a:r>
              <a:rPr lang="en-US" dirty="0" err="1"/>
              <a:t>Aplikasi</a:t>
            </a:r>
            <a:r>
              <a:rPr lang="en-US" dirty="0"/>
              <a:t>: </a:t>
            </a:r>
            <a:r>
              <a:rPr lang="en-US" b="1" dirty="0">
                <a:solidFill>
                  <a:srgbClr val="9933FF"/>
                </a:solidFill>
              </a:rPr>
              <a:t>https://www.accesstomemory.org/</a:t>
            </a:r>
          </a:p>
        </p:txBody>
      </p:sp>
      <p:pic>
        <p:nvPicPr>
          <p:cNvPr id="50" name="Picture 49" descr="Daftar-Nomor-Telepon-Penting.jpg">
            <a:extLst>
              <a:ext uri="{FF2B5EF4-FFF2-40B4-BE49-F238E27FC236}">
                <a16:creationId xmlns:a16="http://schemas.microsoft.com/office/drawing/2014/main" xmlns="" id="{7E106FF7-C63B-467A-8EEE-754F36C432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5010" y="4632860"/>
            <a:ext cx="1800201" cy="1440160"/>
          </a:xfrm>
          <a:prstGeom prst="rect">
            <a:avLst/>
          </a:prstGeom>
          <a:ln>
            <a:noFill/>
          </a:ln>
          <a:effectLst>
            <a:softEdge rad="112500"/>
          </a:effectLst>
        </p:spPr>
      </p:pic>
      <p:sp>
        <p:nvSpPr>
          <p:cNvPr id="51" name="TextBox 50">
            <a:extLst>
              <a:ext uri="{FF2B5EF4-FFF2-40B4-BE49-F238E27FC236}">
                <a16:creationId xmlns:a16="http://schemas.microsoft.com/office/drawing/2014/main" xmlns="" id="{E38985FF-2340-48FF-9AC6-841D0C0D3F60}"/>
              </a:ext>
            </a:extLst>
          </p:cNvPr>
          <p:cNvSpPr txBox="1"/>
          <p:nvPr/>
        </p:nvSpPr>
        <p:spPr>
          <a:xfrm>
            <a:off x="8574683" y="6073025"/>
            <a:ext cx="2376263" cy="307777"/>
          </a:xfrm>
          <a:prstGeom prst="rect">
            <a:avLst/>
          </a:prstGeom>
          <a:noFill/>
        </p:spPr>
        <p:txBody>
          <a:bodyPr wrap="square" rtlCol="0">
            <a:spAutoFit/>
          </a:bodyPr>
          <a:lstStyle/>
          <a:p>
            <a:r>
              <a:rPr lang="en-US" sz="1400" b="1" dirty="0" err="1">
                <a:solidFill>
                  <a:srgbClr val="083153"/>
                </a:solidFill>
                <a:latin typeface="Tahoma"/>
                <a:cs typeface="Tahoma"/>
              </a:rPr>
              <a:t>Kontak</a:t>
            </a:r>
            <a:r>
              <a:rPr lang="en-US" sz="1400" b="1" dirty="0">
                <a:solidFill>
                  <a:srgbClr val="083153"/>
                </a:solidFill>
                <a:latin typeface="Tahoma"/>
                <a:cs typeface="Tahoma"/>
              </a:rPr>
              <a:t>: 021-7802043</a:t>
            </a:r>
          </a:p>
        </p:txBody>
      </p:sp>
    </p:spTree>
    <p:extLst>
      <p:ext uri="{BB962C8B-B14F-4D97-AF65-F5344CB8AC3E}">
        <p14:creationId xmlns:p14="http://schemas.microsoft.com/office/powerpoint/2010/main" val="7323508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12" descr="http://www.seacruiser-safari.com/sites/default/files/news-images/thank-you-card%20web.jpg">
            <a:extLst>
              <a:ext uri="{FF2B5EF4-FFF2-40B4-BE49-F238E27FC236}">
                <a16:creationId xmlns:a16="http://schemas.microsoft.com/office/drawing/2014/main" xmlns="" id="{7E154314-9BF9-47C7-A321-3AA7D78A469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8340" y="-343423"/>
            <a:ext cx="4093660" cy="389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xmlns="" id="{3EA9A148-3F36-4502-AED0-B4C643A3F182}"/>
              </a:ext>
            </a:extLst>
          </p:cNvPr>
          <p:cNvPicPr>
            <a:picLocks noChangeAspect="1"/>
          </p:cNvPicPr>
          <p:nvPr/>
        </p:nvPicPr>
        <p:blipFill>
          <a:blip r:embed="rId3" cstate="email">
            <a:extLst/>
          </a:blip>
          <a:stretch>
            <a:fillRect/>
          </a:stretch>
        </p:blipFill>
        <p:spPr>
          <a:xfrm rot="20491103">
            <a:off x="3535124" y="2363472"/>
            <a:ext cx="4455199" cy="2215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772227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Konsep</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endPar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48" name="Text Box 9">
            <a:extLst>
              <a:ext uri="{FF2B5EF4-FFF2-40B4-BE49-F238E27FC236}">
                <a16:creationId xmlns:a16="http://schemas.microsoft.com/office/drawing/2014/main" xmlns="" id="{69DA294E-5FDC-45E8-A4F2-BEBE5333805B}"/>
              </a:ext>
            </a:extLst>
          </p:cNvPr>
          <p:cNvSpPr txBox="1">
            <a:spLocks noChangeArrowheads="1"/>
          </p:cNvSpPr>
          <p:nvPr/>
        </p:nvSpPr>
        <p:spPr bwMode="auto">
          <a:xfrm>
            <a:off x="1143991" y="1123508"/>
            <a:ext cx="926733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Aft>
                <a:spcPts val="600"/>
              </a:spcAft>
            </a:pPr>
            <a:r>
              <a:rPr lang="id-ID" altLang="id-ID" sz="2000" b="1" dirty="0" smtClean="0">
                <a:latin typeface="Tahoma" panose="020B0604030504040204" pitchFamily="34" charset="0"/>
                <a:ea typeface="Tahoma" panose="020B0604030504040204" pitchFamily="34" charset="0"/>
                <a:cs typeface="Tahoma" panose="020B0604030504040204" pitchFamily="34" charset="0"/>
              </a:rPr>
              <a:t>Undang-Undang Nomor </a:t>
            </a:r>
            <a:r>
              <a:rPr lang="id-ID" altLang="id-ID" sz="2000" b="1" dirty="0">
                <a:latin typeface="Tahoma" panose="020B0604030504040204" pitchFamily="34" charset="0"/>
                <a:ea typeface="Tahoma" panose="020B0604030504040204" pitchFamily="34" charset="0"/>
                <a:cs typeface="Tahoma" panose="020B0604030504040204" pitchFamily="34" charset="0"/>
              </a:rPr>
              <a:t>43 T</a:t>
            </a:r>
            <a:r>
              <a:rPr lang="en-US" altLang="id-ID" sz="2000" b="1" dirty="0" err="1">
                <a:latin typeface="Tahoma" panose="020B0604030504040204" pitchFamily="34" charset="0"/>
                <a:ea typeface="Tahoma" panose="020B0604030504040204" pitchFamily="34" charset="0"/>
                <a:cs typeface="Tahoma" panose="020B0604030504040204" pitchFamily="34" charset="0"/>
              </a:rPr>
              <a:t>ahun</a:t>
            </a:r>
            <a:r>
              <a:rPr lang="id-ID" altLang="id-ID" sz="2000" b="1" dirty="0">
                <a:latin typeface="Tahoma" panose="020B0604030504040204" pitchFamily="34" charset="0"/>
                <a:ea typeface="Tahoma" panose="020B0604030504040204" pitchFamily="34" charset="0"/>
                <a:cs typeface="Tahoma" panose="020B0604030504040204" pitchFamily="34" charset="0"/>
              </a:rPr>
              <a:t> 2009 P</a:t>
            </a:r>
            <a:r>
              <a:rPr lang="en-US" altLang="id-ID" sz="2000" b="1" dirty="0" err="1">
                <a:latin typeface="Tahoma" panose="020B0604030504040204" pitchFamily="34" charset="0"/>
                <a:ea typeface="Tahoma" panose="020B0604030504040204" pitchFamily="34" charset="0"/>
                <a:cs typeface="Tahoma" panose="020B0604030504040204" pitchFamily="34" charset="0"/>
              </a:rPr>
              <a:t>asal</a:t>
            </a:r>
            <a:r>
              <a:rPr lang="id-ID" altLang="id-ID" sz="2000" b="1" dirty="0">
                <a:latin typeface="Tahoma" panose="020B0604030504040204" pitchFamily="34" charset="0"/>
                <a:ea typeface="Tahoma" panose="020B0604030504040204" pitchFamily="34" charset="0"/>
                <a:cs typeface="Tahoma" panose="020B0604030504040204" pitchFamily="34" charset="0"/>
              </a:rPr>
              <a:t> 14 </a:t>
            </a:r>
            <a:r>
              <a:rPr lang="id-ID" altLang="id-ID" sz="2000" b="1" dirty="0" smtClean="0">
                <a:latin typeface="Tahoma" panose="020B0604030504040204" pitchFamily="34" charset="0"/>
                <a:ea typeface="Tahoma" panose="020B0604030504040204" pitchFamily="34" charset="0"/>
                <a:cs typeface="Tahoma" panose="020B0604030504040204" pitchFamily="34" charset="0"/>
              </a:rPr>
              <a:t>dan</a:t>
            </a:r>
            <a:r>
              <a:rPr lang="id-ID" altLang="id-ID" sz="2000" b="1" dirty="0" smtClean="0">
                <a:latin typeface="Tahoma" panose="020B0604030504040204" pitchFamily="34" charset="0"/>
                <a:ea typeface="Tahoma" panose="020B0604030504040204" pitchFamily="34" charset="0"/>
                <a:cs typeface="Tahoma" panose="020B0604030504040204" pitchFamily="34" charset="0"/>
              </a:rPr>
              <a:t> </a:t>
            </a:r>
          </a:p>
          <a:p>
            <a:pPr eaLnBrk="1" hangingPunct="1">
              <a:spcAft>
                <a:spcPts val="600"/>
              </a:spcAft>
            </a:pPr>
            <a:r>
              <a:rPr lang="id-ID" altLang="id-ID" sz="2000" b="1" dirty="0" smtClean="0">
                <a:latin typeface="Tahoma" panose="020B0604030504040204" pitchFamily="34" charset="0"/>
                <a:ea typeface="Tahoma" panose="020B0604030504040204" pitchFamily="34" charset="0"/>
                <a:cs typeface="Tahoma" panose="020B0604030504040204" pitchFamily="34" charset="0"/>
              </a:rPr>
              <a:t>Peraturan Pemerintah Nomor </a:t>
            </a:r>
            <a:r>
              <a:rPr lang="id-ID" altLang="id-ID" sz="2000" b="1" dirty="0">
                <a:latin typeface="Tahoma" panose="020B0604030504040204" pitchFamily="34" charset="0"/>
                <a:ea typeface="Tahoma" panose="020B0604030504040204" pitchFamily="34" charset="0"/>
                <a:cs typeface="Tahoma" panose="020B0604030504040204" pitchFamily="34" charset="0"/>
              </a:rPr>
              <a:t>28 T</a:t>
            </a:r>
            <a:r>
              <a:rPr lang="en-US" altLang="id-ID" sz="2000" b="1" dirty="0" err="1">
                <a:latin typeface="Tahoma" panose="020B0604030504040204" pitchFamily="34" charset="0"/>
                <a:ea typeface="Tahoma" panose="020B0604030504040204" pitchFamily="34" charset="0"/>
                <a:cs typeface="Tahoma" panose="020B0604030504040204" pitchFamily="34" charset="0"/>
              </a:rPr>
              <a:t>ahun</a:t>
            </a:r>
            <a:r>
              <a:rPr lang="id-ID" altLang="id-ID" sz="2000" b="1" dirty="0">
                <a:latin typeface="Tahoma" panose="020B0604030504040204" pitchFamily="34" charset="0"/>
                <a:ea typeface="Tahoma" panose="020B0604030504040204" pitchFamily="34" charset="0"/>
                <a:cs typeface="Tahoma" panose="020B0604030504040204" pitchFamily="34" charset="0"/>
              </a:rPr>
              <a:t> 2012 </a:t>
            </a:r>
            <a:r>
              <a:rPr lang="en-US" altLang="id-ID" sz="2000" b="1" dirty="0" err="1">
                <a:latin typeface="Tahoma" panose="020B0604030504040204" pitchFamily="34" charset="0"/>
                <a:ea typeface="Tahoma" panose="020B0604030504040204" pitchFamily="34" charset="0"/>
                <a:cs typeface="Tahoma" panose="020B0604030504040204" pitchFamily="34" charset="0"/>
              </a:rPr>
              <a:t>Pasal</a:t>
            </a:r>
            <a:r>
              <a:rPr lang="id-ID" altLang="id-ID" sz="2000" b="1" dirty="0">
                <a:latin typeface="Tahoma" panose="020B0604030504040204" pitchFamily="34" charset="0"/>
                <a:ea typeface="Tahoma" panose="020B0604030504040204" pitchFamily="34" charset="0"/>
                <a:cs typeface="Tahoma" panose="020B0604030504040204" pitchFamily="34" charset="0"/>
              </a:rPr>
              <a:t> 115</a:t>
            </a:r>
          </a:p>
          <a:p>
            <a:pPr>
              <a:spcAft>
                <a:spcPts val="600"/>
              </a:spcAft>
              <a:tabLst>
                <a:tab pos="352425" algn="l"/>
                <a:tab pos="627063" algn="l"/>
              </a:tabLst>
              <a:defRP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63522" indent="-363522" eaLnBrk="1" hangingPunct="1">
              <a:spcAft>
                <a:spcPts val="600"/>
              </a:spcAft>
              <a:defRPr/>
            </a:pPr>
            <a:r>
              <a:rPr lang="id-ID" sz="2000" b="1"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JIKN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berfungsi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untuk</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meningkatkan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eaLnBrk="1" hangingPunct="1">
              <a:spcAft>
                <a:spcPts val="600"/>
              </a:spcAft>
              <a:tabLst>
                <a:tab pos="355585" algn="l"/>
                <a:tab pos="717518" algn="l"/>
              </a:tabLst>
              <a:defRPr/>
            </a:pPr>
            <a:r>
              <a:rPr lang="en-US" sz="2000" dirty="0">
                <a:latin typeface="Tahoma" panose="020B0604030504040204" pitchFamily="34" charset="0"/>
                <a:ea typeface="Tahoma" panose="020B0604030504040204" pitchFamily="34" charset="0"/>
                <a:cs typeface="Tahoma" panose="020B0604030504040204" pitchFamily="34" charset="0"/>
              </a:rPr>
              <a:t>	a.	</a:t>
            </a:r>
            <a:r>
              <a:rPr lang="en-US" sz="2000" dirty="0" err="1">
                <a:latin typeface="Tahoma" panose="020B0604030504040204" pitchFamily="34" charset="0"/>
                <a:ea typeface="Tahoma" panose="020B0604030504040204" pitchFamily="34" charset="0"/>
                <a:cs typeface="Tahoma" panose="020B0604030504040204" pitchFamily="34" charset="0"/>
              </a:rPr>
              <a:t>akses</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dan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mutu</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layanan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kearsipan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kepada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masyarakat</a:t>
            </a:r>
            <a:r>
              <a:rPr lang="id-ID" sz="2000" dirty="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 </a:t>
            </a:r>
          </a:p>
          <a:p>
            <a:pPr eaLnBrk="1" hangingPunct="1">
              <a:spcAft>
                <a:spcPts val="600"/>
              </a:spcAft>
              <a:tabLst>
                <a:tab pos="355585" algn="l"/>
                <a:tab pos="717518" algn="l"/>
              </a:tabLst>
              <a:defRPr/>
            </a:pPr>
            <a:r>
              <a:rPr lang="en-US" sz="2000" dirty="0">
                <a:latin typeface="Tahoma" panose="020B0604030504040204" pitchFamily="34" charset="0"/>
                <a:ea typeface="Tahoma" panose="020B0604030504040204" pitchFamily="34" charset="0"/>
                <a:cs typeface="Tahoma" panose="020B0604030504040204" pitchFamily="34" charset="0"/>
              </a:rPr>
              <a:t>	b.	</a:t>
            </a:r>
            <a:r>
              <a:rPr lang="en-US" sz="2000" dirty="0" err="1">
                <a:latin typeface="Tahoma" panose="020B0604030504040204" pitchFamily="34" charset="0"/>
                <a:ea typeface="Tahoma" panose="020B0604030504040204" pitchFamily="34" charset="0"/>
                <a:cs typeface="Tahoma" panose="020B0604030504040204" pitchFamily="34" charset="0"/>
              </a:rPr>
              <a:t>kemanfaatan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arsip</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bagi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kesejahteraan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rakyat</a:t>
            </a:r>
            <a:r>
              <a:rPr lang="id-ID" sz="2000" dirty="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a:p>
            <a:pPr eaLnBrk="1" hangingPunct="1">
              <a:spcAft>
                <a:spcPts val="600"/>
              </a:spcAft>
              <a:tabLst>
                <a:tab pos="355585" algn="l"/>
                <a:tab pos="717518" algn="l"/>
              </a:tabLst>
              <a:defRPr/>
            </a:pPr>
            <a:r>
              <a:rPr lang="en-US" sz="2000" dirty="0">
                <a:latin typeface="Tahoma" panose="020B0604030504040204" pitchFamily="34" charset="0"/>
                <a:ea typeface="Tahoma" panose="020B0604030504040204" pitchFamily="34" charset="0"/>
                <a:cs typeface="Tahoma" panose="020B0604030504040204" pitchFamily="34" charset="0"/>
              </a:rPr>
              <a:t>	c.	</a:t>
            </a:r>
            <a:r>
              <a:rPr lang="en-US" sz="2000" dirty="0" err="1">
                <a:latin typeface="Tahoma" panose="020B0604030504040204" pitchFamily="34" charset="0"/>
                <a:ea typeface="Tahoma" panose="020B0604030504040204" pitchFamily="34" charset="0"/>
                <a:cs typeface="Tahoma" panose="020B0604030504040204" pitchFamily="34" charset="0"/>
              </a:rPr>
              <a:t>peran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serta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masyarakat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dalam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bidang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kearsipan</a:t>
            </a:r>
            <a:r>
              <a:rPr lang="en-US" sz="2000" dirty="0">
                <a:latin typeface="Tahoma" panose="020B0604030504040204" pitchFamily="34" charset="0"/>
                <a:ea typeface="Tahoma" panose="020B0604030504040204" pitchFamily="34" charset="0"/>
                <a:cs typeface="Tahoma" panose="020B0604030504040204" pitchFamily="34" charset="0"/>
              </a:rPr>
              <a:t>.</a:t>
            </a:r>
          </a:p>
          <a:p>
            <a:pPr eaLnBrk="1" hangingPunct="1">
              <a:spcAft>
                <a:spcPts val="600"/>
              </a:spcAft>
              <a:tabLst>
                <a:tab pos="355585" algn="l"/>
                <a:tab pos="717518" algn="l"/>
              </a:tabLst>
              <a:defRP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36550" indent="-336550" eaLnBrk="1" hangingPunct="1">
              <a:spcAft>
                <a:spcPts val="600"/>
              </a:spcAft>
              <a:tabLst>
                <a:tab pos="355585" algn="l"/>
                <a:tab pos="711169" algn="l"/>
              </a:tabLst>
              <a:defRPr/>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2</a:t>
            </a:r>
            <a:r>
              <a:rPr lang="id-ID"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nn-NO" sz="2000" b="1" dirty="0">
                <a:solidFill>
                  <a:srgbClr val="C00000"/>
                </a:solidFill>
                <a:latin typeface="Tahoma" panose="020B0604030504040204" pitchFamily="34" charset="0"/>
                <a:ea typeface="Tahoma" panose="020B0604030504040204" pitchFamily="34" charset="0"/>
                <a:cs typeface="Tahoma" panose="020B0604030504040204" pitchFamily="34" charset="0"/>
              </a:rPr>
              <a:t>JIKN merupakan sistem jaringan informasi &amp; sarana pelayanan untuk</a:t>
            </a:r>
            <a:r>
              <a:rPr lang="id-ID"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nn-NO" sz="2000" b="1" dirty="0">
                <a:solidFill>
                  <a:srgbClr val="C00000"/>
                </a:solidFill>
                <a:latin typeface="Tahoma" panose="020B0604030504040204" pitchFamily="34" charset="0"/>
                <a:ea typeface="Tahoma" panose="020B0604030504040204" pitchFamily="34" charset="0"/>
                <a:cs typeface="Tahoma" panose="020B0604030504040204" pitchFamily="34" charset="0"/>
              </a:rPr>
              <a:t>arsip dinamis &amp;</a:t>
            </a:r>
            <a:r>
              <a:rPr lang="id-ID"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nn-NO" sz="2000" b="1" dirty="0">
                <a:solidFill>
                  <a:srgbClr val="C00000"/>
                </a:solidFill>
                <a:latin typeface="Tahoma" panose="020B0604030504040204" pitchFamily="34" charset="0"/>
                <a:ea typeface="Tahoma" panose="020B0604030504040204" pitchFamily="34" charset="0"/>
                <a:cs typeface="Tahoma" panose="020B0604030504040204" pitchFamily="34" charset="0"/>
              </a:rPr>
              <a:t>arsip statis. </a:t>
            </a:r>
          </a:p>
        </p:txBody>
      </p:sp>
    </p:spTree>
    <p:extLst>
      <p:ext uri="{BB962C8B-B14F-4D97-AF65-F5344CB8AC3E}">
        <p14:creationId xmlns:p14="http://schemas.microsoft.com/office/powerpoint/2010/main" val="152175852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Konsep</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endPar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48" name="Text Box 9">
            <a:extLst>
              <a:ext uri="{FF2B5EF4-FFF2-40B4-BE49-F238E27FC236}">
                <a16:creationId xmlns:a16="http://schemas.microsoft.com/office/drawing/2014/main" xmlns="" id="{69DA294E-5FDC-45E8-A4F2-BEBE5333805B}"/>
              </a:ext>
            </a:extLst>
          </p:cNvPr>
          <p:cNvSpPr txBox="1">
            <a:spLocks noChangeArrowheads="1"/>
          </p:cNvSpPr>
          <p:nvPr/>
        </p:nvSpPr>
        <p:spPr bwMode="auto">
          <a:xfrm>
            <a:off x="1143991" y="1123508"/>
            <a:ext cx="9267335" cy="461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just" eaLnBrk="1" hangingPunct="1">
              <a:spcAft>
                <a:spcPts val="1680"/>
              </a:spcAft>
            </a:pPr>
            <a:r>
              <a:rPr lang="en-US" dirty="0" err="1">
                <a:latin typeface="Tahoma" pitchFamily="34" charset="0"/>
              </a:rPr>
              <a:t>Ruang</a:t>
            </a:r>
            <a:r>
              <a:rPr lang="en-US" dirty="0">
                <a:latin typeface="Tahoma" pitchFamily="34" charset="0"/>
              </a:rPr>
              <a:t> </a:t>
            </a:r>
            <a:r>
              <a:rPr lang="en-US" dirty="0" err="1">
                <a:latin typeface="Tahoma" pitchFamily="34" charset="0"/>
              </a:rPr>
              <a:t>lingkup</a:t>
            </a:r>
            <a:r>
              <a:rPr lang="en-US" dirty="0">
                <a:latin typeface="Tahoma" pitchFamily="34" charset="0"/>
              </a:rPr>
              <a:t> </a:t>
            </a:r>
            <a:r>
              <a:rPr lang="en-US" b="1" u="sng" dirty="0">
                <a:solidFill>
                  <a:srgbClr val="C00000"/>
                </a:solidFill>
                <a:latin typeface="Tahoma" pitchFamily="34" charset="0"/>
              </a:rPr>
              <a:t>PENYELENGGARAAN KEARSIPAN</a:t>
            </a:r>
            <a:r>
              <a:rPr lang="en-US" b="1" dirty="0">
                <a:solidFill>
                  <a:srgbClr val="C00000"/>
                </a:solidFill>
                <a:latin typeface="Tahoma" pitchFamily="34" charset="0"/>
              </a:rPr>
              <a:t> </a:t>
            </a:r>
            <a:r>
              <a:rPr lang="en-US" dirty="0" err="1">
                <a:latin typeface="Tahoma" pitchFamily="34" charset="0"/>
              </a:rPr>
              <a:t>meliputi</a:t>
            </a:r>
            <a:r>
              <a:rPr lang="en-US" dirty="0">
                <a:latin typeface="Tahoma" pitchFamily="34" charset="0"/>
              </a:rPr>
              <a:t> </a:t>
            </a:r>
            <a:r>
              <a:rPr lang="en-US" dirty="0" err="1">
                <a:latin typeface="Tahoma" pitchFamily="34" charset="0"/>
              </a:rPr>
              <a:t>keseluruhan</a:t>
            </a:r>
            <a:r>
              <a:rPr lang="en-US" dirty="0">
                <a:latin typeface="Tahoma" pitchFamily="34" charset="0"/>
              </a:rPr>
              <a:t> </a:t>
            </a:r>
            <a:r>
              <a:rPr lang="en-US" i="1" dirty="0" err="1">
                <a:latin typeface="Tahoma" pitchFamily="34" charset="0"/>
              </a:rPr>
              <a:t>penetapan</a:t>
            </a:r>
            <a:r>
              <a:rPr lang="en-US" i="1" dirty="0">
                <a:latin typeface="Tahoma" pitchFamily="34" charset="0"/>
              </a:rPr>
              <a:t> </a:t>
            </a:r>
            <a:r>
              <a:rPr lang="en-US" i="1" dirty="0" err="1">
                <a:latin typeface="Tahoma" pitchFamily="34" charset="0"/>
              </a:rPr>
              <a:t>kebijakan</a:t>
            </a:r>
            <a:r>
              <a:rPr lang="en-US" dirty="0">
                <a:latin typeface="Tahoma" pitchFamily="34" charset="0"/>
              </a:rPr>
              <a:t>, </a:t>
            </a:r>
            <a:r>
              <a:rPr lang="en-US" i="1" dirty="0" err="1">
                <a:latin typeface="Tahoma" pitchFamily="34" charset="0"/>
              </a:rPr>
              <a:t>pembinaan</a:t>
            </a:r>
            <a:r>
              <a:rPr lang="en-US" i="1" dirty="0">
                <a:latin typeface="Tahoma" pitchFamily="34" charset="0"/>
              </a:rPr>
              <a:t> </a:t>
            </a:r>
            <a:r>
              <a:rPr lang="en-US" i="1" dirty="0" err="1">
                <a:latin typeface="Tahoma" pitchFamily="34" charset="0"/>
              </a:rPr>
              <a:t>kearsipan</a:t>
            </a:r>
            <a:r>
              <a:rPr lang="en-US" dirty="0">
                <a:latin typeface="Tahoma" pitchFamily="34" charset="0"/>
              </a:rPr>
              <a:t>, </a:t>
            </a:r>
            <a:r>
              <a:rPr lang="en-US" dirty="0" err="1">
                <a:latin typeface="Tahoma" pitchFamily="34" charset="0"/>
              </a:rPr>
              <a:t>dan</a:t>
            </a:r>
            <a:r>
              <a:rPr lang="en-US" dirty="0">
                <a:latin typeface="Tahoma" pitchFamily="34" charset="0"/>
              </a:rPr>
              <a:t> </a:t>
            </a:r>
            <a:r>
              <a:rPr lang="en-US" i="1" dirty="0" err="1">
                <a:latin typeface="Tahoma" pitchFamily="34" charset="0"/>
              </a:rPr>
              <a:t>pengelolaan</a:t>
            </a:r>
            <a:r>
              <a:rPr lang="en-US" i="1" dirty="0">
                <a:latin typeface="Tahoma" pitchFamily="34" charset="0"/>
              </a:rPr>
              <a:t> </a:t>
            </a:r>
            <a:r>
              <a:rPr lang="en-US" i="1" dirty="0" err="1">
                <a:latin typeface="Tahoma" pitchFamily="34" charset="0"/>
              </a:rPr>
              <a:t>arsip</a:t>
            </a:r>
            <a:r>
              <a:rPr lang="en-US" i="1" dirty="0">
                <a:latin typeface="Tahoma" pitchFamily="34" charset="0"/>
              </a:rPr>
              <a:t> </a:t>
            </a:r>
            <a:r>
              <a:rPr lang="en-US" dirty="0" err="1">
                <a:latin typeface="Tahoma" pitchFamily="34" charset="0"/>
              </a:rPr>
              <a:t>dalam</a:t>
            </a:r>
            <a:r>
              <a:rPr lang="en-US" dirty="0">
                <a:latin typeface="Tahoma" pitchFamily="34" charset="0"/>
              </a:rPr>
              <a:t> </a:t>
            </a:r>
            <a:r>
              <a:rPr lang="en-US" dirty="0" err="1">
                <a:latin typeface="Tahoma" pitchFamily="34" charset="0"/>
              </a:rPr>
              <a:t>suatu</a:t>
            </a:r>
            <a:r>
              <a:rPr lang="en-US" dirty="0">
                <a:latin typeface="Tahoma" pitchFamily="34" charset="0"/>
              </a:rPr>
              <a:t> </a:t>
            </a:r>
            <a:r>
              <a:rPr lang="en-US" b="1" u="sng" dirty="0">
                <a:solidFill>
                  <a:srgbClr val="C00000"/>
                </a:solidFill>
                <a:latin typeface="Tahoma" pitchFamily="34" charset="0"/>
              </a:rPr>
              <a:t>SISTEM KEARSIPAN NASIONAL</a:t>
            </a:r>
            <a:r>
              <a:rPr lang="en-US" b="1" dirty="0">
                <a:solidFill>
                  <a:srgbClr val="C00000"/>
                </a:solidFill>
                <a:latin typeface="Tahoma" pitchFamily="34" charset="0"/>
              </a:rPr>
              <a:t> </a:t>
            </a:r>
            <a:r>
              <a:rPr lang="en-US" dirty="0">
                <a:latin typeface="Tahoma" pitchFamily="34" charset="0"/>
              </a:rPr>
              <a:t>yang </a:t>
            </a:r>
            <a:r>
              <a:rPr lang="en-US" dirty="0" err="1">
                <a:latin typeface="Tahoma" pitchFamily="34" charset="0"/>
              </a:rPr>
              <a:t>didukung</a:t>
            </a:r>
            <a:r>
              <a:rPr lang="en-US" dirty="0">
                <a:latin typeface="Tahoma" pitchFamily="34" charset="0"/>
              </a:rPr>
              <a:t> </a:t>
            </a:r>
            <a:r>
              <a:rPr lang="en-US" dirty="0" err="1">
                <a:latin typeface="Tahoma" pitchFamily="34" charset="0"/>
              </a:rPr>
              <a:t>oleh</a:t>
            </a:r>
            <a:r>
              <a:rPr lang="en-US" dirty="0">
                <a:latin typeface="Tahoma" pitchFamily="34" charset="0"/>
              </a:rPr>
              <a:t> </a:t>
            </a:r>
            <a:r>
              <a:rPr lang="en-US" i="1" dirty="0" err="1">
                <a:latin typeface="Tahoma" pitchFamily="34" charset="0"/>
              </a:rPr>
              <a:t>sumber</a:t>
            </a:r>
            <a:r>
              <a:rPr lang="en-US" i="1" dirty="0">
                <a:latin typeface="Tahoma" pitchFamily="34" charset="0"/>
              </a:rPr>
              <a:t> </a:t>
            </a:r>
            <a:r>
              <a:rPr lang="en-US" i="1" dirty="0" err="1">
                <a:latin typeface="Tahoma" pitchFamily="34" charset="0"/>
              </a:rPr>
              <a:t>daya</a:t>
            </a:r>
            <a:r>
              <a:rPr lang="en-US" i="1" dirty="0">
                <a:latin typeface="Tahoma" pitchFamily="34" charset="0"/>
              </a:rPr>
              <a:t> </a:t>
            </a:r>
            <a:r>
              <a:rPr lang="en-US" i="1" dirty="0" err="1">
                <a:latin typeface="Tahoma" pitchFamily="34" charset="0"/>
              </a:rPr>
              <a:t>manusia</a:t>
            </a:r>
            <a:r>
              <a:rPr lang="en-US" dirty="0">
                <a:latin typeface="Tahoma" pitchFamily="34" charset="0"/>
              </a:rPr>
              <a:t>, </a:t>
            </a:r>
            <a:r>
              <a:rPr lang="en-US" i="1" dirty="0" err="1">
                <a:latin typeface="Tahoma" pitchFamily="34" charset="0"/>
              </a:rPr>
              <a:t>prasarana</a:t>
            </a:r>
            <a:r>
              <a:rPr lang="en-US" i="1" dirty="0">
                <a:latin typeface="Tahoma" pitchFamily="34" charset="0"/>
              </a:rPr>
              <a:t> </a:t>
            </a:r>
            <a:r>
              <a:rPr lang="en-US" i="1" dirty="0" err="1">
                <a:latin typeface="Tahoma" pitchFamily="34" charset="0"/>
              </a:rPr>
              <a:t>dan</a:t>
            </a:r>
            <a:r>
              <a:rPr lang="en-US" i="1" dirty="0">
                <a:latin typeface="Tahoma" pitchFamily="34" charset="0"/>
              </a:rPr>
              <a:t> </a:t>
            </a:r>
            <a:r>
              <a:rPr lang="en-US" i="1" dirty="0" err="1">
                <a:latin typeface="Tahoma" pitchFamily="34" charset="0"/>
              </a:rPr>
              <a:t>sarana</a:t>
            </a:r>
            <a:r>
              <a:rPr lang="en-US" dirty="0">
                <a:latin typeface="Tahoma" pitchFamily="34" charset="0"/>
              </a:rPr>
              <a:t>, </a:t>
            </a:r>
            <a:r>
              <a:rPr lang="en-US" dirty="0" err="1">
                <a:latin typeface="Tahoma" pitchFamily="34" charset="0"/>
              </a:rPr>
              <a:t>serta</a:t>
            </a:r>
            <a:r>
              <a:rPr lang="en-US" dirty="0">
                <a:latin typeface="Tahoma" pitchFamily="34" charset="0"/>
              </a:rPr>
              <a:t> </a:t>
            </a:r>
            <a:r>
              <a:rPr lang="en-US" i="1" dirty="0" err="1">
                <a:latin typeface="Tahoma" pitchFamily="34" charset="0"/>
              </a:rPr>
              <a:t>sumber</a:t>
            </a:r>
            <a:r>
              <a:rPr lang="en-US" i="1" dirty="0">
                <a:latin typeface="Tahoma" pitchFamily="34" charset="0"/>
              </a:rPr>
              <a:t> </a:t>
            </a:r>
            <a:r>
              <a:rPr lang="en-US" i="1" dirty="0" err="1">
                <a:latin typeface="Tahoma" pitchFamily="34" charset="0"/>
              </a:rPr>
              <a:t>daya</a:t>
            </a:r>
            <a:r>
              <a:rPr lang="en-US" i="1" dirty="0">
                <a:latin typeface="Tahoma" pitchFamily="34" charset="0"/>
              </a:rPr>
              <a:t> lain </a:t>
            </a:r>
            <a:r>
              <a:rPr lang="en-US" dirty="0" err="1">
                <a:latin typeface="Tahoma" pitchFamily="34" charset="0"/>
              </a:rPr>
              <a:t>sesuai</a:t>
            </a:r>
            <a:r>
              <a:rPr lang="en-US" dirty="0">
                <a:latin typeface="Tahoma" pitchFamily="34" charset="0"/>
              </a:rPr>
              <a:t> </a:t>
            </a:r>
            <a:r>
              <a:rPr lang="en-US" dirty="0" err="1">
                <a:latin typeface="Tahoma" pitchFamily="34" charset="0"/>
              </a:rPr>
              <a:t>dengan</a:t>
            </a:r>
            <a:r>
              <a:rPr lang="en-US" dirty="0">
                <a:latin typeface="Tahoma" pitchFamily="34" charset="0"/>
              </a:rPr>
              <a:t> </a:t>
            </a:r>
            <a:r>
              <a:rPr lang="en-US" dirty="0" err="1">
                <a:latin typeface="Tahoma" pitchFamily="34" charset="0"/>
              </a:rPr>
              <a:t>ketentuan</a:t>
            </a:r>
            <a:r>
              <a:rPr lang="en-US" dirty="0">
                <a:latin typeface="Tahoma" pitchFamily="34" charset="0"/>
              </a:rPr>
              <a:t> </a:t>
            </a:r>
            <a:r>
              <a:rPr lang="en-US" dirty="0" err="1">
                <a:latin typeface="Tahoma" pitchFamily="34" charset="0"/>
              </a:rPr>
              <a:t>peraturan</a:t>
            </a:r>
            <a:r>
              <a:rPr lang="en-US" dirty="0">
                <a:latin typeface="Tahoma" pitchFamily="34" charset="0"/>
              </a:rPr>
              <a:t> </a:t>
            </a:r>
            <a:r>
              <a:rPr lang="en-US" dirty="0" err="1">
                <a:latin typeface="Tahoma" pitchFamily="34" charset="0"/>
              </a:rPr>
              <a:t>perundangundangan</a:t>
            </a:r>
            <a:r>
              <a:rPr lang="en-US" dirty="0">
                <a:latin typeface="Tahoma" pitchFamily="34" charset="0"/>
              </a:rPr>
              <a:t>. (</a:t>
            </a:r>
            <a:r>
              <a:rPr lang="en-US" dirty="0" err="1">
                <a:latin typeface="Tahoma" pitchFamily="34" charset="0"/>
              </a:rPr>
              <a:t>Pasal</a:t>
            </a:r>
            <a:r>
              <a:rPr lang="en-US" dirty="0">
                <a:latin typeface="Tahoma" pitchFamily="34" charset="0"/>
              </a:rPr>
              <a:t> 5</a:t>
            </a:r>
            <a:r>
              <a:rPr lang="id-ID" dirty="0">
                <a:latin typeface="Tahoma" pitchFamily="34" charset="0"/>
              </a:rPr>
              <a:t> </a:t>
            </a:r>
            <a:r>
              <a:rPr lang="id-ID" dirty="0" smtClean="0">
                <a:latin typeface="Tahoma" pitchFamily="34" charset="0"/>
              </a:rPr>
              <a:t>Undang-Undang Nomor 43 Tahun 2009</a:t>
            </a:r>
            <a:r>
              <a:rPr lang="en-US" dirty="0">
                <a:latin typeface="Tahoma" pitchFamily="34" charset="0"/>
              </a:rPr>
              <a:t>)</a:t>
            </a:r>
          </a:p>
          <a:p>
            <a:pPr algn="just" eaLnBrk="1" hangingPunct="1">
              <a:spcAft>
                <a:spcPts val="1680"/>
              </a:spcAft>
            </a:pPr>
            <a:r>
              <a:rPr lang="en-US" dirty="0" err="1">
                <a:latin typeface="Tahoma" pitchFamily="34" charset="0"/>
              </a:rPr>
              <a:t>Penyelenggaraan</a:t>
            </a:r>
            <a:r>
              <a:rPr lang="en-US" dirty="0">
                <a:latin typeface="Tahoma" pitchFamily="34" charset="0"/>
              </a:rPr>
              <a:t> </a:t>
            </a:r>
            <a:r>
              <a:rPr lang="en-US" b="1" u="sng" dirty="0">
                <a:solidFill>
                  <a:srgbClr val="C00000"/>
                </a:solidFill>
                <a:latin typeface="Tahoma" pitchFamily="34" charset="0"/>
              </a:rPr>
              <a:t>SISTEM KEARSIPAN NASIONAL</a:t>
            </a:r>
            <a:r>
              <a:rPr lang="en-US" b="1" dirty="0">
                <a:solidFill>
                  <a:srgbClr val="C00000"/>
                </a:solidFill>
                <a:latin typeface="Tahoma" pitchFamily="34" charset="0"/>
              </a:rPr>
              <a:t> </a:t>
            </a:r>
            <a:r>
              <a:rPr lang="en-US" dirty="0" err="1">
                <a:latin typeface="Tahoma" pitchFamily="34" charset="0"/>
              </a:rPr>
              <a:t>sebagai</a:t>
            </a:r>
            <a:r>
              <a:rPr lang="en-US" dirty="0">
                <a:latin typeface="Tahoma" pitchFamily="34" charset="0"/>
              </a:rPr>
              <a:t> </a:t>
            </a:r>
            <a:r>
              <a:rPr lang="en-US" dirty="0" err="1">
                <a:latin typeface="Tahoma" pitchFamily="34" charset="0"/>
              </a:rPr>
              <a:t>bagian</a:t>
            </a:r>
            <a:r>
              <a:rPr lang="en-US" dirty="0">
                <a:latin typeface="Tahoma" pitchFamily="34" charset="0"/>
              </a:rPr>
              <a:t> yang </a:t>
            </a:r>
            <a:r>
              <a:rPr lang="en-US" dirty="0" err="1">
                <a:latin typeface="Tahoma" pitchFamily="34" charset="0"/>
              </a:rPr>
              <a:t>tidak</a:t>
            </a:r>
            <a:r>
              <a:rPr lang="en-US" dirty="0">
                <a:latin typeface="Tahoma" pitchFamily="34" charset="0"/>
              </a:rPr>
              <a:t> </a:t>
            </a:r>
            <a:r>
              <a:rPr lang="en-US" dirty="0" err="1">
                <a:latin typeface="Tahoma" pitchFamily="34" charset="0"/>
              </a:rPr>
              <a:t>terpisahkan</a:t>
            </a:r>
            <a:r>
              <a:rPr lang="en-US" dirty="0">
                <a:latin typeface="Tahoma" pitchFamily="34" charset="0"/>
              </a:rPr>
              <a:t> </a:t>
            </a:r>
            <a:r>
              <a:rPr lang="en-US" dirty="0" err="1">
                <a:latin typeface="Tahoma" pitchFamily="34" charset="0"/>
              </a:rPr>
              <a:t>dari</a:t>
            </a:r>
            <a:r>
              <a:rPr lang="en-US" dirty="0">
                <a:latin typeface="Tahoma" pitchFamily="34" charset="0"/>
              </a:rPr>
              <a:t> </a:t>
            </a:r>
            <a:r>
              <a:rPr lang="en-US" dirty="0" err="1">
                <a:latin typeface="Tahoma" pitchFamily="34" charset="0"/>
              </a:rPr>
              <a:t>sistem</a:t>
            </a:r>
            <a:r>
              <a:rPr lang="en-US" dirty="0">
                <a:latin typeface="Tahoma" pitchFamily="34" charset="0"/>
              </a:rPr>
              <a:t> </a:t>
            </a:r>
            <a:r>
              <a:rPr lang="en-US" dirty="0" err="1">
                <a:latin typeface="Tahoma" pitchFamily="34" charset="0"/>
              </a:rPr>
              <a:t>penyelenggaraan</a:t>
            </a:r>
            <a:r>
              <a:rPr lang="en-US" dirty="0">
                <a:latin typeface="Tahoma" pitchFamily="34" charset="0"/>
              </a:rPr>
              <a:t> </a:t>
            </a:r>
            <a:r>
              <a:rPr lang="en-US" dirty="0" err="1">
                <a:latin typeface="Tahoma" pitchFamily="34" charset="0"/>
              </a:rPr>
              <a:t>kearsipan</a:t>
            </a:r>
            <a:r>
              <a:rPr lang="en-US" dirty="0">
                <a:latin typeface="Tahoma" pitchFamily="34" charset="0"/>
              </a:rPr>
              <a:t> </a:t>
            </a:r>
            <a:r>
              <a:rPr lang="en-US" dirty="0" err="1">
                <a:latin typeface="Tahoma" pitchFamily="34" charset="0"/>
              </a:rPr>
              <a:t>nasional</a:t>
            </a:r>
            <a:r>
              <a:rPr lang="en-US" dirty="0">
                <a:latin typeface="Tahoma" pitchFamily="34" charset="0"/>
              </a:rPr>
              <a:t> </a:t>
            </a:r>
            <a:r>
              <a:rPr lang="en-US" dirty="0" err="1">
                <a:latin typeface="Tahoma" pitchFamily="34" charset="0"/>
              </a:rPr>
              <a:t>akan</a:t>
            </a:r>
            <a:r>
              <a:rPr lang="en-US" dirty="0">
                <a:latin typeface="Tahoma" pitchFamily="34" charset="0"/>
              </a:rPr>
              <a:t> </a:t>
            </a:r>
            <a:r>
              <a:rPr lang="en-US" i="1" dirty="0" err="1">
                <a:latin typeface="Tahoma" pitchFamily="34" charset="0"/>
              </a:rPr>
              <a:t>dapat</a:t>
            </a:r>
            <a:r>
              <a:rPr lang="en-US" i="1" dirty="0">
                <a:latin typeface="Tahoma" pitchFamily="34" charset="0"/>
              </a:rPr>
              <a:t> </a:t>
            </a:r>
            <a:r>
              <a:rPr lang="en-US" i="1" dirty="0" err="1">
                <a:latin typeface="Tahoma" pitchFamily="34" charset="0"/>
              </a:rPr>
              <a:t>berjalan</a:t>
            </a:r>
            <a:r>
              <a:rPr lang="en-US" i="1" dirty="0">
                <a:latin typeface="Tahoma" pitchFamily="34" charset="0"/>
              </a:rPr>
              <a:t> </a:t>
            </a:r>
            <a:r>
              <a:rPr lang="en-US" i="1" dirty="0" err="1">
                <a:latin typeface="Tahoma" pitchFamily="34" charset="0"/>
              </a:rPr>
              <a:t>secara</a:t>
            </a:r>
            <a:r>
              <a:rPr lang="en-US" i="1" dirty="0">
                <a:latin typeface="Tahoma" pitchFamily="34" charset="0"/>
              </a:rPr>
              <a:t> </a:t>
            </a:r>
            <a:r>
              <a:rPr lang="en-US" i="1" dirty="0" err="1">
                <a:latin typeface="Tahoma" pitchFamily="34" charset="0"/>
              </a:rPr>
              <a:t>efektif</a:t>
            </a:r>
            <a:r>
              <a:rPr lang="en-US" i="1" dirty="0">
                <a:latin typeface="Tahoma" pitchFamily="34" charset="0"/>
              </a:rPr>
              <a:t> </a:t>
            </a:r>
            <a:r>
              <a:rPr lang="en-US" dirty="0" err="1">
                <a:latin typeface="Tahoma" pitchFamily="34" charset="0"/>
              </a:rPr>
              <a:t>apabila</a:t>
            </a:r>
            <a:r>
              <a:rPr lang="en-US" dirty="0">
                <a:latin typeface="Tahoma" pitchFamily="34" charset="0"/>
              </a:rPr>
              <a:t> </a:t>
            </a:r>
            <a:r>
              <a:rPr lang="en-US" dirty="0" err="1">
                <a:latin typeface="Tahoma" pitchFamily="34" charset="0"/>
              </a:rPr>
              <a:t>lembaga</a:t>
            </a:r>
            <a:r>
              <a:rPr lang="en-US" dirty="0">
                <a:latin typeface="Tahoma" pitchFamily="34" charset="0"/>
              </a:rPr>
              <a:t> </a:t>
            </a:r>
            <a:r>
              <a:rPr lang="en-US" dirty="0" err="1">
                <a:latin typeface="Tahoma" pitchFamily="34" charset="0"/>
              </a:rPr>
              <a:t>kearsipan</a:t>
            </a:r>
            <a:r>
              <a:rPr lang="en-US" dirty="0">
                <a:latin typeface="Tahoma" pitchFamily="34" charset="0"/>
              </a:rPr>
              <a:t> </a:t>
            </a:r>
            <a:r>
              <a:rPr lang="en-US" dirty="0" err="1">
                <a:latin typeface="Tahoma" pitchFamily="34" charset="0"/>
              </a:rPr>
              <a:t>nasional</a:t>
            </a:r>
            <a:r>
              <a:rPr lang="en-US" dirty="0">
                <a:latin typeface="Tahoma" pitchFamily="34" charset="0"/>
              </a:rPr>
              <a:t> </a:t>
            </a:r>
            <a:r>
              <a:rPr lang="en-US" i="1" dirty="0" err="1">
                <a:latin typeface="Tahoma" pitchFamily="34" charset="0"/>
              </a:rPr>
              <a:t>didukung</a:t>
            </a:r>
            <a:r>
              <a:rPr lang="en-US" dirty="0">
                <a:latin typeface="Tahoma" pitchFamily="34" charset="0"/>
              </a:rPr>
              <a:t> </a:t>
            </a:r>
            <a:r>
              <a:rPr lang="en-US" dirty="0" err="1">
                <a:latin typeface="Tahoma" pitchFamily="34" charset="0"/>
              </a:rPr>
              <a:t>oleh</a:t>
            </a:r>
            <a:r>
              <a:rPr lang="en-US" dirty="0">
                <a:latin typeface="Tahoma" pitchFamily="34" charset="0"/>
              </a:rPr>
              <a:t> </a:t>
            </a:r>
            <a:r>
              <a:rPr lang="en-US" dirty="0" err="1">
                <a:latin typeface="Tahoma" pitchFamily="34" charset="0"/>
              </a:rPr>
              <a:t>suatu</a:t>
            </a:r>
            <a:r>
              <a:rPr lang="en-US" dirty="0">
                <a:latin typeface="Tahoma" pitchFamily="34" charset="0"/>
              </a:rPr>
              <a:t> </a:t>
            </a:r>
            <a:r>
              <a:rPr lang="en-US" b="1" u="sng" dirty="0">
                <a:solidFill>
                  <a:srgbClr val="C00000"/>
                </a:solidFill>
                <a:latin typeface="Tahoma" pitchFamily="34" charset="0"/>
              </a:rPr>
              <a:t>SISTEM INFORMASI KEARSIPAN NASIONAL</a:t>
            </a:r>
            <a:r>
              <a:rPr lang="en-US" dirty="0">
                <a:latin typeface="Tahoma" pitchFamily="34" charset="0"/>
              </a:rPr>
              <a:t>. (</a:t>
            </a:r>
            <a:r>
              <a:rPr lang="en-US" dirty="0" err="1">
                <a:latin typeface="Tahoma" pitchFamily="34" charset="0"/>
              </a:rPr>
              <a:t>Penjelasan</a:t>
            </a:r>
            <a:r>
              <a:rPr lang="id-ID" dirty="0">
                <a:latin typeface="Tahoma" pitchFamily="34" charset="0"/>
              </a:rPr>
              <a:t> </a:t>
            </a:r>
            <a:r>
              <a:rPr lang="id-ID" dirty="0">
                <a:latin typeface="Tahoma" pitchFamily="34" charset="0"/>
              </a:rPr>
              <a:t>Undang-Undang Nomor 43 Tahun 2009</a:t>
            </a:r>
            <a:r>
              <a:rPr lang="en-US" dirty="0" smtClean="0">
                <a:latin typeface="Tahoma" pitchFamily="34" charset="0"/>
              </a:rPr>
              <a:t>)</a:t>
            </a:r>
            <a:endParaRPr lang="en-US" dirty="0">
              <a:latin typeface="Tahoma" pitchFamily="34" charset="0"/>
            </a:endParaRPr>
          </a:p>
          <a:p>
            <a:pPr algn="just" eaLnBrk="1" hangingPunct="1">
              <a:spcAft>
                <a:spcPts val="1680"/>
              </a:spcAft>
            </a:pPr>
            <a:r>
              <a:rPr lang="en-US" dirty="0">
                <a:latin typeface="Tahoma" pitchFamily="34" charset="0"/>
              </a:rPr>
              <a:t>Agar </a:t>
            </a:r>
            <a:r>
              <a:rPr lang="en-US" dirty="0" err="1">
                <a:latin typeface="Tahoma" pitchFamily="34" charset="0"/>
              </a:rPr>
              <a:t>fungsi</a:t>
            </a:r>
            <a:r>
              <a:rPr lang="en-US" dirty="0">
                <a:latin typeface="Tahoma" pitchFamily="34" charset="0"/>
              </a:rPr>
              <a:t> </a:t>
            </a:r>
            <a:r>
              <a:rPr lang="en-US" dirty="0" err="1">
                <a:latin typeface="Tahoma" pitchFamily="34" charset="0"/>
              </a:rPr>
              <a:t>sistem</a:t>
            </a:r>
            <a:r>
              <a:rPr lang="en-US" dirty="0">
                <a:latin typeface="Tahoma" pitchFamily="34" charset="0"/>
              </a:rPr>
              <a:t> </a:t>
            </a:r>
            <a:r>
              <a:rPr lang="en-US" dirty="0" err="1">
                <a:latin typeface="Tahoma" pitchFamily="34" charset="0"/>
              </a:rPr>
              <a:t>informasi</a:t>
            </a:r>
            <a:r>
              <a:rPr lang="en-US" dirty="0">
                <a:latin typeface="Tahoma" pitchFamily="34" charset="0"/>
              </a:rPr>
              <a:t> </a:t>
            </a:r>
            <a:r>
              <a:rPr lang="en-US" dirty="0" err="1">
                <a:latin typeface="Tahoma" pitchFamily="34" charset="0"/>
              </a:rPr>
              <a:t>kearsipan</a:t>
            </a:r>
            <a:r>
              <a:rPr lang="en-US" dirty="0">
                <a:latin typeface="Tahoma" pitchFamily="34" charset="0"/>
              </a:rPr>
              <a:t> </a:t>
            </a:r>
            <a:r>
              <a:rPr lang="en-US" dirty="0" err="1">
                <a:latin typeface="Tahoma" pitchFamily="34" charset="0"/>
              </a:rPr>
              <a:t>nasional</a:t>
            </a:r>
            <a:r>
              <a:rPr lang="en-US" dirty="0">
                <a:latin typeface="Tahoma" pitchFamily="34" charset="0"/>
              </a:rPr>
              <a:t> </a:t>
            </a:r>
            <a:r>
              <a:rPr lang="en-US" i="1" dirty="0" err="1">
                <a:latin typeface="Tahoma" pitchFamily="34" charset="0"/>
              </a:rPr>
              <a:t>dapat</a:t>
            </a:r>
            <a:r>
              <a:rPr lang="en-US" i="1" dirty="0">
                <a:latin typeface="Tahoma" pitchFamily="34" charset="0"/>
              </a:rPr>
              <a:t> </a:t>
            </a:r>
            <a:r>
              <a:rPr lang="en-US" i="1" dirty="0" err="1">
                <a:latin typeface="Tahoma" pitchFamily="34" charset="0"/>
              </a:rPr>
              <a:t>berjalan</a:t>
            </a:r>
            <a:r>
              <a:rPr lang="en-US" i="1" dirty="0">
                <a:latin typeface="Tahoma" pitchFamily="34" charset="0"/>
              </a:rPr>
              <a:t> </a:t>
            </a:r>
            <a:r>
              <a:rPr lang="en-US" i="1" dirty="0" err="1">
                <a:latin typeface="Tahoma" pitchFamily="34" charset="0"/>
              </a:rPr>
              <a:t>secara</a:t>
            </a:r>
            <a:r>
              <a:rPr lang="en-US" i="1" dirty="0">
                <a:latin typeface="Tahoma" pitchFamily="34" charset="0"/>
              </a:rPr>
              <a:t> optimal</a:t>
            </a:r>
            <a:r>
              <a:rPr lang="en-US" dirty="0">
                <a:latin typeface="Tahoma" pitchFamily="34" charset="0"/>
              </a:rPr>
              <a:t> </a:t>
            </a:r>
            <a:r>
              <a:rPr lang="en-US" dirty="0" err="1">
                <a:latin typeface="Tahoma" pitchFamily="34" charset="0"/>
              </a:rPr>
              <a:t>lembaga</a:t>
            </a:r>
            <a:r>
              <a:rPr lang="en-US" dirty="0">
                <a:latin typeface="Tahoma" pitchFamily="34" charset="0"/>
              </a:rPr>
              <a:t> </a:t>
            </a:r>
            <a:r>
              <a:rPr lang="en-US" dirty="0" err="1">
                <a:latin typeface="Tahoma" pitchFamily="34" charset="0"/>
              </a:rPr>
              <a:t>kearsipan</a:t>
            </a:r>
            <a:r>
              <a:rPr lang="en-US" dirty="0">
                <a:latin typeface="Tahoma" pitchFamily="34" charset="0"/>
              </a:rPr>
              <a:t> </a:t>
            </a:r>
            <a:r>
              <a:rPr lang="en-US" dirty="0" err="1">
                <a:latin typeface="Tahoma" pitchFamily="34" charset="0"/>
              </a:rPr>
              <a:t>kearsipan</a:t>
            </a:r>
            <a:r>
              <a:rPr lang="en-US" dirty="0">
                <a:latin typeface="Tahoma" pitchFamily="34" charset="0"/>
              </a:rPr>
              <a:t> </a:t>
            </a:r>
            <a:r>
              <a:rPr lang="en-US" dirty="0" err="1">
                <a:latin typeface="Tahoma" pitchFamily="34" charset="0"/>
              </a:rPr>
              <a:t>nasional</a:t>
            </a:r>
            <a:r>
              <a:rPr lang="en-US" dirty="0">
                <a:latin typeface="Tahoma" pitchFamily="34" charset="0"/>
              </a:rPr>
              <a:t> </a:t>
            </a:r>
            <a:r>
              <a:rPr lang="en-US" dirty="0" err="1">
                <a:latin typeface="Tahoma" pitchFamily="34" charset="0"/>
              </a:rPr>
              <a:t>perlu</a:t>
            </a:r>
            <a:r>
              <a:rPr lang="en-US" dirty="0">
                <a:latin typeface="Tahoma" pitchFamily="34" charset="0"/>
              </a:rPr>
              <a:t> </a:t>
            </a:r>
            <a:r>
              <a:rPr lang="en-US" dirty="0" err="1">
                <a:latin typeface="Tahoma" pitchFamily="34" charset="0"/>
              </a:rPr>
              <a:t>membentuk</a:t>
            </a:r>
            <a:r>
              <a:rPr lang="en-US" dirty="0">
                <a:latin typeface="Tahoma" pitchFamily="34" charset="0"/>
              </a:rPr>
              <a:t> </a:t>
            </a:r>
            <a:r>
              <a:rPr lang="en-US" b="1" u="sng" dirty="0">
                <a:solidFill>
                  <a:srgbClr val="C00000"/>
                </a:solidFill>
                <a:latin typeface="Tahoma" pitchFamily="34" charset="0"/>
              </a:rPr>
              <a:t>JARINGAN INFORMASI KEARSIPAN NASIONAL</a:t>
            </a:r>
            <a:r>
              <a:rPr lang="en-US" dirty="0">
                <a:latin typeface="Tahoma" pitchFamily="34" charset="0"/>
              </a:rPr>
              <a:t>. (</a:t>
            </a:r>
            <a:r>
              <a:rPr lang="en-US" dirty="0" err="1">
                <a:latin typeface="Tahoma" pitchFamily="34" charset="0"/>
              </a:rPr>
              <a:t>Penjelasan</a:t>
            </a:r>
            <a:r>
              <a:rPr lang="id-ID" dirty="0">
                <a:latin typeface="Tahoma" pitchFamily="34" charset="0"/>
              </a:rPr>
              <a:t> </a:t>
            </a:r>
            <a:r>
              <a:rPr lang="id-ID" dirty="0">
                <a:latin typeface="Tahoma" pitchFamily="34" charset="0"/>
              </a:rPr>
              <a:t>Undang-Undang Nomor 43 Tahun 2009</a:t>
            </a:r>
            <a:r>
              <a:rPr lang="en-US" dirty="0" smtClean="0">
                <a:latin typeface="Tahoma" pitchFamily="34" charset="0"/>
              </a:rPr>
              <a:t>)</a:t>
            </a:r>
            <a:endParaRPr lang="id-ID" dirty="0">
              <a:latin typeface="Tahoma" pitchFamily="34" charset="0"/>
            </a:endParaRPr>
          </a:p>
          <a:p>
            <a:pPr algn="just" eaLnBrk="1" hangingPunct="1">
              <a:spcAft>
                <a:spcPts val="1680"/>
              </a:spcAft>
            </a:pPr>
            <a:r>
              <a:rPr lang="id-ID" dirty="0">
                <a:latin typeface="Tahoma" pitchFamily="34" charset="0"/>
              </a:rPr>
              <a:t>(Ketentuan mengenai Pembangunan SIKN dan Pembentukan JIKN diatur pada Pasal 12 hingga Pasal 15 </a:t>
            </a:r>
            <a:r>
              <a:rPr lang="id-ID" dirty="0" smtClean="0">
                <a:latin typeface="Tahoma" pitchFamily="34" charset="0"/>
              </a:rPr>
              <a:t>Undang-Undang </a:t>
            </a:r>
            <a:r>
              <a:rPr lang="id-ID" dirty="0">
                <a:latin typeface="Tahoma" pitchFamily="34" charset="0"/>
              </a:rPr>
              <a:t>Nomor 43 Tahun 2009 tentang Kearsipan) </a:t>
            </a:r>
            <a:endParaRPr lang="en-US" dirty="0">
              <a:latin typeface="Tahoma" pitchFamily="34" charset="0"/>
            </a:endParaRPr>
          </a:p>
        </p:txBody>
      </p:sp>
    </p:spTree>
    <p:extLst>
      <p:ext uri="{BB962C8B-B14F-4D97-AF65-F5344CB8AC3E}">
        <p14:creationId xmlns:p14="http://schemas.microsoft.com/office/powerpoint/2010/main" val="38021294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Konsep</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endPar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13" name="Rectangle 12">
            <a:extLst>
              <a:ext uri="{FF2B5EF4-FFF2-40B4-BE49-F238E27FC236}">
                <a16:creationId xmlns:a16="http://schemas.microsoft.com/office/drawing/2014/main" xmlns="" id="{3B85DB08-787A-4A94-9F8E-0F620086EE13}"/>
              </a:ext>
            </a:extLst>
          </p:cNvPr>
          <p:cNvSpPr/>
          <p:nvPr/>
        </p:nvSpPr>
        <p:spPr>
          <a:xfrm>
            <a:off x="529389" y="893751"/>
            <a:ext cx="9950331" cy="57801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Picture 13">
            <a:extLst>
              <a:ext uri="{FF2B5EF4-FFF2-40B4-BE49-F238E27FC236}">
                <a16:creationId xmlns:a16="http://schemas.microsoft.com/office/drawing/2014/main" xmlns="" id="{C759FAD4-7106-4495-9598-FE632962AD6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66274" y="1054165"/>
            <a:ext cx="9288379" cy="5387611"/>
          </a:xfrm>
          <a:prstGeom prst="rect">
            <a:avLst/>
          </a:prstGeom>
        </p:spPr>
      </p:pic>
    </p:spTree>
    <p:extLst>
      <p:ext uri="{BB962C8B-B14F-4D97-AF65-F5344CB8AC3E}">
        <p14:creationId xmlns:p14="http://schemas.microsoft.com/office/powerpoint/2010/main" val="29096735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99">
            <a:extLst>
              <a:ext uri="{FF2B5EF4-FFF2-40B4-BE49-F238E27FC236}">
                <a16:creationId xmlns:a16="http://schemas.microsoft.com/office/drawing/2014/main" xmlns="" id="{6A816169-C950-45E0-ABD2-FF722036A084}"/>
              </a:ext>
            </a:extLst>
          </p:cNvPr>
          <p:cNvSpPr/>
          <p:nvPr/>
        </p:nvSpPr>
        <p:spPr>
          <a:xfrm>
            <a:off x="4" y="0"/>
            <a:ext cx="12192001" cy="6858000"/>
          </a:xfrm>
          <a:prstGeom prst="rect">
            <a:avLst/>
          </a:prstGeom>
          <a:solidFill>
            <a:schemeClr val="bg1">
              <a:lumMod val="95000"/>
            </a:schemeClr>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xmlns="" id="{425717E1-373D-4285-97C9-3107D8874A5E}"/>
              </a:ext>
            </a:extLst>
          </p:cNvPr>
          <p:cNvGrpSpPr/>
          <p:nvPr/>
        </p:nvGrpSpPr>
        <p:grpSpPr>
          <a:xfrm>
            <a:off x="11031311" y="1636845"/>
            <a:ext cx="1160694" cy="3584311"/>
            <a:chOff x="11031305" y="1404544"/>
            <a:chExt cx="1160694" cy="3584311"/>
          </a:xfrm>
        </p:grpSpPr>
        <p:sp>
          <p:nvSpPr>
            <p:cNvPr id="302" name="Freeform: Shape 301">
              <a:extLst>
                <a:ext uri="{FF2B5EF4-FFF2-40B4-BE49-F238E27FC236}">
                  <a16:creationId xmlns:a16="http://schemas.microsoft.com/office/drawing/2014/main" xmlns="" id="{6C2FCE5C-02B7-431B-9585-214A1FBDD440}"/>
                </a:ext>
              </a:extLst>
            </p:cNvPr>
            <p:cNvSpPr/>
            <p:nvPr/>
          </p:nvSpPr>
          <p:spPr>
            <a:xfrm>
              <a:off x="11031305" y="2300211"/>
              <a:ext cx="1160694" cy="2257578"/>
            </a:xfrm>
            <a:custGeom>
              <a:avLst/>
              <a:gdLst>
                <a:gd name="connsiteX0" fmla="*/ 1122218 w 1122218"/>
                <a:gd name="connsiteY0" fmla="*/ 0 h 2257578"/>
                <a:gd name="connsiteX1" fmla="*/ 1122218 w 1122218"/>
                <a:gd name="connsiteY1" fmla="*/ 2257578 h 2257578"/>
                <a:gd name="connsiteX2" fmla="*/ 1013822 w 1122218"/>
                <a:gd name="connsiteY2" fmla="*/ 2252106 h 2257578"/>
                <a:gd name="connsiteX3" fmla="*/ 0 w 1122218"/>
                <a:gd name="connsiteY3" fmla="*/ 1128789 h 2257578"/>
                <a:gd name="connsiteX4" fmla="*/ 1013822 w 1122218"/>
                <a:gd name="connsiteY4" fmla="*/ 5473 h 2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18" h="2257578">
                  <a:moveTo>
                    <a:pt x="1122218" y="0"/>
                  </a:moveTo>
                  <a:lnTo>
                    <a:pt x="1122218" y="2257578"/>
                  </a:lnTo>
                  <a:lnTo>
                    <a:pt x="1013822" y="2252106"/>
                  </a:lnTo>
                  <a:cubicBezTo>
                    <a:pt x="444373" y="2194282"/>
                    <a:pt x="0" y="1713424"/>
                    <a:pt x="0" y="1128789"/>
                  </a:cubicBezTo>
                  <a:cubicBezTo>
                    <a:pt x="0" y="544155"/>
                    <a:pt x="444373" y="63296"/>
                    <a:pt x="1013822" y="547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xmlns="" id="{B836B00F-369F-4544-9FCC-C87EE87E3C6E}"/>
                </a:ext>
              </a:extLst>
            </p:cNvPr>
            <p:cNvSpPr txBox="1"/>
            <p:nvPr/>
          </p:nvSpPr>
          <p:spPr>
            <a:xfrm rot="16200000">
              <a:off x="10935100" y="3213554"/>
              <a:ext cx="1980846" cy="430887"/>
            </a:xfrm>
            <a:prstGeom prst="rect">
              <a:avLst/>
            </a:prstGeom>
            <a:noFill/>
          </p:spPr>
          <p:txBody>
            <a:bodyPr wrap="square" rtlCol="0">
              <a:spAutoFit/>
            </a:bodyPr>
            <a:lstStyle/>
            <a:p>
              <a:pPr algn="ctr"/>
              <a:r>
                <a:rPr lang="en-US" sz="2200" b="1" dirty="0" err="1">
                  <a:solidFill>
                    <a:schemeClr val="bg1">
                      <a:lumMod val="95000"/>
                    </a:schemeClr>
                  </a:solidFill>
                  <a:latin typeface="Tw Cen MT" panose="020B0602020104020603" pitchFamily="34" charset="0"/>
                </a:rPr>
                <a:t>Kebijakan</a:t>
              </a:r>
              <a:endParaRPr lang="en-US" sz="2200" b="1" dirty="0">
                <a:solidFill>
                  <a:schemeClr val="bg1">
                    <a:lumMod val="95000"/>
                  </a:schemeClr>
                </a:solidFill>
                <a:latin typeface="Tw Cen MT" panose="020B0602020104020603" pitchFamily="34" charset="0"/>
              </a:endParaRPr>
            </a:p>
          </p:txBody>
        </p:sp>
        <p:pic>
          <p:nvPicPr>
            <p:cNvPr id="304" name="Picture 303">
              <a:extLst>
                <a:ext uri="{FF2B5EF4-FFF2-40B4-BE49-F238E27FC236}">
                  <a16:creationId xmlns:a16="http://schemas.microsoft.com/office/drawing/2014/main" xmlns="" id="{8F382FCA-63C7-4680-BD06-2FD180C06D4C}"/>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6200000">
              <a:off x="11079424" y="3151999"/>
              <a:ext cx="554000" cy="554000"/>
            </a:xfrm>
            <a:prstGeom prst="rect">
              <a:avLst/>
            </a:prstGeom>
          </p:spPr>
        </p:pic>
        <p:pic>
          <p:nvPicPr>
            <p:cNvPr id="305" name="Picture 304">
              <a:extLst>
                <a:ext uri="{FF2B5EF4-FFF2-40B4-BE49-F238E27FC236}">
                  <a16:creationId xmlns:a16="http://schemas.microsoft.com/office/drawing/2014/main" xmlns="" id="{9F7AEAFF-4932-455F-8CC9-615700401F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454160" y="1613782"/>
              <a:ext cx="947078" cy="528601"/>
            </a:xfrm>
            <a:prstGeom prst="rect">
              <a:avLst/>
            </a:prstGeom>
          </p:spPr>
        </p:pic>
        <p:pic>
          <p:nvPicPr>
            <p:cNvPr id="306" name="Picture 305">
              <a:extLst>
                <a:ext uri="{FF2B5EF4-FFF2-40B4-BE49-F238E27FC236}">
                  <a16:creationId xmlns:a16="http://schemas.microsoft.com/office/drawing/2014/main" xmlns="" id="{B28911E7-9FDB-4F24-8F3E-124E6EF6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47971" y="4613017"/>
              <a:ext cx="362036" cy="389640"/>
            </a:xfrm>
            <a:prstGeom prst="rect">
              <a:avLst/>
            </a:prstGeom>
          </p:spPr>
        </p:pic>
      </p:grpSp>
      <p:sp>
        <p:nvSpPr>
          <p:cNvPr id="50" name="TextBox 49">
            <a:extLst>
              <a:ext uri="{FF2B5EF4-FFF2-40B4-BE49-F238E27FC236}">
                <a16:creationId xmlns:a16="http://schemas.microsoft.com/office/drawing/2014/main" xmlns="" id="{FC7C9767-97D9-47C1-B1DC-22F8A167A880}"/>
              </a:ext>
            </a:extLst>
          </p:cNvPr>
          <p:cNvSpPr txBox="1"/>
          <p:nvPr/>
        </p:nvSpPr>
        <p:spPr>
          <a:xfrm>
            <a:off x="0" y="160421"/>
            <a:ext cx="7610041" cy="646331"/>
          </a:xfrm>
          <a:prstGeom prst="rect">
            <a:avLst/>
          </a:prstGeom>
          <a:noFill/>
        </p:spPr>
        <p:txBody>
          <a:bodyPr wrap="square" rtlCol="0">
            <a:spAutoFit/>
          </a:bodyPr>
          <a:lstStyle/>
          <a:p>
            <a:pPr>
              <a:spcAft>
                <a:spcPts val="1200"/>
              </a:spcAft>
            </a:pP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Konsep</a:t>
            </a:r>
            <a:r>
              <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 </a:t>
            </a:r>
            <a:r>
              <a:rPr lang="en-US" sz="3600" dirty="0" err="1">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rPr>
              <a:t>Penyelenggaraan</a:t>
            </a:r>
            <a:endParaRPr lang="en-US" sz="3600" dirty="0">
              <a:ln w="18000">
                <a:solidFill>
                  <a:schemeClr val="accent5">
                    <a:lumMod val="75000"/>
                  </a:schemeClr>
                </a:solidFill>
                <a:prstDash val="solid"/>
                <a:miter lim="800000"/>
              </a:ln>
              <a:noFill/>
              <a:effectLst>
                <a:outerShdw blurRad="25500" dist="23000" dir="7020000" algn="tl">
                  <a:srgbClr val="000000">
                    <a:alpha val="50000"/>
                  </a:srgbClr>
                </a:outerShdw>
              </a:effectLst>
              <a:latin typeface="Impact" panose="020B0806030902050204" pitchFamily="34" charset="0"/>
            </a:endParaRPr>
          </a:p>
        </p:txBody>
      </p:sp>
      <p:sp>
        <p:nvSpPr>
          <p:cNvPr id="13" name="Text Box 9">
            <a:extLst>
              <a:ext uri="{FF2B5EF4-FFF2-40B4-BE49-F238E27FC236}">
                <a16:creationId xmlns:a16="http://schemas.microsoft.com/office/drawing/2014/main" xmlns="" id="{A81B40B3-2517-4DFB-9A42-6F57F02871AE}"/>
              </a:ext>
            </a:extLst>
          </p:cNvPr>
          <p:cNvSpPr txBox="1">
            <a:spLocks noChangeArrowheads="1"/>
          </p:cNvSpPr>
          <p:nvPr/>
        </p:nvSpPr>
        <p:spPr bwMode="auto">
          <a:xfrm>
            <a:off x="288758" y="995173"/>
            <a:ext cx="10282989" cy="517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just">
              <a:spcBef>
                <a:spcPts val="600"/>
              </a:spcBef>
            </a:pPr>
            <a:r>
              <a:rPr lang="fi-FI" sz="2000" b="1" dirty="0">
                <a:latin typeface="Tahoma" panose="020B0604030504040204" pitchFamily="34" charset="0"/>
                <a:ea typeface="Tahoma" panose="020B0604030504040204" pitchFamily="34" charset="0"/>
                <a:cs typeface="Tahoma" panose="020B0604030504040204" pitchFamily="34" charset="0"/>
              </a:rPr>
              <a:t>Peraturan Presiden Nomor 95 Tahun 2018 tentang SPBE</a:t>
            </a:r>
          </a:p>
          <a:p>
            <a:pPr algn="just">
              <a:spcBef>
                <a:spcPts val="600"/>
              </a:spcBef>
            </a:pPr>
            <a:r>
              <a:rPr lang="fi-FI" sz="2000" b="1" dirty="0">
                <a:solidFill>
                  <a:schemeClr val="accent1"/>
                </a:solidFill>
                <a:latin typeface="Tahoma" panose="020B0604030504040204" pitchFamily="34" charset="0"/>
                <a:ea typeface="Tahoma" panose="020B0604030504040204" pitchFamily="34" charset="0"/>
                <a:cs typeface="Tahoma" panose="020B0604030504040204" pitchFamily="34" charset="0"/>
              </a:rPr>
              <a:t>Paragraf 3 Kearsipan</a:t>
            </a:r>
          </a:p>
          <a:p>
            <a:pPr algn="just">
              <a:spcBef>
                <a:spcPts val="600"/>
              </a:spcBef>
            </a:pPr>
            <a:endParaRPr lang="fi-FI"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algn="just">
              <a:spcBef>
                <a:spcPts val="600"/>
              </a:spcBef>
            </a:pPr>
            <a:r>
              <a:rPr lang="fi-FI" b="1" dirty="0">
                <a:solidFill>
                  <a:schemeClr val="accent1"/>
                </a:solidFill>
                <a:latin typeface="Tahoma" panose="020B0604030504040204" pitchFamily="34" charset="0"/>
                <a:ea typeface="Tahoma" panose="020B0604030504040204" pitchFamily="34" charset="0"/>
                <a:cs typeface="Tahoma" panose="020B0604030504040204" pitchFamily="34" charset="0"/>
              </a:rPr>
              <a:t>Pasal 65</a:t>
            </a:r>
          </a:p>
          <a:p>
            <a:pPr marL="455613" indent="-455613" algn="just">
              <a:spcBef>
                <a:spcPts val="600"/>
              </a:spcBef>
            </a:pPr>
            <a:r>
              <a:rPr lang="en-US" sz="1700" dirty="0">
                <a:latin typeface="Tahoma" panose="020B0604030504040204" pitchFamily="34" charset="0"/>
                <a:ea typeface="Tahoma" panose="020B0604030504040204" pitchFamily="34" charset="0"/>
                <a:cs typeface="Tahoma" panose="020B0604030504040204" pitchFamily="34" charset="0"/>
              </a:rPr>
              <a:t>(1</a:t>
            </a:r>
            <a:r>
              <a:rPr lang="en-US" sz="1700" dirty="0" smtClean="0">
                <a:latin typeface="Tahoma" panose="020B0604030504040204" pitchFamily="34" charset="0"/>
                <a:ea typeface="Tahoma" panose="020B0604030504040204" pitchFamily="34" charset="0"/>
                <a:cs typeface="Tahoma" panose="020B0604030504040204" pitchFamily="34" charset="0"/>
              </a:rPr>
              <a:t>) </a:t>
            </a:r>
            <a:r>
              <a:rPr lang="en-US" sz="1700" dirty="0" err="1" smtClean="0">
                <a:latin typeface="Tahoma" panose="020B0604030504040204" pitchFamily="34" charset="0"/>
                <a:ea typeface="Tahoma" panose="020B0604030504040204" pitchFamily="34" charset="0"/>
                <a:cs typeface="Tahoma" panose="020B0604030504040204" pitchFamily="34" charset="0"/>
              </a:rPr>
              <a:t>Untuk</a:t>
            </a:r>
            <a:r>
              <a:rPr lang="en-US" sz="1700" dirty="0" smtClean="0">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efisiensi</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penyelenggaraan</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administrasi</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fi-FI" sz="1700" b="1" dirty="0">
                <a:solidFill>
                  <a:srgbClr val="C00000"/>
                </a:solidFill>
                <a:latin typeface="Tahoma" panose="020B0604030504040204" pitchFamily="34" charset="0"/>
                <a:ea typeface="Tahoma" panose="020B0604030504040204" pitchFamily="34" charset="0"/>
                <a:cs typeface="Tahoma" panose="020B0604030504040204" pitchFamily="34" charset="0"/>
              </a:rPr>
              <a:t>pemerintahan </a:t>
            </a:r>
            <a:r>
              <a:rPr lang="fi-FI" sz="1700" dirty="0">
                <a:latin typeface="Tahoma" panose="020B0604030504040204" pitchFamily="34" charset="0"/>
                <a:ea typeface="Tahoma" panose="020B0604030504040204" pitchFamily="34" charset="0"/>
                <a:cs typeface="Tahoma" panose="020B0604030504040204" pitchFamily="34" charset="0"/>
              </a:rPr>
              <a:t>dan </a:t>
            </a:r>
            <a:r>
              <a:rPr lang="fi-FI" sz="1700" b="1" dirty="0">
                <a:solidFill>
                  <a:srgbClr val="C00000"/>
                </a:solidFill>
                <a:latin typeface="Tahoma" panose="020B0604030504040204" pitchFamily="34" charset="0"/>
                <a:ea typeface="Tahoma" panose="020B0604030504040204" pitchFamily="34" charset="0"/>
                <a:cs typeface="Tahoma" panose="020B0604030504040204" pitchFamily="34" charset="0"/>
              </a:rPr>
              <a:t>penyelenggaraan kearsipan yang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terpadu</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dilakukan</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penerapan</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kearsipan</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berbasis</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elektronik</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bagi</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Instansi</a:t>
            </a:r>
            <a:r>
              <a:rPr lang="en-US" sz="1700" dirty="0">
                <a:latin typeface="Tahoma" panose="020B0604030504040204" pitchFamily="34" charset="0"/>
                <a:ea typeface="Tahoma" panose="020B0604030504040204" pitchFamily="34" charset="0"/>
                <a:cs typeface="Tahoma" panose="020B0604030504040204" pitchFamily="34" charset="0"/>
              </a:rPr>
              <a:t> Pusat dan </a:t>
            </a:r>
            <a:r>
              <a:rPr lang="en-US" sz="1700" dirty="0" err="1">
                <a:latin typeface="Tahoma" panose="020B0604030504040204" pitchFamily="34" charset="0"/>
                <a:ea typeface="Tahoma" panose="020B0604030504040204" pitchFamily="34" charset="0"/>
                <a:cs typeface="Tahoma" panose="020B0604030504040204" pitchFamily="34" charset="0"/>
              </a:rPr>
              <a:t>Pemerintah</a:t>
            </a:r>
            <a:r>
              <a:rPr lang="en-US" sz="1700" dirty="0">
                <a:latin typeface="Tahoma" panose="020B0604030504040204" pitchFamily="34" charset="0"/>
                <a:ea typeface="Tahoma" panose="020B0604030504040204" pitchFamily="34" charset="0"/>
                <a:cs typeface="Tahoma" panose="020B0604030504040204" pitchFamily="34" charset="0"/>
              </a:rPr>
              <a:t> Daerah.</a:t>
            </a:r>
          </a:p>
          <a:p>
            <a:pPr marL="455613" indent="-455613" algn="just">
              <a:spcBef>
                <a:spcPts val="600"/>
              </a:spcBef>
            </a:pPr>
            <a:r>
              <a:rPr lang="en-US" sz="1700" dirty="0">
                <a:latin typeface="Tahoma" panose="020B0604030504040204" pitchFamily="34" charset="0"/>
                <a:ea typeface="Tahoma" panose="020B0604030504040204" pitchFamily="34" charset="0"/>
                <a:cs typeface="Tahoma" panose="020B0604030504040204" pitchFamily="34" charset="0"/>
              </a:rPr>
              <a:t>(2) </a:t>
            </a:r>
            <a:r>
              <a:rPr lang="en-US" sz="1700" dirty="0" smtClean="0">
                <a:latin typeface="Tahoma" panose="020B0604030504040204" pitchFamily="34" charset="0"/>
                <a:ea typeface="Tahoma" panose="020B0604030504040204" pitchFamily="34" charset="0"/>
                <a:cs typeface="Tahoma" panose="020B0604030504040204" pitchFamily="34" charset="0"/>
              </a:rPr>
              <a:t> </a:t>
            </a:r>
            <a:r>
              <a:rPr lang="en-US" sz="1700" dirty="0" err="1" smtClean="0">
                <a:latin typeface="Tahoma" panose="020B0604030504040204" pitchFamily="34" charset="0"/>
                <a:ea typeface="Tahoma" panose="020B0604030504040204" pitchFamily="34" charset="0"/>
                <a:cs typeface="Tahoma" panose="020B0604030504040204" pitchFamily="34" charset="0"/>
              </a:rPr>
              <a:t>Penyusunan</a:t>
            </a:r>
            <a:r>
              <a:rPr lang="en-US" sz="1700" dirty="0" smtClean="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keterpaduan</a:t>
            </a:r>
            <a:r>
              <a:rPr lang="en-US" sz="1700" dirty="0">
                <a:latin typeface="Tahoma" panose="020B0604030504040204" pitchFamily="34" charset="0"/>
                <a:ea typeface="Tahoma" panose="020B0604030504040204" pitchFamily="34" charset="0"/>
                <a:cs typeface="Tahoma" panose="020B0604030504040204" pitchFamily="34" charset="0"/>
              </a:rPr>
              <a:t> Proses </a:t>
            </a:r>
            <a:r>
              <a:rPr lang="en-US" sz="1700" dirty="0" err="1">
                <a:latin typeface="Tahoma" panose="020B0604030504040204" pitchFamily="34" charset="0"/>
                <a:ea typeface="Tahoma" panose="020B0604030504040204" pitchFamily="34" charset="0"/>
                <a:cs typeface="Tahoma" panose="020B0604030504040204" pitchFamily="34" charset="0"/>
              </a:rPr>
              <a:t>Bisnis</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pengelolaan</a:t>
            </a:r>
            <a:r>
              <a:rPr lang="en-US" sz="1700" dirty="0">
                <a:latin typeface="Tahoma" panose="020B0604030504040204" pitchFamily="34" charset="0"/>
                <a:ea typeface="Tahoma" panose="020B0604030504040204" pitchFamily="34" charset="0"/>
                <a:cs typeface="Tahoma" panose="020B0604030504040204" pitchFamily="34" charset="0"/>
              </a:rPr>
              <a:t> </a:t>
            </a:r>
            <a:r>
              <a:rPr lang="fi-FI" sz="1700" dirty="0">
                <a:latin typeface="Tahoma" panose="020B0604030504040204" pitchFamily="34" charset="0"/>
                <a:ea typeface="Tahoma" panose="020B0604030504040204" pitchFamily="34" charset="0"/>
                <a:cs typeface="Tahoma" panose="020B0604030504040204" pitchFamily="34" charset="0"/>
              </a:rPr>
              <a:t>kearsipan dilaksanakan sesuai dengan ketentuan </a:t>
            </a:r>
            <a:r>
              <a:rPr lang="en-US" sz="1700" dirty="0" err="1">
                <a:latin typeface="Tahoma" panose="020B0604030504040204" pitchFamily="34" charset="0"/>
                <a:ea typeface="Tahoma" panose="020B0604030504040204" pitchFamily="34" charset="0"/>
                <a:cs typeface="Tahoma" panose="020B0604030504040204" pitchFamily="34" charset="0"/>
              </a:rPr>
              <a:t>peraturan</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perundang-undangan</a:t>
            </a:r>
            <a:r>
              <a:rPr lang="en-US" sz="1700" dirty="0">
                <a:latin typeface="Tahoma" panose="020B0604030504040204" pitchFamily="34" charset="0"/>
                <a:ea typeface="Tahoma" panose="020B0604030504040204" pitchFamily="34" charset="0"/>
                <a:cs typeface="Tahoma" panose="020B0604030504040204" pitchFamily="34" charset="0"/>
              </a:rPr>
              <a:t>.</a:t>
            </a:r>
            <a:endParaRPr lang="fi-FI" sz="1700" dirty="0">
              <a:latin typeface="Tahoma" panose="020B0604030504040204" pitchFamily="34" charset="0"/>
              <a:ea typeface="Tahoma" panose="020B0604030504040204" pitchFamily="34" charset="0"/>
              <a:cs typeface="Tahoma" panose="020B0604030504040204" pitchFamily="34" charset="0"/>
            </a:endParaRPr>
          </a:p>
          <a:p>
            <a:pPr marL="455613" indent="-455613" algn="just">
              <a:spcBef>
                <a:spcPts val="600"/>
              </a:spcBef>
            </a:pPr>
            <a:r>
              <a:rPr lang="fi-FI" sz="1700" dirty="0">
                <a:latin typeface="Tahoma" panose="020B0604030504040204" pitchFamily="34" charset="0"/>
                <a:ea typeface="Tahoma" panose="020B0604030504040204" pitchFamily="34" charset="0"/>
                <a:cs typeface="Tahoma" panose="020B0604030504040204" pitchFamily="34" charset="0"/>
              </a:rPr>
              <a:t>(3) </a:t>
            </a:r>
            <a:r>
              <a:rPr lang="fi-FI" sz="1700" dirty="0" smtClean="0">
                <a:latin typeface="Tahoma" panose="020B0604030504040204" pitchFamily="34" charset="0"/>
                <a:ea typeface="Tahoma" panose="020B0604030504040204" pitchFamily="34" charset="0"/>
                <a:cs typeface="Tahoma" panose="020B0604030504040204" pitchFamily="34" charset="0"/>
              </a:rPr>
              <a:t> </a:t>
            </a:r>
            <a:r>
              <a:rPr lang="fi-FI" sz="1700" dirty="0" err="1" smtClean="0">
                <a:latin typeface="Tahoma" panose="020B0604030504040204" pitchFamily="34" charset="0"/>
                <a:ea typeface="Tahoma" panose="020B0604030504040204" pitchFamily="34" charset="0"/>
                <a:cs typeface="Tahoma" panose="020B0604030504040204" pitchFamily="34" charset="0"/>
              </a:rPr>
              <a:t>Keterpaduan</a:t>
            </a:r>
            <a:r>
              <a:rPr lang="fi-FI" sz="1700" dirty="0" smtClean="0">
                <a:latin typeface="Tahoma" panose="020B0604030504040204" pitchFamily="34" charset="0"/>
                <a:ea typeface="Tahoma" panose="020B0604030504040204" pitchFamily="34" charset="0"/>
                <a:cs typeface="Tahoma" panose="020B0604030504040204" pitchFamily="34" charset="0"/>
              </a:rPr>
              <a:t> </a:t>
            </a:r>
            <a:r>
              <a:rPr lang="fi-FI" sz="1700" dirty="0">
                <a:latin typeface="Tahoma" panose="020B0604030504040204" pitchFamily="34" charset="0"/>
                <a:ea typeface="Tahoma" panose="020B0604030504040204" pitchFamily="34" charset="0"/>
                <a:cs typeface="Tahoma" panose="020B0604030504040204" pitchFamily="34" charset="0"/>
              </a:rPr>
              <a:t>Proses Bisnis pengelolaan kearsipan </a:t>
            </a:r>
            <a:r>
              <a:rPr lang="it-IT" sz="1700" dirty="0">
                <a:latin typeface="Tahoma" panose="020B0604030504040204" pitchFamily="34" charset="0"/>
                <a:ea typeface="Tahoma" panose="020B0604030504040204" pitchFamily="34" charset="0"/>
                <a:cs typeface="Tahoma" panose="020B0604030504040204" pitchFamily="34" charset="0"/>
              </a:rPr>
              <a:t>sebagaimana dimaksud pada ayat (2) diterapkan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melalui</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integrasi</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layanan</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kearsipan</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antar</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Instansi</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Pusat dan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Pemerintah</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Daerah</a:t>
            </a:r>
            <a:r>
              <a:rPr lang="en-US" sz="1700" dirty="0">
                <a:latin typeface="Tahoma" panose="020B0604030504040204" pitchFamily="34" charset="0"/>
                <a:ea typeface="Tahoma" panose="020B0604030504040204" pitchFamily="34" charset="0"/>
                <a:cs typeface="Tahoma" panose="020B0604030504040204" pitchFamily="34" charset="0"/>
              </a:rPr>
              <a:t>.</a:t>
            </a:r>
          </a:p>
          <a:p>
            <a:pPr marL="455613" indent="-455613" algn="just">
              <a:spcBef>
                <a:spcPts val="600"/>
              </a:spcBef>
            </a:pPr>
            <a:r>
              <a:rPr lang="en-US" sz="1700" dirty="0">
                <a:latin typeface="Tahoma" panose="020B0604030504040204" pitchFamily="34" charset="0"/>
                <a:ea typeface="Tahoma" panose="020B0604030504040204" pitchFamily="34" charset="0"/>
                <a:cs typeface="Tahoma" panose="020B0604030504040204" pitchFamily="34" charset="0"/>
              </a:rPr>
              <a:t>(4) 	</a:t>
            </a:r>
            <a:r>
              <a:rPr lang="en-US" sz="1700" dirty="0" err="1">
                <a:latin typeface="Tahoma" panose="020B0604030504040204" pitchFamily="34" charset="0"/>
                <a:ea typeface="Tahoma" panose="020B0604030504040204" pitchFamily="34" charset="0"/>
                <a:cs typeface="Tahoma" panose="020B0604030504040204" pitchFamily="34" charset="0"/>
              </a:rPr>
              <a:t>Integrasi</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layanan</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kearsipan</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sebagaimana</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dimaksud</a:t>
            </a:r>
            <a:r>
              <a:rPr lang="en-US" sz="1700" dirty="0">
                <a:latin typeface="Tahoma" panose="020B0604030504040204" pitchFamily="34" charset="0"/>
                <a:ea typeface="Tahoma" panose="020B0604030504040204" pitchFamily="34" charset="0"/>
                <a:cs typeface="Tahoma" panose="020B0604030504040204" pitchFamily="34" charset="0"/>
              </a:rPr>
              <a:t> </a:t>
            </a:r>
            <a:r>
              <a:rPr lang="fi-FI" sz="1700" dirty="0">
                <a:latin typeface="Tahoma" panose="020B0604030504040204" pitchFamily="34" charset="0"/>
                <a:ea typeface="Tahoma" panose="020B0604030504040204" pitchFamily="34" charset="0"/>
                <a:cs typeface="Tahoma" panose="020B0604030504040204" pitchFamily="34" charset="0"/>
              </a:rPr>
              <a:t>pada ayat (3) dilakukan melalui:</a:t>
            </a:r>
          </a:p>
          <a:p>
            <a:pPr marL="800080" indent="-342891" algn="just">
              <a:spcBef>
                <a:spcPts val="600"/>
              </a:spcBef>
              <a:buFont typeface="+mj-lt"/>
              <a:buAutoNum type="alphaLcPeriod"/>
            </a:pP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bagi</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pakai</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arsip</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dan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informasi</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kearsipan</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dalam</a:t>
            </a:r>
            <a:r>
              <a:rPr lang="en-US" sz="1700" dirty="0">
                <a:latin typeface="Tahoma" panose="020B0604030504040204" pitchFamily="34" charset="0"/>
                <a:ea typeface="Tahoma" panose="020B0604030504040204" pitchFamily="34" charset="0"/>
                <a:cs typeface="Tahoma" panose="020B0604030504040204" pitchFamily="34" charset="0"/>
              </a:rPr>
              <a:t> </a:t>
            </a:r>
            <a:r>
              <a:rPr lang="sv-SE" sz="1700" dirty="0">
                <a:latin typeface="Tahoma" panose="020B0604030504040204" pitchFamily="34" charset="0"/>
                <a:ea typeface="Tahoma" panose="020B0604030504040204" pitchFamily="34" charset="0"/>
                <a:cs typeface="Tahoma" panose="020B0604030504040204" pitchFamily="34" charset="0"/>
              </a:rPr>
              <a:t>Instansi Pusat, dalam Pemerintah Daerah, dan/atau antar Instansi Fusat dan Pemerintah </a:t>
            </a:r>
            <a:r>
              <a:rPr lang="en-US" sz="1700" dirty="0">
                <a:latin typeface="Tahoma" panose="020B0604030504040204" pitchFamily="34" charset="0"/>
                <a:ea typeface="Tahoma" panose="020B0604030504040204" pitchFamily="34" charset="0"/>
                <a:cs typeface="Tahoma" panose="020B0604030504040204" pitchFamily="34" charset="0"/>
              </a:rPr>
              <a:t>Daerah;</a:t>
            </a:r>
          </a:p>
          <a:p>
            <a:pPr marL="800080" indent="-342891" algn="just">
              <a:spcBef>
                <a:spcPts val="600"/>
              </a:spcBef>
              <a:buFont typeface="+mj-lt"/>
              <a:buAutoNum type="alphaLcPeriod"/>
            </a:pPr>
            <a:r>
              <a:rPr lang="en-US" sz="1700" dirty="0" err="1">
                <a:latin typeface="Tahoma" panose="020B0604030504040204" pitchFamily="34" charset="0"/>
                <a:ea typeface="Tahoma" panose="020B0604030504040204" pitchFamily="34" charset="0"/>
                <a:cs typeface="Tahoma" panose="020B0604030504040204" pitchFamily="34" charset="0"/>
              </a:rPr>
              <a:t>penyelenggaraan</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basis data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terintegrasi</a:t>
            </a:r>
            <a:r>
              <a:rPr lang="en-US" sz="1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untuk</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bagi</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pakai</a:t>
            </a:r>
            <a:r>
              <a:rPr lang="en-US" sz="1700" dirty="0">
                <a:latin typeface="Tahoma" panose="020B0604030504040204" pitchFamily="34" charset="0"/>
                <a:ea typeface="Tahoma" panose="020B0604030504040204" pitchFamily="34" charset="0"/>
                <a:cs typeface="Tahoma" panose="020B0604030504040204" pitchFamily="34" charset="0"/>
              </a:rPr>
              <a:t> data dan </a:t>
            </a:r>
            <a:r>
              <a:rPr lang="en-US" sz="1700" dirty="0" err="1">
                <a:latin typeface="Tahoma" panose="020B0604030504040204" pitchFamily="34" charset="0"/>
                <a:ea typeface="Tahoma" panose="020B0604030504040204" pitchFamily="34" charset="0"/>
                <a:cs typeface="Tahoma" panose="020B0604030504040204" pitchFamily="34" charset="0"/>
              </a:rPr>
              <a:t>informasi</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kearsipan</a:t>
            </a:r>
            <a:r>
              <a:rPr lang="en-US" sz="1700" dirty="0">
                <a:latin typeface="Tahoma" panose="020B0604030504040204" pitchFamily="34" charset="0"/>
                <a:ea typeface="Tahoma" panose="020B0604030504040204" pitchFamily="34" charset="0"/>
                <a:cs typeface="Tahoma" panose="020B0604030504040204" pitchFamily="34" charset="0"/>
              </a:rPr>
              <a:t>; dan</a:t>
            </a:r>
          </a:p>
          <a:p>
            <a:pPr marL="800080" indent="-342891" algn="just">
              <a:spcBef>
                <a:spcPts val="600"/>
              </a:spcBef>
              <a:buFont typeface="+mj-lt"/>
              <a:buAutoNum type="alphaLcPeriod"/>
            </a:pPr>
            <a:r>
              <a:rPr lang="fi-FI" sz="1700" dirty="0">
                <a:latin typeface="Tahoma" panose="020B0604030504040204" pitchFamily="34" charset="0"/>
                <a:ea typeface="Tahoma" panose="020B0604030504040204" pitchFamily="34" charset="0"/>
                <a:cs typeface="Tahoma" panose="020B0604030504040204" pitchFamily="34" charset="0"/>
              </a:rPr>
              <a:t>penyelenggaraan </a:t>
            </a:r>
            <a:r>
              <a:rPr lang="fi-FI" sz="1700" b="1" dirty="0">
                <a:solidFill>
                  <a:srgbClr val="C00000"/>
                </a:solidFill>
                <a:latin typeface="Tahoma" panose="020B0604030504040204" pitchFamily="34" charset="0"/>
                <a:ea typeface="Tahoma" panose="020B0604030504040204" pitchFamily="34" charset="0"/>
                <a:cs typeface="Tahoma" panose="020B0604030504040204" pitchFamily="34" charset="0"/>
              </a:rPr>
              <a:t>sistem aplikasi kearsipan yang </a:t>
            </a:r>
            <a:r>
              <a:rPr lang="en-US" sz="1700" b="1" dirty="0" err="1">
                <a:solidFill>
                  <a:srgbClr val="C00000"/>
                </a:solidFill>
                <a:latin typeface="Tahoma" panose="020B0604030504040204" pitchFamily="34" charset="0"/>
                <a:ea typeface="Tahoma" panose="020B0604030504040204" pitchFamily="34" charset="0"/>
                <a:cs typeface="Tahoma" panose="020B0604030504040204" pitchFamily="34" charset="0"/>
              </a:rPr>
              <a:t>terintegrasi</a:t>
            </a:r>
            <a:r>
              <a:rPr lang="en-US" sz="17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7074804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ags/tag2.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2290</TotalTime>
  <Words>3384</Words>
  <Application>Microsoft Macintosh PowerPoint</Application>
  <PresentationFormat>Custom</PresentationFormat>
  <Paragraphs>636</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Desi Pratiwi</cp:lastModifiedBy>
  <cp:revision>232</cp:revision>
  <cp:lastPrinted>2019-03-08T07:54:12Z</cp:lastPrinted>
  <dcterms:created xsi:type="dcterms:W3CDTF">2018-08-01T04:02:29Z</dcterms:created>
  <dcterms:modified xsi:type="dcterms:W3CDTF">2019-04-08T05:58:15Z</dcterms:modified>
</cp:coreProperties>
</file>